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5_F731CFDC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2_D782C32C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24_3777340C.xml" ContentType="application/vnd.ms-powerpoint.comments+xml"/>
  <Override PartName="/ppt/comments/modernComment_125_2E07DBE0.xml" ContentType="application/vnd.ms-powerpoint.comments+xml"/>
  <Override PartName="/ppt/comments/modernComment_126_4EC62865.xml" ContentType="application/vnd.ms-powerpoint.comments+xml"/>
  <Override PartName="/ppt/notesSlides/notesSlide9.xml" ContentType="application/vnd.openxmlformats-officedocument.presentationml.notesSlide+xml"/>
  <Override PartName="/ppt/comments/modernComment_11D_AEA05BE.xml" ContentType="application/vnd.ms-powerpoint.comments+xml"/>
  <Override PartName="/ppt/comments/modernComment_11E_4DC5C045.xml" ContentType="application/vnd.ms-powerpoint.comment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0" r:id="rId14"/>
    <p:sldId id="283" r:id="rId15"/>
    <p:sldId id="296" r:id="rId16"/>
    <p:sldId id="281" r:id="rId17"/>
    <p:sldId id="282" r:id="rId18"/>
    <p:sldId id="289" r:id="rId19"/>
    <p:sldId id="290" r:id="rId20"/>
    <p:sldId id="291" r:id="rId21"/>
    <p:sldId id="292" r:id="rId22"/>
    <p:sldId id="293" r:id="rId23"/>
    <p:sldId id="295" r:id="rId24"/>
    <p:sldId id="294" r:id="rId25"/>
    <p:sldId id="284" r:id="rId26"/>
    <p:sldId id="288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BB9437-8862-F5E9-CA26-D25C96E1F6CF}" name="LEE Young Seok" initials="LYS" userId="1f9f07fa4fddd5b1" providerId="Windows Live"/>
  <p188:author id="{7AA0F0F1-71F0-1735-76B1-CADFB10682B9}" name="최범규" initials="최" userId="S::cbk927@o365.skku.edu::d35a2c1e-d1b6-4a08-8b9e-4dd3c5014ff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0A2D3-C8D8-4236-AF28-5848C52D4EDD}" v="76" dt="2023-04-03T04:50:3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9" autoAdjust="0"/>
  </p:normalViewPr>
  <p:slideViewPr>
    <p:cSldViewPr snapToGrid="0">
      <p:cViewPr varScale="1">
        <p:scale>
          <a:sx n="66" d="100"/>
          <a:sy n="66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oung Seok" userId="1f9f07fa4fddd5b1" providerId="LiveId" clId="{1D70A2D3-C8D8-4236-AF28-5848C52D4EDD}"/>
    <pc:docChg chg="undo redo custSel addSld modSld">
      <pc:chgData name="LEE Young Seok" userId="1f9f07fa4fddd5b1" providerId="LiveId" clId="{1D70A2D3-C8D8-4236-AF28-5848C52D4EDD}" dt="2023-04-03T04:50:59.011" v="206" actId="108"/>
      <pc:docMkLst>
        <pc:docMk/>
      </pc:docMkLst>
      <pc:sldChg chg="addSp delSp modSp mod">
        <pc:chgData name="LEE Young Seok" userId="1f9f07fa4fddd5b1" providerId="LiveId" clId="{1D70A2D3-C8D8-4236-AF28-5848C52D4EDD}" dt="2023-04-03T02:32:46.064" v="56" actId="1076"/>
        <pc:sldMkLst>
          <pc:docMk/>
          <pc:sldMk cId="3615671084" sldId="274"/>
        </pc:sldMkLst>
        <pc:spChg chg="add del">
          <ac:chgData name="LEE Young Seok" userId="1f9f07fa4fddd5b1" providerId="LiveId" clId="{1D70A2D3-C8D8-4236-AF28-5848C52D4EDD}" dt="2023-04-03T02:30:36.416" v="6" actId="11529"/>
          <ac:spMkLst>
            <pc:docMk/>
            <pc:sldMk cId="3615671084" sldId="274"/>
            <ac:spMk id="4" creationId="{AB592DFE-870C-43DC-2AD0-6CAD01675B20}"/>
          </ac:spMkLst>
        </pc:spChg>
        <pc:spChg chg="add mod">
          <ac:chgData name="LEE Young Seok" userId="1f9f07fa4fddd5b1" providerId="LiveId" clId="{1D70A2D3-C8D8-4236-AF28-5848C52D4EDD}" dt="2023-04-03T02:32:02.593" v="45"/>
          <ac:spMkLst>
            <pc:docMk/>
            <pc:sldMk cId="3615671084" sldId="274"/>
            <ac:spMk id="6" creationId="{872746CE-FFE9-6652-64EE-911B9AEC2310}"/>
          </ac:spMkLst>
        </pc:spChg>
        <pc:spChg chg="add mod">
          <ac:chgData name="LEE Young Seok" userId="1f9f07fa4fddd5b1" providerId="LiveId" clId="{1D70A2D3-C8D8-4236-AF28-5848C52D4EDD}" dt="2023-04-03T02:32:10.307" v="54"/>
          <ac:spMkLst>
            <pc:docMk/>
            <pc:sldMk cId="3615671084" sldId="274"/>
            <ac:spMk id="11" creationId="{80E5F9B5-C3A0-9E20-979F-14DBB4E68750}"/>
          </ac:spMkLst>
        </pc:spChg>
        <pc:picChg chg="add mod">
          <ac:chgData name="LEE Young Seok" userId="1f9f07fa4fddd5b1" providerId="LiveId" clId="{1D70A2D3-C8D8-4236-AF28-5848C52D4EDD}" dt="2023-04-03T02:30:27.775" v="4" actId="14100"/>
          <ac:picMkLst>
            <pc:docMk/>
            <pc:sldMk cId="3615671084" sldId="274"/>
            <ac:picMk id="3" creationId="{B89C3EF0-42B9-ADA9-B1FF-D57CAC54700F}"/>
          </ac:picMkLst>
        </pc:picChg>
        <pc:picChg chg="add del mod">
          <ac:chgData name="LEE Young Seok" userId="1f9f07fa4fddd5b1" providerId="LiveId" clId="{1D70A2D3-C8D8-4236-AF28-5848C52D4EDD}" dt="2023-04-03T02:31:30.868" v="41" actId="478"/>
          <ac:picMkLst>
            <pc:docMk/>
            <pc:sldMk cId="3615671084" sldId="274"/>
            <ac:picMk id="8" creationId="{2B1E2ED5-1AAA-C4DF-B6F2-4F198A57FCEF}"/>
          </ac:picMkLst>
        </pc:picChg>
        <pc:picChg chg="add mod">
          <ac:chgData name="LEE Young Seok" userId="1f9f07fa4fddd5b1" providerId="LiveId" clId="{1D70A2D3-C8D8-4236-AF28-5848C52D4EDD}" dt="2023-04-03T02:31:58.460" v="44" actId="14100"/>
          <ac:picMkLst>
            <pc:docMk/>
            <pc:sldMk cId="3615671084" sldId="274"/>
            <ac:picMk id="10" creationId="{45D79796-73AB-F417-91B0-94625416B336}"/>
          </ac:picMkLst>
        </pc:picChg>
        <pc:picChg chg="add mod">
          <ac:chgData name="LEE Young Seok" userId="1f9f07fa4fddd5b1" providerId="LiveId" clId="{1D70A2D3-C8D8-4236-AF28-5848C52D4EDD}" dt="2023-04-03T02:32:46.064" v="56" actId="1076"/>
          <ac:picMkLst>
            <pc:docMk/>
            <pc:sldMk cId="3615671084" sldId="274"/>
            <ac:picMk id="13" creationId="{018BC527-2AFF-6475-8D03-7CA28C836E40}"/>
          </ac:picMkLst>
        </pc:picChg>
      </pc:sldChg>
      <pc:sldChg chg="modCm">
        <pc:chgData name="LEE Young Seok" userId="1f9f07fa4fddd5b1" providerId="LiveId" clId="{1D70A2D3-C8D8-4236-AF28-5848C52D4EDD}" dt="2023-04-03T02:35:30.650" v="57"/>
        <pc:sldMkLst>
          <pc:docMk/>
          <pc:sldMk cId="183109054" sldId="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LEE Young Seok" userId="1f9f07fa4fddd5b1" providerId="LiveId" clId="{1D70A2D3-C8D8-4236-AF28-5848C52D4EDD}" dt="2023-04-03T02:35:30.650" v="57"/>
              <pc2:cmMkLst xmlns:pc2="http://schemas.microsoft.com/office/powerpoint/2019/9/main/command">
                <pc:docMk/>
                <pc:sldMk cId="183109054" sldId="285"/>
                <pc2:cmMk id="{3127DB73-3026-4FA1-858D-A800382C3450}"/>
              </pc2:cmMkLst>
              <pc226:cmRplyChg chg="add">
                <pc226:chgData name="LEE Young Seok" userId="1f9f07fa4fddd5b1" providerId="LiveId" clId="{1D70A2D3-C8D8-4236-AF28-5848C52D4EDD}" dt="2023-04-03T02:35:30.650" v="57"/>
                <pc2:cmRplyMkLst xmlns:pc2="http://schemas.microsoft.com/office/powerpoint/2019/9/main/command">
                  <pc:docMk/>
                  <pc:sldMk cId="183109054" sldId="285"/>
                  <pc2:cmMk id="{3127DB73-3026-4FA1-858D-A800382C3450}"/>
                  <pc2:cmRplyMk id="{97F8C8ED-558A-4957-86B9-6991154DEC77}"/>
                </pc2:cmRplyMkLst>
              </pc226:cmRplyChg>
            </pc226:cmChg>
          </p:ext>
        </pc:extLst>
      </pc:sldChg>
      <pc:sldChg chg="addSp modSp mod">
        <pc:chgData name="LEE Young Seok" userId="1f9f07fa4fddd5b1" providerId="LiveId" clId="{1D70A2D3-C8D8-4236-AF28-5848C52D4EDD}" dt="2023-04-03T02:51:38.501" v="139" actId="14100"/>
        <pc:sldMkLst>
          <pc:docMk/>
          <pc:sldMk cId="1304805445" sldId="286"/>
        </pc:sldMkLst>
        <pc:spChg chg="mod">
          <ac:chgData name="LEE Young Seok" userId="1f9f07fa4fddd5b1" providerId="LiveId" clId="{1D70A2D3-C8D8-4236-AF28-5848C52D4EDD}" dt="2023-04-03T02:49:24.374" v="117" actId="1076"/>
          <ac:spMkLst>
            <pc:docMk/>
            <pc:sldMk cId="1304805445" sldId="286"/>
            <ac:spMk id="5" creationId="{2CD811BB-B24D-26F9-747B-A7352741BDF5}"/>
          </ac:spMkLst>
        </pc:spChg>
        <pc:spChg chg="mod">
          <ac:chgData name="LEE Young Seok" userId="1f9f07fa4fddd5b1" providerId="LiveId" clId="{1D70A2D3-C8D8-4236-AF28-5848C52D4EDD}" dt="2023-04-03T02:50:44.855" v="131" actId="207"/>
          <ac:spMkLst>
            <pc:docMk/>
            <pc:sldMk cId="1304805445" sldId="286"/>
            <ac:spMk id="6" creationId="{AF2B1BD4-F0D7-8A03-7814-127BC9AA1FCB}"/>
          </ac:spMkLst>
        </pc:spChg>
        <pc:spChg chg="mod">
          <ac:chgData name="LEE Young Seok" userId="1f9f07fa4fddd5b1" providerId="LiveId" clId="{1D70A2D3-C8D8-4236-AF28-5848C52D4EDD}" dt="2023-04-03T02:51:15.221" v="134" actId="108"/>
          <ac:spMkLst>
            <pc:docMk/>
            <pc:sldMk cId="1304805445" sldId="286"/>
            <ac:spMk id="7" creationId="{F51B4952-E41E-0598-CE7C-B0A2ACC696A5}"/>
          </ac:spMkLst>
        </pc:spChg>
        <pc:cxnChg chg="add">
          <ac:chgData name="LEE Young Seok" userId="1f9f07fa4fddd5b1" providerId="LiveId" clId="{1D70A2D3-C8D8-4236-AF28-5848C52D4EDD}" dt="2023-04-03T02:49:33.009" v="118" actId="11529"/>
          <ac:cxnSpMkLst>
            <pc:docMk/>
            <pc:sldMk cId="1304805445" sldId="286"/>
            <ac:cxnSpMk id="9" creationId="{FD462BBE-4B2A-1E61-E429-D18F7FCD4662}"/>
          </ac:cxnSpMkLst>
        </pc:cxnChg>
        <pc:cxnChg chg="add mod">
          <ac:chgData name="LEE Young Seok" userId="1f9f07fa4fddd5b1" providerId="LiveId" clId="{1D70A2D3-C8D8-4236-AF28-5848C52D4EDD}" dt="2023-04-03T02:49:51.632" v="123" actId="14100"/>
          <ac:cxnSpMkLst>
            <pc:docMk/>
            <pc:sldMk cId="1304805445" sldId="286"/>
            <ac:cxnSpMk id="12" creationId="{0B8B62E2-C623-1A1D-507A-6FE82DBFB878}"/>
          </ac:cxnSpMkLst>
        </pc:cxnChg>
        <pc:cxnChg chg="mod">
          <ac:chgData name="LEE Young Seok" userId="1f9f07fa4fddd5b1" providerId="LiveId" clId="{1D70A2D3-C8D8-4236-AF28-5848C52D4EDD}" dt="2023-04-03T02:51:38.501" v="139" actId="14100"/>
          <ac:cxnSpMkLst>
            <pc:docMk/>
            <pc:sldMk cId="1304805445" sldId="286"/>
            <ac:cxnSpMk id="14" creationId="{5725DB0F-1E80-302F-661E-AAE65CCD219F}"/>
          </ac:cxnSpMkLst>
        </pc:cxnChg>
      </pc:sldChg>
      <pc:sldChg chg="addSp modSp mod">
        <pc:chgData name="LEE Young Seok" userId="1f9f07fa4fddd5b1" providerId="LiveId" clId="{1D70A2D3-C8D8-4236-AF28-5848C52D4EDD}" dt="2023-04-03T04:50:45.620" v="204" actId="108"/>
        <pc:sldMkLst>
          <pc:docMk/>
          <pc:sldMk cId="772266976" sldId="293"/>
        </pc:sldMkLst>
        <pc:spChg chg="add mod">
          <ac:chgData name="LEE Young Seok" userId="1f9f07fa4fddd5b1" providerId="LiveId" clId="{1D70A2D3-C8D8-4236-AF28-5848C52D4EDD}" dt="2023-04-03T04:50:45.620" v="204" actId="108"/>
          <ac:spMkLst>
            <pc:docMk/>
            <pc:sldMk cId="772266976" sldId="293"/>
            <ac:spMk id="3" creationId="{E2F50C8C-AAF6-DC20-023E-F2296840CC7D}"/>
          </ac:spMkLst>
        </pc:spChg>
      </pc:sldChg>
      <pc:sldChg chg="addSp delSp modSp new mod">
        <pc:chgData name="LEE Young Seok" userId="1f9f07fa4fddd5b1" providerId="LiveId" clId="{1D70A2D3-C8D8-4236-AF28-5848C52D4EDD}" dt="2023-04-03T04:50:59.011" v="206" actId="108"/>
        <pc:sldMkLst>
          <pc:docMk/>
          <pc:sldMk cId="1027452310" sldId="295"/>
        </pc:sldMkLst>
        <pc:spChg chg="del">
          <ac:chgData name="LEE Young Seok" userId="1f9f07fa4fddd5b1" providerId="LiveId" clId="{1D70A2D3-C8D8-4236-AF28-5848C52D4EDD}" dt="2023-04-03T04:43:13.303" v="141" actId="478"/>
          <ac:spMkLst>
            <pc:docMk/>
            <pc:sldMk cId="1027452310" sldId="295"/>
            <ac:spMk id="2" creationId="{D4F1363C-7A58-52D5-8090-999ADD9E9646}"/>
          </ac:spMkLst>
        </pc:spChg>
        <pc:spChg chg="del">
          <ac:chgData name="LEE Young Seok" userId="1f9f07fa4fddd5b1" providerId="LiveId" clId="{1D70A2D3-C8D8-4236-AF28-5848C52D4EDD}" dt="2023-04-03T04:43:13.303" v="141" actId="478"/>
          <ac:spMkLst>
            <pc:docMk/>
            <pc:sldMk cId="1027452310" sldId="295"/>
            <ac:spMk id="3" creationId="{BF6BFDDD-C2C2-4100-0548-4C7FABA8B9B5}"/>
          </ac:spMkLst>
        </pc:spChg>
        <pc:spChg chg="add mod">
          <ac:chgData name="LEE Young Seok" userId="1f9f07fa4fddd5b1" providerId="LiveId" clId="{1D70A2D3-C8D8-4236-AF28-5848C52D4EDD}" dt="2023-04-03T04:46:24.998" v="153"/>
          <ac:spMkLst>
            <pc:docMk/>
            <pc:sldMk cId="1027452310" sldId="295"/>
            <ac:spMk id="6" creationId="{0149E2B3-E804-4C48-ADB2-D2548915D3B0}"/>
          </ac:spMkLst>
        </pc:spChg>
        <pc:spChg chg="add mod">
          <ac:chgData name="LEE Young Seok" userId="1f9f07fa4fddd5b1" providerId="LiveId" clId="{1D70A2D3-C8D8-4236-AF28-5848C52D4EDD}" dt="2023-04-03T04:48:07.226" v="154"/>
          <ac:spMkLst>
            <pc:docMk/>
            <pc:sldMk cId="1027452310" sldId="295"/>
            <ac:spMk id="7" creationId="{FAB4E9DE-D709-0550-FEF1-2314A3BFEF58}"/>
          </ac:spMkLst>
        </pc:spChg>
        <pc:spChg chg="add mod">
          <ac:chgData name="LEE Young Seok" userId="1f9f07fa4fddd5b1" providerId="LiveId" clId="{1D70A2D3-C8D8-4236-AF28-5848C52D4EDD}" dt="2023-04-03T04:48:39.885" v="157"/>
          <ac:spMkLst>
            <pc:docMk/>
            <pc:sldMk cId="1027452310" sldId="295"/>
            <ac:spMk id="8" creationId="{3DF8A16D-DC27-1154-E191-98738DA2D54E}"/>
          </ac:spMkLst>
        </pc:spChg>
        <pc:spChg chg="add mod">
          <ac:chgData name="LEE Young Seok" userId="1f9f07fa4fddd5b1" providerId="LiveId" clId="{1D70A2D3-C8D8-4236-AF28-5848C52D4EDD}" dt="2023-04-03T04:48:07.226" v="154"/>
          <ac:spMkLst>
            <pc:docMk/>
            <pc:sldMk cId="1027452310" sldId="295"/>
            <ac:spMk id="9" creationId="{0FCE4836-0455-340F-5BDC-5370E222E299}"/>
          </ac:spMkLst>
        </pc:spChg>
        <pc:spChg chg="add mod">
          <ac:chgData name="LEE Young Seok" userId="1f9f07fa4fddd5b1" providerId="LiveId" clId="{1D70A2D3-C8D8-4236-AF28-5848C52D4EDD}" dt="2023-04-03T04:48:54.701" v="159"/>
          <ac:spMkLst>
            <pc:docMk/>
            <pc:sldMk cId="1027452310" sldId="295"/>
            <ac:spMk id="10" creationId="{92AF45D4-E902-C0F2-2AEB-81650B2B2147}"/>
          </ac:spMkLst>
        </pc:spChg>
        <pc:spChg chg="add mod">
          <ac:chgData name="LEE Young Seok" userId="1f9f07fa4fddd5b1" providerId="LiveId" clId="{1D70A2D3-C8D8-4236-AF28-5848C52D4EDD}" dt="2023-04-03T04:48:47.567" v="158"/>
          <ac:spMkLst>
            <pc:docMk/>
            <pc:sldMk cId="1027452310" sldId="295"/>
            <ac:spMk id="11" creationId="{9266DEF2-0691-1B4D-D435-03EF94196578}"/>
          </ac:spMkLst>
        </pc:spChg>
        <pc:spChg chg="add mod">
          <ac:chgData name="LEE Young Seok" userId="1f9f07fa4fddd5b1" providerId="LiveId" clId="{1D70A2D3-C8D8-4236-AF28-5848C52D4EDD}" dt="2023-04-03T04:49:19.977" v="166"/>
          <ac:spMkLst>
            <pc:docMk/>
            <pc:sldMk cId="1027452310" sldId="295"/>
            <ac:spMk id="12" creationId="{9D321603-F0B2-0A57-B5A5-F82CEF7727FE}"/>
          </ac:spMkLst>
        </pc:spChg>
        <pc:spChg chg="add mod">
          <ac:chgData name="LEE Young Seok" userId="1f9f07fa4fddd5b1" providerId="LiveId" clId="{1D70A2D3-C8D8-4236-AF28-5848C52D4EDD}" dt="2023-04-03T04:49:34.489" v="171" actId="1076"/>
          <ac:spMkLst>
            <pc:docMk/>
            <pc:sldMk cId="1027452310" sldId="295"/>
            <ac:spMk id="13" creationId="{08CF3175-8F64-B798-411C-A82873D70660}"/>
          </ac:spMkLst>
        </pc:spChg>
        <pc:spChg chg="add mod">
          <ac:chgData name="LEE Young Seok" userId="1f9f07fa4fddd5b1" providerId="LiveId" clId="{1D70A2D3-C8D8-4236-AF28-5848C52D4EDD}" dt="2023-04-03T04:49:55.057" v="176"/>
          <ac:spMkLst>
            <pc:docMk/>
            <pc:sldMk cId="1027452310" sldId="295"/>
            <ac:spMk id="14" creationId="{9E853F35-81D8-D33A-0D4F-A491CDF4FD16}"/>
          </ac:spMkLst>
        </pc:spChg>
        <pc:spChg chg="add mod">
          <ac:chgData name="LEE Young Seok" userId="1f9f07fa4fddd5b1" providerId="LiveId" clId="{1D70A2D3-C8D8-4236-AF28-5848C52D4EDD}" dt="2023-04-03T04:50:59.011" v="206" actId="108"/>
          <ac:spMkLst>
            <pc:docMk/>
            <pc:sldMk cId="1027452310" sldId="295"/>
            <ac:spMk id="15" creationId="{1AA34CD3-DB5B-0C1D-4A69-D9E429C7A883}"/>
          </ac:spMkLst>
        </pc:spChg>
        <pc:picChg chg="add mod">
          <ac:chgData name="LEE Young Seok" userId="1f9f07fa4fddd5b1" providerId="LiveId" clId="{1D70A2D3-C8D8-4236-AF28-5848C52D4EDD}" dt="2023-04-03T04:46:10.387" v="144" actId="1076"/>
          <ac:picMkLst>
            <pc:docMk/>
            <pc:sldMk cId="1027452310" sldId="295"/>
            <ac:picMk id="5" creationId="{C35A4936-193A-75A3-C98E-A37096A78DE2}"/>
          </ac:picMkLst>
        </pc:picChg>
      </pc:sldChg>
    </pc:docChg>
  </pc:docChgLst>
</pc:chgInfo>
</file>

<file path=ppt/comments/modernComment_105_F731CF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0F7D5F-A9F3-450A-8BCE-9D60E21D7882}" authorId="{7AA0F0F1-71F0-1735-76B1-CADFB10682B9}" created="2023-04-03T07:20:22.197">
    <pc:sldMkLst xmlns:pc="http://schemas.microsoft.com/office/powerpoint/2013/main/command">
      <pc:docMk/>
      <pc:sldMk cId="4147236828" sldId="261"/>
    </pc:sldMkLst>
    <p188:txBody>
      <a:bodyPr/>
      <a:lstStyle/>
      <a:p>
        <a:r>
          <a:rPr lang="ko-KR" altLang="en-US"/>
          <a:t>서킷 빈공간에 넣기
</a:t>
        </a:r>
      </a:p>
    </p188:txBody>
  </p188:cm>
</p188:cmLst>
</file>

<file path=ppt/comments/modernComment_112_D782C3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78EF56-17D7-481E-9F3D-2538FCD8DB42}" authorId="{7AA0F0F1-71F0-1735-76B1-CADFB10682B9}" created="2023-04-03T01:55:57.531">
    <pc:sldMkLst xmlns:pc="http://schemas.microsoft.com/office/powerpoint/2013/main/command">
      <pc:docMk/>
      <pc:sldMk cId="3615671084" sldId="274"/>
    </pc:sldMkLst>
    <p188:txBody>
      <a:bodyPr/>
      <a:lstStyle/>
      <a:p>
        <a:r>
          <a:rPr lang="ko-KR" altLang="en-US"/>
          <a:t>서킷 진짜 시뮬레이션에 돌린 결과로 수정</a:t>
        </a:r>
      </a:p>
    </p188:txBody>
  </p188:cm>
</p188:cmLst>
</file>

<file path=ppt/comments/modernComment_11D_AEA05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27DB73-3026-4FA1-858D-A800382C3450}" authorId="{7AA0F0F1-71F0-1735-76B1-CADFB10682B9}" created="2023-04-03T02:11:00.307">
    <pc:sldMkLst xmlns:pc="http://schemas.microsoft.com/office/powerpoint/2013/main/command">
      <pc:docMk/>
      <pc:sldMk cId="183109054" sldId="285"/>
    </pc:sldMkLst>
    <p188:replyLst>
      <p188:reply id="{97F8C8ED-558A-4957-86B9-6991154DEC77}" authorId="{B7BB9437-8862-F5E9-CA26-D25C96E1F6CF}" created="2023-04-03T02:35:30.623">
        <p188:txBody>
          <a:bodyPr/>
          <a:lstStyle/>
          <a:p>
            <a:r>
              <a:rPr lang="ko-KR" altLang="en-US"/>
              <a:t>A quantum binary classifier based on cosine similarity
Davide Pastorelloa and Enrico Blanzierib
Department of Information Engineering and Computer Science, University of Trento,
via Sommarive 9, 38123 Povo (Trento), Italy
a d.pastorello@unitn.it, b
enrico.blanzieri@unitn.it</a:t>
            </a:r>
          </a:p>
        </p188:txBody>
      </p188:reply>
    </p188:replyLst>
    <p188:txBody>
      <a:bodyPr/>
      <a:lstStyle/>
      <a:p>
        <a:r>
          <a:rPr lang="ko-KR" altLang="en-US"/>
          <a:t>Reference 확인</a:t>
        </a:r>
      </a:p>
    </p188:txBody>
  </p188:cm>
</p188:cmLst>
</file>

<file path=ppt/comments/modernComment_11E_4DC5C0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8C635F-CA5B-4FC1-AE9F-BC75E7165C96}" authorId="{7AA0F0F1-71F0-1735-76B1-CADFB10682B9}" created="2023-04-03T02:14:53.459">
    <pc:sldMkLst xmlns:pc="http://schemas.microsoft.com/office/powerpoint/2013/main/command">
      <pc:docMk/>
      <pc:sldMk cId="1304805445" sldId="286"/>
    </pc:sldMkLst>
    <p188:txBody>
      <a:bodyPr/>
      <a:lstStyle/>
      <a:p>
        <a:r>
          <a:rPr lang="ko-KR" altLang="en-US"/>
          <a:t>Dataset 바꾸기</a:t>
        </a:r>
      </a:p>
    </p188:txBody>
  </p188:cm>
</p188:cmLst>
</file>

<file path=ppt/comments/modernComment_124_377734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3C7C9A-868B-4218-9D8A-3D67E5E64ABD}" authorId="{7AA0F0F1-71F0-1735-76B1-CADFB10682B9}" created="2023-04-03T02:02:56.241">
    <pc:sldMkLst xmlns:pc="http://schemas.microsoft.com/office/powerpoint/2013/main/command">
      <pc:docMk/>
      <pc:sldMk cId="930558988" sldId="292"/>
    </pc:sldMkLst>
    <p188:txBody>
      <a:bodyPr/>
      <a:lstStyle/>
      <a:p>
        <a:r>
          <a:rPr lang="ko-KR" altLang="en-US"/>
          <a:t>새로운 데이터 받기</a:t>
        </a:r>
      </a:p>
    </p188:txBody>
  </p188:cm>
</p188:cmLst>
</file>

<file path=ppt/comments/modernComment_125_2E07DB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537930-D262-4F05-B002-92F9E22B8931}" authorId="{7AA0F0F1-71F0-1735-76B1-CADFB10682B9}" created="2023-04-03T02:03:03.587">
    <pc:sldMkLst xmlns:pc="http://schemas.microsoft.com/office/powerpoint/2013/main/command">
      <pc:docMk/>
      <pc:sldMk cId="772266976" sldId="293"/>
    </pc:sldMkLst>
    <p188:txBody>
      <a:bodyPr/>
      <a:lstStyle/>
      <a:p>
        <a:r>
          <a:rPr lang="ko-KR" altLang="en-US"/>
          <a:t>새로운 데이터 받기</a:t>
        </a:r>
      </a:p>
    </p188:txBody>
  </p188:cm>
</p188:cmLst>
</file>

<file path=ppt/comments/modernComment_126_4EC628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CFC87F-4424-4403-8052-2CC4D0FA8FB3}" authorId="{7AA0F0F1-71F0-1735-76B1-CADFB10682B9}" created="2023-04-03T02:03:47.300">
    <pc:sldMkLst xmlns:pc="http://schemas.microsoft.com/office/powerpoint/2013/main/command">
      <pc:docMk/>
      <pc:sldMk cId="1321609317" sldId="294"/>
    </pc:sldMkLst>
    <p188:txBody>
      <a:bodyPr/>
      <a:lstStyle/>
      <a:p>
        <a:r>
          <a:rPr lang="ko-KR" altLang="en-US"/>
          <a:t>새 데이터 받아서 fidelity 수정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33789-75DD-4CBA-A7FD-5035E157FF3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4E1E3-44A0-49F0-BF42-4293DC63A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9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자유도 </a:t>
            </a:r>
            <a:r>
              <a:rPr lang="en-US" altLang="ko-KR" dirty="0"/>
              <a:t>: </a:t>
            </a:r>
            <a:r>
              <a:rPr lang="ko-KR" altLang="en-US" dirty="0"/>
              <a:t>변수 개수 빼기 </a:t>
            </a:r>
            <a:r>
              <a:rPr lang="ko-KR" altLang="en-US" dirty="0" err="1"/>
              <a:t>바운더리</a:t>
            </a:r>
            <a:r>
              <a:rPr lang="ko-KR" altLang="en-US" dirty="0"/>
              <a:t> 조건  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1E3-44A0-49F0-BF42-4293DC63A3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1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계산 병렬 처리가 가능하기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1E3-44A0-49F0-BF42-4293DC63A3D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7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1E3-44A0-49F0-BF42-4293DC63A3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8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1E3-44A0-49F0-BF42-4293DC63A3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0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저번까지 구현한 </a:t>
            </a:r>
            <a:r>
              <a:rPr lang="en-US" altLang="ko-KR" dirty="0"/>
              <a:t>circuit</a:t>
            </a:r>
            <a:r>
              <a:rPr lang="ko-KR" altLang="en-US" dirty="0"/>
              <a:t>의 문제점 </a:t>
            </a:r>
            <a:r>
              <a:rPr lang="en-US" altLang="ko-KR" dirty="0"/>
              <a:t>(</a:t>
            </a:r>
            <a:r>
              <a:rPr lang="ko-KR" altLang="en-US" dirty="0"/>
              <a:t>멘토의 코멘트</a:t>
            </a:r>
            <a:r>
              <a:rPr lang="en-US" altLang="ko-KR" dirty="0"/>
              <a:t>)</a:t>
            </a:r>
            <a:r>
              <a:rPr lang="ko-KR" altLang="en-US" dirty="0"/>
              <a:t>과 이를 해결하기 위해 도입한 </a:t>
            </a:r>
            <a:r>
              <a:rPr lang="en-US" altLang="ko-KR" dirty="0"/>
              <a:t>Ansatz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715B2-BA8C-4AD1-B4D5-017F696507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</a:t>
            </a:r>
            <a:r>
              <a:rPr lang="en-US" altLang="ko-KR" dirty="0"/>
              <a:t>state</a:t>
            </a:r>
            <a:r>
              <a:rPr lang="ko-KR" altLang="en-US" dirty="0"/>
              <a:t>를 구현했으니</a:t>
            </a:r>
            <a:r>
              <a:rPr lang="en-US" altLang="ko-KR" dirty="0"/>
              <a:t>, </a:t>
            </a:r>
            <a:r>
              <a:rPr lang="ko-KR" altLang="en-US" dirty="0"/>
              <a:t>다음은</a:t>
            </a:r>
            <a:r>
              <a:rPr lang="en-US" altLang="ko-KR" dirty="0"/>
              <a:t> </a:t>
            </a:r>
            <a:r>
              <a:rPr lang="ko-KR" altLang="en-US" dirty="0"/>
              <a:t>우리가 원하는 </a:t>
            </a:r>
            <a:r>
              <a:rPr lang="en-US" altLang="ko-KR" dirty="0"/>
              <a:t>state</a:t>
            </a:r>
            <a:r>
              <a:rPr lang="ko-KR" altLang="en-US" dirty="0"/>
              <a:t>인지 확인하는 과정이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</a:t>
            </a:r>
            <a:r>
              <a:rPr lang="en-US" altLang="ko-KR" dirty="0"/>
              <a:t>quantum tomography</a:t>
            </a:r>
            <a:r>
              <a:rPr lang="ko-KR" altLang="en-US" dirty="0"/>
              <a:t>를 진행하기 위해 </a:t>
            </a:r>
            <a:r>
              <a:rPr lang="en-US" altLang="ko-KR" dirty="0"/>
              <a:t>2</a:t>
            </a:r>
            <a:r>
              <a:rPr lang="ko-KR" altLang="en-US" dirty="0"/>
              <a:t>가지 다른 방법을 이용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en-US" altLang="ko-KR" dirty="0"/>
              <a:t>BFGS</a:t>
            </a:r>
            <a:r>
              <a:rPr lang="ko-KR" altLang="en-US" dirty="0"/>
              <a:t> </a:t>
            </a:r>
            <a:r>
              <a:rPr lang="en-US" altLang="ko-KR"/>
              <a:t>optimizer, </a:t>
            </a:r>
            <a:r>
              <a:rPr lang="ko-KR" altLang="en-US" dirty="0"/>
              <a:t>두번째는 </a:t>
            </a:r>
            <a:r>
              <a:rPr lang="en-US" altLang="ko-KR" dirty="0"/>
              <a:t>reference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어떤 </a:t>
            </a:r>
            <a:r>
              <a:rPr lang="en-US" altLang="ko-KR" dirty="0">
                <a:solidFill>
                  <a:srgbClr val="FF0000"/>
                </a:solidFill>
              </a:rPr>
              <a:t>reference</a:t>
            </a:r>
            <a:r>
              <a:rPr lang="ko-KR" altLang="en-US" dirty="0">
                <a:solidFill>
                  <a:srgbClr val="FF0000"/>
                </a:solidFill>
              </a:rPr>
              <a:t>인지 확인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(Quantum tomography</a:t>
            </a:r>
            <a:r>
              <a:rPr lang="ko-KR" altLang="en-US" dirty="0"/>
              <a:t>란 동일한 양자 상태 앙상블을 여러가지 측정을 통해</a:t>
            </a:r>
            <a:r>
              <a:rPr lang="en-US" altLang="ko-KR" dirty="0"/>
              <a:t>, </a:t>
            </a:r>
            <a:r>
              <a:rPr lang="ko-KR" altLang="en-US" dirty="0"/>
              <a:t>정확하게 재구성하는 과정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715B2-BA8C-4AD1-B4D5-017F696507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1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en-US" altLang="ko-KR" dirty="0"/>
              <a:t>state</a:t>
            </a:r>
            <a:r>
              <a:rPr lang="ko-KR" altLang="en-US" dirty="0"/>
              <a:t>에 대해 </a:t>
            </a:r>
            <a:r>
              <a:rPr lang="en-US" altLang="ko-KR" dirty="0"/>
              <a:t>optimizer 1</a:t>
            </a:r>
            <a:r>
              <a:rPr lang="ko-KR" altLang="en-US" dirty="0"/>
              <a:t>과 </a:t>
            </a:r>
            <a:r>
              <a:rPr lang="en-US" altLang="ko-KR" dirty="0"/>
              <a:t>optimizer 2</a:t>
            </a:r>
            <a:r>
              <a:rPr lang="ko-KR" altLang="en-US" dirty="0"/>
              <a:t>의 비교 </a:t>
            </a:r>
            <a:r>
              <a:rPr lang="en-US" altLang="ko-KR" dirty="0"/>
              <a:t>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715B2-BA8C-4AD1-B4D5-017F696507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5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715B2-BA8C-4AD1-B4D5-017F696507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4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 factor : measurement </a:t>
            </a:r>
            <a:r>
              <a:rPr lang="ko-KR" altLang="en-US" dirty="0"/>
              <a:t>채널이 있는데</a:t>
            </a:r>
            <a:r>
              <a:rPr lang="en-US" altLang="ko-KR" dirty="0"/>
              <a:t>, measurement </a:t>
            </a:r>
            <a:r>
              <a:rPr lang="ko-KR" altLang="en-US" dirty="0"/>
              <a:t>채널이란 </a:t>
            </a:r>
            <a:r>
              <a:rPr lang="en-US" altLang="ko-KR" dirty="0"/>
              <a:t>measurement </a:t>
            </a:r>
            <a:r>
              <a:rPr lang="ko-KR" altLang="en-US" dirty="0"/>
              <a:t>했을 때 가능한 </a:t>
            </a:r>
            <a:r>
              <a:rPr lang="en-US" altLang="ko-KR" dirty="0"/>
              <a:t>set</a:t>
            </a:r>
            <a:r>
              <a:rPr lang="ko-KR" altLang="en-US" dirty="0"/>
              <a:t>들의 집합</a:t>
            </a:r>
            <a:r>
              <a:rPr lang="en-US" altLang="ko-KR" dirty="0"/>
              <a:t>. </a:t>
            </a:r>
            <a:r>
              <a:rPr lang="ko-KR" altLang="en-US" dirty="0"/>
              <a:t>이 집합이 얼마나 </a:t>
            </a:r>
            <a:r>
              <a:rPr lang="en-US" altLang="ko-KR" dirty="0"/>
              <a:t>data quantum channel set</a:t>
            </a:r>
            <a:r>
              <a:rPr lang="ko-KR" altLang="en-US" dirty="0"/>
              <a:t>이 </a:t>
            </a:r>
            <a:r>
              <a:rPr lang="ko-KR" altLang="en-US" dirty="0" err="1"/>
              <a:t>비슷한가를</a:t>
            </a:r>
            <a:r>
              <a:rPr lang="ko-KR" altLang="en-US" dirty="0"/>
              <a:t> 나타낸 지표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data, q state</a:t>
            </a:r>
            <a:r>
              <a:rPr lang="ko-KR" altLang="en-US" dirty="0"/>
              <a:t>가 서킷으로 만든 </a:t>
            </a:r>
            <a:r>
              <a:rPr lang="en-US" altLang="ko-KR" dirty="0"/>
              <a:t>state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1E3-44A0-49F0-BF42-4293DC63A3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1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|0&gt;|state0&gt;|1&gt;+|1&gt;|state0&gt;|1&gt;+|2&gt;|state0&gt;|1&gt;+|3&gt;|state0&gt;|0&gt;</a:t>
            </a:r>
          </a:p>
          <a:p>
            <a:endParaRPr lang="en-US" altLang="ko-KR" dirty="0"/>
          </a:p>
          <a:p>
            <a:r>
              <a:rPr lang="ko-KR" altLang="en-US" dirty="0"/>
              <a:t>앞에 </a:t>
            </a:r>
            <a:r>
              <a:rPr lang="en-US" altLang="ko-KR" dirty="0"/>
              <a:t>3</a:t>
            </a:r>
            <a:r>
              <a:rPr lang="ko-KR" altLang="en-US" dirty="0"/>
              <a:t>개는 고양이 아닌 </a:t>
            </a:r>
            <a:r>
              <a:rPr lang="en-US" altLang="ko-KR" dirty="0"/>
              <a:t>state, 4</a:t>
            </a:r>
            <a:r>
              <a:rPr lang="ko-KR" altLang="en-US" dirty="0"/>
              <a:t>번째 </a:t>
            </a:r>
            <a:r>
              <a:rPr lang="en-US" altLang="ko-KR" dirty="0"/>
              <a:t>state</a:t>
            </a:r>
            <a:r>
              <a:rPr lang="ko-KR" altLang="en-US" dirty="0"/>
              <a:t>는 고양이 </a:t>
            </a:r>
            <a:r>
              <a:rPr lang="en-US" altLang="ko-KR" dirty="0"/>
              <a:t>state, 0</a:t>
            </a:r>
            <a:r>
              <a:rPr lang="ko-KR" altLang="en-US" dirty="0"/>
              <a:t>이라서 뒤에 아무 게이트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E1E3-44A0-49F0-BF42-4293DC63A3D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541E-3CAF-0E18-52C0-69437982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553FF-A1D3-4E50-3D0D-A6A1A1707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7ECC0-CA9E-E58B-2E21-10DB37E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3E09-EA03-C85A-7B2C-9F567435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5DE0F-CFD0-95F1-21D1-91445E7A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3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10354-1002-1EC1-445D-F2E6E148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F0FEF-A659-C406-22F6-4325933D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57DD8-EA6E-665B-95F1-0830532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FFD2-37EC-71EC-AD47-C328259B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E77E2-0FFE-7225-AEC1-4DFF9DE6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4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C9C3A-8157-9448-7524-14BADA303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B60A0-C8A4-53FC-45F2-E8EBE5449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7B74-58DB-D251-CCFD-61630965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1F9F1-910E-9894-D5B1-CA065407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560D4-0CD4-7CAF-99F3-98F12EE9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6C0BF-E819-502B-D03B-84529D45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A8E78-43FA-957E-3B53-02A174C2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73E4C-2910-32FD-EC81-E5901B21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B67C8-0B5E-819D-FDB9-5FEFC348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4688D-0CB2-A5C0-718C-8F676612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D92A6-DA6E-2536-E311-7FB53D7F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7D797-AC38-A624-74C1-8A3784D2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38DC7-F0D5-FD3F-66E5-2475A5EE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26958-9F94-11D3-DAC2-05AFCF3E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E17B-5672-24B0-5F9C-B71B33F4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1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BA16-47D4-38EE-BA49-28258514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6E862-5629-39B6-BB57-EA99F8741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38F17C-826F-8F1F-1EDA-590395FE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1EF99-7C41-A501-BDC1-C671B770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A48E5-C947-4A09-F826-E1B472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66F06-3E59-BB03-C674-3E55047D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1CE24-9706-F54A-2A90-9FDFE99D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72BA1-21F8-6ADB-BD15-5F4A5D0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1C23B-BFED-F5DD-2503-075B8BC8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190AC-61F6-E256-0616-E0FE6191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83DAAD-F519-ED9C-2676-B89D07893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9195CB-7B2C-0528-2E59-AFC57D5A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83DCCE-6BB6-DAF6-225E-01A2627B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F07381-357B-AAE0-FCA5-CA13D6CC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37C1-3198-78A8-2021-C161ABE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B7AA7B-D3CD-AF63-AA79-5A25CA01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63928C-1CA1-0D26-9125-29E20A0B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BC38D-8FA1-5289-7E67-FFFDA91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2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BD06F-3924-F955-D2CA-C3AD8703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9C6C3C-669A-2D38-1A3C-B8C4B214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9347F-E1ED-B741-2AD3-5131769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19439-7193-4E72-0256-BE27FE3B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41D84-9881-5609-BDEB-8C37FF85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3DCA7-3999-2134-1863-880EF1CC8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00322-8B64-2C68-1D0F-E6CB44C5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90AF4-66E9-2D93-25EE-FED893AA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DD3D0-A7EF-8C5B-F02F-7C778BFA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B352-80C0-112C-FD1A-EA718780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DE76C-0571-8B85-1D31-F0C081640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41DAD-5AB6-4050-03E8-9EB111A4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0E92D-2EFE-F150-43FD-B70B7005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DEC94-3A91-A2B6-29F6-381D410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EAEA9-1004-3E83-D5D0-F02ED71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FD41D-2B16-F0B3-1B20-1AD2589C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BA534-204C-6A9E-DDBB-ADD625A9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A60AD-4FB6-94B7-D1D0-29C087ED0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2C4C-F438-4A87-8D9E-05A69B22E3F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DFA4-FAAA-1573-C7D7-B98FDDD67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A1992-E7A5-357C-093B-A8B1BD817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F814-E8DF-4FBB-8A75-18B471A5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D782C32C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microsoft.com/office/2018/10/relationships/comments" Target="../comments/modernComment_124_3777340C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microsoft.com/office/2018/10/relationships/comments" Target="../comments/modernComment_125_2E07DBE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6_4EC6286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D_AEA05BE.xm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4DC5C04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microsoft.com/office/2018/10/relationships/comments" Target="../comments/modernComment_105_F731CFD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F83C-7A1D-DAD1-3300-A3300D75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519"/>
            <a:ext cx="9144000" cy="2016443"/>
          </a:xfrm>
        </p:spPr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차원 코사인 유사도를 이용한 </a:t>
            </a:r>
            <a:r>
              <a:rPr lang="en-US" altLang="ko-KR" dirty="0"/>
              <a:t>Discriminator </a:t>
            </a:r>
            <a:r>
              <a:rPr lang="ko-KR" altLang="en-US" dirty="0"/>
              <a:t>구현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A8863AB-BD71-A9C6-55DB-F33D6CEB232D}"/>
              </a:ext>
            </a:extLst>
          </p:cNvPr>
          <p:cNvSpPr txBox="1">
            <a:spLocks/>
          </p:cNvSpPr>
          <p:nvPr/>
        </p:nvSpPr>
        <p:spPr>
          <a:xfrm>
            <a:off x="5745481" y="4521957"/>
            <a:ext cx="5938520" cy="151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Team Quest</a:t>
            </a:r>
          </a:p>
          <a:p>
            <a:r>
              <a:rPr lang="ko-KR" altLang="en-US" sz="1600" dirty="0"/>
              <a:t>최범규</a:t>
            </a:r>
            <a:r>
              <a:rPr lang="en-US" altLang="ko-KR" sz="1600" dirty="0"/>
              <a:t>, </a:t>
            </a:r>
            <a:r>
              <a:rPr lang="ko-KR" altLang="en-US" sz="1600" dirty="0"/>
              <a:t>조동기</a:t>
            </a:r>
            <a:r>
              <a:rPr lang="en-US" altLang="ko-KR" sz="1600" dirty="0"/>
              <a:t>, </a:t>
            </a:r>
            <a:r>
              <a:rPr lang="ko-KR" altLang="en-US" sz="1600" dirty="0"/>
              <a:t>이영석</a:t>
            </a:r>
            <a:r>
              <a:rPr lang="en-US" altLang="ko-KR" sz="1600" dirty="0"/>
              <a:t>, </a:t>
            </a:r>
            <a:r>
              <a:rPr lang="ko-KR" altLang="en-US" sz="1600" dirty="0"/>
              <a:t>박종원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김도영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발표자 최범규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9990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46ACA7-405A-5097-0A2F-40164482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37160"/>
            <a:ext cx="11003922" cy="5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C16DF0-E812-1F4C-2F1E-6E551834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15779"/>
            <a:ext cx="11551920" cy="6426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821476-9348-C6E5-81C8-DC66A5C09418}"/>
                  </a:ext>
                </a:extLst>
              </p:cNvPr>
              <p:cNvSpPr txBox="1"/>
              <p:nvPr/>
            </p:nvSpPr>
            <p:spPr>
              <a:xfrm>
                <a:off x="1392799" y="2927137"/>
                <a:ext cx="3744664" cy="217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2…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2…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𝑠𝑖𝑛𝑎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𝑠𝑖𝑛𝑎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2…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      …  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       …  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𝑠𝑖𝑛𝑎</m:t>
                                    </m:r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       …  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𝑐𝑜𝑠𝑎</m:t>
                                    </m:r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𝑠𝑖𝑛𝑎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    …  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𝑠𝑖𝑛𝑎</m:t>
                                </m:r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821476-9348-C6E5-81C8-DC66A5C09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99" y="2927137"/>
                <a:ext cx="3744664" cy="217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C36860-133E-A41F-645D-5ABB9A055C93}"/>
                  </a:ext>
                </a:extLst>
              </p:cNvPr>
              <p:cNvSpPr txBox="1"/>
              <p:nvPr/>
            </p:nvSpPr>
            <p:spPr>
              <a:xfrm>
                <a:off x="1198150" y="6233952"/>
                <a:ext cx="3560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|0⟩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+|1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C36860-133E-A41F-645D-5ABB9A05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50" y="6233952"/>
                <a:ext cx="356046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B7F684-009F-DA21-7659-99379C3E2A3A}"/>
                  </a:ext>
                </a:extLst>
              </p:cNvPr>
              <p:cNvSpPr txBox="1"/>
              <p:nvPr/>
            </p:nvSpPr>
            <p:spPr>
              <a:xfrm>
                <a:off x="1392799" y="5457609"/>
                <a:ext cx="476504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b="0" dirty="0"/>
                  <a:t>=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begChr m:val="|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+B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1…1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   +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+</m:t>
                    </m:r>
                    <m:r>
                      <m:rPr>
                        <m:nor/>
                      </m:rPr>
                      <a:rPr lang="en-US" altLang="ko-KR" b="0" i="0" dirty="0" smtClean="0"/>
                      <m:t>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1⟩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B7F684-009F-DA21-7659-99379C3E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99" y="5457609"/>
                <a:ext cx="4765040" cy="553998"/>
              </a:xfrm>
              <a:prstGeom prst="rect">
                <a:avLst/>
              </a:prstGeom>
              <a:blipFill>
                <a:blip r:embed="rId5"/>
                <a:stretch>
                  <a:fillRect l="-2941" t="-14286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94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638659-A66D-6D98-4FAF-D9FD79F7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5" y="233400"/>
            <a:ext cx="11320666" cy="6391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9C3EF0-42B9-ADA9-B1FF-D57CAC547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5" y="3326464"/>
            <a:ext cx="6066971" cy="1267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46CE-FFE9-6652-64EE-911B9AEC2310}"/>
              </a:ext>
            </a:extLst>
          </p:cNvPr>
          <p:cNvSpPr txBox="1"/>
          <p:nvPr/>
        </p:nvSpPr>
        <p:spPr>
          <a:xfrm>
            <a:off x="290286" y="2957132"/>
            <a:ext cx="234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State Input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D79796-73AB-F417-91B0-94625416B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15" y="5257418"/>
            <a:ext cx="5747656" cy="1162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E5F9B5-C3A0-9E20-979F-14DBB4E68750}"/>
              </a:ext>
            </a:extLst>
          </p:cNvPr>
          <p:cNvSpPr txBox="1"/>
          <p:nvPr/>
        </p:nvSpPr>
        <p:spPr>
          <a:xfrm>
            <a:off x="217715" y="4758918"/>
            <a:ext cx="234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Output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8BC527-2AFF-6475-8D03-7CA28C836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86" y="6548696"/>
            <a:ext cx="4083260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10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409BF6C-D68F-6EC1-01E0-1B26240B79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ko-KR" dirty="0"/>
                  <a:t>How to make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? </a:t>
                </a:r>
                <a:r>
                  <a:rPr lang="en-US" altLang="ko-KR" sz="2000" dirty="0"/>
                  <a:t>: for </a:t>
                </a:r>
                <a:r>
                  <a:rPr lang="en-US" altLang="ko-KR" sz="2000" b="1" dirty="0"/>
                  <a:t>N-qubit</a:t>
                </a:r>
                <a:r>
                  <a:rPr lang="en-US" altLang="ko-KR" sz="2000" dirty="0"/>
                  <a:t> state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A409BF6C-D68F-6EC1-01E0-1B26240B7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EC0BA5-B67A-2EF6-3695-815C1AC08636}"/>
              </a:ext>
            </a:extLst>
          </p:cNvPr>
          <p:cNvSpPr txBox="1"/>
          <p:nvPr/>
        </p:nvSpPr>
        <p:spPr>
          <a:xfrm>
            <a:off x="1123170" y="1690688"/>
            <a:ext cx="9400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the previous circuit shows high circuit depth.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How do we make an arbitrary state while </a:t>
            </a:r>
            <a:r>
              <a:rPr lang="en-US" altLang="ko-KR" b="1" dirty="0">
                <a:sym typeface="Wingdings" panose="05000000000000000000" pitchFamily="2" charset="2"/>
              </a:rPr>
              <a:t>reducing the circuit depth</a:t>
            </a:r>
            <a:r>
              <a:rPr lang="en-US" altLang="ko-KR" dirty="0">
                <a:sym typeface="Wingdings" panose="05000000000000000000" pitchFamily="2" charset="2"/>
              </a:rPr>
              <a:t>? (Comment from Mentor)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</a:rPr>
              <a:t>Using</a:t>
            </a:r>
            <a:r>
              <a:rPr lang="en-US" altLang="ko-KR" b="1" dirty="0">
                <a:sym typeface="Wingdings" panose="05000000000000000000" pitchFamily="2" charset="2"/>
              </a:rPr>
              <a:t> Ansatz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EE3A5D-7757-C514-548D-4C86E0F03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557" y="3588135"/>
            <a:ext cx="7113783" cy="26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68BB40-8DEC-13DA-0843-8F84372E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6" y="2180991"/>
            <a:ext cx="6213136" cy="16997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3CFB34-7C45-1E68-E84E-598B9AD6D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3" y="4071923"/>
            <a:ext cx="3870751" cy="1473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E60EA8-5759-308D-6B0D-7FA8452D9AC2}"/>
              </a:ext>
            </a:extLst>
          </p:cNvPr>
          <p:cNvSpPr txBox="1"/>
          <p:nvPr/>
        </p:nvSpPr>
        <p:spPr>
          <a:xfrm>
            <a:off x="557886" y="1093167"/>
            <a:ext cx="658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 vector simulation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E871BF-E65C-C612-98D5-4E56A5E63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679" y="2532960"/>
            <a:ext cx="2766718" cy="3500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A74ACA-7374-15E3-D33B-12B05F774A1E}"/>
                  </a:ext>
                </a:extLst>
              </p:cNvPr>
              <p:cNvSpPr txBox="1"/>
              <p:nvPr/>
            </p:nvSpPr>
            <p:spPr>
              <a:xfrm>
                <a:off x="6907864" y="1093167"/>
                <a:ext cx="4632349" cy="1481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Optimizer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A74ACA-7374-15E3-D33B-12B05F77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864" y="1093167"/>
                <a:ext cx="4632349" cy="1481752"/>
              </a:xfrm>
              <a:prstGeom prst="rect">
                <a:avLst/>
              </a:prstGeom>
              <a:blipFill>
                <a:blip r:embed="rId6"/>
                <a:stretch>
                  <a:fillRect l="-789" t="-2058" r="-526" b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25C9A324-D533-C96A-AE8A-307F5BB51E1B}"/>
              </a:ext>
            </a:extLst>
          </p:cNvPr>
          <p:cNvSpPr txBox="1">
            <a:spLocks/>
          </p:cNvSpPr>
          <p:nvPr/>
        </p:nvSpPr>
        <p:spPr>
          <a:xfrm>
            <a:off x="838200" y="136240"/>
            <a:ext cx="10515600" cy="79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How to identify the state?</a:t>
            </a:r>
            <a:r>
              <a:rPr lang="en-US" altLang="ko-KR" sz="3200" dirty="0"/>
              <a:t> </a:t>
            </a:r>
            <a:r>
              <a:rPr lang="en-US" altLang="ko-KR" sz="1800" dirty="0"/>
              <a:t>: </a:t>
            </a:r>
            <a:r>
              <a:rPr lang="en-US" altLang="ko-KR" sz="1800" b="1" dirty="0"/>
              <a:t>Quantum tomography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CB860-53C1-D0D8-A298-C36921561581}"/>
              </a:ext>
            </a:extLst>
          </p:cNvPr>
          <p:cNvSpPr txBox="1"/>
          <p:nvPr/>
        </p:nvSpPr>
        <p:spPr>
          <a:xfrm>
            <a:off x="6697350" y="6112622"/>
            <a:ext cx="5284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Reference :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Mitsuda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Nakaji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Suzuki, Y., Tanaka, T., Raymond, R.,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Tezuka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... &amp; Yamamoto, N. (2022). Approximate complex amplitude encoding algorithm and its application to classification problem in financial operations.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arXiv:2211.13039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436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E8288F-1A3A-0A77-2285-FC5B3C35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69" y="2519917"/>
            <a:ext cx="5400675" cy="411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2BA779-D7B2-9924-1038-F37200C1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6" y="2519917"/>
            <a:ext cx="5400675" cy="4114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15C751-6FE4-4ACF-0A16-41C45192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82" y="432733"/>
            <a:ext cx="5423179" cy="660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BCCCF0-3E29-C47D-1BE3-6514DC78CF38}"/>
              </a:ext>
            </a:extLst>
          </p:cNvPr>
          <p:cNvSpPr txBox="1"/>
          <p:nvPr/>
        </p:nvSpPr>
        <p:spPr>
          <a:xfrm>
            <a:off x="557886" y="1093167"/>
            <a:ext cx="658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 vector simulation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6DDB5E-1BC6-C1F8-CF26-6CC269492737}"/>
                  </a:ext>
                </a:extLst>
              </p:cNvPr>
              <p:cNvSpPr txBox="1"/>
              <p:nvPr/>
            </p:nvSpPr>
            <p:spPr>
              <a:xfrm>
                <a:off x="6907864" y="1093167"/>
                <a:ext cx="4632349" cy="1481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Optimizer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6DDB5E-1BC6-C1F8-CF26-6CC26949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864" y="1093167"/>
                <a:ext cx="4632349" cy="1481752"/>
              </a:xfrm>
              <a:prstGeom prst="rect">
                <a:avLst/>
              </a:prstGeom>
              <a:blipFill>
                <a:blip r:embed="rId5"/>
                <a:stretch>
                  <a:fillRect l="-789" t="-2058" r="-526" b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51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2EC6E-40B8-A716-AF14-08C8BE86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dirty="0"/>
              <a:t>How to compute in quantum computer?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8BFD7-423E-A38C-53AB-9C6184C838CC}"/>
              </a:ext>
            </a:extLst>
          </p:cNvPr>
          <p:cNvSpPr txBox="1"/>
          <p:nvPr/>
        </p:nvSpPr>
        <p:spPr>
          <a:xfrm>
            <a:off x="659218" y="1105786"/>
            <a:ext cx="86655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1</a:t>
            </a:r>
          </a:p>
          <a:p>
            <a:endParaRPr lang="en-US" altLang="ko-KR" dirty="0"/>
          </a:p>
          <a:p>
            <a:r>
              <a:rPr lang="en-US" altLang="ko-KR" dirty="0"/>
              <a:t>In quantum computer, any measurement can have different result data slightly even if the state is same.(Result comes form Gaussian function!) That makes we can’t use </a:t>
            </a:r>
            <a:r>
              <a:rPr lang="en-US" altLang="ko-KR" dirty="0" err="1"/>
              <a:t>differenciate</a:t>
            </a:r>
            <a:r>
              <a:rPr lang="en-US" altLang="ko-KR" dirty="0"/>
              <a:t> approximation.</a:t>
            </a:r>
          </a:p>
          <a:p>
            <a:endParaRPr lang="en-US" altLang="ko-KR" dirty="0"/>
          </a:p>
          <a:p>
            <a:r>
              <a:rPr lang="en-US" altLang="ko-KR" dirty="0"/>
              <a:t>Problem 2</a:t>
            </a:r>
          </a:p>
          <a:p>
            <a:endParaRPr lang="en-US" altLang="ko-KR" dirty="0"/>
          </a:p>
          <a:p>
            <a:r>
              <a:rPr lang="en-US" altLang="ko-KR" dirty="0"/>
              <a:t>Tomography is accompanied by exponential measurement. So it is needed to reduce the measurement sets.</a:t>
            </a:r>
          </a:p>
          <a:p>
            <a:endParaRPr lang="en-US" altLang="ko-KR" dirty="0"/>
          </a:p>
          <a:p>
            <a:r>
              <a:rPr lang="en-US" altLang="ko-KR" dirty="0"/>
              <a:t>To resolve this-&gt; we use classical shadow.</a:t>
            </a:r>
          </a:p>
          <a:p>
            <a:endParaRPr lang="en-US" altLang="ko-KR" dirty="0"/>
          </a:p>
          <a:p>
            <a:r>
              <a:rPr lang="en-US" altLang="ko-KR" dirty="0"/>
              <a:t>We are going to get data with that method.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8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classical shadow?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38234-5287-AA4B-8126-10E341114136}"/>
                  </a:ext>
                </a:extLst>
              </p:cNvPr>
              <p:cNvSpPr txBox="1"/>
              <p:nvPr/>
            </p:nvSpPr>
            <p:spPr>
              <a:xfrm>
                <a:off x="659218" y="1105786"/>
                <a:ext cx="8665535" cy="22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Classical shadow is 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</a:rPr>
                  <a:t> a protocol for predicting functions of a quantum state using only a logarithmic number of measurements</a:t>
                </a:r>
              </a:p>
              <a:p>
                <a:endParaRPr lang="en-US" altLang="ko-KR" dirty="0">
                  <a:solidFill>
                    <a:srgbClr val="20212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𝑞𝑢𝑏𝑖𝑡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𝑢𝑛𝑘𝑛𝑜𝑤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𝑞𝑢𝑏𝑖𝑡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𝑚𝑒𝑎𝑠𝑢𝑟𝑒𝑚𝑒𝑛𝑡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</m:oMath>
                  </m:oMathPara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38234-5287-AA4B-8126-10E34111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" y="1105786"/>
                <a:ext cx="8665535" cy="2284343"/>
              </a:xfrm>
              <a:prstGeom prst="rect">
                <a:avLst/>
              </a:prstGeom>
              <a:blipFill>
                <a:blip r:embed="rId3"/>
                <a:stretch>
                  <a:fillRect l="-563" t="-1333" r="-91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C37FBF95-CB65-4017-7CA0-C5FE164C4D75}"/>
              </a:ext>
            </a:extLst>
          </p:cNvPr>
          <p:cNvGrpSpPr/>
          <p:nvPr/>
        </p:nvGrpSpPr>
        <p:grpSpPr>
          <a:xfrm>
            <a:off x="2377652" y="3717987"/>
            <a:ext cx="6911009" cy="2034227"/>
            <a:chOff x="3298678" y="3717987"/>
            <a:chExt cx="6911009" cy="2034227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6E044D1-2908-31ED-D9F6-3224DD8B7A30}"/>
                </a:ext>
              </a:extLst>
            </p:cNvPr>
            <p:cNvCxnSpPr/>
            <p:nvPr/>
          </p:nvCxnSpPr>
          <p:spPr>
            <a:xfrm>
              <a:off x="3298678" y="3970729"/>
              <a:ext cx="50380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3107139-A432-44B4-E963-8680BA20CAAA}"/>
                </a:ext>
              </a:extLst>
            </p:cNvPr>
            <p:cNvCxnSpPr/>
            <p:nvPr/>
          </p:nvCxnSpPr>
          <p:spPr>
            <a:xfrm>
              <a:off x="3298678" y="4359889"/>
              <a:ext cx="50380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B293092-9C56-1971-FAB0-B824C4E55D55}"/>
                </a:ext>
              </a:extLst>
            </p:cNvPr>
            <p:cNvCxnSpPr/>
            <p:nvPr/>
          </p:nvCxnSpPr>
          <p:spPr>
            <a:xfrm>
              <a:off x="3298678" y="4801639"/>
              <a:ext cx="50380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5AE0BC-063F-1B6D-1387-19D0348033FB}"/>
                </a:ext>
              </a:extLst>
            </p:cNvPr>
            <p:cNvSpPr/>
            <p:nvPr/>
          </p:nvSpPr>
          <p:spPr>
            <a:xfrm>
              <a:off x="3788309" y="3717987"/>
              <a:ext cx="888209" cy="1325563"/>
            </a:xfrm>
            <a:prstGeom prst="rect">
              <a:avLst/>
            </a:prstGeom>
            <a:solidFill>
              <a:srgbClr val="BB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Ansatz</a:t>
              </a:r>
              <a:endParaRPr lang="ko-KR" altLang="en-US" sz="1400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B8DA820-6DFF-6F71-7EEF-C55E6282DEF1}"/>
                </a:ext>
              </a:extLst>
            </p:cNvPr>
            <p:cNvSpPr/>
            <p:nvPr/>
          </p:nvSpPr>
          <p:spPr>
            <a:xfrm>
              <a:off x="5368341" y="3717987"/>
              <a:ext cx="1093924" cy="1325563"/>
            </a:xfrm>
            <a:prstGeom prst="rect">
              <a:avLst/>
            </a:prstGeom>
            <a:solidFill>
              <a:srgbClr val="BB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arbitrary</a:t>
              </a:r>
            </a:p>
            <a:p>
              <a:pPr algn="ctr"/>
              <a:r>
                <a:rPr lang="en-US" altLang="ko-KR" sz="1400" b="1" dirty="0"/>
                <a:t>U</a:t>
              </a:r>
              <a:endParaRPr lang="ko-KR" altLang="en-US" sz="1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1EBB4B-6D3B-2153-A8E0-BBEAA02CE8E7}"/>
                </a:ext>
              </a:extLst>
            </p:cNvPr>
            <p:cNvSpPr/>
            <p:nvPr/>
          </p:nvSpPr>
          <p:spPr>
            <a:xfrm>
              <a:off x="6948373" y="3717987"/>
              <a:ext cx="888209" cy="1325563"/>
            </a:xfrm>
            <a:prstGeom prst="rect">
              <a:avLst/>
            </a:prstGeom>
            <a:solidFill>
              <a:srgbClr val="BB8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/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5E39C3AB-F473-4ED6-6ABA-7526A97D0F28}"/>
                </a:ext>
              </a:extLst>
            </p:cNvPr>
            <p:cNvSpPr/>
            <p:nvPr/>
          </p:nvSpPr>
          <p:spPr>
            <a:xfrm>
              <a:off x="7008575" y="4181087"/>
              <a:ext cx="767803" cy="767803"/>
            </a:xfrm>
            <a:prstGeom prst="arc">
              <a:avLst>
                <a:gd name="adj1" fmla="val 10798158"/>
                <a:gd name="adj2" fmla="val 0"/>
              </a:avLst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DD91C8F-AE74-C389-45A6-5D77D7321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2477" y="4181087"/>
              <a:ext cx="383901" cy="383901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B524B-0C09-3F8B-A836-B10FC86F3448}"/>
                    </a:ext>
                  </a:extLst>
                </p:cNvPr>
                <p:cNvSpPr txBox="1"/>
                <p:nvPr/>
              </p:nvSpPr>
              <p:spPr>
                <a:xfrm>
                  <a:off x="4796841" y="5290549"/>
                  <a:ext cx="5715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B524B-0C09-3F8B-A836-B10FC86F3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841" y="5290549"/>
                  <a:ext cx="57150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B8BEC01-316C-B3FA-883B-683A5A2B2964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5082591" y="4948890"/>
              <a:ext cx="0" cy="341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4924F7C-0B5F-ED4A-3B0A-BAD6134892FA}"/>
                    </a:ext>
                  </a:extLst>
                </p:cNvPr>
                <p:cNvSpPr txBox="1"/>
                <p:nvPr/>
              </p:nvSpPr>
              <p:spPr>
                <a:xfrm>
                  <a:off x="7836582" y="5270864"/>
                  <a:ext cx="571500" cy="4813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4924F7C-0B5F-ED4A-3B0A-BAD613489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82" y="5270864"/>
                  <a:ext cx="571500" cy="4813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6458C97-B2E0-DEE7-1D74-2AE75E56CF03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8122332" y="4929205"/>
              <a:ext cx="0" cy="3416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227F4909-5149-32CD-88D5-C8483197B021}"/>
                    </a:ext>
                  </a:extLst>
                </p:cNvPr>
                <p:cNvSpPr/>
                <p:nvPr/>
              </p:nvSpPr>
              <p:spPr>
                <a:xfrm>
                  <a:off x="8668643" y="3717987"/>
                  <a:ext cx="1541044" cy="1325563"/>
                </a:xfrm>
                <a:prstGeom prst="rect">
                  <a:avLst/>
                </a:prstGeom>
                <a:solidFill>
                  <a:srgbClr val="BB8B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1400" b="1" i="0" dirty="0" smtClean="0"/>
                              <m:t>arbitrary</m:t>
                            </m:r>
                            <m:r>
                              <m:rPr>
                                <m:nor/>
                              </m:rPr>
                              <a:rPr lang="en-US" altLang="ko-KR" sz="1400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 b="1" dirty="0"/>
                              <m:t>U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227F4909-5149-32CD-88D5-C8483197B0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643" y="3717987"/>
                  <a:ext cx="1541044" cy="1325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A118C7-261F-5B06-974B-C0AFFB0D3CBD}"/>
              </a:ext>
            </a:extLst>
          </p:cNvPr>
          <p:cNvCxnSpPr/>
          <p:nvPr/>
        </p:nvCxnSpPr>
        <p:spPr>
          <a:xfrm flipH="1">
            <a:off x="9002910" y="3001617"/>
            <a:ext cx="598290" cy="7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528E75-A672-217D-1EEE-0FB892469A67}"/>
              </a:ext>
            </a:extLst>
          </p:cNvPr>
          <p:cNvSpPr txBox="1"/>
          <p:nvPr/>
        </p:nvSpPr>
        <p:spPr>
          <a:xfrm>
            <a:off x="8704656" y="2517913"/>
            <a:ext cx="229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Deal with classical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87A0A4-1CD9-C887-C36E-677E12EB7954}"/>
              </a:ext>
            </a:extLst>
          </p:cNvPr>
          <p:cNvSpPr txBox="1"/>
          <p:nvPr/>
        </p:nvSpPr>
        <p:spPr>
          <a:xfrm>
            <a:off x="811618" y="5845558"/>
            <a:ext cx="11141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 :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Mitsuda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Nakaji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Suzuki, Y., Tanaka, T., Raymond, R.,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Tezuka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... &amp; Yamamoto, N. (2022). Approximate complex amplitude encoding algorithm and its application to classification problem in financial operations.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arXiv:2211.13039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57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classical shadow?</a:t>
            </a:r>
            <a:endParaRPr lang="ko-KR" altLang="en-US" b="1" dirty="0"/>
          </a:p>
        </p:txBody>
      </p:sp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88DB61A5-F597-C902-F77A-18CC72A3D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4" y="780708"/>
            <a:ext cx="9857252" cy="3355855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553376C-DC24-53E3-ACFF-93FCB5BF201A}"/>
              </a:ext>
            </a:extLst>
          </p:cNvPr>
          <p:cNvSpPr/>
          <p:nvPr/>
        </p:nvSpPr>
        <p:spPr>
          <a:xfrm>
            <a:off x="2519835" y="3259731"/>
            <a:ext cx="286186" cy="876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75FF6-1B7C-0F2B-C667-4E8BBB236226}"/>
              </a:ext>
            </a:extLst>
          </p:cNvPr>
          <p:cNvSpPr txBox="1"/>
          <p:nvPr/>
        </p:nvSpPr>
        <p:spPr>
          <a:xfrm>
            <a:off x="518756" y="4364470"/>
            <a:ext cx="79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rep 2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7570B-22B5-3D6F-D9F2-4A0D09EC07A1}"/>
              </a:ext>
            </a:extLst>
          </p:cNvPr>
          <p:cNvSpPr txBox="1"/>
          <p:nvPr/>
        </p:nvSpPr>
        <p:spPr>
          <a:xfrm>
            <a:off x="6190686" y="4524342"/>
            <a:ext cx="184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Arbitrary Clifford set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70AAB38-5CF7-E62C-18F8-C9769AA78019}"/>
              </a:ext>
            </a:extLst>
          </p:cNvPr>
          <p:cNvSpPr/>
          <p:nvPr/>
        </p:nvSpPr>
        <p:spPr>
          <a:xfrm>
            <a:off x="6827878" y="3259731"/>
            <a:ext cx="286186" cy="876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42B3E625-B646-7CB9-F600-EB58831FF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43" y="4326193"/>
            <a:ext cx="5006943" cy="15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dirty="0"/>
              <a:t>Classical shadow result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81D55-DBC8-2C8A-6C1F-DBD02218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9" y="4757882"/>
            <a:ext cx="7275565" cy="1616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81ADE5-5745-C0F0-9A1C-50833AC993D1}"/>
                  </a:ext>
                </a:extLst>
              </p:cNvPr>
              <p:cNvSpPr txBox="1"/>
              <p:nvPr/>
            </p:nvSpPr>
            <p:spPr>
              <a:xfrm>
                <a:off x="2475412" y="4022021"/>
                <a:ext cx="1780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f factor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fidelity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81ADE5-5745-C0F0-9A1C-50833AC99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12" y="4022021"/>
                <a:ext cx="1780616" cy="276999"/>
              </a:xfrm>
              <a:prstGeom prst="rect">
                <a:avLst/>
              </a:prstGeom>
              <a:blipFill>
                <a:blip r:embed="rId4"/>
                <a:stretch>
                  <a:fillRect l="-7877" t="-28889" r="-719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61C3EDAC-36D9-89C2-FFBA-368A04D0E875}"/>
              </a:ext>
            </a:extLst>
          </p:cNvPr>
          <p:cNvGrpSpPr/>
          <p:nvPr/>
        </p:nvGrpSpPr>
        <p:grpSpPr>
          <a:xfrm>
            <a:off x="6546332" y="626944"/>
            <a:ext cx="5645668" cy="4114800"/>
            <a:chOff x="6096000" y="914073"/>
            <a:chExt cx="5645668" cy="4114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D05F066-BF6F-B152-9D61-F5AAFBC5E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0993" y="914073"/>
              <a:ext cx="5400675" cy="41148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FC3CD4-5A21-7CF9-ACCD-3C573A663ECF}"/>
                </a:ext>
              </a:extLst>
            </p:cNvPr>
            <p:cNvSpPr/>
            <p:nvPr/>
          </p:nvSpPr>
          <p:spPr>
            <a:xfrm>
              <a:off x="6096000" y="2364377"/>
              <a:ext cx="487680" cy="792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CF9146-96D4-67E9-E18B-37A190087EF4}"/>
                </a:ext>
              </a:extLst>
            </p:cNvPr>
            <p:cNvSpPr txBox="1"/>
            <p:nvPr/>
          </p:nvSpPr>
          <p:spPr>
            <a:xfrm rot="16200000">
              <a:off x="5890884" y="2420812"/>
              <a:ext cx="1161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News Gothic MT" panose="020B0604020202020204" pitchFamily="34" charset="0"/>
                </a:rPr>
                <a:t>F factor</a:t>
              </a:r>
              <a:endParaRPr lang="ko-KR" altLang="en-US" sz="1400" dirty="0">
                <a:latin typeface="News Gothic MT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06C505-9A40-23BE-C038-22CD27E3E398}"/>
              </a:ext>
            </a:extLst>
          </p:cNvPr>
          <p:cNvSpPr txBox="1"/>
          <p:nvPr/>
        </p:nvSpPr>
        <p:spPr>
          <a:xfrm>
            <a:off x="7694023" y="5519921"/>
            <a:ext cx="403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state : predicted state</a:t>
            </a:r>
          </a:p>
          <a:p>
            <a:r>
              <a:rPr lang="en-US" altLang="ko-KR" dirty="0"/>
              <a:t>State : original state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257E9-B159-7589-EA7E-261357F1F46F}"/>
              </a:ext>
            </a:extLst>
          </p:cNvPr>
          <p:cNvSpPr txBox="1"/>
          <p:nvPr/>
        </p:nvSpPr>
        <p:spPr>
          <a:xfrm>
            <a:off x="2059577" y="1883353"/>
            <a:ext cx="403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number of qubit : 2</a:t>
            </a:r>
          </a:p>
          <a:p>
            <a:endParaRPr lang="en-US" altLang="ko-KR" dirty="0"/>
          </a:p>
          <a:p>
            <a:r>
              <a:rPr lang="en-US" altLang="ko-KR" dirty="0"/>
              <a:t>The number of unitary set : 20</a:t>
            </a:r>
          </a:p>
          <a:p>
            <a:endParaRPr lang="en-US" altLang="ko-KR" dirty="0"/>
          </a:p>
          <a:p>
            <a:r>
              <a:rPr lang="en-US" altLang="ko-KR" dirty="0"/>
              <a:t>Repetition : 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0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6D992-7FCF-0B42-DFF8-550D106B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Definitions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7EB588-6B9C-6490-E9E4-A55B7FDE2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b="1" dirty="0"/>
                  <a:t>Cosine Similarity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box>
                      <m:box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1800" dirty="0"/>
                  <a:t>	       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 =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sz="2400" b="1" dirty="0"/>
              </a:p>
              <a:p>
                <a:r>
                  <a:rPr lang="en-US" altLang="ko-KR" sz="2400" b="1" dirty="0"/>
                  <a:t>Rotation to X by θ</a:t>
                </a:r>
                <a:r>
                  <a:rPr lang="en-US" altLang="ko-KR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altLang="ko-KR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𝑖𝑠𝑖𝑛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𝑖𝑠𝑖𝑛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𝑖𝑠𝑖𝑛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7EB588-6B9C-6490-E9E4-A55B7FDE2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03FDB11-2134-FAD4-0296-CACB2EB14F03}"/>
              </a:ext>
            </a:extLst>
          </p:cNvPr>
          <p:cNvSpPr txBox="1"/>
          <p:nvPr/>
        </p:nvSpPr>
        <p:spPr>
          <a:xfrm>
            <a:off x="4854222" y="2672291"/>
            <a:ext cx="221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(for unit vector 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814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E296A-4524-C377-EA52-8319675D302D}"/>
              </a:ext>
            </a:extLst>
          </p:cNvPr>
          <p:cNvSpPr txBox="1"/>
          <p:nvPr/>
        </p:nvSpPr>
        <p:spPr>
          <a:xfrm>
            <a:off x="2059577" y="1883353"/>
            <a:ext cx="403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number of qubit : 2</a:t>
            </a:r>
          </a:p>
          <a:p>
            <a:endParaRPr lang="en-US" altLang="ko-KR" dirty="0"/>
          </a:p>
          <a:p>
            <a:r>
              <a:rPr lang="en-US" altLang="ko-KR" dirty="0"/>
              <a:t>The number of unitary set : 20</a:t>
            </a:r>
          </a:p>
          <a:p>
            <a:endParaRPr lang="en-US" altLang="ko-KR" dirty="0"/>
          </a:p>
          <a:p>
            <a:r>
              <a:rPr lang="en-US" altLang="ko-KR" dirty="0"/>
              <a:t>Repetition : 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E70EF-2E7C-DE05-0279-AC59C86D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413651"/>
            <a:ext cx="5400675" cy="4114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BFEE18-F232-A028-DFC2-432DDA97CD04}"/>
              </a:ext>
            </a:extLst>
          </p:cNvPr>
          <p:cNvSpPr/>
          <p:nvPr/>
        </p:nvSpPr>
        <p:spPr>
          <a:xfrm>
            <a:off x="6546332" y="2077248"/>
            <a:ext cx="487680" cy="79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2A3A8-E758-2551-E77B-E00BD0206C10}"/>
              </a:ext>
            </a:extLst>
          </p:cNvPr>
          <p:cNvSpPr txBox="1"/>
          <p:nvPr/>
        </p:nvSpPr>
        <p:spPr>
          <a:xfrm rot="16200000">
            <a:off x="6341216" y="2133683"/>
            <a:ext cx="116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ews Gothic MT" panose="020B0604020202020204" pitchFamily="34" charset="0"/>
              </a:rPr>
              <a:t>F factor</a:t>
            </a:r>
            <a:endParaRPr lang="ko-KR" altLang="en-US" sz="1400" dirty="0">
              <a:latin typeface="News Gothic MT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A3E7E7-A2A1-6D18-6B04-70E861A8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91" y="3789787"/>
            <a:ext cx="4034718" cy="1477328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9D0D870E-E773-67B6-8726-9372B9AFF777}"/>
              </a:ext>
            </a:extLst>
          </p:cNvPr>
          <p:cNvSpPr txBox="1">
            <a:spLocks/>
          </p:cNvSpPr>
          <p:nvPr/>
        </p:nvSpPr>
        <p:spPr>
          <a:xfrm>
            <a:off x="838200" y="136240"/>
            <a:ext cx="10515600" cy="79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Classical shadow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013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717228-D55A-8FFD-BD0F-B35EE4EB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564617"/>
            <a:ext cx="5400675" cy="41148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dirty="0"/>
              <a:t>Classical shadow result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E296A-4524-C377-EA52-8319675D302D}"/>
              </a:ext>
            </a:extLst>
          </p:cNvPr>
          <p:cNvSpPr txBox="1"/>
          <p:nvPr/>
        </p:nvSpPr>
        <p:spPr>
          <a:xfrm>
            <a:off x="2059577" y="1883353"/>
            <a:ext cx="403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number of qubit : 4</a:t>
            </a:r>
          </a:p>
          <a:p>
            <a:endParaRPr lang="en-US" altLang="ko-KR" dirty="0"/>
          </a:p>
          <a:p>
            <a:r>
              <a:rPr lang="en-US" altLang="ko-KR" dirty="0"/>
              <a:t>The number of unitary set : 40</a:t>
            </a:r>
          </a:p>
          <a:p>
            <a:endParaRPr lang="en-US" altLang="ko-KR" dirty="0"/>
          </a:p>
          <a:p>
            <a:r>
              <a:rPr lang="en-US" altLang="ko-KR" dirty="0"/>
              <a:t>Repetition : 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FEE18-F232-A028-DFC2-432DDA97CD04}"/>
              </a:ext>
            </a:extLst>
          </p:cNvPr>
          <p:cNvSpPr/>
          <p:nvPr/>
        </p:nvSpPr>
        <p:spPr>
          <a:xfrm>
            <a:off x="6546332" y="2077248"/>
            <a:ext cx="487680" cy="79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2A3A8-E758-2551-E77B-E00BD0206C10}"/>
              </a:ext>
            </a:extLst>
          </p:cNvPr>
          <p:cNvSpPr txBox="1"/>
          <p:nvPr/>
        </p:nvSpPr>
        <p:spPr>
          <a:xfrm rot="16200000">
            <a:off x="6341216" y="2133683"/>
            <a:ext cx="116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ews Gothic MT" panose="020B0604020202020204" pitchFamily="34" charset="0"/>
              </a:rPr>
              <a:t>F factor</a:t>
            </a:r>
            <a:endParaRPr lang="ko-KR" altLang="en-US" sz="1400" dirty="0">
              <a:latin typeface="News Gothic MT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A4C69-4E6F-1CBF-A81E-98C0E53FB9DE}"/>
              </a:ext>
            </a:extLst>
          </p:cNvPr>
          <p:cNvSpPr txBox="1"/>
          <p:nvPr/>
        </p:nvSpPr>
        <p:spPr>
          <a:xfrm>
            <a:off x="1150653" y="3832202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state0 Fidelity: (0.8255915176866326)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0558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DD8657FD-4B24-D78E-F238-63ECD2A8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86" y="644892"/>
            <a:ext cx="5485714" cy="365714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dirty="0"/>
              <a:t>Classical shadow result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E296A-4524-C377-EA52-8319675D302D}"/>
              </a:ext>
            </a:extLst>
          </p:cNvPr>
          <p:cNvSpPr txBox="1"/>
          <p:nvPr/>
        </p:nvSpPr>
        <p:spPr>
          <a:xfrm>
            <a:off x="2059577" y="1883353"/>
            <a:ext cx="403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number of qubit : 4</a:t>
            </a:r>
          </a:p>
          <a:p>
            <a:endParaRPr lang="en-US" altLang="ko-KR" dirty="0"/>
          </a:p>
          <a:p>
            <a:r>
              <a:rPr lang="en-US" altLang="ko-KR" dirty="0"/>
              <a:t>The number of unitary set : 100</a:t>
            </a:r>
          </a:p>
          <a:p>
            <a:endParaRPr lang="en-US" altLang="ko-KR" dirty="0"/>
          </a:p>
          <a:p>
            <a:r>
              <a:rPr lang="en-US" altLang="ko-KR" dirty="0"/>
              <a:t>Repetition : 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FEE18-F232-A028-DFC2-432DDA97CD04}"/>
              </a:ext>
            </a:extLst>
          </p:cNvPr>
          <p:cNvSpPr/>
          <p:nvPr/>
        </p:nvSpPr>
        <p:spPr>
          <a:xfrm>
            <a:off x="6546332" y="2077248"/>
            <a:ext cx="487680" cy="79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2A3A8-E758-2551-E77B-E00BD0206C10}"/>
              </a:ext>
            </a:extLst>
          </p:cNvPr>
          <p:cNvSpPr txBox="1"/>
          <p:nvPr/>
        </p:nvSpPr>
        <p:spPr>
          <a:xfrm rot="16200000">
            <a:off x="6341216" y="2133683"/>
            <a:ext cx="1161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ews Gothic MT" panose="020B0604020202020204" pitchFamily="34" charset="0"/>
              </a:rPr>
              <a:t>F factor</a:t>
            </a:r>
            <a:endParaRPr lang="ko-KR" altLang="en-US" sz="1400" dirty="0">
              <a:latin typeface="News Gothic MT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A4C69-4E6F-1CBF-A81E-98C0E53FB9DE}"/>
              </a:ext>
            </a:extLst>
          </p:cNvPr>
          <p:cNvSpPr txBox="1"/>
          <p:nvPr/>
        </p:nvSpPr>
        <p:spPr>
          <a:xfrm>
            <a:off x="1150653" y="380365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state Fidelity: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006FD-C32D-6FBC-4E53-EAD59EFF6920}"/>
              </a:ext>
            </a:extLst>
          </p:cNvPr>
          <p:cNvSpPr txBox="1"/>
          <p:nvPr/>
        </p:nvSpPr>
        <p:spPr>
          <a:xfrm>
            <a:off x="3297316" y="3803654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/>
              <a:t>0.8121863700133204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7EB50-619E-2BC9-F8A6-50642FE72489}"/>
              </a:ext>
            </a:extLst>
          </p:cNvPr>
          <p:cNvSpPr txBox="1"/>
          <p:nvPr/>
        </p:nvSpPr>
        <p:spPr>
          <a:xfrm>
            <a:off x="3297316" y="4172986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/>
              <a:t>0.9208233542882074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FBFD9-06B9-AAC2-4C7A-4E7588AE7BE0}"/>
              </a:ext>
            </a:extLst>
          </p:cNvPr>
          <p:cNvSpPr txBox="1"/>
          <p:nvPr/>
        </p:nvSpPr>
        <p:spPr>
          <a:xfrm>
            <a:off x="3297316" y="4565418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/>
              <a:t>0.8072498923247862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908F8-88A9-C15C-A5D9-5141B3E5E69B}"/>
              </a:ext>
            </a:extLst>
          </p:cNvPr>
          <p:cNvSpPr txBox="1"/>
          <p:nvPr/>
        </p:nvSpPr>
        <p:spPr>
          <a:xfrm>
            <a:off x="3297316" y="4967887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/>
              <a:t>0.877711773889788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50C8C-AAF6-DC20-023E-F2296840CC7D}"/>
              </a:ext>
            </a:extLst>
          </p:cNvPr>
          <p:cNvSpPr txBox="1"/>
          <p:nvPr/>
        </p:nvSpPr>
        <p:spPr>
          <a:xfrm>
            <a:off x="7075826" y="5056742"/>
            <a:ext cx="386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AVG : 85%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22669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C35A4936-193A-75A3-C98E-A37096A7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64" y="476707"/>
            <a:ext cx="5485714" cy="36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9E2B3-E804-4C48-ADB2-D2548915D3B0}"/>
              </a:ext>
            </a:extLst>
          </p:cNvPr>
          <p:cNvSpPr txBox="1"/>
          <p:nvPr/>
        </p:nvSpPr>
        <p:spPr>
          <a:xfrm>
            <a:off x="2059577" y="1883353"/>
            <a:ext cx="403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number of qubit : 4</a:t>
            </a:r>
          </a:p>
          <a:p>
            <a:endParaRPr lang="en-US" altLang="ko-KR" dirty="0"/>
          </a:p>
          <a:p>
            <a:r>
              <a:rPr lang="en-US" altLang="ko-KR" dirty="0"/>
              <a:t>The number of unitary set : 200</a:t>
            </a:r>
          </a:p>
          <a:p>
            <a:endParaRPr lang="en-US" altLang="ko-KR" dirty="0"/>
          </a:p>
          <a:p>
            <a:r>
              <a:rPr lang="en-US" altLang="ko-KR" dirty="0"/>
              <a:t>Repetition :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4E9DE-D709-0550-FEF1-2314A3BFEF58}"/>
              </a:ext>
            </a:extLst>
          </p:cNvPr>
          <p:cNvSpPr txBox="1"/>
          <p:nvPr/>
        </p:nvSpPr>
        <p:spPr>
          <a:xfrm>
            <a:off x="1150653" y="380365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state Fidelity: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8A16D-DC27-1154-E191-98738DA2D54E}"/>
              </a:ext>
            </a:extLst>
          </p:cNvPr>
          <p:cNvSpPr txBox="1"/>
          <p:nvPr/>
        </p:nvSpPr>
        <p:spPr>
          <a:xfrm>
            <a:off x="3297316" y="4172986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0.9325920045261986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E4836-0455-340F-5BDC-5370E222E299}"/>
              </a:ext>
            </a:extLst>
          </p:cNvPr>
          <p:cNvSpPr txBox="1"/>
          <p:nvPr/>
        </p:nvSpPr>
        <p:spPr>
          <a:xfrm>
            <a:off x="3297316" y="4565418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/>
              <a:t>0.8072498923247862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F45D4-E902-C0F2-2AEB-81650B2B2147}"/>
              </a:ext>
            </a:extLst>
          </p:cNvPr>
          <p:cNvSpPr txBox="1"/>
          <p:nvPr/>
        </p:nvSpPr>
        <p:spPr>
          <a:xfrm>
            <a:off x="3297316" y="4967887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0.9007945848862786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6DEF2-0691-1B4D-D435-03EF94196578}"/>
              </a:ext>
            </a:extLst>
          </p:cNvPr>
          <p:cNvSpPr txBox="1"/>
          <p:nvPr/>
        </p:nvSpPr>
        <p:spPr>
          <a:xfrm>
            <a:off x="3297316" y="3803654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0.9584750235550221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21603-F0B2-0A57-B5A5-F82CEF7727FE}"/>
              </a:ext>
            </a:extLst>
          </p:cNvPr>
          <p:cNvSpPr txBox="1"/>
          <p:nvPr/>
        </p:nvSpPr>
        <p:spPr>
          <a:xfrm>
            <a:off x="3297316" y="5370356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0.9290193069719797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F3175-8F64-B798-411C-A82873D70660}"/>
              </a:ext>
            </a:extLst>
          </p:cNvPr>
          <p:cNvSpPr txBox="1"/>
          <p:nvPr/>
        </p:nvSpPr>
        <p:spPr>
          <a:xfrm>
            <a:off x="3297316" y="5772825"/>
            <a:ext cx="27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0.8955187368981583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53F35-81D8-D33A-0D4F-A491CDF4FD16}"/>
              </a:ext>
            </a:extLst>
          </p:cNvPr>
          <p:cNvSpPr txBox="1"/>
          <p:nvPr/>
        </p:nvSpPr>
        <p:spPr>
          <a:xfrm>
            <a:off x="3297316" y="6142157"/>
            <a:ext cx="27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0.9070636703536302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34CD3-DB5B-0C1D-4A69-D9E429C7A883}"/>
              </a:ext>
            </a:extLst>
          </p:cNvPr>
          <p:cNvSpPr txBox="1"/>
          <p:nvPr/>
        </p:nvSpPr>
        <p:spPr>
          <a:xfrm>
            <a:off x="7703788" y="5001024"/>
            <a:ext cx="386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AVG : 91%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745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dirty="0"/>
              <a:t>Classical shadow result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A4C69-4E6F-1CBF-A81E-98C0E53FB9DE}"/>
              </a:ext>
            </a:extLst>
          </p:cNvPr>
          <p:cNvSpPr txBox="1"/>
          <p:nvPr/>
        </p:nvSpPr>
        <p:spPr>
          <a:xfrm>
            <a:off x="1150653" y="1269460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state Fidelity: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C577B-C632-523B-86DE-A081EAF28055}"/>
              </a:ext>
            </a:extLst>
          </p:cNvPr>
          <p:cNvSpPr txBox="1"/>
          <p:nvPr/>
        </p:nvSpPr>
        <p:spPr>
          <a:xfrm>
            <a:off x="1150652" y="4595943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1 : We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see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qubit,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lower</a:t>
            </a:r>
            <a:r>
              <a:rPr lang="ko-KR" altLang="en-US" dirty="0"/>
              <a:t> </a:t>
            </a:r>
            <a:r>
              <a:rPr lang="en-US" altLang="ko-KR" dirty="0"/>
              <a:t>fidelity. we try to do more unitary gate set, and it is improved. But excessive number of unitary gate set need too much time.</a:t>
            </a:r>
          </a:p>
          <a:p>
            <a:endParaRPr lang="en-US" altLang="ko-KR" dirty="0"/>
          </a:p>
          <a:p>
            <a:r>
              <a:rPr lang="en-US" altLang="ko-KR" dirty="0"/>
              <a:t>Therefore we need to define well to make the number of unitary gate set.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9F4-B01B-75CD-5092-599114EAEEA5}"/>
              </a:ext>
            </a:extLst>
          </p:cNvPr>
          <p:cNvSpPr txBox="1"/>
          <p:nvPr/>
        </p:nvSpPr>
        <p:spPr>
          <a:xfrm>
            <a:off x="3297316" y="1665591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0.9325920045261986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2E55B-501D-7EC4-C556-A7FAA1EC1FE3}"/>
              </a:ext>
            </a:extLst>
          </p:cNvPr>
          <p:cNvSpPr txBox="1"/>
          <p:nvPr/>
        </p:nvSpPr>
        <p:spPr>
          <a:xfrm>
            <a:off x="3297316" y="2058023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/>
              <a:t>0.8072498923247862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C71DE-9CF6-9598-FCEB-9E2278B1AFC6}"/>
              </a:ext>
            </a:extLst>
          </p:cNvPr>
          <p:cNvSpPr txBox="1"/>
          <p:nvPr/>
        </p:nvSpPr>
        <p:spPr>
          <a:xfrm>
            <a:off x="3297316" y="2460492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0.9007945848862786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86954-8AE9-0F91-FF71-F745DEE08486}"/>
              </a:ext>
            </a:extLst>
          </p:cNvPr>
          <p:cNvSpPr txBox="1"/>
          <p:nvPr/>
        </p:nvSpPr>
        <p:spPr>
          <a:xfrm>
            <a:off x="3297316" y="1296259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0.9584750235550221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69535-F578-D7D2-E572-B60A07CDB502}"/>
              </a:ext>
            </a:extLst>
          </p:cNvPr>
          <p:cNvSpPr txBox="1"/>
          <p:nvPr/>
        </p:nvSpPr>
        <p:spPr>
          <a:xfrm>
            <a:off x="3297316" y="2862961"/>
            <a:ext cx="279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0.9290193069719797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92D42-5890-F2A6-6E1D-03E9B1F80657}"/>
              </a:ext>
            </a:extLst>
          </p:cNvPr>
          <p:cNvSpPr txBox="1"/>
          <p:nvPr/>
        </p:nvSpPr>
        <p:spPr>
          <a:xfrm>
            <a:off x="3297316" y="3265430"/>
            <a:ext cx="27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0.8955187368981583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782DC-FD46-05A1-2377-A335806014AC}"/>
              </a:ext>
            </a:extLst>
          </p:cNvPr>
          <p:cNvSpPr txBox="1"/>
          <p:nvPr/>
        </p:nvSpPr>
        <p:spPr>
          <a:xfrm>
            <a:off x="3297316" y="3634762"/>
            <a:ext cx="27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/>
              <a:t>0.9070636703536302</a:t>
            </a:r>
            <a:r>
              <a:rPr lang="en-US" altLang="ko-KR" b="1" i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16093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Cosine similarity discriminator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3D2B72-DEE3-729C-8BAD-95EA70D35647}"/>
                  </a:ext>
                </a:extLst>
              </p:cNvPr>
              <p:cNvSpPr txBox="1"/>
              <p:nvPr/>
            </p:nvSpPr>
            <p:spPr>
              <a:xfrm>
                <a:off x="659217" y="2397873"/>
                <a:ext cx="866553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&gt;|1 </m:t>
                      </m:r>
                      <m:r>
                        <a:rPr lang="en-US" altLang="ko-KR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−1&gt;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3D2B72-DEE3-729C-8BAD-95EA70D3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7" y="2397873"/>
                <a:ext cx="8665535" cy="374526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BB73AB-CBE0-D761-800C-0577660600B9}"/>
              </a:ext>
            </a:extLst>
          </p:cNvPr>
          <p:cNvSpPr txBox="1"/>
          <p:nvPr/>
        </p:nvSpPr>
        <p:spPr>
          <a:xfrm>
            <a:off x="659217" y="3948377"/>
            <a:ext cx="8665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number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of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information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State : state of information</a:t>
            </a:r>
          </a:p>
          <a:p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Part (1 or -1) : discriminate factor of information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28C69-F7AE-CE76-C878-53DA4954E572}"/>
              </a:ext>
            </a:extLst>
          </p:cNvPr>
          <p:cNvSpPr txBox="1"/>
          <p:nvPr/>
        </p:nvSpPr>
        <p:spPr>
          <a:xfrm>
            <a:off x="659216" y="2028541"/>
            <a:ext cx="866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Describing </a:t>
            </a:r>
            <a:r>
              <a:rPr lang="en-US" altLang="ko-KR"/>
              <a:t>data set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Cosine similarity discriminator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B73AB-CBE0-D761-800C-0577660600B9}"/>
              </a:ext>
            </a:extLst>
          </p:cNvPr>
          <p:cNvSpPr txBox="1"/>
          <p:nvPr/>
        </p:nvSpPr>
        <p:spPr>
          <a:xfrm>
            <a:off x="659217" y="2829993"/>
            <a:ext cx="9756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we </a:t>
            </a:r>
            <a:r>
              <a:rPr lang="en-US" altLang="ko-KR" dirty="0" err="1"/>
              <a:t>wanna</a:t>
            </a:r>
            <a:r>
              <a:rPr lang="en-US" altLang="ko-KR" dirty="0"/>
              <a:t> discriminate Cat!</a:t>
            </a:r>
          </a:p>
          <a:p>
            <a:endParaRPr lang="en-US" altLang="ko-KR" dirty="0"/>
          </a:p>
          <a:p>
            <a:r>
              <a:rPr lang="en-US" altLang="ko-KR" dirty="0"/>
              <a:t>We have dataset like </a:t>
            </a:r>
            <a:r>
              <a:rPr lang="en-US" altLang="ko-KR" dirty="0">
                <a:solidFill>
                  <a:srgbClr val="FFC000"/>
                </a:solidFill>
              </a:rPr>
              <a:t>[</a:t>
            </a:r>
            <a:r>
              <a:rPr lang="en-US" altLang="ko-KR" dirty="0"/>
              <a:t>|0&gt;|cat_0&gt;|1&gt;, |1&gt;|cat_1&gt;|1&gt;, |2&gt;|not cat_0&gt;|-1&gt;, |3&gt;|not cat_1&gt;|-1&gt;</a:t>
            </a:r>
            <a:r>
              <a:rPr lang="en-US" altLang="ko-KR" dirty="0">
                <a:solidFill>
                  <a:srgbClr val="FFC000"/>
                </a:solidFill>
              </a:rPr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If new information is inserted, we calculate dot product (all data &amp; new information) and then finally we got the result of discriminator. 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28C69-F7AE-CE76-C878-53DA4954E572}"/>
              </a:ext>
            </a:extLst>
          </p:cNvPr>
          <p:cNvSpPr txBox="1"/>
          <p:nvPr/>
        </p:nvSpPr>
        <p:spPr>
          <a:xfrm>
            <a:off x="659216" y="1322738"/>
            <a:ext cx="866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Describing information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C15A2E-23DB-90D9-3211-83CF3FF04F40}"/>
                  </a:ext>
                </a:extLst>
              </p:cNvPr>
              <p:cNvSpPr txBox="1"/>
              <p:nvPr/>
            </p:nvSpPr>
            <p:spPr>
              <a:xfrm>
                <a:off x="659217" y="1692070"/>
                <a:ext cx="866553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altLang="ko-KR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&gt;|1 </m:t>
                      </m:r>
                      <m:r>
                        <a:rPr lang="en-US" altLang="ko-KR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−1&gt;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C15A2E-23DB-90D9-3211-83CF3FF04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7" y="1692070"/>
                <a:ext cx="8665535" cy="374526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3B49D29-EEBA-815B-E9A0-6412E6C5CCD5}"/>
              </a:ext>
            </a:extLst>
          </p:cNvPr>
          <p:cNvSpPr txBox="1"/>
          <p:nvPr/>
        </p:nvSpPr>
        <p:spPr>
          <a:xfrm>
            <a:off x="2308797" y="5039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|</a:t>
            </a:r>
            <a:r>
              <a:rPr lang="en-US" altLang="ko-KR" dirty="0" err="1"/>
              <a:t>i</a:t>
            </a:r>
            <a:r>
              <a:rPr lang="en-US" altLang="ko-KR" dirty="0"/>
              <a:t>&gt;|new information&gt;|-&gt;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634F58-A700-94E1-4545-892A6E5EACFE}"/>
                  </a:ext>
                </a:extLst>
              </p:cNvPr>
              <p:cNvSpPr txBox="1"/>
              <p:nvPr/>
            </p:nvSpPr>
            <p:spPr>
              <a:xfrm>
                <a:off x="2141370" y="4978384"/>
                <a:ext cx="4644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sz="3200" dirty="0"/>
                  <a:t> </a:t>
                </a:r>
                <a:endParaRPr lang="ko-KR" alt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634F58-A700-94E1-4545-892A6E5E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370" y="4978384"/>
                <a:ext cx="4644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8F03E96-F586-4874-B750-60E5622F3DD8}"/>
              </a:ext>
            </a:extLst>
          </p:cNvPr>
          <p:cNvSpPr txBox="1"/>
          <p:nvPr/>
        </p:nvSpPr>
        <p:spPr>
          <a:xfrm>
            <a:off x="747999" y="500220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data : </a:t>
            </a:r>
          </a:p>
        </p:txBody>
      </p:sp>
    </p:spTree>
    <p:extLst>
      <p:ext uri="{BB962C8B-B14F-4D97-AF65-F5344CB8AC3E}">
        <p14:creationId xmlns:p14="http://schemas.microsoft.com/office/powerpoint/2010/main" val="143594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Cosine similarity discriminator</a:t>
            </a:r>
            <a:endParaRPr lang="ko-KR" altLang="en-US" b="1" dirty="0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CEC91221-05FD-42E0-8430-31090589E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5" y="878267"/>
            <a:ext cx="5404709" cy="3582124"/>
          </a:xfrm>
          <a:prstGeom prst="rect">
            <a:avLst/>
          </a:prstGeom>
        </p:spPr>
      </p:pic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D4BC5D2-7FCC-9911-5A9C-C4B0449EB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3" y="4396551"/>
            <a:ext cx="5743987" cy="16810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8573DF-FCEB-FA60-1B8A-7293690E9B0F}"/>
              </a:ext>
            </a:extLst>
          </p:cNvPr>
          <p:cNvSpPr/>
          <p:nvPr/>
        </p:nvSpPr>
        <p:spPr>
          <a:xfrm>
            <a:off x="4613173" y="1765979"/>
            <a:ext cx="1093305" cy="2387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1FF5A-6DAA-6401-D0C2-2BA418D07AF7}"/>
              </a:ext>
            </a:extLst>
          </p:cNvPr>
          <p:cNvSpPr/>
          <p:nvPr/>
        </p:nvSpPr>
        <p:spPr>
          <a:xfrm>
            <a:off x="56520" y="4460391"/>
            <a:ext cx="5743987" cy="1681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차트, 도표이(가) 표시된 사진&#10;&#10;자동 생성된 설명">
            <a:extLst>
              <a:ext uri="{FF2B5EF4-FFF2-40B4-BE49-F238E27FC236}">
                <a16:creationId xmlns:a16="http://schemas.microsoft.com/office/drawing/2014/main" id="{3095D7A6-EF09-A0DD-02D3-10A3DA01F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50" y="4204697"/>
            <a:ext cx="2102833" cy="21924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FED38F-9096-32A4-FF89-7A6D6F2F8442}"/>
              </a:ext>
            </a:extLst>
          </p:cNvPr>
          <p:cNvSpPr/>
          <p:nvPr/>
        </p:nvSpPr>
        <p:spPr>
          <a:xfrm>
            <a:off x="6095999" y="1765979"/>
            <a:ext cx="1093305" cy="238721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2EA7BE-028A-F892-1688-E11005744831}"/>
              </a:ext>
            </a:extLst>
          </p:cNvPr>
          <p:cNvSpPr/>
          <p:nvPr/>
        </p:nvSpPr>
        <p:spPr>
          <a:xfrm>
            <a:off x="6096000" y="4326835"/>
            <a:ext cx="1914984" cy="202095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0A007-D55C-2E55-8C5C-FDFAA7A99685}"/>
              </a:ext>
            </a:extLst>
          </p:cNvPr>
          <p:cNvSpPr txBox="1"/>
          <p:nvPr/>
        </p:nvSpPr>
        <p:spPr>
          <a:xfrm>
            <a:off x="8798354" y="2151727"/>
            <a:ext cx="32843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Reference :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Pastorello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&amp;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Blanzieri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(2021, October). A quantum binary classifier based on cosine similarity. In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IEEE International Conference on Quantum Computing and Engineering (QCE)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477-478). IEEE.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3EF16-5381-5E34-B532-1820F8144365}"/>
              </a:ext>
            </a:extLst>
          </p:cNvPr>
          <p:cNvSpPr txBox="1"/>
          <p:nvPr/>
        </p:nvSpPr>
        <p:spPr>
          <a:xfrm>
            <a:off x="-62143" y="6469929"/>
            <a:ext cx="8101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[</a:t>
            </a:r>
            <a:r>
              <a:rPr lang="en-US" altLang="ko-KR" dirty="0"/>
              <a:t>|0&gt;|cat_0&gt;|1&gt;, |1&gt;|cat_1&gt;|1&gt;, |2&gt;|not cat_0&gt;|-1&gt;, |3&gt;|not cat_1&gt;|-1&gt;</a:t>
            </a:r>
            <a:r>
              <a:rPr lang="en-US" altLang="ko-KR" dirty="0">
                <a:solidFill>
                  <a:srgbClr val="FFC000"/>
                </a:solidFill>
              </a:rPr>
              <a:t>]</a:t>
            </a:r>
          </a:p>
          <a:p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74D569-2758-AE61-07D5-C69678BBB328}"/>
              </a:ext>
            </a:extLst>
          </p:cNvPr>
          <p:cNvCxnSpPr/>
          <p:nvPr/>
        </p:nvCxnSpPr>
        <p:spPr>
          <a:xfrm flipV="1">
            <a:off x="2809850" y="6141447"/>
            <a:ext cx="0" cy="382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94D5F9-FC8E-FD97-295A-575B4DB494BE}"/>
              </a:ext>
            </a:extLst>
          </p:cNvPr>
          <p:cNvSpPr txBox="1"/>
          <p:nvPr/>
        </p:nvSpPr>
        <p:spPr>
          <a:xfrm>
            <a:off x="8798354" y="5157869"/>
            <a:ext cx="3293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|</a:t>
            </a:r>
            <a:r>
              <a:rPr lang="en-US" altLang="ko-KR" dirty="0" err="1"/>
              <a:t>i</a:t>
            </a:r>
            <a:r>
              <a:rPr lang="en-US" altLang="ko-KR" dirty="0"/>
              <a:t>&gt;|new information&gt;|-&gt;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23BCFD-1BD6-CEB3-04BF-C4D076A8267F}"/>
                  </a:ext>
                </a:extLst>
              </p:cNvPr>
              <p:cNvSpPr txBox="1"/>
              <p:nvPr/>
            </p:nvSpPr>
            <p:spPr>
              <a:xfrm>
                <a:off x="8630928" y="5096314"/>
                <a:ext cx="25095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sz="3200" dirty="0"/>
                  <a:t> </a:t>
                </a:r>
                <a:endParaRPr lang="ko-KR" alt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23BCFD-1BD6-CEB3-04BF-C4D076A82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928" y="5096314"/>
                <a:ext cx="25095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96E5F9-2F10-45CE-4F09-34ADD9100192}"/>
              </a:ext>
            </a:extLst>
          </p:cNvPr>
          <p:cNvCxnSpPr>
            <a:stCxn id="16" idx="1"/>
            <a:endCxn id="12" idx="3"/>
          </p:cNvCxnSpPr>
          <p:nvPr/>
        </p:nvCxnSpPr>
        <p:spPr>
          <a:xfrm flipH="1" flipV="1">
            <a:off x="8010984" y="5337313"/>
            <a:ext cx="619944" cy="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90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Cosine similarity discriminator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811BB-B24D-26F9-747B-A7352741BDF5}"/>
              </a:ext>
            </a:extLst>
          </p:cNvPr>
          <p:cNvSpPr txBox="1"/>
          <p:nvPr/>
        </p:nvSpPr>
        <p:spPr>
          <a:xfrm>
            <a:off x="1509485" y="1346797"/>
            <a:ext cx="9065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: </a:t>
            </a:r>
            <a:r>
              <a:rPr lang="en-US" altLang="ko-KR" sz="3600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[[0.41542971, 0.2078856,  0.81741824, 0.34063053],-1]</a:t>
            </a:r>
          </a:p>
          <a:p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[[0.15540397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,0.9684039</a:t>
            </a:r>
            <a:r>
              <a:rPr lang="ko-KR" altLang="en-US" dirty="0">
                <a:solidFill>
                  <a:schemeClr val="accent1"/>
                </a:solidFill>
              </a:rPr>
              <a:t>  </a:t>
            </a:r>
            <a:r>
              <a:rPr lang="en-US" altLang="ko-KR" dirty="0">
                <a:solidFill>
                  <a:schemeClr val="accent1"/>
                </a:solidFill>
              </a:rPr>
              <a:t>,0.17537604, 0.08536238],1]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, [[0.11048024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,0.99382308, 0.00314644, 0.00999475], 1]</a:t>
            </a:r>
            <a:r>
              <a:rPr lang="en-US" altLang="ko-KR" dirty="0"/>
              <a:t>,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[[0.41140646, 0.28830002, 0.8051889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, 0.3151169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],-1]])</a:t>
            </a:r>
          </a:p>
          <a:p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B1BD4-F0D7-8A03-7814-127BC9AA1FCB}"/>
              </a:ext>
            </a:extLst>
          </p:cNvPr>
          <p:cNvSpPr txBox="1"/>
          <p:nvPr/>
        </p:nvSpPr>
        <p:spPr>
          <a:xfrm>
            <a:off x="1436914" y="2782669"/>
            <a:ext cx="906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information : </a:t>
            </a:r>
            <a:r>
              <a:rPr lang="en-US" altLang="ko-KR" sz="1800" dirty="0"/>
              <a:t>( </a:t>
            </a:r>
            <a:r>
              <a:rPr lang="en-US" altLang="ko-KR" dirty="0">
                <a:solidFill>
                  <a:schemeClr val="accent6"/>
                </a:solidFill>
              </a:rPr>
              <a:t>[0.25213438, 0.22939302, 0.90214053, 0.95855015]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B4952-E41E-0598-CE7C-B0A2ACC696A5}"/>
              </a:ext>
            </a:extLst>
          </p:cNvPr>
          <p:cNvSpPr txBox="1"/>
          <p:nvPr/>
        </p:nvSpPr>
        <p:spPr>
          <a:xfrm>
            <a:off x="1436914" y="4435121"/>
            <a:ext cx="954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Quantum Circuit : 0.041685267857142855</a:t>
            </a:r>
          </a:p>
          <a:p>
            <a:r>
              <a:rPr lang="en-US" altLang="ko-KR" b="1" dirty="0"/>
              <a:t>Classical : 	  0.03954057729402208</a:t>
            </a:r>
            <a:endParaRPr lang="ko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1181D9-4B01-13D9-0175-EB28B28A5DFD}"/>
              </a:ext>
            </a:extLst>
          </p:cNvPr>
          <p:cNvSpPr/>
          <p:nvPr/>
        </p:nvSpPr>
        <p:spPr>
          <a:xfrm>
            <a:off x="8114097" y="3532472"/>
            <a:ext cx="2107932" cy="21079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32404E-D8F6-511C-8CDA-514343BEED13}"/>
              </a:ext>
            </a:extLst>
          </p:cNvPr>
          <p:cNvCxnSpPr>
            <a:endCxn id="2" idx="0"/>
          </p:cNvCxnSpPr>
          <p:nvPr/>
        </p:nvCxnSpPr>
        <p:spPr>
          <a:xfrm flipV="1">
            <a:off x="9168063" y="3532472"/>
            <a:ext cx="0" cy="105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02D724-0177-AAE9-FA34-003455C9ACC6}"/>
              </a:ext>
            </a:extLst>
          </p:cNvPr>
          <p:cNvCxnSpPr>
            <a:endCxn id="2" idx="7"/>
          </p:cNvCxnSpPr>
          <p:nvPr/>
        </p:nvCxnSpPr>
        <p:spPr>
          <a:xfrm flipV="1">
            <a:off x="9168063" y="3841171"/>
            <a:ext cx="745267" cy="745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25DB0F-1E80-302F-661E-AAE65CCD219F}"/>
              </a:ext>
            </a:extLst>
          </p:cNvPr>
          <p:cNvCxnSpPr>
            <a:cxnSpLocks/>
          </p:cNvCxnSpPr>
          <p:nvPr/>
        </p:nvCxnSpPr>
        <p:spPr>
          <a:xfrm flipV="1">
            <a:off x="9168063" y="3532472"/>
            <a:ext cx="295251" cy="105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462BBE-4B2A-1E61-E429-D18F7FCD4662}"/>
              </a:ext>
            </a:extLst>
          </p:cNvPr>
          <p:cNvCxnSpPr/>
          <p:nvPr/>
        </p:nvCxnSpPr>
        <p:spPr>
          <a:xfrm flipH="1" flipV="1">
            <a:off x="9035143" y="3532472"/>
            <a:ext cx="132920" cy="105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8B62E2-C623-1A1D-507A-6FE82DBFB878}"/>
              </a:ext>
            </a:extLst>
          </p:cNvPr>
          <p:cNvCxnSpPr>
            <a:cxnSpLocks/>
          </p:cNvCxnSpPr>
          <p:nvPr/>
        </p:nvCxnSpPr>
        <p:spPr>
          <a:xfrm flipV="1">
            <a:off x="9168063" y="3972072"/>
            <a:ext cx="883308" cy="614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054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A279C567-07D5-F9B2-ACFE-7C880B19C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70" y="2114986"/>
            <a:ext cx="7156260" cy="474301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0653450-28FF-F6E3-A9F4-B8060C29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40"/>
            <a:ext cx="10515600" cy="792433"/>
          </a:xfrm>
        </p:spPr>
        <p:txBody>
          <a:bodyPr>
            <a:normAutofit/>
          </a:bodyPr>
          <a:lstStyle/>
          <a:p>
            <a:r>
              <a:rPr lang="en-US" altLang="ko-KR" b="1" dirty="0"/>
              <a:t>Classical vs Quantum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17A63-D116-294C-18B0-1DEF5C43387F}"/>
              </a:ext>
            </a:extLst>
          </p:cNvPr>
          <p:cNvSpPr txBox="1"/>
          <p:nvPr/>
        </p:nvSpPr>
        <p:spPr>
          <a:xfrm>
            <a:off x="838200" y="1039525"/>
            <a:ext cx="866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is more proper to calculate cosine similarity?</a:t>
            </a:r>
          </a:p>
          <a:p>
            <a:endParaRPr lang="en-US" altLang="ko-KR" dirty="0"/>
          </a:p>
          <a:p>
            <a:r>
              <a:rPr lang="en-US" altLang="ko-KR" dirty="0"/>
              <a:t>Classical method outperform compared to quantum way. But if we can prepare quantum state well, then it might be efficient to use quantum computer.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F00011-F6C0-D74F-1429-AC11C6FF1150}"/>
              </a:ext>
            </a:extLst>
          </p:cNvPr>
          <p:cNvSpPr/>
          <p:nvPr/>
        </p:nvSpPr>
        <p:spPr>
          <a:xfrm>
            <a:off x="3631097" y="2342525"/>
            <a:ext cx="1981200" cy="3985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6D992-7FCF-0B42-DFF8-550D106B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Circuit for Cosine Similarity : </a:t>
            </a:r>
            <a:r>
              <a:rPr lang="en-US" altLang="ko-KR" sz="2000" dirty="0"/>
              <a:t>Derivation for 2-D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559156-E895-A4C3-AFB2-66D7BEC7C87C}"/>
                  </a:ext>
                </a:extLst>
              </p:cNvPr>
              <p:cNvSpPr txBox="1"/>
              <p:nvPr/>
            </p:nvSpPr>
            <p:spPr>
              <a:xfrm>
                <a:off x="838200" y="2074685"/>
                <a:ext cx="5144262" cy="366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ϕ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600" dirty="0"/>
                  <a:t>,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𝑖𝑠𝑖𝑛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𝑖𝑠𝑖𝑛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𝑖𝑠𝑖𝑛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smtClean="0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600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𝑖𝑠𝑖𝑛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600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smtClean="0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600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𝑖𝑠𝑖𝑛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600" b="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l-GR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559156-E895-A4C3-AFB2-66D7BEC7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74685"/>
                <a:ext cx="5144262" cy="3668761"/>
              </a:xfrm>
              <a:prstGeom prst="rect">
                <a:avLst/>
              </a:prstGeom>
              <a:blipFill>
                <a:blip r:embed="rId2"/>
                <a:stretch>
                  <a:fillRect l="-1305" t="-8306" b="-10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40E7EBC3-5A37-0250-A084-5B4E9AF873F0}"/>
              </a:ext>
            </a:extLst>
          </p:cNvPr>
          <p:cNvGrpSpPr/>
          <p:nvPr/>
        </p:nvGrpSpPr>
        <p:grpSpPr>
          <a:xfrm>
            <a:off x="8161132" y="3635881"/>
            <a:ext cx="2420531" cy="1964266"/>
            <a:chOff x="7456312" y="2932252"/>
            <a:chExt cx="3143955" cy="25513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12FA97E-FDC3-3C47-E825-711F6F688C4D}"/>
                </a:ext>
              </a:extLst>
            </p:cNvPr>
            <p:cNvSpPr/>
            <p:nvPr/>
          </p:nvSpPr>
          <p:spPr>
            <a:xfrm>
              <a:off x="7834489" y="3429000"/>
              <a:ext cx="2054578" cy="20545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E31FA7-A74F-8F5B-B156-30383D49B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50489" y="4445000"/>
              <a:ext cx="1749778" cy="43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5C3297E-2E38-7DB2-A707-9CCED2ADA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489" y="3033889"/>
              <a:ext cx="11289" cy="1405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F050B67-098A-4F68-F978-1DFF305A0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6312" y="4439129"/>
              <a:ext cx="1382889" cy="873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3DF1808-3EE9-6E29-8EB3-D11AEB165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1" y="3573190"/>
              <a:ext cx="503048" cy="883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6C4596E-850D-BE3D-F722-282C20B89D33}"/>
                    </a:ext>
                  </a:extLst>
                </p:cNvPr>
                <p:cNvSpPr txBox="1"/>
                <p:nvPr/>
              </p:nvSpPr>
              <p:spPr>
                <a:xfrm>
                  <a:off x="8800383" y="3644908"/>
                  <a:ext cx="541866" cy="51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05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105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6C4596E-850D-BE3D-F722-282C20B89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383" y="3644908"/>
                  <a:ext cx="541866" cy="514693"/>
                </a:xfrm>
                <a:prstGeom prst="rect">
                  <a:avLst/>
                </a:prstGeom>
                <a:blipFill>
                  <a:blip r:embed="rId3"/>
                  <a:stretch>
                    <a:fillRect r="-30882" b="-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DFEC71D-BD19-B0B1-940C-C4B57A44407F}"/>
                    </a:ext>
                  </a:extLst>
                </p:cNvPr>
                <p:cNvSpPr txBox="1"/>
                <p:nvPr/>
              </p:nvSpPr>
              <p:spPr>
                <a:xfrm>
                  <a:off x="9261891" y="3346602"/>
                  <a:ext cx="54186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l-GR" altLang="ko-KR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l-GR" altLang="ko-KR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DFEC71D-BD19-B0B1-940C-C4B57A444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891" y="3346602"/>
                  <a:ext cx="541866" cy="253916"/>
                </a:xfrm>
                <a:prstGeom prst="rect">
                  <a:avLst/>
                </a:prstGeom>
                <a:blipFill>
                  <a:blip r:embed="rId5"/>
                  <a:stretch>
                    <a:fillRect l="-30882" t="-128125" r="-63235" b="-234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363BBABB-02C8-F466-0738-70F7C9B354A2}"/>
                </a:ext>
              </a:extLst>
            </p:cNvPr>
            <p:cNvSpPr/>
            <p:nvPr/>
          </p:nvSpPr>
          <p:spPr>
            <a:xfrm rot="20704940">
              <a:off x="8746661" y="4039406"/>
              <a:ext cx="283016" cy="216362"/>
            </a:xfrm>
            <a:prstGeom prst="arc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2AAB91-B761-92DE-8766-E627BBBB0F46}"/>
                    </a:ext>
                  </a:extLst>
                </p:cNvPr>
                <p:cNvSpPr txBox="1"/>
                <p:nvPr/>
              </p:nvSpPr>
              <p:spPr>
                <a:xfrm>
                  <a:off x="8839224" y="2932252"/>
                  <a:ext cx="2592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l-GR" altLang="ko-KR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l-GR" altLang="ko-KR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2AAB91-B761-92DE-8766-E627BBBB0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24" y="2932252"/>
                  <a:ext cx="259294" cy="261610"/>
                </a:xfrm>
                <a:prstGeom prst="rect">
                  <a:avLst/>
                </a:prstGeom>
                <a:blipFill>
                  <a:blip r:embed="rId6"/>
                  <a:stretch>
                    <a:fillRect l="-81818" t="-124242" r="-142424" b="-2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29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6D992-7FCF-0B42-DFF8-550D106B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Circuit for Cosine Similarity 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7EB588-6B9C-6490-E9E4-A55B7FDE2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62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600" b="0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l-GR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l-GR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𝑖𝑠𝑖𝑛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600" b="0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l-GR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l-GR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7EB588-6B9C-6490-E9E4-A55B7FDE2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62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367F397-3B2E-B313-7D4F-19507488ACF5}"/>
              </a:ext>
            </a:extLst>
          </p:cNvPr>
          <p:cNvSpPr/>
          <p:nvPr/>
        </p:nvSpPr>
        <p:spPr>
          <a:xfrm>
            <a:off x="3908282" y="4385848"/>
            <a:ext cx="141224" cy="414824"/>
          </a:xfrm>
          <a:prstGeom prst="downArrow">
            <a:avLst>
              <a:gd name="adj1" fmla="val 21229"/>
              <a:gd name="adj2" fmla="val 1003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92F1DA-BC6B-AB72-4912-29B8A2DB364A}"/>
                  </a:ext>
                </a:extLst>
              </p:cNvPr>
              <p:cNvSpPr txBox="1"/>
              <p:nvPr/>
            </p:nvSpPr>
            <p:spPr>
              <a:xfrm>
                <a:off x="2113512" y="2970939"/>
                <a:ext cx="3947109" cy="1418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l-GR" altLang="ko-KR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l-GR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l-G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ko-KR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l-GR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92F1DA-BC6B-AB72-4912-29B8A2DB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512" y="2970939"/>
                <a:ext cx="3947109" cy="1418915"/>
              </a:xfrm>
              <a:prstGeom prst="rect">
                <a:avLst/>
              </a:prstGeom>
              <a:blipFill>
                <a:blip r:embed="rId3"/>
                <a:stretch>
                  <a:fillRect r="-1236" b="-42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EE360F5C-1A3D-453F-7736-AEEA7DDFE3DA}"/>
              </a:ext>
            </a:extLst>
          </p:cNvPr>
          <p:cNvSpPr/>
          <p:nvPr/>
        </p:nvSpPr>
        <p:spPr>
          <a:xfrm flipV="1">
            <a:off x="1442231" y="2943988"/>
            <a:ext cx="544613" cy="454076"/>
          </a:xfrm>
          <a:prstGeom prst="bentArrow">
            <a:avLst>
              <a:gd name="adj1" fmla="val 7597"/>
              <a:gd name="adj2" fmla="val 18785"/>
              <a:gd name="adj3" fmla="val 37431"/>
              <a:gd name="adj4" fmla="val 536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8D7DE-367B-6116-1599-F57C335057A4}"/>
                  </a:ext>
                </a:extLst>
              </p:cNvPr>
              <p:cNvSpPr txBox="1"/>
              <p:nvPr/>
            </p:nvSpPr>
            <p:spPr>
              <a:xfrm>
                <a:off x="2840262" y="4796025"/>
                <a:ext cx="3947109" cy="168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altLang="ko-KR" i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l-GR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l-GR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ko-KR" i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l-GR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l-G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8D7DE-367B-6116-1599-F57C33505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62" y="4796025"/>
                <a:ext cx="3947109" cy="1683538"/>
              </a:xfrm>
              <a:prstGeom prst="rect">
                <a:avLst/>
              </a:prstGeom>
              <a:blipFill>
                <a:blip r:embed="rId4"/>
                <a:stretch>
                  <a:fillRect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99529E-6640-3040-3BD6-67E252358657}"/>
              </a:ext>
            </a:extLst>
          </p:cNvPr>
          <p:cNvGrpSpPr/>
          <p:nvPr/>
        </p:nvGrpSpPr>
        <p:grpSpPr>
          <a:xfrm>
            <a:off x="8161132" y="3635881"/>
            <a:ext cx="2420531" cy="1964266"/>
            <a:chOff x="7456312" y="2932252"/>
            <a:chExt cx="3143955" cy="255132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B8DFAD0-782F-888B-CF40-5161D7B7ECC0}"/>
                </a:ext>
              </a:extLst>
            </p:cNvPr>
            <p:cNvSpPr/>
            <p:nvPr/>
          </p:nvSpPr>
          <p:spPr>
            <a:xfrm>
              <a:off x="7834489" y="3429000"/>
              <a:ext cx="2054578" cy="20545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8FF1038-B567-6535-A5CF-52501AF94A9B}"/>
                </a:ext>
              </a:extLst>
            </p:cNvPr>
            <p:cNvCxnSpPr>
              <a:cxnSpLocks/>
            </p:cNvCxnSpPr>
            <p:nvPr/>
          </p:nvCxnSpPr>
          <p:spPr>
            <a:xfrm>
              <a:off x="8850489" y="4445000"/>
              <a:ext cx="1749778" cy="43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8D8F25C-8127-08EF-9D73-AC8EACD81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489" y="3033889"/>
              <a:ext cx="11289" cy="1405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7691825-9DE8-D16B-8972-5C1F11A8B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6312" y="4439129"/>
              <a:ext cx="1382889" cy="873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72CB9C4-4E99-3782-8587-5C934956F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9201" y="3573190"/>
              <a:ext cx="503048" cy="883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2E2F8DD-1205-99C9-DC0F-EA982BE881D7}"/>
                    </a:ext>
                  </a:extLst>
                </p:cNvPr>
                <p:cNvSpPr txBox="1"/>
                <p:nvPr/>
              </p:nvSpPr>
              <p:spPr>
                <a:xfrm>
                  <a:off x="8800383" y="3644908"/>
                  <a:ext cx="541866" cy="51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05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105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05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ko-KR" altLang="en-US" sz="105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2E2F8DD-1205-99C9-DC0F-EA982BE88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383" y="3644908"/>
                  <a:ext cx="541866" cy="514693"/>
                </a:xfrm>
                <a:prstGeom prst="rect">
                  <a:avLst/>
                </a:prstGeom>
                <a:blipFill>
                  <a:blip r:embed="rId5"/>
                  <a:stretch>
                    <a:fillRect r="-30882" b="-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D74173B-42BC-482B-1CD4-FD3CD3C57A29}"/>
                    </a:ext>
                  </a:extLst>
                </p:cNvPr>
                <p:cNvSpPr txBox="1"/>
                <p:nvPr/>
              </p:nvSpPr>
              <p:spPr>
                <a:xfrm>
                  <a:off x="9261891" y="3346602"/>
                  <a:ext cx="54186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l-GR" altLang="ko-KR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l-GR" altLang="ko-KR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D74173B-42BC-482B-1CD4-FD3CD3C57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891" y="3346602"/>
                  <a:ext cx="541866" cy="253916"/>
                </a:xfrm>
                <a:prstGeom prst="rect">
                  <a:avLst/>
                </a:prstGeom>
                <a:blipFill>
                  <a:blip r:embed="rId6"/>
                  <a:stretch>
                    <a:fillRect l="-30882" t="-128125" r="-63235" b="-234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0B0E1190-B6C5-84F0-528F-AE60BCEED104}"/>
                </a:ext>
              </a:extLst>
            </p:cNvPr>
            <p:cNvSpPr/>
            <p:nvPr/>
          </p:nvSpPr>
          <p:spPr>
            <a:xfrm rot="20704940">
              <a:off x="8746661" y="4039406"/>
              <a:ext cx="283016" cy="216362"/>
            </a:xfrm>
            <a:prstGeom prst="arc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F52A63-EF69-FB46-9D2D-1C7E4DC34387}"/>
                    </a:ext>
                  </a:extLst>
                </p:cNvPr>
                <p:cNvSpPr txBox="1"/>
                <p:nvPr/>
              </p:nvSpPr>
              <p:spPr>
                <a:xfrm>
                  <a:off x="8839224" y="2932252"/>
                  <a:ext cx="2592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l-GR" altLang="ko-KR" sz="10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l-GR" altLang="ko-KR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F52A63-EF69-FB46-9D2D-1C7E4DC34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24" y="2932252"/>
                  <a:ext cx="259294" cy="261610"/>
                </a:xfrm>
                <a:prstGeom prst="rect">
                  <a:avLst/>
                </a:prstGeom>
                <a:blipFill>
                  <a:blip r:embed="rId7"/>
                  <a:stretch>
                    <a:fillRect l="-81818" t="-124242" r="-142424" b="-2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222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F06D992-7FCF-0B42-DFF8-550D106B58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64581" y="241369"/>
                <a:ext cx="7165468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ko-KR" sz="40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4000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4000" dirty="0"/>
                  <a:t>Cosine Similarity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F06D992-7FCF-0B42-DFF8-550D106B5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64581" y="241369"/>
                <a:ext cx="7165468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7EB588-6B9C-6490-E9E4-A55B7FDE2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81" y="3801855"/>
                <a:ext cx="10515600" cy="2262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l-G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l-G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l-G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ko-KR" sz="2000" i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l-G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2000" i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"/>
                        <m:endChr m:val="⟩"/>
                        <m:ctrlPr>
                          <a:rPr lang="el-G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l-GR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l-G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ko-KR" sz="2000" i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⟩"/>
                        <m:ctrlPr>
                          <a:rPr lang="el-GR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2000" i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7EB588-6B9C-6490-E9E4-A55B7FDE2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81" y="3801855"/>
                <a:ext cx="10515600" cy="2262005"/>
              </a:xfrm>
              <a:blipFill>
                <a:blip r:embed="rId4"/>
                <a:stretch>
                  <a:fillRect l="-3536" t="-2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30E5F-8A27-FF95-788F-65695580A249}"/>
                  </a:ext>
                </a:extLst>
              </p:cNvPr>
              <p:cNvSpPr txBox="1"/>
              <p:nvPr/>
            </p:nvSpPr>
            <p:spPr>
              <a:xfrm>
                <a:off x="6330415" y="4230405"/>
                <a:ext cx="5046562" cy="1925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30E5F-8A27-FF95-788F-65695580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15" y="4230405"/>
                <a:ext cx="5046562" cy="1925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FC0280C-2591-5D22-554F-9AD50102C2C9}"/>
              </a:ext>
            </a:extLst>
          </p:cNvPr>
          <p:cNvSpPr/>
          <p:nvPr/>
        </p:nvSpPr>
        <p:spPr>
          <a:xfrm rot="16200000">
            <a:off x="5793520" y="4255353"/>
            <a:ext cx="141224" cy="414824"/>
          </a:xfrm>
          <a:prstGeom prst="downArrow">
            <a:avLst>
              <a:gd name="adj1" fmla="val 21229"/>
              <a:gd name="adj2" fmla="val 1003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24249-0C0F-2C32-0F47-55B86DE77245}"/>
              </a:ext>
            </a:extLst>
          </p:cNvPr>
          <p:cNvSpPr txBox="1"/>
          <p:nvPr/>
        </p:nvSpPr>
        <p:spPr>
          <a:xfrm>
            <a:off x="235425" y="2108174"/>
            <a:ext cx="704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Consider the quantum state as a state vector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41EA97-2BEE-C113-523A-FE5ED131554E}"/>
                  </a:ext>
                </a:extLst>
              </p:cNvPr>
              <p:cNvSpPr txBox="1"/>
              <p:nvPr/>
            </p:nvSpPr>
            <p:spPr>
              <a:xfrm>
                <a:off x="235425" y="2855972"/>
                <a:ext cx="94866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l-G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between two states</a:t>
                </a:r>
              </a:p>
              <a:p>
                <a:r>
                  <a:rPr lang="en-US" altLang="ko-KR" dirty="0"/>
                  <a:t>because two vectors are normalized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41EA97-2BEE-C113-523A-FE5ED131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5" y="2855972"/>
                <a:ext cx="9486648" cy="646331"/>
              </a:xfrm>
              <a:prstGeom prst="rect">
                <a:avLst/>
              </a:prstGeom>
              <a:blipFill>
                <a:blip r:embed="rId6"/>
                <a:stretch>
                  <a:fillRect l="-578" t="-4673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5E87421-903B-E5BC-8A35-327E999A48F4}"/>
              </a:ext>
            </a:extLst>
          </p:cNvPr>
          <p:cNvSpPr txBox="1"/>
          <p:nvPr/>
        </p:nvSpPr>
        <p:spPr>
          <a:xfrm>
            <a:off x="62681" y="3587494"/>
            <a:ext cx="818181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How can we get inner product value by measuring quantum state?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830A4-6870-BE86-0D6E-DAF266DA7253}"/>
              </a:ext>
            </a:extLst>
          </p:cNvPr>
          <p:cNvSpPr txBox="1"/>
          <p:nvPr/>
        </p:nvSpPr>
        <p:spPr>
          <a:xfrm>
            <a:off x="62681" y="1569509"/>
            <a:ext cx="339720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Idea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EB6EA7-E03D-EBF4-A216-747E84886212}"/>
              </a:ext>
            </a:extLst>
          </p:cNvPr>
          <p:cNvCxnSpPr/>
          <p:nvPr/>
        </p:nvCxnSpPr>
        <p:spPr>
          <a:xfrm flipV="1">
            <a:off x="1322915" y="4693113"/>
            <a:ext cx="0" cy="61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44C7D9-30DF-C51E-A075-93E1CAC2BBD5}"/>
              </a:ext>
            </a:extLst>
          </p:cNvPr>
          <p:cNvSpPr txBox="1"/>
          <p:nvPr/>
        </p:nvSpPr>
        <p:spPr>
          <a:xfrm>
            <a:off x="905077" y="5334426"/>
            <a:ext cx="122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ancilla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1589F2-3696-DAFC-6660-AF7D16688CAC}"/>
              </a:ext>
            </a:extLst>
          </p:cNvPr>
          <p:cNvCxnSpPr/>
          <p:nvPr/>
        </p:nvCxnSpPr>
        <p:spPr>
          <a:xfrm flipH="1" flipV="1">
            <a:off x="1867922" y="4693113"/>
            <a:ext cx="684286" cy="6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7D4303F-B928-4A71-4347-B84CFE566AC1}"/>
              </a:ext>
            </a:extLst>
          </p:cNvPr>
          <p:cNvCxnSpPr/>
          <p:nvPr/>
        </p:nvCxnSpPr>
        <p:spPr>
          <a:xfrm flipV="1">
            <a:off x="2552208" y="4693113"/>
            <a:ext cx="0" cy="6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A8A717-B1FE-50B9-2DAA-950EF0D657AD}"/>
              </a:ext>
            </a:extLst>
          </p:cNvPr>
          <p:cNvSpPr txBox="1"/>
          <p:nvPr/>
        </p:nvSpPr>
        <p:spPr>
          <a:xfrm>
            <a:off x="2134369" y="5351297"/>
            <a:ext cx="122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5C981-4E0E-0C36-529C-FED05ECF54EC}"/>
                  </a:ext>
                </a:extLst>
              </p:cNvPr>
              <p:cNvSpPr txBox="1"/>
              <p:nvPr/>
            </p:nvSpPr>
            <p:spPr>
              <a:xfrm>
                <a:off x="5694658" y="1316932"/>
                <a:ext cx="1305313" cy="2089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l-GR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80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5C981-4E0E-0C36-529C-FED05ECF5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8" y="1316932"/>
                <a:ext cx="1305313" cy="2089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9A83F4A-0CF2-C472-826E-447EAF170A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660"/>
          <a:stretch/>
        </p:blipFill>
        <p:spPr>
          <a:xfrm>
            <a:off x="7921496" y="1534301"/>
            <a:ext cx="3884452" cy="27294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1DD7F1-263F-0C28-06F6-C2AC0C0DA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9292" y="4150575"/>
            <a:ext cx="3181514" cy="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68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08F5AA-F4F2-45FF-BDE8-F73D41AA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98533"/>
            <a:ext cx="11521440" cy="53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BCE8E3-8C4F-F055-A14D-7FA90DFD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336880"/>
            <a:ext cx="11445240" cy="61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0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DC5DD0-BFEB-F6E6-9918-33879C3F6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312501"/>
            <a:ext cx="11932920" cy="63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487EF7-32E1-CBF9-71E2-F6B2601A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4" y="416923"/>
            <a:ext cx="11198629" cy="62636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DE3DAE-DC3B-158A-2084-483D8608BB4C}"/>
              </a:ext>
            </a:extLst>
          </p:cNvPr>
          <p:cNvSpPr/>
          <p:nvPr/>
        </p:nvSpPr>
        <p:spPr>
          <a:xfrm>
            <a:off x="3062515" y="2975429"/>
            <a:ext cx="725714" cy="2249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5D52C1C-4A83-E956-5934-C153ABC680AD}"/>
                  </a:ext>
                </a:extLst>
              </p:cNvPr>
              <p:cNvSpPr/>
              <p:nvPr/>
            </p:nvSpPr>
            <p:spPr>
              <a:xfrm>
                <a:off x="3817257" y="2975429"/>
                <a:ext cx="1407886" cy="11176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5D52C1C-4A83-E956-5934-C153ABC68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257" y="2975429"/>
                <a:ext cx="1407886" cy="1117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409CAED-CA13-863A-C96E-C2E2E9A6684B}"/>
              </a:ext>
            </a:extLst>
          </p:cNvPr>
          <p:cNvSpPr/>
          <p:nvPr/>
        </p:nvSpPr>
        <p:spPr>
          <a:xfrm>
            <a:off x="3817257" y="4085772"/>
            <a:ext cx="1407886" cy="111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BA3A8-1AE1-C197-6CB3-BBA0E87C2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653" y="2291748"/>
            <a:ext cx="1637151" cy="124248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3FFEF9-453C-D439-517A-84A1D9AD9870}"/>
              </a:ext>
            </a:extLst>
          </p:cNvPr>
          <p:cNvCxnSpPr/>
          <p:nvPr/>
        </p:nvCxnSpPr>
        <p:spPr>
          <a:xfrm flipH="1">
            <a:off x="5312227" y="2975429"/>
            <a:ext cx="1393373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D6385A-903E-B9C8-6111-87FA55F1F2C5}"/>
                  </a:ext>
                </a:extLst>
              </p:cNvPr>
              <p:cNvSpPr txBox="1"/>
              <p:nvPr/>
            </p:nvSpPr>
            <p:spPr>
              <a:xfrm>
                <a:off x="3788229" y="2460284"/>
                <a:ext cx="2343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|0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two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qubit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state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D6385A-903E-B9C8-6111-87FA55F1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2460284"/>
                <a:ext cx="2343590" cy="276999"/>
              </a:xfrm>
              <a:prstGeom prst="rect">
                <a:avLst/>
              </a:prstGeom>
              <a:blipFill>
                <a:blip r:embed="rId6"/>
                <a:stretch>
                  <a:fillRect l="-2597" r="-259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2147FF-8ED6-648C-C5AE-55A68A3ABB15}"/>
                  </a:ext>
                </a:extLst>
              </p:cNvPr>
              <p:cNvSpPr txBox="1"/>
              <p:nvPr/>
            </p:nvSpPr>
            <p:spPr>
              <a:xfrm>
                <a:off x="1740261" y="566104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|1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two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qubit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state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2147FF-8ED6-648C-C5AE-55A68A3A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61" y="5661047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03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1449</Words>
  <Application>Microsoft Office PowerPoint</Application>
  <PresentationFormat>와이드스크린</PresentationFormat>
  <Paragraphs>237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Cambria Math</vt:lpstr>
      <vt:lpstr>Consolas</vt:lpstr>
      <vt:lpstr>News Gothic MT</vt:lpstr>
      <vt:lpstr>Office 테마</vt:lpstr>
      <vt:lpstr>N 차원 코사인 유사도를 이용한 Discriminator 구현</vt:lpstr>
      <vt:lpstr>Definitions</vt:lpstr>
      <vt:lpstr>Circuit for Cosine Similarity : Derivation for 2-D</vt:lpstr>
      <vt:lpstr>Circuit for Cosine Similarity </vt:lpstr>
      <vt:lpstr>2^N-D Cosine Similarity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to make state ψ? : for N-qubit state</vt:lpstr>
      <vt:lpstr>PowerPoint 프레젠테이션</vt:lpstr>
      <vt:lpstr>PowerPoint 프레젠테이션</vt:lpstr>
      <vt:lpstr>How to compute in quantum computer?</vt:lpstr>
      <vt:lpstr>What is classical shadow?</vt:lpstr>
      <vt:lpstr>What is classical shadow?</vt:lpstr>
      <vt:lpstr>Classical shadow result</vt:lpstr>
      <vt:lpstr>PowerPoint 프레젠테이션</vt:lpstr>
      <vt:lpstr>Classical shadow result</vt:lpstr>
      <vt:lpstr>Classical shadow result</vt:lpstr>
      <vt:lpstr>PowerPoint 프레젠테이션</vt:lpstr>
      <vt:lpstr>Classical shadow result</vt:lpstr>
      <vt:lpstr>Cosine similarity discriminator</vt:lpstr>
      <vt:lpstr>Cosine similarity discriminator</vt:lpstr>
      <vt:lpstr>Cosine similarity discriminator</vt:lpstr>
      <vt:lpstr>Cosine similarity discriminator</vt:lpstr>
      <vt:lpstr>Classical vs Quantum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Circuit  for N-d Cosine Similarity</dc:title>
  <dc:creator>최범규</dc:creator>
  <cp:lastModifiedBy>최범규</cp:lastModifiedBy>
  <cp:revision>40</cp:revision>
  <dcterms:created xsi:type="dcterms:W3CDTF">2023-03-31T06:23:42Z</dcterms:created>
  <dcterms:modified xsi:type="dcterms:W3CDTF">2023-04-04T08:14:14Z</dcterms:modified>
</cp:coreProperties>
</file>