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0275213" cy="42803763"/>
  <p:notesSz cx="6858000" cy="9144000"/>
  <p:defaultTextStyle>
    <a:defPPr>
      <a:defRPr lang="ko-KR"/>
    </a:defPPr>
    <a:lvl1pPr marL="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>
        <p:scale>
          <a:sx n="33" d="100"/>
          <a:sy n="33" d="100"/>
        </p:scale>
        <p:origin x="142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71C001-DC88-4E03-9003-EFF7F8BA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28E172-D46E-43AD-B714-38572837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BF53-42D6-4411-B9BA-D71B3DD32F4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56B22CA-A141-4524-BD5A-EC5619C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23B8182-FFA9-4A88-BF63-FFA0FFF5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CF6E-D34A-4805-81CE-D92D406D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9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1458DA2-3DF6-4136-83E2-8AA9CFB0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06CCB2-1D80-454A-B545-B650A623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5769755-5314-425C-A0FA-9F2F197A9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F53-42D6-4411-B9BA-D71B3DD32F45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E7D621-8FAF-4E77-811C-ABC200C3D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F13FC9-FC22-4E74-898E-F1C8D1B86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CF6E-D34A-4805-81CE-D92D406D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2270638" rtl="0" eaLnBrk="1" latinLnBrk="1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1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1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1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AFEA709D-6304-449B-8A8D-221EA114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6A7EC0-39FE-448C-BB3C-39D46B0BA6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75213" cy="428037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C914B45-B5D1-4AFF-BE1C-8F6A6FEE3466}"/>
              </a:ext>
            </a:extLst>
          </p:cNvPr>
          <p:cNvSpPr/>
          <p:nvPr/>
        </p:nvSpPr>
        <p:spPr>
          <a:xfrm>
            <a:off x="4048374" y="8242637"/>
            <a:ext cx="66784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solidFill>
                  <a:srgbClr val="FF0000"/>
                </a:solidFill>
              </a:rPr>
              <a:t>Iot</a:t>
            </a:r>
            <a:r>
              <a:rPr lang="ko-KR" altLang="en-US" sz="5400" dirty="0" smtClean="0">
                <a:solidFill>
                  <a:srgbClr val="FF0000"/>
                </a:solidFill>
              </a:rPr>
              <a:t>신호처리</a:t>
            </a:r>
            <a:r>
              <a:rPr lang="en-US" altLang="ko-KR" sz="5400" dirty="0">
                <a:solidFill>
                  <a:srgbClr val="FF0000"/>
                </a:solidFill>
              </a:rPr>
              <a:t>(</a:t>
            </a:r>
            <a:r>
              <a:rPr lang="en-US" altLang="ko-KR" sz="5400" dirty="0" smtClean="0">
                <a:solidFill>
                  <a:srgbClr val="FF0000"/>
                </a:solidFill>
              </a:rPr>
              <a:t>4</a:t>
            </a:r>
            <a:r>
              <a:rPr lang="ko-KR" altLang="en-US" sz="5400" dirty="0" err="1" smtClean="0">
                <a:solidFill>
                  <a:srgbClr val="FF0000"/>
                </a:solidFill>
              </a:rPr>
              <a:t>주완성</a:t>
            </a:r>
            <a:r>
              <a:rPr lang="en-US" altLang="ko-KR" sz="5400" dirty="0" smtClean="0">
                <a:solidFill>
                  <a:srgbClr val="FF0000"/>
                </a:solidFill>
              </a:rPr>
              <a:t>)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958D274-94F2-40C4-9E1D-7EAB36A4C6B9}"/>
              </a:ext>
            </a:extLst>
          </p:cNvPr>
          <p:cNvSpPr/>
          <p:nvPr/>
        </p:nvSpPr>
        <p:spPr>
          <a:xfrm>
            <a:off x="4955404" y="9362912"/>
            <a:ext cx="8183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20161468 </a:t>
            </a:r>
            <a:r>
              <a:rPr lang="ko-KR" altLang="en-US" sz="5400" dirty="0" smtClean="0">
                <a:solidFill>
                  <a:srgbClr val="FF0000"/>
                </a:solidFill>
              </a:rPr>
              <a:t>김영광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2344BBF-A972-4C9C-8922-732909F09AAD}"/>
              </a:ext>
            </a:extLst>
          </p:cNvPr>
          <p:cNvSpPr/>
          <p:nvPr/>
        </p:nvSpPr>
        <p:spPr>
          <a:xfrm>
            <a:off x="4171838" y="10483187"/>
            <a:ext cx="81836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20163208 </a:t>
            </a:r>
            <a:r>
              <a:rPr lang="ko-KR" altLang="en-US" sz="5400" dirty="0" smtClean="0">
                <a:solidFill>
                  <a:srgbClr val="FF0000"/>
                </a:solidFill>
              </a:rPr>
              <a:t>임정수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20163897 </a:t>
            </a:r>
            <a:r>
              <a:rPr lang="ko-KR" altLang="en-US" sz="5400" dirty="0" smtClean="0">
                <a:solidFill>
                  <a:srgbClr val="FF0000"/>
                </a:solidFill>
              </a:rPr>
              <a:t>홍지우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20161959 </a:t>
            </a:r>
            <a:r>
              <a:rPr lang="ko-KR" altLang="en-US" sz="5400" dirty="0" smtClean="0">
                <a:solidFill>
                  <a:srgbClr val="FF0000"/>
                </a:solidFill>
              </a:rPr>
              <a:t>박병준</a:t>
            </a:r>
            <a:endParaRPr lang="en-US" altLang="ko-KR" sz="5400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98F3C67-3C6B-4ABC-B836-1FC4ED2D9504}"/>
              </a:ext>
            </a:extLst>
          </p:cNvPr>
          <p:cNvSpPr/>
          <p:nvPr/>
        </p:nvSpPr>
        <p:spPr>
          <a:xfrm>
            <a:off x="18377966" y="10298104"/>
            <a:ext cx="100687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dirty="0">
                <a:solidFill>
                  <a:srgbClr val="FF0000"/>
                </a:solidFill>
              </a:rPr>
              <a:t>그룹 사진을 삽입하세요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908C576-9BCE-432A-91CB-951B489364DF}"/>
              </a:ext>
            </a:extLst>
          </p:cNvPr>
          <p:cNvSpPr/>
          <p:nvPr/>
        </p:nvSpPr>
        <p:spPr>
          <a:xfrm>
            <a:off x="675969" y="14392279"/>
            <a:ext cx="28939010" cy="259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D1A513-897F-4E06-8367-F7B31AC9B4FC}"/>
              </a:ext>
            </a:extLst>
          </p:cNvPr>
          <p:cNvSpPr/>
          <p:nvPr/>
        </p:nvSpPr>
        <p:spPr>
          <a:xfrm>
            <a:off x="1026930" y="15003122"/>
            <a:ext cx="28174781" cy="24366878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9A0B344-872A-4698-B810-8BACBABBC9EF}"/>
              </a:ext>
            </a:extLst>
          </p:cNvPr>
          <p:cNvGrpSpPr/>
          <p:nvPr/>
        </p:nvGrpSpPr>
        <p:grpSpPr>
          <a:xfrm>
            <a:off x="675967" y="14392279"/>
            <a:ext cx="14168683" cy="1870978"/>
            <a:chOff x="675967" y="14392279"/>
            <a:chExt cx="14168683" cy="1870978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DEB366FA-E545-49A7-B558-6CD93D785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7" y="14392279"/>
              <a:ext cx="13755922" cy="1870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C0E6FD7-1BAF-4D9D-80AA-0BAD9E21F472}"/>
                </a:ext>
              </a:extLst>
            </p:cNvPr>
            <p:cNvSpPr txBox="1"/>
            <p:nvPr/>
          </p:nvSpPr>
          <p:spPr>
            <a:xfrm>
              <a:off x="1417920" y="14664214"/>
              <a:ext cx="13426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>
                  <a:solidFill>
                    <a:schemeClr val="bg1"/>
                  </a:solidFill>
                </a:rPr>
                <a:t>주간 목표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6A1B313-C104-40F6-82E2-6E5B9031FE2D}"/>
              </a:ext>
            </a:extLst>
          </p:cNvPr>
          <p:cNvSpPr/>
          <p:nvPr/>
        </p:nvSpPr>
        <p:spPr>
          <a:xfrm>
            <a:off x="2213245" y="23780002"/>
            <a:ext cx="25864457" cy="2942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50000"/>
              </a:lnSpc>
            </a:pPr>
            <a:r>
              <a:rPr lang="ko-KR" altLang="en-US" sz="6600" dirty="0" smtClean="0">
                <a:solidFill>
                  <a:srgbClr val="FF0000"/>
                </a:solidFill>
              </a:rPr>
              <a:t>기말고사 진도인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ko-KR" altLang="en-US" sz="6600" dirty="0" err="1" smtClean="0">
                <a:solidFill>
                  <a:srgbClr val="FF0000"/>
                </a:solidFill>
              </a:rPr>
              <a:t>임펄스</a:t>
            </a:r>
            <a:r>
              <a:rPr lang="ko-KR" altLang="en-US" sz="6600" dirty="0" smtClean="0">
                <a:solidFill>
                  <a:srgbClr val="FF0000"/>
                </a:solidFill>
              </a:rPr>
              <a:t> 함수 </a:t>
            </a:r>
            <a:r>
              <a:rPr lang="en-US" altLang="ko-KR" sz="6600" dirty="0" smtClean="0">
                <a:solidFill>
                  <a:srgbClr val="FF0000"/>
                </a:solidFill>
              </a:rPr>
              <a:t>(</a:t>
            </a:r>
            <a:r>
              <a:rPr lang="ko-KR" altLang="en-US" sz="6600" dirty="0" smtClean="0">
                <a:solidFill>
                  <a:srgbClr val="FF0000"/>
                </a:solidFill>
              </a:rPr>
              <a:t>역</a:t>
            </a:r>
            <a:r>
              <a:rPr lang="en-US" altLang="ko-KR" sz="6600" dirty="0" smtClean="0">
                <a:solidFill>
                  <a:srgbClr val="FF0000"/>
                </a:solidFill>
              </a:rPr>
              <a:t>)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푸리에</a:t>
            </a:r>
            <a:r>
              <a:rPr lang="ko-KR" altLang="en-US" sz="6600" dirty="0" smtClean="0">
                <a:solidFill>
                  <a:srgbClr val="FF0000"/>
                </a:solidFill>
              </a:rPr>
              <a:t> 변환 이해</a:t>
            </a:r>
            <a:endParaRPr lang="en-US" altLang="ko-KR" sz="6600" dirty="0" smtClean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097" y="4177088"/>
            <a:ext cx="12261614" cy="68971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2377" y="10407197"/>
            <a:ext cx="11117053" cy="6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0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84115157-CC97-4096-B71E-1C6917A0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AD28426-9842-4188-9EF4-14C9AFB5C6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75213" cy="428037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EDB2507-DE4D-4E53-9D38-DEBED33F8753}"/>
              </a:ext>
            </a:extLst>
          </p:cNvPr>
          <p:cNvSpPr/>
          <p:nvPr/>
        </p:nvSpPr>
        <p:spPr>
          <a:xfrm>
            <a:off x="17585878" y="10493066"/>
            <a:ext cx="9929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2020</a:t>
            </a:r>
            <a:r>
              <a:rPr lang="ko-KR" altLang="en-US" sz="5400" dirty="0">
                <a:solidFill>
                  <a:srgbClr val="FF0000"/>
                </a:solidFill>
              </a:rPr>
              <a:t>년 </a:t>
            </a:r>
            <a:r>
              <a:rPr lang="en-US" altLang="ko-KR" sz="5400" dirty="0" smtClean="0">
                <a:solidFill>
                  <a:srgbClr val="FF0000"/>
                </a:solidFill>
              </a:rPr>
              <a:t>11</a:t>
            </a:r>
            <a:r>
              <a:rPr lang="ko-KR" altLang="en-US" sz="5400" dirty="0" smtClean="0">
                <a:solidFill>
                  <a:srgbClr val="FF0000"/>
                </a:solidFill>
              </a:rPr>
              <a:t>월 </a:t>
            </a:r>
            <a:r>
              <a:rPr lang="en-US" altLang="ko-KR" sz="5400" dirty="0" smtClean="0">
                <a:solidFill>
                  <a:srgbClr val="FF0000"/>
                </a:solidFill>
              </a:rPr>
              <a:t>20</a:t>
            </a:r>
            <a:r>
              <a:rPr lang="ko-KR" altLang="en-US" sz="5400" dirty="0" smtClean="0">
                <a:solidFill>
                  <a:srgbClr val="FF0000"/>
                </a:solidFill>
              </a:rPr>
              <a:t>일 </a:t>
            </a:r>
            <a:r>
              <a:rPr lang="en-US" altLang="ko-KR" sz="5400" dirty="0" smtClean="0">
                <a:solidFill>
                  <a:srgbClr val="FF0000"/>
                </a:solidFill>
              </a:rPr>
              <a:t>12</a:t>
            </a:r>
            <a:r>
              <a:rPr lang="ko-KR" altLang="en-US" sz="5400" dirty="0" smtClean="0">
                <a:solidFill>
                  <a:srgbClr val="FF0000"/>
                </a:solidFill>
              </a:rPr>
              <a:t>시 </a:t>
            </a:r>
            <a:r>
              <a:rPr lang="en-US" altLang="ko-KR" sz="5400" dirty="0">
                <a:solidFill>
                  <a:srgbClr val="FF0000"/>
                </a:solidFill>
              </a:rPr>
              <a:t>~ </a:t>
            </a:r>
            <a:r>
              <a:rPr lang="en-US" altLang="ko-KR" sz="5400" dirty="0" smtClean="0">
                <a:solidFill>
                  <a:srgbClr val="FF0000"/>
                </a:solidFill>
              </a:rPr>
              <a:t>15</a:t>
            </a:r>
            <a:r>
              <a:rPr lang="ko-KR" altLang="en-US" sz="5400" dirty="0" smtClean="0">
                <a:solidFill>
                  <a:srgbClr val="FF0000"/>
                </a:solidFill>
              </a:rPr>
              <a:t>시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99B9CE0-33EA-4A97-AA34-3FB417E9FD89}"/>
              </a:ext>
            </a:extLst>
          </p:cNvPr>
          <p:cNvSpPr/>
          <p:nvPr/>
        </p:nvSpPr>
        <p:spPr>
          <a:xfrm>
            <a:off x="17945918" y="11596394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</a:rPr>
              <a:t>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22C4445-F2AA-4FE9-9665-531F4EA3C15D}"/>
              </a:ext>
            </a:extLst>
          </p:cNvPr>
          <p:cNvSpPr/>
          <p:nvPr/>
        </p:nvSpPr>
        <p:spPr>
          <a:xfrm>
            <a:off x="675969" y="14392279"/>
            <a:ext cx="28939010" cy="259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448CCE5-38C5-456C-9555-FB7DBF32FCB3}"/>
              </a:ext>
            </a:extLst>
          </p:cNvPr>
          <p:cNvSpPr/>
          <p:nvPr/>
        </p:nvSpPr>
        <p:spPr>
          <a:xfrm>
            <a:off x="1026930" y="15003122"/>
            <a:ext cx="28174781" cy="24366878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918D69C3-E5AE-4A9D-A1A6-CFE89A5DBE41}"/>
              </a:ext>
            </a:extLst>
          </p:cNvPr>
          <p:cNvGrpSpPr/>
          <p:nvPr/>
        </p:nvGrpSpPr>
        <p:grpSpPr>
          <a:xfrm>
            <a:off x="675967" y="14392279"/>
            <a:ext cx="14168683" cy="1870978"/>
            <a:chOff x="675967" y="14392279"/>
            <a:chExt cx="14168683" cy="187097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EB0AC63C-A208-47D3-B6A7-13EF91151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7" y="14392279"/>
              <a:ext cx="13755922" cy="1870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A0B1A2B-0AE9-4F31-A2D5-C2995A6B7BA4}"/>
                </a:ext>
              </a:extLst>
            </p:cNvPr>
            <p:cNvSpPr txBox="1"/>
            <p:nvPr/>
          </p:nvSpPr>
          <p:spPr>
            <a:xfrm>
              <a:off x="1417920" y="14664214"/>
              <a:ext cx="13426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>
                  <a:solidFill>
                    <a:schemeClr val="bg1"/>
                  </a:solidFill>
                </a:rPr>
                <a:t>진행방식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156B55E8-6461-412C-B9C9-AD7DD475B6A6}"/>
              </a:ext>
            </a:extLst>
          </p:cNvPr>
          <p:cNvSpPr/>
          <p:nvPr/>
        </p:nvSpPr>
        <p:spPr>
          <a:xfrm>
            <a:off x="2213245" y="23780002"/>
            <a:ext cx="25864457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같은 수업을 듣지만 코로나로 인해 대면수업이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아니여서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각자 집에서 줌으로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스터디를</a:t>
            </a:r>
            <a:r>
              <a:rPr lang="ko-KR" altLang="en-US" sz="6600" dirty="0" smtClean="0">
                <a:solidFill>
                  <a:srgbClr val="FF0000"/>
                </a:solidFill>
              </a:rPr>
              <a:t> 진행하였습니다</a:t>
            </a:r>
            <a:r>
              <a:rPr lang="en-US" altLang="ko-KR" sz="6600" dirty="0" smtClean="0">
                <a:solidFill>
                  <a:srgbClr val="FF0000"/>
                </a:solidFill>
              </a:rPr>
              <a:t>.</a:t>
            </a:r>
          </a:p>
          <a:p>
            <a:pPr algn="ctr" fontAlgn="base" latinLnBrk="0"/>
            <a:r>
              <a:rPr lang="en-US" altLang="ko-KR" sz="6600" dirty="0" smtClean="0">
                <a:solidFill>
                  <a:srgbClr val="FF0000"/>
                </a:solidFill>
              </a:rPr>
              <a:t>12</a:t>
            </a:r>
            <a:r>
              <a:rPr lang="ko-KR" altLang="en-US" sz="6600" dirty="0" smtClean="0">
                <a:solidFill>
                  <a:srgbClr val="FF0000"/>
                </a:solidFill>
              </a:rPr>
              <a:t>시 </a:t>
            </a:r>
            <a:r>
              <a:rPr lang="en-US" altLang="ko-KR" sz="6600" dirty="0" smtClean="0">
                <a:solidFill>
                  <a:srgbClr val="FF0000"/>
                </a:solidFill>
              </a:rPr>
              <a:t>~ 12 : 30</a:t>
            </a:r>
          </a:p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오늘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스터디</a:t>
            </a:r>
            <a:r>
              <a:rPr lang="ko-KR" altLang="en-US" sz="6600" dirty="0" smtClean="0">
                <a:solidFill>
                  <a:srgbClr val="FF0000"/>
                </a:solidFill>
              </a:rPr>
              <a:t> 하면서 공부할 분량 정하기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en-US" altLang="ko-KR" sz="6600" dirty="0" smtClean="0">
                <a:solidFill>
                  <a:srgbClr val="FF0000"/>
                </a:solidFill>
              </a:rPr>
              <a:t>12 :30 ~ 14:30</a:t>
            </a:r>
            <a:r>
              <a:rPr lang="ko-KR" altLang="en-US" sz="6600" dirty="0" smtClean="0">
                <a:solidFill>
                  <a:srgbClr val="FF0000"/>
                </a:solidFill>
              </a:rPr>
              <a:t>시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6600" dirty="0" err="1" smtClean="0">
                <a:solidFill>
                  <a:srgbClr val="FF0000"/>
                </a:solidFill>
              </a:rPr>
              <a:t>이번주</a:t>
            </a:r>
            <a:r>
              <a:rPr lang="ko-KR" altLang="en-US" sz="6600" dirty="0" smtClean="0">
                <a:solidFill>
                  <a:srgbClr val="FF0000"/>
                </a:solidFill>
              </a:rPr>
              <a:t> 수업내용에 대해 이해가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되지않던</a:t>
            </a:r>
            <a:r>
              <a:rPr lang="ko-KR" altLang="en-US" sz="6600" dirty="0" smtClean="0">
                <a:solidFill>
                  <a:srgbClr val="FF0000"/>
                </a:solidFill>
              </a:rPr>
              <a:t> 부분 사이버강의를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활용해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다시듣고</a:t>
            </a:r>
            <a:r>
              <a:rPr lang="ko-KR" altLang="en-US" sz="6600" dirty="0" smtClean="0">
                <a:solidFill>
                  <a:srgbClr val="FF0000"/>
                </a:solidFill>
              </a:rPr>
              <a:t>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이해한것</a:t>
            </a:r>
            <a:r>
              <a:rPr lang="ko-KR" altLang="en-US" sz="6600" dirty="0" smtClean="0">
                <a:solidFill>
                  <a:srgbClr val="FF0000"/>
                </a:solidFill>
              </a:rPr>
              <a:t> 친구들에게 설명해주기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en-US" altLang="ko-KR" sz="6600" dirty="0" smtClean="0">
                <a:solidFill>
                  <a:srgbClr val="FF0000"/>
                </a:solidFill>
              </a:rPr>
              <a:t>14:30 ~ 15:00</a:t>
            </a:r>
            <a:r>
              <a:rPr lang="ko-KR" altLang="en-US" sz="6600" dirty="0" smtClean="0">
                <a:solidFill>
                  <a:srgbClr val="FF0000"/>
                </a:solidFill>
              </a:rPr>
              <a:t>시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6600" dirty="0" err="1" smtClean="0">
                <a:solidFill>
                  <a:srgbClr val="FF0000"/>
                </a:solidFill>
              </a:rPr>
              <a:t>코딩해서</a:t>
            </a:r>
            <a:r>
              <a:rPr lang="ko-KR" altLang="en-US" sz="6600" dirty="0" smtClean="0">
                <a:solidFill>
                  <a:srgbClr val="FF0000"/>
                </a:solidFill>
              </a:rPr>
              <a:t> 직접 그래프 그려보기</a:t>
            </a:r>
            <a:endParaRPr lang="en-US" altLang="ko-KR" sz="66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C914B45-B5D1-4AFF-BE1C-8F6A6FEE3466}"/>
              </a:ext>
            </a:extLst>
          </p:cNvPr>
          <p:cNvSpPr/>
          <p:nvPr/>
        </p:nvSpPr>
        <p:spPr>
          <a:xfrm>
            <a:off x="3725646" y="8296425"/>
            <a:ext cx="66784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solidFill>
                  <a:srgbClr val="FF0000"/>
                </a:solidFill>
              </a:rPr>
              <a:t>Iot</a:t>
            </a:r>
            <a:r>
              <a:rPr lang="ko-KR" altLang="en-US" sz="5400" dirty="0" smtClean="0">
                <a:solidFill>
                  <a:srgbClr val="FF0000"/>
                </a:solidFill>
              </a:rPr>
              <a:t>신호처리</a:t>
            </a:r>
            <a:r>
              <a:rPr lang="en-US" altLang="ko-KR" sz="5400" dirty="0" smtClean="0">
                <a:solidFill>
                  <a:srgbClr val="FF0000"/>
                </a:solidFill>
              </a:rPr>
              <a:t>(4</a:t>
            </a:r>
            <a:r>
              <a:rPr lang="ko-KR" altLang="en-US" sz="5400" dirty="0" err="1" smtClean="0">
                <a:solidFill>
                  <a:srgbClr val="FF0000"/>
                </a:solidFill>
              </a:rPr>
              <a:t>주완성</a:t>
            </a:r>
            <a:r>
              <a:rPr lang="en-US" altLang="ko-KR" sz="5400" dirty="0" smtClean="0">
                <a:solidFill>
                  <a:srgbClr val="FF0000"/>
                </a:solidFill>
              </a:rPr>
              <a:t>)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958D274-94F2-40C4-9E1D-7EAB36A4C6B9}"/>
              </a:ext>
            </a:extLst>
          </p:cNvPr>
          <p:cNvSpPr/>
          <p:nvPr/>
        </p:nvSpPr>
        <p:spPr>
          <a:xfrm>
            <a:off x="4632676" y="9416700"/>
            <a:ext cx="8183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20161468 </a:t>
            </a:r>
            <a:r>
              <a:rPr lang="ko-KR" altLang="en-US" sz="5400" dirty="0" smtClean="0">
                <a:solidFill>
                  <a:srgbClr val="FF0000"/>
                </a:solidFill>
              </a:rPr>
              <a:t>김영광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2344BBF-A972-4C9C-8922-732909F09AAD}"/>
              </a:ext>
            </a:extLst>
          </p:cNvPr>
          <p:cNvSpPr/>
          <p:nvPr/>
        </p:nvSpPr>
        <p:spPr>
          <a:xfrm>
            <a:off x="3849110" y="10536975"/>
            <a:ext cx="81836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20163208 </a:t>
            </a:r>
            <a:r>
              <a:rPr lang="ko-KR" altLang="en-US" sz="5400" dirty="0" smtClean="0">
                <a:solidFill>
                  <a:srgbClr val="FF0000"/>
                </a:solidFill>
              </a:rPr>
              <a:t>임정수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20163897 </a:t>
            </a:r>
            <a:r>
              <a:rPr lang="ko-KR" altLang="en-US" sz="5400" dirty="0" smtClean="0">
                <a:solidFill>
                  <a:srgbClr val="FF0000"/>
                </a:solidFill>
              </a:rPr>
              <a:t>홍지우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20161959 </a:t>
            </a:r>
            <a:r>
              <a:rPr lang="ko-KR" altLang="en-US" sz="5400" dirty="0" smtClean="0">
                <a:solidFill>
                  <a:srgbClr val="FF0000"/>
                </a:solidFill>
              </a:rPr>
              <a:t>박병준</a:t>
            </a:r>
            <a:endParaRPr lang="en-US" altLang="ko-KR" sz="5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3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868C6CA3-D9A1-4ECA-BC70-72324B6F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B24746F-533D-4A0D-8CB7-71D6D66F3B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75213" cy="428037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7005D5A-F682-4442-A343-7B7F3349DA10}"/>
              </a:ext>
            </a:extLst>
          </p:cNvPr>
          <p:cNvSpPr/>
          <p:nvPr/>
        </p:nvSpPr>
        <p:spPr>
          <a:xfrm>
            <a:off x="675969" y="14392279"/>
            <a:ext cx="28939010" cy="259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D4A3AB5-68B4-4EEB-AF56-201FDECF6EE2}"/>
              </a:ext>
            </a:extLst>
          </p:cNvPr>
          <p:cNvSpPr/>
          <p:nvPr/>
        </p:nvSpPr>
        <p:spPr>
          <a:xfrm>
            <a:off x="1026930" y="15003122"/>
            <a:ext cx="28174781" cy="24366878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6FC3073-9FDF-493F-A023-6ABD8801C4CA}"/>
              </a:ext>
            </a:extLst>
          </p:cNvPr>
          <p:cNvGrpSpPr/>
          <p:nvPr/>
        </p:nvGrpSpPr>
        <p:grpSpPr>
          <a:xfrm>
            <a:off x="675967" y="14392279"/>
            <a:ext cx="14168683" cy="1870978"/>
            <a:chOff x="675967" y="14392279"/>
            <a:chExt cx="14168683" cy="187097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7D8E3E6B-B4F5-489B-A145-30B1DB89A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7" y="14392279"/>
              <a:ext cx="13755922" cy="1870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E0079D2-DAA8-4933-90C6-24D0E372CB70}"/>
                </a:ext>
              </a:extLst>
            </p:cNvPr>
            <p:cNvSpPr txBox="1"/>
            <p:nvPr/>
          </p:nvSpPr>
          <p:spPr>
            <a:xfrm>
              <a:off x="1417920" y="14664214"/>
              <a:ext cx="13426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>
                  <a:solidFill>
                    <a:schemeClr val="bg1"/>
                  </a:solidFill>
                </a:rPr>
                <a:t>활동성취도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C914B45-B5D1-4AFF-BE1C-8F6A6FEE3466}"/>
              </a:ext>
            </a:extLst>
          </p:cNvPr>
          <p:cNvSpPr/>
          <p:nvPr/>
        </p:nvSpPr>
        <p:spPr>
          <a:xfrm>
            <a:off x="3762624" y="8299787"/>
            <a:ext cx="69220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solidFill>
                  <a:srgbClr val="FF0000"/>
                </a:solidFill>
              </a:rPr>
              <a:t>Iot</a:t>
            </a:r>
            <a:r>
              <a:rPr lang="ko-KR" altLang="en-US" sz="5400" dirty="0" smtClean="0">
                <a:solidFill>
                  <a:srgbClr val="FF0000"/>
                </a:solidFill>
              </a:rPr>
              <a:t>신호처리</a:t>
            </a:r>
            <a:r>
              <a:rPr lang="en-US" altLang="ko-KR" sz="5400" dirty="0" smtClean="0">
                <a:solidFill>
                  <a:srgbClr val="FF0000"/>
                </a:solidFill>
              </a:rPr>
              <a:t>(4</a:t>
            </a:r>
            <a:r>
              <a:rPr lang="ko-KR" altLang="en-US" sz="5400" dirty="0" err="1" smtClean="0">
                <a:solidFill>
                  <a:srgbClr val="FF0000"/>
                </a:solidFill>
              </a:rPr>
              <a:t>주완성</a:t>
            </a:r>
            <a:r>
              <a:rPr lang="en-US" altLang="ko-KR" sz="5400" dirty="0" smtClean="0">
                <a:solidFill>
                  <a:srgbClr val="FF0000"/>
                </a:solidFill>
              </a:rPr>
              <a:t>)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958D274-94F2-40C4-9E1D-7EAB36A4C6B9}"/>
              </a:ext>
            </a:extLst>
          </p:cNvPr>
          <p:cNvSpPr/>
          <p:nvPr/>
        </p:nvSpPr>
        <p:spPr>
          <a:xfrm>
            <a:off x="4669654" y="9420062"/>
            <a:ext cx="8183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20161468 </a:t>
            </a:r>
            <a:r>
              <a:rPr lang="ko-KR" altLang="en-US" sz="5400" dirty="0" smtClean="0">
                <a:solidFill>
                  <a:srgbClr val="FF0000"/>
                </a:solidFill>
              </a:rPr>
              <a:t>김영광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2344BBF-A972-4C9C-8922-732909F09AAD}"/>
              </a:ext>
            </a:extLst>
          </p:cNvPr>
          <p:cNvSpPr/>
          <p:nvPr/>
        </p:nvSpPr>
        <p:spPr>
          <a:xfrm>
            <a:off x="3886088" y="10540337"/>
            <a:ext cx="81836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20163208 </a:t>
            </a:r>
            <a:r>
              <a:rPr lang="ko-KR" altLang="en-US" sz="5400" dirty="0" smtClean="0">
                <a:solidFill>
                  <a:srgbClr val="FF0000"/>
                </a:solidFill>
              </a:rPr>
              <a:t>임정수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20163897 </a:t>
            </a:r>
            <a:r>
              <a:rPr lang="ko-KR" altLang="en-US" sz="5400" dirty="0" smtClean="0">
                <a:solidFill>
                  <a:srgbClr val="FF0000"/>
                </a:solidFill>
              </a:rPr>
              <a:t>홍지우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20161959 </a:t>
            </a:r>
            <a:r>
              <a:rPr lang="ko-KR" altLang="en-US" sz="5400" dirty="0" smtClean="0">
                <a:solidFill>
                  <a:srgbClr val="FF0000"/>
                </a:solidFill>
              </a:rPr>
              <a:t>박병준</a:t>
            </a:r>
            <a:endParaRPr lang="en-US" altLang="ko-KR" sz="5400" dirty="0" smtClean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EDB2507-DE4D-4E53-9D38-DEBED33F8753}"/>
              </a:ext>
            </a:extLst>
          </p:cNvPr>
          <p:cNvSpPr/>
          <p:nvPr/>
        </p:nvSpPr>
        <p:spPr>
          <a:xfrm>
            <a:off x="17585878" y="10493066"/>
            <a:ext cx="9929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2020</a:t>
            </a:r>
            <a:r>
              <a:rPr lang="ko-KR" altLang="en-US" sz="5400" dirty="0">
                <a:solidFill>
                  <a:srgbClr val="FF0000"/>
                </a:solidFill>
              </a:rPr>
              <a:t>년 </a:t>
            </a:r>
            <a:r>
              <a:rPr lang="en-US" altLang="ko-KR" sz="5400" dirty="0" smtClean="0">
                <a:solidFill>
                  <a:srgbClr val="FF0000"/>
                </a:solidFill>
              </a:rPr>
              <a:t>11</a:t>
            </a:r>
            <a:r>
              <a:rPr lang="ko-KR" altLang="en-US" sz="5400" dirty="0" smtClean="0">
                <a:solidFill>
                  <a:srgbClr val="FF0000"/>
                </a:solidFill>
              </a:rPr>
              <a:t>월 </a:t>
            </a:r>
            <a:r>
              <a:rPr lang="en-US" altLang="ko-KR" sz="5400" dirty="0" smtClean="0">
                <a:solidFill>
                  <a:srgbClr val="FF0000"/>
                </a:solidFill>
              </a:rPr>
              <a:t>20</a:t>
            </a:r>
            <a:r>
              <a:rPr lang="ko-KR" altLang="en-US" sz="5400" dirty="0" smtClean="0">
                <a:solidFill>
                  <a:srgbClr val="FF0000"/>
                </a:solidFill>
              </a:rPr>
              <a:t>일 </a:t>
            </a:r>
            <a:r>
              <a:rPr lang="en-US" altLang="ko-KR" sz="5400" dirty="0" smtClean="0">
                <a:solidFill>
                  <a:srgbClr val="FF0000"/>
                </a:solidFill>
              </a:rPr>
              <a:t>12</a:t>
            </a:r>
            <a:r>
              <a:rPr lang="ko-KR" altLang="en-US" sz="5400" dirty="0" smtClean="0">
                <a:solidFill>
                  <a:srgbClr val="FF0000"/>
                </a:solidFill>
              </a:rPr>
              <a:t>시 </a:t>
            </a:r>
            <a:r>
              <a:rPr lang="en-US" altLang="ko-KR" sz="5400" dirty="0">
                <a:solidFill>
                  <a:srgbClr val="FF0000"/>
                </a:solidFill>
              </a:rPr>
              <a:t>~ </a:t>
            </a:r>
            <a:r>
              <a:rPr lang="en-US" altLang="ko-KR" sz="5400" dirty="0" smtClean="0">
                <a:solidFill>
                  <a:srgbClr val="FF0000"/>
                </a:solidFill>
              </a:rPr>
              <a:t>15</a:t>
            </a:r>
            <a:r>
              <a:rPr lang="ko-KR" altLang="en-US" sz="5400" dirty="0" smtClean="0">
                <a:solidFill>
                  <a:srgbClr val="FF0000"/>
                </a:solidFill>
              </a:rPr>
              <a:t>시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99B9CE0-33EA-4A97-AA34-3FB417E9FD89}"/>
              </a:ext>
            </a:extLst>
          </p:cNvPr>
          <p:cNvSpPr/>
          <p:nvPr/>
        </p:nvSpPr>
        <p:spPr>
          <a:xfrm>
            <a:off x="17945918" y="11596394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</a:rPr>
              <a:t>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46A1B313-C104-40F6-82E2-6E5B9031FE2D}"/>
                  </a:ext>
                </a:extLst>
              </p:cNvPr>
              <p:cNvSpPr/>
              <p:nvPr/>
            </p:nvSpPr>
            <p:spPr>
              <a:xfrm>
                <a:off x="2213245" y="23221202"/>
                <a:ext cx="25864457" cy="834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 latinLnBrk="0">
                  <a:lnSpc>
                    <a:spcPct val="150000"/>
                  </a:lnSpc>
                </a:pP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임펄스 함수</a:t>
                </a:r>
                <a14:m>
                  <m:oMath xmlns:m="http://schemas.openxmlformats.org/officeDocument/2006/math">
                    <m:r>
                      <a:rPr lang="en-US" altLang="ko-KR" sz="6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6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6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6600" dirty="0" smtClean="0">
                    <a:solidFill>
                      <a:srgbClr val="FF0000"/>
                    </a:solidFill>
                  </a:rPr>
                  <a:t>t)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ko-KR" altLang="en-US" sz="6600" dirty="0" err="1" smtClean="0">
                    <a:solidFill>
                      <a:srgbClr val="FF0000"/>
                    </a:solidFill>
                  </a:rPr>
                  <a:t>푸리에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 변환하면 </a:t>
                </a:r>
                <a:r>
                  <a:rPr lang="en-US" altLang="ko-KR" sz="6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이고</a:t>
                </a:r>
                <a:endParaRPr lang="en-US" altLang="ko-KR" sz="6600" dirty="0" smtClean="0">
                  <a:solidFill>
                    <a:srgbClr val="FF0000"/>
                  </a:solidFill>
                </a:endParaRPr>
              </a:p>
              <a:p>
                <a:pPr algn="ctr" fontAlgn="base" latinLnBrk="0">
                  <a:lnSpc>
                    <a:spcPct val="150000"/>
                  </a:lnSpc>
                </a:pP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주파수 영역에 </a:t>
                </a:r>
                <a:r>
                  <a:rPr lang="ko-KR" altLang="en-US" sz="6600" dirty="0" err="1" smtClean="0">
                    <a:solidFill>
                      <a:srgbClr val="FF0000"/>
                    </a:solidFill>
                  </a:rPr>
                  <a:t>임펄스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 함수</a:t>
                </a:r>
                <a:r>
                  <a:rPr lang="el-GR" altLang="ko-KR" sz="6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6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6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6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6600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ko-KR" altLang="en-US" sz="6600" dirty="0" err="1" smtClean="0">
                    <a:solidFill>
                      <a:srgbClr val="FF0000"/>
                    </a:solidFill>
                  </a:rPr>
                  <a:t>역푸리에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 변환하면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sz="6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ko-KR" sz="6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ko-KR" sz="6600" b="0" dirty="0" smtClean="0">
                  <a:solidFill>
                    <a:srgbClr val="FF0000"/>
                  </a:solidFill>
                </a:endParaRPr>
              </a:p>
              <a:p>
                <a:pPr algn="ctr" fontAlgn="base" latinLnBrk="0">
                  <a:lnSpc>
                    <a:spcPct val="150000"/>
                  </a:lnSpc>
                </a:pPr>
                <a:r>
                  <a:rPr lang="ko-KR" altLang="en-US" sz="6600" dirty="0">
                    <a:solidFill>
                      <a:srgbClr val="FF0000"/>
                    </a:solidFill>
                  </a:rPr>
                  <a:t>임펄스 함수</a:t>
                </a:r>
                <a14:m>
                  <m:oMath xmlns:m="http://schemas.openxmlformats.org/officeDocument/2006/math">
                    <m:r>
                      <a:rPr lang="en-US" altLang="ko-KR" sz="6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6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6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6600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ko-KR" sz="6600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는 </a:t>
                </a:r>
                <a:r>
                  <a:rPr lang="en-US" altLang="ko-KR" sz="6600" dirty="0" smtClean="0">
                    <a:solidFill>
                      <a:srgbClr val="FF0000"/>
                    </a:solidFill>
                  </a:rPr>
                  <a:t>t=0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에서만 값을 가지고 적분하면 </a:t>
                </a:r>
                <a:r>
                  <a:rPr lang="en-US" altLang="ko-KR" sz="6600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을 </a:t>
                </a:r>
                <a:r>
                  <a:rPr lang="ko-KR" altLang="en-US" sz="6600" dirty="0" err="1" smtClean="0">
                    <a:solidFill>
                      <a:srgbClr val="FF0000"/>
                    </a:solidFill>
                  </a:rPr>
                  <a:t>가지는것과</a:t>
                </a:r>
                <a:endParaRPr lang="en-US" altLang="ko-KR" sz="6600" dirty="0" smtClean="0">
                  <a:solidFill>
                    <a:srgbClr val="FF0000"/>
                  </a:solidFill>
                </a:endParaRPr>
              </a:p>
              <a:p>
                <a:pPr algn="ctr" fontAlgn="base" latinLnBrk="0">
                  <a:lnSpc>
                    <a:spcPct val="150000"/>
                  </a:lnSpc>
                </a:pP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시간영역에 </a:t>
                </a:r>
                <a:r>
                  <a:rPr lang="ko-KR" altLang="en-US" sz="6600" dirty="0" err="1" smtClean="0">
                    <a:solidFill>
                      <a:srgbClr val="FF0000"/>
                    </a:solidFill>
                  </a:rPr>
                  <a:t>임펄스함수는</a:t>
                </a:r>
                <a:r>
                  <a:rPr lang="ko-KR" altLang="en-US" sz="6600" dirty="0" smtClean="0">
                    <a:solidFill>
                      <a:srgbClr val="FF0000"/>
                    </a:solidFill>
                  </a:rPr>
                  <a:t> 모든 주파수 성분을 다 가지고 있다는 것을 이해하였습니다</a:t>
                </a:r>
                <a:r>
                  <a:rPr lang="en-US" altLang="ko-KR" sz="6600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46A1B313-C104-40F6-82E2-6E5B9031F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45" y="23221202"/>
                <a:ext cx="25864457" cy="8345746"/>
              </a:xfrm>
              <a:prstGeom prst="rect">
                <a:avLst/>
              </a:prstGeom>
              <a:blipFill rotWithShape="0">
                <a:blip r:embed="rId4"/>
                <a:stretch>
                  <a:fillRect l="-1367" r="-1391" b="-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8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7BA3995C-E372-4153-935B-9629DCC8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BA65703-5D84-47DD-A00E-6F6DA00F78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75213" cy="428037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C4BBC88-8278-4B27-9977-B58B1371A757}"/>
              </a:ext>
            </a:extLst>
          </p:cNvPr>
          <p:cNvSpPr/>
          <p:nvPr/>
        </p:nvSpPr>
        <p:spPr>
          <a:xfrm>
            <a:off x="675969" y="14392279"/>
            <a:ext cx="28939010" cy="259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10B0069-B53F-4A0C-9B36-22BEBBE724F1}"/>
              </a:ext>
            </a:extLst>
          </p:cNvPr>
          <p:cNvSpPr/>
          <p:nvPr/>
        </p:nvSpPr>
        <p:spPr>
          <a:xfrm>
            <a:off x="1026930" y="15003122"/>
            <a:ext cx="28174781" cy="24366878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F2CF690-D9CD-4385-A322-4B47354570C9}"/>
              </a:ext>
            </a:extLst>
          </p:cNvPr>
          <p:cNvGrpSpPr/>
          <p:nvPr/>
        </p:nvGrpSpPr>
        <p:grpSpPr>
          <a:xfrm>
            <a:off x="675967" y="14392279"/>
            <a:ext cx="14168683" cy="1870978"/>
            <a:chOff x="675967" y="14392279"/>
            <a:chExt cx="14168683" cy="187097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579CB529-DBBF-4FFB-83B7-6F2A94CC9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7" y="14392279"/>
              <a:ext cx="13755922" cy="1870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CDC70CB-FD58-45D2-A6F6-ADA0DD03E8ED}"/>
                </a:ext>
              </a:extLst>
            </p:cNvPr>
            <p:cNvSpPr txBox="1"/>
            <p:nvPr/>
          </p:nvSpPr>
          <p:spPr>
            <a:xfrm>
              <a:off x="1417920" y="14664214"/>
              <a:ext cx="13426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 err="1">
                  <a:solidFill>
                    <a:schemeClr val="bg1"/>
                  </a:solidFill>
                </a:rPr>
                <a:t>활동에피소드</a:t>
              </a:r>
              <a:endParaRPr lang="ko-KR" altLang="en-US" sz="7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4C94CC2-E149-4622-9380-500290088C6D}"/>
              </a:ext>
            </a:extLst>
          </p:cNvPr>
          <p:cNvSpPr/>
          <p:nvPr/>
        </p:nvSpPr>
        <p:spPr>
          <a:xfrm>
            <a:off x="2213245" y="23780002"/>
            <a:ext cx="2586445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6600" dirty="0" err="1" smtClean="0">
                <a:solidFill>
                  <a:srgbClr val="FF0000"/>
                </a:solidFill>
              </a:rPr>
              <a:t>임펄스</a:t>
            </a:r>
            <a:r>
              <a:rPr lang="ko-KR" altLang="en-US" sz="6600" dirty="0" smtClean="0">
                <a:solidFill>
                  <a:srgbClr val="FF0000"/>
                </a:solidFill>
              </a:rPr>
              <a:t> 열에 대한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푸리에</a:t>
            </a:r>
            <a:r>
              <a:rPr lang="ko-KR" altLang="en-US" sz="6600" dirty="0" smtClean="0">
                <a:solidFill>
                  <a:srgbClr val="FF0000"/>
                </a:solidFill>
              </a:rPr>
              <a:t> 변환을 하는걸 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6600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6600" dirty="0" smtClean="0">
                <a:solidFill>
                  <a:srgbClr val="FF0000"/>
                </a:solidFill>
              </a:rPr>
              <a:t>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으로</a:t>
            </a:r>
            <a:r>
              <a:rPr lang="ko-KR" altLang="en-US" sz="6600" dirty="0" smtClean="0">
                <a:solidFill>
                  <a:srgbClr val="FF0000"/>
                </a:solidFill>
              </a:rPr>
              <a:t> 구현하여 그래프형식으로 볼 수 있는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코딩이 있었는데 영광학우가 </a:t>
            </a:r>
            <a:r>
              <a:rPr lang="en-US" altLang="ko-KR" sz="6600" dirty="0" err="1" smtClean="0">
                <a:solidFill>
                  <a:srgbClr val="FF0000"/>
                </a:solidFill>
              </a:rPr>
              <a:t>ppt</a:t>
            </a:r>
            <a:r>
              <a:rPr lang="ko-KR" altLang="en-US" sz="6600" dirty="0" smtClean="0">
                <a:solidFill>
                  <a:srgbClr val="FF0000"/>
                </a:solidFill>
              </a:rPr>
              <a:t>자료 그대로 코딩 하였는데 값이 안 나와서 프로그램 자체가 문제가 인가 했는데 정수학우가 영광 학우가 한 코딩에서 오타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한글자를</a:t>
            </a:r>
            <a:r>
              <a:rPr lang="ko-KR" altLang="en-US" sz="6600" dirty="0" smtClean="0">
                <a:solidFill>
                  <a:srgbClr val="FF0000"/>
                </a:solidFill>
              </a:rPr>
              <a:t> 찾아줘서 바꿔서</a:t>
            </a:r>
            <a:endParaRPr lang="en-US" altLang="ko-KR" sz="6600" dirty="0" smtClean="0">
              <a:solidFill>
                <a:srgbClr val="FF0000"/>
              </a:solidFill>
            </a:endParaRPr>
          </a:p>
          <a:p>
            <a:pPr algn="ctr" fontAlgn="base" latinLnBrk="0"/>
            <a:r>
              <a:rPr lang="ko-KR" altLang="en-US" sz="6600" dirty="0" err="1" smtClean="0">
                <a:solidFill>
                  <a:srgbClr val="FF0000"/>
                </a:solidFill>
              </a:rPr>
              <a:t>됬던</a:t>
            </a:r>
            <a:r>
              <a:rPr lang="ko-KR" altLang="en-US" sz="6600" dirty="0" smtClean="0">
                <a:solidFill>
                  <a:srgbClr val="FF0000"/>
                </a:solidFill>
              </a:rPr>
              <a:t> 에피소드가 있습니다</a:t>
            </a:r>
            <a:r>
              <a:rPr lang="en-US" altLang="ko-KR" sz="66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C914B45-B5D1-4AFF-BE1C-8F6A6FEE3466}"/>
              </a:ext>
            </a:extLst>
          </p:cNvPr>
          <p:cNvSpPr/>
          <p:nvPr/>
        </p:nvSpPr>
        <p:spPr>
          <a:xfrm>
            <a:off x="3762624" y="8242637"/>
            <a:ext cx="66784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solidFill>
                  <a:srgbClr val="FF0000"/>
                </a:solidFill>
              </a:rPr>
              <a:t>Iot</a:t>
            </a:r>
            <a:r>
              <a:rPr lang="ko-KR" altLang="en-US" sz="5400" dirty="0" smtClean="0">
                <a:solidFill>
                  <a:srgbClr val="FF0000"/>
                </a:solidFill>
              </a:rPr>
              <a:t>신호처리</a:t>
            </a:r>
            <a:r>
              <a:rPr lang="en-US" altLang="ko-KR" sz="5400" dirty="0" smtClean="0">
                <a:solidFill>
                  <a:srgbClr val="FF0000"/>
                </a:solidFill>
              </a:rPr>
              <a:t>(4</a:t>
            </a:r>
            <a:r>
              <a:rPr lang="ko-KR" altLang="en-US" sz="5400" dirty="0" err="1" smtClean="0">
                <a:solidFill>
                  <a:srgbClr val="FF0000"/>
                </a:solidFill>
              </a:rPr>
              <a:t>주완성</a:t>
            </a:r>
            <a:r>
              <a:rPr lang="en-US" altLang="ko-KR" sz="5400" dirty="0" smtClean="0">
                <a:solidFill>
                  <a:srgbClr val="FF0000"/>
                </a:solidFill>
              </a:rPr>
              <a:t>)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958D274-94F2-40C4-9E1D-7EAB36A4C6B9}"/>
              </a:ext>
            </a:extLst>
          </p:cNvPr>
          <p:cNvSpPr/>
          <p:nvPr/>
        </p:nvSpPr>
        <p:spPr>
          <a:xfrm>
            <a:off x="4669654" y="9362912"/>
            <a:ext cx="8183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20161468 </a:t>
            </a:r>
            <a:r>
              <a:rPr lang="ko-KR" altLang="en-US" sz="5400" dirty="0" smtClean="0">
                <a:solidFill>
                  <a:srgbClr val="FF0000"/>
                </a:solidFill>
              </a:rPr>
              <a:t>김영광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2344BBF-A972-4C9C-8922-732909F09AAD}"/>
              </a:ext>
            </a:extLst>
          </p:cNvPr>
          <p:cNvSpPr/>
          <p:nvPr/>
        </p:nvSpPr>
        <p:spPr>
          <a:xfrm>
            <a:off x="3886088" y="10483187"/>
            <a:ext cx="81836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20163208 </a:t>
            </a:r>
            <a:r>
              <a:rPr lang="ko-KR" altLang="en-US" sz="5400" dirty="0" smtClean="0">
                <a:solidFill>
                  <a:srgbClr val="FF0000"/>
                </a:solidFill>
              </a:rPr>
              <a:t>임정수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20163897 </a:t>
            </a:r>
            <a:r>
              <a:rPr lang="ko-KR" altLang="en-US" sz="5400" dirty="0" smtClean="0">
                <a:solidFill>
                  <a:srgbClr val="FF0000"/>
                </a:solidFill>
              </a:rPr>
              <a:t>홍지우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20161959 </a:t>
            </a:r>
            <a:r>
              <a:rPr lang="ko-KR" altLang="en-US" sz="5400" dirty="0" smtClean="0">
                <a:solidFill>
                  <a:srgbClr val="FF0000"/>
                </a:solidFill>
              </a:rPr>
              <a:t>박병준</a:t>
            </a:r>
            <a:endParaRPr lang="en-US" altLang="ko-KR" sz="5400" dirty="0" smtClean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EDB2507-DE4D-4E53-9D38-DEBED33F8753}"/>
              </a:ext>
            </a:extLst>
          </p:cNvPr>
          <p:cNvSpPr/>
          <p:nvPr/>
        </p:nvSpPr>
        <p:spPr>
          <a:xfrm>
            <a:off x="17471578" y="10550216"/>
            <a:ext cx="9929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2020</a:t>
            </a:r>
            <a:r>
              <a:rPr lang="ko-KR" altLang="en-US" sz="5400" dirty="0">
                <a:solidFill>
                  <a:srgbClr val="FF0000"/>
                </a:solidFill>
              </a:rPr>
              <a:t>년 </a:t>
            </a:r>
            <a:r>
              <a:rPr lang="en-US" altLang="ko-KR" sz="5400" dirty="0" smtClean="0">
                <a:solidFill>
                  <a:srgbClr val="FF0000"/>
                </a:solidFill>
              </a:rPr>
              <a:t>11</a:t>
            </a:r>
            <a:r>
              <a:rPr lang="ko-KR" altLang="en-US" sz="5400" dirty="0" smtClean="0">
                <a:solidFill>
                  <a:srgbClr val="FF0000"/>
                </a:solidFill>
              </a:rPr>
              <a:t>월 </a:t>
            </a:r>
            <a:r>
              <a:rPr lang="en-US" altLang="ko-KR" sz="5400" dirty="0" smtClean="0">
                <a:solidFill>
                  <a:srgbClr val="FF0000"/>
                </a:solidFill>
              </a:rPr>
              <a:t>20</a:t>
            </a:r>
            <a:r>
              <a:rPr lang="ko-KR" altLang="en-US" sz="5400" dirty="0" smtClean="0">
                <a:solidFill>
                  <a:srgbClr val="FF0000"/>
                </a:solidFill>
              </a:rPr>
              <a:t>일 </a:t>
            </a:r>
            <a:r>
              <a:rPr lang="en-US" altLang="ko-KR" sz="5400" dirty="0" smtClean="0">
                <a:solidFill>
                  <a:srgbClr val="FF0000"/>
                </a:solidFill>
              </a:rPr>
              <a:t>12</a:t>
            </a:r>
            <a:r>
              <a:rPr lang="ko-KR" altLang="en-US" sz="5400" dirty="0" smtClean="0">
                <a:solidFill>
                  <a:srgbClr val="FF0000"/>
                </a:solidFill>
              </a:rPr>
              <a:t>시 </a:t>
            </a:r>
            <a:r>
              <a:rPr lang="en-US" altLang="ko-KR" sz="5400" dirty="0">
                <a:solidFill>
                  <a:srgbClr val="FF0000"/>
                </a:solidFill>
              </a:rPr>
              <a:t>~ </a:t>
            </a:r>
            <a:r>
              <a:rPr lang="en-US" altLang="ko-KR" sz="5400" dirty="0" smtClean="0">
                <a:solidFill>
                  <a:srgbClr val="FF0000"/>
                </a:solidFill>
              </a:rPr>
              <a:t>15</a:t>
            </a:r>
            <a:r>
              <a:rPr lang="ko-KR" altLang="en-US" sz="5400" dirty="0" smtClean="0">
                <a:solidFill>
                  <a:srgbClr val="FF0000"/>
                </a:solidFill>
              </a:rPr>
              <a:t>시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99B9CE0-33EA-4A97-AA34-3FB417E9FD89}"/>
              </a:ext>
            </a:extLst>
          </p:cNvPr>
          <p:cNvSpPr/>
          <p:nvPr/>
        </p:nvSpPr>
        <p:spPr>
          <a:xfrm>
            <a:off x="17831618" y="11653544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</a:rPr>
              <a:t>줌</a:t>
            </a:r>
          </a:p>
        </p:txBody>
      </p:sp>
    </p:spTree>
    <p:extLst>
      <p:ext uri="{BB962C8B-B14F-4D97-AF65-F5344CB8AC3E}">
        <p14:creationId xmlns:p14="http://schemas.microsoft.com/office/powerpoint/2010/main" val="29566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xmlns="" id="{BB612151-104E-48FD-BD0D-D71B721B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BA76354-8B0C-4165-8726-BDB034ED0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75213" cy="4280376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7C2716E-C43B-4E10-ABCF-9CDCB06A1734}"/>
              </a:ext>
            </a:extLst>
          </p:cNvPr>
          <p:cNvSpPr/>
          <p:nvPr/>
        </p:nvSpPr>
        <p:spPr>
          <a:xfrm>
            <a:off x="675969" y="14392279"/>
            <a:ext cx="28939010" cy="2595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75E0115-99F6-47CE-949C-B29B194D0116}"/>
              </a:ext>
            </a:extLst>
          </p:cNvPr>
          <p:cNvSpPr/>
          <p:nvPr/>
        </p:nvSpPr>
        <p:spPr>
          <a:xfrm>
            <a:off x="1026930" y="15003122"/>
            <a:ext cx="28174781" cy="24366878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AE35892-BA64-4472-B2F4-AC6D1AACA1E4}"/>
              </a:ext>
            </a:extLst>
          </p:cNvPr>
          <p:cNvGrpSpPr/>
          <p:nvPr/>
        </p:nvGrpSpPr>
        <p:grpSpPr>
          <a:xfrm>
            <a:off x="675967" y="14392279"/>
            <a:ext cx="14168683" cy="1870978"/>
            <a:chOff x="675967" y="14392279"/>
            <a:chExt cx="14168683" cy="187097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9AA43D2F-F324-419C-85C7-5E0228F55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967" y="14392279"/>
              <a:ext cx="13755922" cy="1870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1E49426-1335-435D-B803-C4E49AB8459F}"/>
                </a:ext>
              </a:extLst>
            </p:cNvPr>
            <p:cNvSpPr txBox="1"/>
            <p:nvPr/>
          </p:nvSpPr>
          <p:spPr>
            <a:xfrm>
              <a:off x="1417920" y="14664214"/>
              <a:ext cx="134267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>
                  <a:solidFill>
                    <a:schemeClr val="bg1"/>
                  </a:solidFill>
                </a:rPr>
                <a:t>소감 및 성찰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1A46EEB-31F5-41B2-8F28-81D367313E18}"/>
              </a:ext>
            </a:extLst>
          </p:cNvPr>
          <p:cNvSpPr/>
          <p:nvPr/>
        </p:nvSpPr>
        <p:spPr>
          <a:xfrm>
            <a:off x="2213245" y="23780002"/>
            <a:ext cx="2586445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영광 </a:t>
            </a:r>
            <a:r>
              <a:rPr lang="en-US" altLang="ko-KR" sz="6600" dirty="0" smtClean="0">
                <a:solidFill>
                  <a:srgbClr val="FF0000"/>
                </a:solidFill>
              </a:rPr>
              <a:t>:</a:t>
            </a:r>
            <a:r>
              <a:rPr lang="ko-KR" altLang="en-US" sz="6600" dirty="0">
                <a:solidFill>
                  <a:srgbClr val="FF0000"/>
                </a:solidFill>
              </a:rPr>
              <a:t>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이번주</a:t>
            </a:r>
            <a:r>
              <a:rPr lang="ko-KR" altLang="en-US" sz="6600" dirty="0" smtClean="0">
                <a:solidFill>
                  <a:srgbClr val="FF0000"/>
                </a:solidFill>
              </a:rPr>
              <a:t> 강의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스터디를</a:t>
            </a:r>
            <a:r>
              <a:rPr lang="ko-KR" altLang="en-US" sz="6600" dirty="0" smtClean="0">
                <a:solidFill>
                  <a:srgbClr val="FF0000"/>
                </a:solidFill>
              </a:rPr>
              <a:t> 진행하는데 많이 어려웠는데 이게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중간고사전에</a:t>
            </a:r>
            <a:r>
              <a:rPr lang="ko-KR" altLang="en-US" sz="6600" dirty="0" smtClean="0">
                <a:solidFill>
                  <a:srgbClr val="FF0000"/>
                </a:solidFill>
              </a:rPr>
              <a:t> 내용과 이어지는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내용이여서</a:t>
            </a:r>
            <a:r>
              <a:rPr lang="ko-KR" altLang="en-US" sz="6600" dirty="0" smtClean="0">
                <a:solidFill>
                  <a:srgbClr val="FF0000"/>
                </a:solidFill>
              </a:rPr>
              <a:t> 그전에 강의들을 찾아보며 다시 공부해봐야겠습니다</a:t>
            </a:r>
            <a:r>
              <a:rPr lang="en-US" altLang="ko-KR" sz="6600" dirty="0" smtClean="0">
                <a:solidFill>
                  <a:srgbClr val="FF0000"/>
                </a:solidFill>
              </a:rPr>
              <a:t>.</a:t>
            </a:r>
          </a:p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정수 </a:t>
            </a:r>
            <a:r>
              <a:rPr lang="en-US" altLang="ko-KR" sz="6600" dirty="0" smtClean="0">
                <a:solidFill>
                  <a:srgbClr val="FF0000"/>
                </a:solidFill>
              </a:rPr>
              <a:t>: </a:t>
            </a:r>
            <a:r>
              <a:rPr lang="ko-KR" altLang="en-US" sz="6600" dirty="0" smtClean="0">
                <a:solidFill>
                  <a:srgbClr val="FF0000"/>
                </a:solidFill>
              </a:rPr>
              <a:t>많이 어려웠는데 그래도 조금은 이해가 된 것 같아 다행이다</a:t>
            </a:r>
            <a:r>
              <a:rPr lang="en-US" altLang="ko-KR" sz="6600" dirty="0" smtClean="0">
                <a:solidFill>
                  <a:srgbClr val="FF0000"/>
                </a:solidFill>
              </a:rPr>
              <a:t>.</a:t>
            </a:r>
          </a:p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지우 </a:t>
            </a:r>
            <a:r>
              <a:rPr lang="en-US" altLang="ko-KR" sz="6600" dirty="0" smtClean="0">
                <a:solidFill>
                  <a:srgbClr val="FF0000"/>
                </a:solidFill>
              </a:rPr>
              <a:t>: </a:t>
            </a:r>
            <a:r>
              <a:rPr lang="ko-KR" altLang="en-US" sz="6600" dirty="0" smtClean="0">
                <a:solidFill>
                  <a:srgbClr val="FF0000"/>
                </a:solidFill>
              </a:rPr>
              <a:t>과목이 어렵긴 한데 이번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스터디를</a:t>
            </a:r>
            <a:r>
              <a:rPr lang="ko-KR" altLang="en-US" sz="6600" dirty="0" smtClean="0">
                <a:solidFill>
                  <a:srgbClr val="FF0000"/>
                </a:solidFill>
              </a:rPr>
              <a:t> 통해 공부를 시작이라도 해서 좋았고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남은기간</a:t>
            </a:r>
            <a:r>
              <a:rPr lang="ko-KR" altLang="en-US" sz="6600" dirty="0" smtClean="0">
                <a:solidFill>
                  <a:srgbClr val="FF0000"/>
                </a:solidFill>
              </a:rPr>
              <a:t> 열심히 해서 좋은 결과 만들고 싶어요</a:t>
            </a:r>
            <a:r>
              <a:rPr lang="en-US" altLang="ko-KR" sz="6600" dirty="0" smtClean="0">
                <a:solidFill>
                  <a:srgbClr val="FF0000"/>
                </a:solidFill>
              </a:rPr>
              <a:t>.</a:t>
            </a:r>
          </a:p>
          <a:p>
            <a:pPr algn="ctr" fontAlgn="base" latinLnBrk="0"/>
            <a:r>
              <a:rPr lang="ko-KR" altLang="en-US" sz="6600" dirty="0" smtClean="0">
                <a:solidFill>
                  <a:srgbClr val="FF0000"/>
                </a:solidFill>
              </a:rPr>
              <a:t>병준 </a:t>
            </a:r>
            <a:r>
              <a:rPr lang="en-US" altLang="ko-KR" sz="6600" dirty="0" smtClean="0">
                <a:solidFill>
                  <a:srgbClr val="FF0000"/>
                </a:solidFill>
              </a:rPr>
              <a:t>: </a:t>
            </a:r>
            <a:r>
              <a:rPr lang="ko-KR" altLang="en-US" sz="6600" dirty="0" smtClean="0">
                <a:solidFill>
                  <a:srgbClr val="FF0000"/>
                </a:solidFill>
              </a:rPr>
              <a:t>어디가 부족한 부분인지 알 수 있어서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의미있는</a:t>
            </a:r>
            <a:r>
              <a:rPr lang="ko-KR" altLang="en-US" sz="6600" dirty="0" smtClean="0">
                <a:solidFill>
                  <a:srgbClr val="FF0000"/>
                </a:solidFill>
              </a:rPr>
              <a:t> </a:t>
            </a:r>
            <a:r>
              <a:rPr lang="ko-KR" altLang="en-US" sz="6600" dirty="0" err="1" smtClean="0">
                <a:solidFill>
                  <a:srgbClr val="FF0000"/>
                </a:solidFill>
              </a:rPr>
              <a:t>시간이였다</a:t>
            </a:r>
            <a:r>
              <a:rPr lang="en-US" altLang="ko-KR" sz="6600" dirty="0" smtClean="0">
                <a:solidFill>
                  <a:srgbClr val="FF0000"/>
                </a:solidFill>
              </a:rPr>
              <a:t>.</a:t>
            </a:r>
            <a:r>
              <a:rPr lang="ko-KR" altLang="en-US" sz="6600" dirty="0" smtClean="0">
                <a:solidFill>
                  <a:srgbClr val="FF0000"/>
                </a:solidFill>
              </a:rPr>
              <a:t> </a:t>
            </a:r>
            <a:endParaRPr lang="en-US" altLang="ko-KR" sz="6600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C914B45-B5D1-4AFF-BE1C-8F6A6FEE3466}"/>
              </a:ext>
            </a:extLst>
          </p:cNvPr>
          <p:cNvSpPr/>
          <p:nvPr/>
        </p:nvSpPr>
        <p:spPr>
          <a:xfrm>
            <a:off x="3705474" y="8356937"/>
            <a:ext cx="66784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err="1" smtClean="0">
                <a:solidFill>
                  <a:srgbClr val="FF0000"/>
                </a:solidFill>
              </a:rPr>
              <a:t>Iot</a:t>
            </a:r>
            <a:r>
              <a:rPr lang="ko-KR" altLang="en-US" sz="5400" dirty="0" smtClean="0">
                <a:solidFill>
                  <a:srgbClr val="FF0000"/>
                </a:solidFill>
              </a:rPr>
              <a:t>신호처리</a:t>
            </a:r>
            <a:r>
              <a:rPr lang="en-US" altLang="ko-KR" sz="5400" dirty="0" smtClean="0">
                <a:solidFill>
                  <a:srgbClr val="FF0000"/>
                </a:solidFill>
              </a:rPr>
              <a:t>(4</a:t>
            </a:r>
            <a:r>
              <a:rPr lang="ko-KR" altLang="en-US" sz="5400" dirty="0" err="1" smtClean="0">
                <a:solidFill>
                  <a:srgbClr val="FF0000"/>
                </a:solidFill>
              </a:rPr>
              <a:t>주완성</a:t>
            </a:r>
            <a:r>
              <a:rPr lang="en-US" altLang="ko-KR" sz="5400" dirty="0" smtClean="0">
                <a:solidFill>
                  <a:srgbClr val="FF0000"/>
                </a:solidFill>
              </a:rPr>
              <a:t>)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958D274-94F2-40C4-9E1D-7EAB36A4C6B9}"/>
              </a:ext>
            </a:extLst>
          </p:cNvPr>
          <p:cNvSpPr/>
          <p:nvPr/>
        </p:nvSpPr>
        <p:spPr>
          <a:xfrm>
            <a:off x="4612504" y="9477212"/>
            <a:ext cx="8183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20161468 </a:t>
            </a:r>
            <a:r>
              <a:rPr lang="ko-KR" altLang="en-US" sz="5400" dirty="0" smtClean="0">
                <a:solidFill>
                  <a:srgbClr val="FF0000"/>
                </a:solidFill>
              </a:rPr>
              <a:t>김영광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2344BBF-A972-4C9C-8922-732909F09AAD}"/>
              </a:ext>
            </a:extLst>
          </p:cNvPr>
          <p:cNvSpPr/>
          <p:nvPr/>
        </p:nvSpPr>
        <p:spPr>
          <a:xfrm>
            <a:off x="3828938" y="10597487"/>
            <a:ext cx="81836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20163208 </a:t>
            </a:r>
            <a:r>
              <a:rPr lang="ko-KR" altLang="en-US" sz="5400" dirty="0" smtClean="0">
                <a:solidFill>
                  <a:srgbClr val="FF0000"/>
                </a:solidFill>
              </a:rPr>
              <a:t>임정수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20163897 </a:t>
            </a:r>
            <a:r>
              <a:rPr lang="ko-KR" altLang="en-US" sz="5400" dirty="0" smtClean="0">
                <a:solidFill>
                  <a:srgbClr val="FF0000"/>
                </a:solidFill>
              </a:rPr>
              <a:t>홍지우</a:t>
            </a:r>
            <a:endParaRPr lang="en-US" altLang="ko-KR" sz="5400" dirty="0" smtClean="0">
              <a:solidFill>
                <a:srgbClr val="FF0000"/>
              </a:solidFill>
            </a:endParaRPr>
          </a:p>
          <a:p>
            <a:r>
              <a:rPr lang="en-US" altLang="ko-KR" sz="5400" dirty="0" smtClean="0">
                <a:solidFill>
                  <a:srgbClr val="FF0000"/>
                </a:solidFill>
              </a:rPr>
              <a:t>ICT</a:t>
            </a:r>
            <a:r>
              <a:rPr lang="ko-KR" altLang="en-US" sz="5400" dirty="0" smtClean="0">
                <a:solidFill>
                  <a:srgbClr val="FF0000"/>
                </a:solidFill>
              </a:rPr>
              <a:t>학부 </a:t>
            </a:r>
            <a:r>
              <a:rPr lang="en-US" altLang="ko-KR" sz="5400" dirty="0" smtClean="0">
                <a:solidFill>
                  <a:srgbClr val="FF0000"/>
                </a:solidFill>
              </a:rPr>
              <a:t>20161959 </a:t>
            </a:r>
            <a:r>
              <a:rPr lang="ko-KR" altLang="en-US" sz="5400" dirty="0" smtClean="0">
                <a:solidFill>
                  <a:srgbClr val="FF0000"/>
                </a:solidFill>
              </a:rPr>
              <a:t>박병준</a:t>
            </a:r>
            <a:endParaRPr lang="en-US" altLang="ko-KR" sz="5400" dirty="0" smtClean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EDB2507-DE4D-4E53-9D38-DEBED33F8753}"/>
              </a:ext>
            </a:extLst>
          </p:cNvPr>
          <p:cNvSpPr/>
          <p:nvPr/>
        </p:nvSpPr>
        <p:spPr>
          <a:xfrm>
            <a:off x="17414428" y="10550216"/>
            <a:ext cx="99293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2020</a:t>
            </a:r>
            <a:r>
              <a:rPr lang="ko-KR" altLang="en-US" sz="5400" dirty="0">
                <a:solidFill>
                  <a:srgbClr val="FF0000"/>
                </a:solidFill>
              </a:rPr>
              <a:t>년 </a:t>
            </a:r>
            <a:r>
              <a:rPr lang="en-US" altLang="ko-KR" sz="5400" dirty="0" smtClean="0">
                <a:solidFill>
                  <a:srgbClr val="FF0000"/>
                </a:solidFill>
              </a:rPr>
              <a:t>11</a:t>
            </a:r>
            <a:r>
              <a:rPr lang="ko-KR" altLang="en-US" sz="5400" dirty="0" smtClean="0">
                <a:solidFill>
                  <a:srgbClr val="FF0000"/>
                </a:solidFill>
              </a:rPr>
              <a:t>월 </a:t>
            </a:r>
            <a:r>
              <a:rPr lang="en-US" altLang="ko-KR" sz="5400" dirty="0" smtClean="0">
                <a:solidFill>
                  <a:srgbClr val="FF0000"/>
                </a:solidFill>
              </a:rPr>
              <a:t>20</a:t>
            </a:r>
            <a:r>
              <a:rPr lang="ko-KR" altLang="en-US" sz="5400" dirty="0" smtClean="0">
                <a:solidFill>
                  <a:srgbClr val="FF0000"/>
                </a:solidFill>
              </a:rPr>
              <a:t>일 </a:t>
            </a:r>
            <a:r>
              <a:rPr lang="en-US" altLang="ko-KR" sz="5400" dirty="0" smtClean="0">
                <a:solidFill>
                  <a:srgbClr val="FF0000"/>
                </a:solidFill>
              </a:rPr>
              <a:t>12</a:t>
            </a:r>
            <a:r>
              <a:rPr lang="ko-KR" altLang="en-US" sz="5400" dirty="0" smtClean="0">
                <a:solidFill>
                  <a:srgbClr val="FF0000"/>
                </a:solidFill>
              </a:rPr>
              <a:t>시 </a:t>
            </a:r>
            <a:r>
              <a:rPr lang="en-US" altLang="ko-KR" sz="5400" dirty="0">
                <a:solidFill>
                  <a:srgbClr val="FF0000"/>
                </a:solidFill>
              </a:rPr>
              <a:t>~ </a:t>
            </a:r>
            <a:r>
              <a:rPr lang="en-US" altLang="ko-KR" sz="5400" dirty="0" smtClean="0">
                <a:solidFill>
                  <a:srgbClr val="FF0000"/>
                </a:solidFill>
              </a:rPr>
              <a:t>15</a:t>
            </a:r>
            <a:r>
              <a:rPr lang="ko-KR" altLang="en-US" sz="5400" dirty="0" smtClean="0">
                <a:solidFill>
                  <a:srgbClr val="FF0000"/>
                </a:solidFill>
              </a:rPr>
              <a:t>시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99B9CE0-33EA-4A97-AA34-3FB417E9FD89}"/>
              </a:ext>
            </a:extLst>
          </p:cNvPr>
          <p:cNvSpPr/>
          <p:nvPr/>
        </p:nvSpPr>
        <p:spPr>
          <a:xfrm>
            <a:off x="17774468" y="11653544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</a:rPr>
              <a:t>줌</a:t>
            </a:r>
          </a:p>
        </p:txBody>
      </p:sp>
    </p:spTree>
    <p:extLst>
      <p:ext uri="{BB962C8B-B14F-4D97-AF65-F5344CB8AC3E}">
        <p14:creationId xmlns:p14="http://schemas.microsoft.com/office/powerpoint/2010/main" val="409343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356</Words>
  <Application>Microsoft Office PowerPoint</Application>
  <PresentationFormat>사용자 지정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영광</cp:lastModifiedBy>
  <cp:revision>12</cp:revision>
  <dcterms:created xsi:type="dcterms:W3CDTF">2020-09-29T00:46:10Z</dcterms:created>
  <dcterms:modified xsi:type="dcterms:W3CDTF">2020-11-20T10:12:53Z</dcterms:modified>
</cp:coreProperties>
</file>