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sldIdLst>
    <p:sldId id="363" r:id="rId2"/>
    <p:sldId id="347" r:id="rId3"/>
    <p:sldId id="348" r:id="rId4"/>
    <p:sldId id="349" r:id="rId5"/>
    <p:sldId id="350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61" r:id="rId14"/>
    <p:sldId id="360" r:id="rId15"/>
    <p:sldId id="362" r:id="rId16"/>
    <p:sldId id="35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363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  <p14:sldId id="356"/>
            <p14:sldId id="357"/>
            <p14:sldId id="358"/>
            <p14:sldId id="361"/>
            <p14:sldId id="360"/>
            <p14:sldId id="36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1" autoAdjust="0"/>
    <p:restoredTop sz="95847" autoAdjust="0"/>
  </p:normalViewPr>
  <p:slideViewPr>
    <p:cSldViewPr snapToGrid="0">
      <p:cViewPr varScale="1">
        <p:scale>
          <a:sx n="109" d="100"/>
          <a:sy n="109" d="100"/>
        </p:scale>
        <p:origin x="522" y="108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yanz/CycleGAN" TargetMode="External"/><Relationship Id="rId2" Type="http://schemas.openxmlformats.org/officeDocument/2006/relationships/hyperlink" Target="https://github.com/simontomaskarlsson/CycleGAN-Keras/blob/master/model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7004" TargetMode="External"/><Relationship Id="rId7" Type="http://schemas.openxmlformats.org/officeDocument/2006/relationships/hyperlink" Target="https://tv.naver.com/v/2203900" TargetMode="External"/><Relationship Id="rId2" Type="http://schemas.openxmlformats.org/officeDocument/2006/relationships/hyperlink" Target="https://arxiv.org/abs/1611.040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03.10593" TargetMode="External"/><Relationship Id="rId5" Type="http://schemas.openxmlformats.org/officeDocument/2006/relationships/hyperlink" Target="https://medium.com/syncedreview/facebook-ai-proposes-group-normalization-alternative-to-batch-normalization-fb0699bffae7" TargetMode="External"/><Relationship Id="rId4" Type="http://schemas.openxmlformats.org/officeDocument/2006/relationships/hyperlink" Target="https://people.eecs.berkeley.edu/~jonlong/long_shelhamer_fc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30F8-0809-40C6-A200-5CDEDB48F92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10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Network Architecture</a:t>
            </a:r>
          </a:p>
          <a:p>
            <a:pPr marL="993775" lvl="1" indent="-342900"/>
            <a:r>
              <a:rPr lang="en-US" altLang="ko-KR" dirty="0"/>
              <a:t>Generator</a:t>
            </a:r>
          </a:p>
          <a:p>
            <a:pPr marL="1450975" lvl="2" indent="-342900"/>
            <a:r>
              <a:rPr lang="en-US" altLang="ko-KR" dirty="0"/>
              <a:t>128x128 </a:t>
            </a:r>
            <a:r>
              <a:rPr lang="ko-KR" altLang="en-US" dirty="0"/>
              <a:t>이미지에는 </a:t>
            </a:r>
            <a:r>
              <a:rPr lang="en-US" altLang="ko-KR" dirty="0"/>
              <a:t>residual block 6</a:t>
            </a:r>
            <a:r>
              <a:rPr lang="ko-KR" altLang="en-US" dirty="0"/>
              <a:t>개를</a:t>
            </a:r>
            <a:r>
              <a:rPr lang="en-US" altLang="ko-KR" dirty="0"/>
              <a:t>, 256x256 </a:t>
            </a:r>
            <a:r>
              <a:rPr lang="ko-KR" altLang="en-US" dirty="0"/>
              <a:t>이미지에는 </a:t>
            </a:r>
            <a:r>
              <a:rPr lang="en-US" altLang="ko-KR" dirty="0"/>
              <a:t>9</a:t>
            </a:r>
            <a:r>
              <a:rPr lang="ko-KR" altLang="en-US" dirty="0"/>
              <a:t>개를 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reflection padding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upscale </a:t>
            </a:r>
            <a:r>
              <a:rPr lang="ko-KR" altLang="en-US" dirty="0"/>
              <a:t>시 </a:t>
            </a:r>
            <a:r>
              <a:rPr lang="en-US" altLang="ko-KR" dirty="0"/>
              <a:t>convolution-transpose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Instance normalization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993775" lvl="1" indent="-342900"/>
            <a:r>
              <a:rPr lang="en-US" altLang="ko-KR" dirty="0"/>
              <a:t>Discriminator</a:t>
            </a:r>
          </a:p>
          <a:p>
            <a:pPr marL="1450975" lvl="2" indent="-342900"/>
            <a:r>
              <a:rPr lang="en-US" altLang="ko-KR" dirty="0"/>
              <a:t>4x4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에 </a:t>
            </a:r>
            <a:r>
              <a:rPr lang="en-US" altLang="ko-KR" dirty="0"/>
              <a:t>stride = 2</a:t>
            </a:r>
            <a:r>
              <a:rPr lang="ko-KR" altLang="en-US" dirty="0"/>
              <a:t>인 </a:t>
            </a:r>
            <a:r>
              <a:rPr lang="en-US" altLang="ko-KR" dirty="0"/>
              <a:t>convolution layer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instance normalization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70x70 </a:t>
            </a:r>
            <a:r>
              <a:rPr lang="en-US" altLang="ko-KR" dirty="0" err="1"/>
              <a:t>patchGAN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908175" lvl="3" indent="-342900"/>
            <a:r>
              <a:rPr lang="ko-KR" altLang="en-US" dirty="0"/>
              <a:t>이미지 전체가 아닌 </a:t>
            </a:r>
            <a:r>
              <a:rPr lang="en-US" altLang="ko-KR" dirty="0"/>
              <a:t>n * n</a:t>
            </a:r>
            <a:r>
              <a:rPr lang="ko-KR" altLang="en-US" dirty="0"/>
              <a:t>의 패치에 대해서 </a:t>
            </a:r>
            <a:r>
              <a:rPr lang="en-US" altLang="ko-KR" dirty="0"/>
              <a:t>real/fake </a:t>
            </a:r>
            <a:r>
              <a:rPr lang="ko-KR" altLang="en-US" dirty="0"/>
              <a:t>여부를 예측</a:t>
            </a:r>
            <a:endParaRPr lang="en-US" altLang="ko-KR" dirty="0"/>
          </a:p>
          <a:p>
            <a:pPr marL="1908175" lvl="3" indent="-342900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element </a:t>
            </a:r>
            <a:r>
              <a:rPr lang="ko-KR" altLang="en-US" dirty="0"/>
              <a:t>하나는 </a:t>
            </a:r>
            <a:r>
              <a:rPr lang="en-US" altLang="ko-KR" dirty="0"/>
              <a:t>input image</a:t>
            </a:r>
            <a:r>
              <a:rPr lang="ko-KR" altLang="en-US" dirty="0"/>
              <a:t>의 </a:t>
            </a:r>
            <a:r>
              <a:rPr lang="en-US" altLang="ko-KR" dirty="0"/>
              <a:t>70x70 patch</a:t>
            </a:r>
            <a:r>
              <a:rPr lang="ko-KR" altLang="en-US" dirty="0"/>
              <a:t>에 대한 </a:t>
            </a:r>
            <a:r>
              <a:rPr lang="ko-KR" altLang="en-US" dirty="0" err="1"/>
              <a:t>예측값</a:t>
            </a:r>
            <a:endParaRPr lang="en-US" altLang="ko-KR" dirty="0"/>
          </a:p>
          <a:p>
            <a:pPr marL="1908175" lvl="3" indent="-342900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(output size – 1) * stride + filter size</a:t>
            </a:r>
          </a:p>
        </p:txBody>
      </p:sp>
    </p:spTree>
    <p:extLst>
      <p:ext uri="{BB962C8B-B14F-4D97-AF65-F5344CB8AC3E}">
        <p14:creationId xmlns:p14="http://schemas.microsoft.com/office/powerpoint/2010/main" val="121047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기타 </a:t>
            </a:r>
            <a:r>
              <a:rPr lang="en-US" altLang="ko-KR" dirty="0"/>
              <a:t>Training Detail</a:t>
            </a:r>
          </a:p>
          <a:p>
            <a:pPr marL="993775" lvl="1" indent="-342900"/>
            <a:r>
              <a:rPr lang="ko-KR" altLang="en-US" dirty="0"/>
              <a:t>기존 </a:t>
            </a:r>
            <a:r>
              <a:rPr lang="en-US" altLang="ko-KR" dirty="0"/>
              <a:t>adversarial loss</a:t>
            </a:r>
            <a:r>
              <a:rPr lang="ko-KR" altLang="en-US" dirty="0"/>
              <a:t>를 </a:t>
            </a:r>
            <a:r>
              <a:rPr lang="en-US" altLang="ko-KR" dirty="0"/>
              <a:t>least-square loss</a:t>
            </a:r>
            <a:r>
              <a:rPr lang="ko-KR" altLang="en-US" dirty="0"/>
              <a:t>로 대체함</a:t>
            </a:r>
            <a:r>
              <a:rPr lang="en-US" altLang="ko-KR" dirty="0"/>
              <a:t>(LSGAN)</a:t>
            </a:r>
          </a:p>
          <a:p>
            <a:pPr marL="993775" lvl="1" indent="-342900"/>
            <a:r>
              <a:rPr lang="en-US" altLang="ko-KR" dirty="0"/>
              <a:t>D</a:t>
            </a:r>
            <a:r>
              <a:rPr lang="ko-KR" altLang="en-US" dirty="0"/>
              <a:t>를 학습시킬 때 이전 </a:t>
            </a:r>
            <a:r>
              <a:rPr lang="en-US" altLang="ko-KR" dirty="0"/>
              <a:t>training step</a:t>
            </a:r>
            <a:r>
              <a:rPr lang="ko-KR" altLang="en-US" dirty="0"/>
              <a:t>에서 생성했던 </a:t>
            </a:r>
            <a:r>
              <a:rPr lang="en-US" altLang="ko-KR" dirty="0"/>
              <a:t>fake image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cycle loss weight  : 10</a:t>
            </a:r>
          </a:p>
          <a:p>
            <a:pPr marL="993775" lvl="1" indent="-342900"/>
            <a:r>
              <a:rPr lang="en-US" altLang="ko-KR" dirty="0"/>
              <a:t>batch size : 1</a:t>
            </a:r>
          </a:p>
          <a:p>
            <a:pPr marL="993775" lvl="1" indent="-342900"/>
            <a:r>
              <a:rPr lang="en-US" altLang="ko-KR" dirty="0"/>
              <a:t>Adam optimizer (learning rate = 0.0002)</a:t>
            </a:r>
          </a:p>
          <a:p>
            <a:pPr marL="993775" lvl="1" indent="-342900"/>
            <a:r>
              <a:rPr lang="ko-KR" altLang="en-US" dirty="0"/>
              <a:t>총 </a:t>
            </a:r>
            <a:r>
              <a:rPr lang="en-US" altLang="ko-KR" dirty="0"/>
              <a:t>200epoch training </a:t>
            </a:r>
            <a:r>
              <a:rPr lang="ko-KR" altLang="en-US" dirty="0"/>
              <a:t>중</a:t>
            </a:r>
            <a:r>
              <a:rPr lang="en-US" altLang="ko-KR" dirty="0"/>
              <a:t>100epoch </a:t>
            </a:r>
            <a:r>
              <a:rPr lang="ko-KR" altLang="en-US" dirty="0"/>
              <a:t>이후 </a:t>
            </a:r>
            <a:r>
              <a:rPr lang="en-US" altLang="ko-KR" dirty="0"/>
              <a:t>100epoch</a:t>
            </a:r>
            <a:r>
              <a:rPr lang="ko-KR" altLang="en-US" dirty="0"/>
              <a:t>동안 </a:t>
            </a:r>
            <a:r>
              <a:rPr lang="en-US" altLang="ko-KR" dirty="0"/>
              <a:t>linear decay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identity loss weight : cycle loss weight</a:t>
            </a:r>
            <a:r>
              <a:rPr lang="ko-KR" altLang="en-US" dirty="0"/>
              <a:t>의 </a:t>
            </a:r>
            <a:r>
              <a:rPr lang="en-US" altLang="ko-KR" dirty="0"/>
              <a:t>½</a:t>
            </a:r>
          </a:p>
          <a:p>
            <a:pPr marL="993775" lvl="1" indent="-342900"/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N(0, 0.02)</a:t>
            </a:r>
            <a:r>
              <a:rPr lang="ko-KR" altLang="en-US" dirty="0"/>
              <a:t>로 초기화</a:t>
            </a:r>
            <a:r>
              <a:rPr lang="en-US" altLang="ko-KR" dirty="0"/>
              <a:t>, bias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72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 err="1"/>
              <a:t>Keras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링크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r>
              <a:rPr lang="en-US" altLang="ko-KR" dirty="0"/>
              <a:t>(</a:t>
            </a:r>
            <a:r>
              <a:rPr lang="ko-KR" altLang="en-US" dirty="0"/>
              <a:t>논문 저자</a:t>
            </a:r>
            <a:r>
              <a:rPr lang="en-US" altLang="ko-KR" dirty="0"/>
              <a:t>-</a:t>
            </a:r>
            <a:r>
              <a:rPr lang="ko-KR" altLang="en-US" dirty="0">
                <a:hlinkClick r:id="rId3"/>
              </a:rPr>
              <a:t>링크</a:t>
            </a:r>
            <a:r>
              <a:rPr lang="en-US" altLang="ko-KR" dirty="0"/>
              <a:t>)</a:t>
            </a:r>
          </a:p>
          <a:p>
            <a:pPr marL="993775" lvl="1" indent="-342900"/>
            <a:r>
              <a:rPr lang="en-US" altLang="ko-KR" dirty="0"/>
              <a:t>Discriminator </a:t>
            </a:r>
            <a:r>
              <a:rPr lang="ko-KR" altLang="en-US" dirty="0"/>
              <a:t>구조</a:t>
            </a:r>
            <a:r>
              <a:rPr lang="en-US" altLang="ko-KR" dirty="0"/>
              <a:t>(</a:t>
            </a:r>
            <a:r>
              <a:rPr lang="ko-KR" altLang="en-US" dirty="0"/>
              <a:t>특정 </a:t>
            </a:r>
            <a:r>
              <a:rPr lang="en-US" altLang="ko-KR" dirty="0"/>
              <a:t>layer</a:t>
            </a:r>
            <a:r>
              <a:rPr lang="ko-KR" altLang="en-US" dirty="0"/>
              <a:t>에서 </a:t>
            </a:r>
            <a:r>
              <a:rPr lang="en-US" altLang="ko-KR" dirty="0" err="1"/>
              <a:t>ouput</a:t>
            </a:r>
            <a:r>
              <a:rPr lang="en-US" altLang="ko-KR" dirty="0"/>
              <a:t> size</a:t>
            </a:r>
            <a:r>
              <a:rPr lang="ko-KR" altLang="en-US" dirty="0"/>
              <a:t>가 다름</a:t>
            </a:r>
            <a:r>
              <a:rPr lang="en-US" altLang="ko-KR" dirty="0"/>
              <a:t>)</a:t>
            </a:r>
          </a:p>
          <a:p>
            <a:pPr marL="993775" lvl="1" indent="-342900"/>
            <a:r>
              <a:rPr lang="en-US" altLang="ko-KR" dirty="0"/>
              <a:t>Discriminator </a:t>
            </a:r>
            <a:r>
              <a:rPr lang="ko-KR" altLang="en-US" dirty="0"/>
              <a:t>의 마지막 </a:t>
            </a:r>
            <a:r>
              <a:rPr lang="en-US" altLang="ko-KR" dirty="0"/>
              <a:t>layer</a:t>
            </a:r>
            <a:r>
              <a:rPr lang="ko-KR" altLang="en-US" dirty="0"/>
              <a:t>에 </a:t>
            </a:r>
            <a:r>
              <a:rPr lang="en-US" altLang="ko-KR" dirty="0"/>
              <a:t>sigmoid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Generator</a:t>
            </a:r>
            <a:r>
              <a:rPr lang="ko-KR" altLang="en-US" dirty="0"/>
              <a:t>의 구조</a:t>
            </a:r>
            <a:r>
              <a:rPr lang="en-US" altLang="ko-KR" dirty="0"/>
              <a:t>(layer</a:t>
            </a:r>
            <a:r>
              <a:rPr lang="ko-KR" altLang="en-US" dirty="0"/>
              <a:t>별 </a:t>
            </a:r>
            <a:r>
              <a:rPr lang="en-US" altLang="ko-KR" dirty="0"/>
              <a:t>feature map size</a:t>
            </a:r>
            <a:r>
              <a:rPr lang="ko-KR" altLang="en-US" dirty="0"/>
              <a:t>가 절반</a:t>
            </a:r>
            <a:r>
              <a:rPr lang="en-US" altLang="ko-KR" dirty="0"/>
              <a:t>)</a:t>
            </a:r>
          </a:p>
          <a:p>
            <a:pPr marL="993775" lvl="1" indent="-342900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initialization</a:t>
            </a:r>
          </a:p>
          <a:p>
            <a:pPr marL="993775" lvl="1" indent="-342900"/>
            <a:r>
              <a:rPr lang="en-US" altLang="ko-KR" dirty="0"/>
              <a:t>identity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를 </a:t>
            </a:r>
            <a:r>
              <a:rPr lang="en-US" altLang="ko-KR" dirty="0"/>
              <a:t>n iteration </a:t>
            </a:r>
            <a:r>
              <a:rPr lang="ko-KR" altLang="en-US" dirty="0"/>
              <a:t>주기로 학습하게 되어 있음</a:t>
            </a:r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342900" indent="-342900"/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버전의 원본 코드에서는 논문에서 주어진 </a:t>
            </a:r>
            <a:r>
              <a:rPr lang="en-US" altLang="ko-KR" dirty="0"/>
              <a:t>task</a:t>
            </a:r>
            <a:r>
              <a:rPr lang="ko-KR" altLang="en-US" dirty="0"/>
              <a:t>가 잘 학습되지 않음</a:t>
            </a:r>
            <a:endParaRPr lang="en-US" altLang="ko-KR" dirty="0"/>
          </a:p>
          <a:p>
            <a:pPr marL="342900" indent="-342900"/>
            <a:r>
              <a:rPr lang="ko-KR" altLang="en-US" dirty="0"/>
              <a:t>학습이 진행될 수록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G</a:t>
            </a:r>
            <a:r>
              <a:rPr lang="ko-KR" altLang="en-US" dirty="0"/>
              <a:t>를 압도하여 </a:t>
            </a:r>
            <a:r>
              <a:rPr lang="en-US" altLang="ko-KR" dirty="0"/>
              <a:t>gradient</a:t>
            </a:r>
            <a:r>
              <a:rPr lang="ko-KR" altLang="en-US" dirty="0"/>
              <a:t>가 사라지는 현상</a:t>
            </a:r>
            <a:endParaRPr lang="en-US" altLang="ko-KR" dirty="0"/>
          </a:p>
          <a:p>
            <a:pPr marL="342900" indent="-342900"/>
            <a:r>
              <a:rPr lang="ko-KR" altLang="en-US" dirty="0"/>
              <a:t>위 수정사항 중 </a:t>
            </a:r>
            <a:r>
              <a:rPr lang="en-US" altLang="ko-KR" dirty="0"/>
              <a:t>identity loss </a:t>
            </a:r>
            <a:r>
              <a:rPr lang="ko-KR" altLang="en-US" dirty="0"/>
              <a:t>학습 부분을 제외하고 논문 저자의 코드와 똑같이 수정함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0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수정 전</a:t>
            </a:r>
            <a:r>
              <a:rPr lang="en-US" altLang="ko-KR" dirty="0"/>
              <a:t>/</a:t>
            </a:r>
            <a:r>
              <a:rPr lang="ko-KR" altLang="en-US" dirty="0"/>
              <a:t>후 </a:t>
            </a:r>
            <a:r>
              <a:rPr lang="en-US" altLang="ko-KR" dirty="0"/>
              <a:t>loss curve</a:t>
            </a:r>
          </a:p>
          <a:p>
            <a:pPr marL="993775" lvl="1" indent="-342900"/>
            <a:r>
              <a:rPr lang="en-US" altLang="ko-KR" dirty="0"/>
              <a:t>generated image</a:t>
            </a:r>
            <a:r>
              <a:rPr lang="ko-KR" altLang="en-US" dirty="0"/>
              <a:t>에 대해서도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fake</a:t>
            </a:r>
            <a:r>
              <a:rPr lang="ko-KR" altLang="en-US" dirty="0"/>
              <a:t>라 확실히 판단하지 못하고 있음</a:t>
            </a:r>
            <a:r>
              <a:rPr lang="en-US" altLang="ko-KR" dirty="0"/>
              <a:t>(loss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되지 않음</a:t>
            </a:r>
            <a:r>
              <a:rPr lang="en-US" altLang="ko-KR" dirty="0"/>
              <a:t>)</a:t>
            </a:r>
          </a:p>
          <a:p>
            <a:pPr marL="993775" lvl="1" indent="-342900"/>
            <a:r>
              <a:rPr lang="ko-KR" altLang="en-US" dirty="0"/>
              <a:t>모든 수정사항 케이스에 대해 실험해보지는 않았지만</a:t>
            </a:r>
            <a:r>
              <a:rPr lang="en-US" altLang="ko-KR" dirty="0"/>
              <a:t>, generator</a:t>
            </a:r>
            <a:r>
              <a:rPr lang="ko-KR" altLang="en-US" dirty="0"/>
              <a:t>의 </a:t>
            </a:r>
            <a:r>
              <a:rPr lang="en-US" altLang="ko-KR" dirty="0"/>
              <a:t>feature map size</a:t>
            </a:r>
            <a:r>
              <a:rPr lang="ko-KR" altLang="en-US" dirty="0"/>
              <a:t>가 원인으로 보임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10161B-0951-43F8-A887-0872A42B7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2" y="1789040"/>
            <a:ext cx="5431481" cy="3734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31389F-8739-4B8C-8A0E-24142D2BE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40" y="1789511"/>
            <a:ext cx="5430109" cy="37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 내용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수정 전 실험 결과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ko-KR" altLang="en-US" dirty="0"/>
              <a:t>수정 후 실험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0BC487-8DCF-4952-B907-69803FAE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1365069"/>
            <a:ext cx="3535680" cy="17678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23D1DA-428E-4781-BAC1-058ACE19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89" y="1365068"/>
            <a:ext cx="3535681" cy="17678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D7E947-EB35-4748-A259-72D7EC687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4" y="4372632"/>
            <a:ext cx="3535200" cy="1767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96B6E8-36DA-499B-A410-C7A2819CA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89" y="4372632"/>
            <a:ext cx="3535199" cy="17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G</a:t>
            </a:r>
            <a:r>
              <a:rPr lang="ko-KR" altLang="en-US" dirty="0"/>
              <a:t>를 쉽게 이기지 못하도록 </a:t>
            </a:r>
            <a:r>
              <a:rPr lang="en-US" altLang="ko-KR" dirty="0"/>
              <a:t>balance</a:t>
            </a:r>
            <a:r>
              <a:rPr lang="ko-KR" altLang="en-US" dirty="0"/>
              <a:t>를 맞추는 것이 중요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GAN training</a:t>
            </a:r>
            <a:r>
              <a:rPr lang="ko-KR" altLang="en-US" dirty="0"/>
              <a:t>시 가장 많이 발생하는 문제로 보임</a:t>
            </a:r>
            <a:endParaRPr lang="en-US" altLang="ko-KR" dirty="0"/>
          </a:p>
          <a:p>
            <a:pPr marL="993775" lvl="1" indent="-342900"/>
            <a:r>
              <a:rPr lang="ko-KR" altLang="en-US" dirty="0"/>
              <a:t>해결방안</a:t>
            </a:r>
            <a:r>
              <a:rPr lang="en-US" altLang="ko-KR" dirty="0"/>
              <a:t>(web 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marL="1450975" lvl="2" indent="-342900"/>
            <a:r>
              <a:rPr lang="en-US" altLang="ko-KR" dirty="0"/>
              <a:t>D</a:t>
            </a:r>
            <a:r>
              <a:rPr lang="ko-KR" altLang="en-US" dirty="0"/>
              <a:t>의 </a:t>
            </a:r>
            <a:r>
              <a:rPr lang="en-US" altLang="ko-KR" dirty="0"/>
              <a:t>capacity</a:t>
            </a:r>
            <a:r>
              <a:rPr lang="ko-KR" altLang="en-US" dirty="0"/>
              <a:t>를 줄이거나</a:t>
            </a:r>
            <a:r>
              <a:rPr lang="en-US" altLang="ko-KR" dirty="0"/>
              <a:t>, G</a:t>
            </a:r>
            <a:r>
              <a:rPr lang="ko-KR" altLang="en-US" dirty="0"/>
              <a:t>의 </a:t>
            </a:r>
            <a:r>
              <a:rPr lang="en-US" altLang="ko-KR" dirty="0"/>
              <a:t>capacity</a:t>
            </a:r>
            <a:r>
              <a:rPr lang="ko-KR" altLang="en-US" dirty="0"/>
              <a:t>를 늘리거나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D loss</a:t>
            </a:r>
            <a:r>
              <a:rPr lang="ko-KR" altLang="en-US" dirty="0"/>
              <a:t>가 특정 값 이하로 떨어지면 </a:t>
            </a:r>
            <a:r>
              <a:rPr lang="en-US" altLang="ko-KR" dirty="0"/>
              <a:t>D training</a:t>
            </a:r>
            <a:r>
              <a:rPr lang="ko-KR" altLang="en-US" dirty="0"/>
              <a:t>은 중지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D </a:t>
            </a:r>
            <a:r>
              <a:rPr lang="ko-KR" altLang="en-US" dirty="0"/>
              <a:t>한 번 </a:t>
            </a:r>
            <a:r>
              <a:rPr lang="en-US" altLang="ko-KR" dirty="0"/>
              <a:t>training</a:t>
            </a:r>
            <a:r>
              <a:rPr lang="ko-KR" altLang="en-US" dirty="0"/>
              <a:t>할 동안 </a:t>
            </a:r>
            <a:r>
              <a:rPr lang="en-US" altLang="ko-KR" dirty="0"/>
              <a:t>G n</a:t>
            </a:r>
            <a:r>
              <a:rPr lang="ko-KR" altLang="en-US" dirty="0"/>
              <a:t>번 </a:t>
            </a:r>
            <a:r>
              <a:rPr lang="en-US" altLang="ko-KR" dirty="0"/>
              <a:t>training</a:t>
            </a:r>
          </a:p>
          <a:p>
            <a:pPr marL="1450975" lvl="2" indent="-342900"/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의 </a:t>
            </a:r>
            <a:r>
              <a:rPr lang="en-US" altLang="ko-KR" dirty="0"/>
              <a:t>learning rate</a:t>
            </a:r>
            <a:r>
              <a:rPr lang="ko-KR" altLang="en-US" dirty="0"/>
              <a:t>를 다르게 설정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60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Referrences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>
                <a:hlinkClick r:id="rId2"/>
              </a:rPr>
              <a:t>https://arxiv.org/abs/1611.04076</a:t>
            </a:r>
            <a:r>
              <a:rPr lang="en-US" altLang="ko-KR" dirty="0"/>
              <a:t> (LSGAN)</a:t>
            </a:r>
          </a:p>
          <a:p>
            <a:pPr marL="342900" indent="-342900"/>
            <a:r>
              <a:rPr lang="en-US" altLang="ko-KR" dirty="0">
                <a:hlinkClick r:id="rId3"/>
              </a:rPr>
              <a:t>https://arxiv.org/abs/1611.07004</a:t>
            </a:r>
            <a:r>
              <a:rPr lang="en-US" altLang="ko-KR" dirty="0"/>
              <a:t> (pix2pix)</a:t>
            </a:r>
          </a:p>
          <a:p>
            <a:pPr marL="342900" indent="-342900"/>
            <a:r>
              <a:rPr lang="en-US" altLang="ko-KR" dirty="0">
                <a:hlinkClick r:id="rId4"/>
              </a:rPr>
              <a:t>https://people.eecs.berkeley.edu/~jonlong/long_shelhamer_fcn.pdf</a:t>
            </a:r>
            <a:r>
              <a:rPr lang="en-US" altLang="ko-KR" dirty="0"/>
              <a:t> (Skip Connection)</a:t>
            </a:r>
          </a:p>
          <a:p>
            <a:pPr marL="342900" indent="-342900"/>
            <a:r>
              <a:rPr lang="en-US" altLang="ko-KR" dirty="0">
                <a:hlinkClick r:id="rId5"/>
              </a:rPr>
              <a:t>https://medium.com/syncedreview/facebook-ai-proposes-group-normalization-alternative-to-batch-normalization-fb0699bffae7</a:t>
            </a:r>
            <a:endParaRPr lang="en-US" altLang="ko-KR" dirty="0"/>
          </a:p>
          <a:p>
            <a:pPr marL="342900" indent="-342900"/>
            <a:r>
              <a:rPr lang="en-US" altLang="ko-KR" dirty="0">
                <a:hlinkClick r:id="rId6"/>
              </a:rPr>
              <a:t>https://arxiv.org/abs/1703.10593</a:t>
            </a:r>
            <a:endParaRPr lang="en-US" altLang="ko-KR" dirty="0"/>
          </a:p>
          <a:p>
            <a:pPr marL="342900" indent="-342900"/>
            <a:r>
              <a:rPr lang="en-US" altLang="ko-KR" dirty="0">
                <a:hlinkClick r:id="rId7"/>
              </a:rPr>
              <a:t>https://tv.naver.com/v/2203900</a:t>
            </a:r>
            <a:r>
              <a:rPr lang="en-US" altLang="ko-KR" dirty="0"/>
              <a:t> (</a:t>
            </a:r>
            <a:r>
              <a:rPr lang="ko-KR" altLang="en-US" dirty="0"/>
              <a:t>논문 저자의 강의</a:t>
            </a:r>
            <a:r>
              <a:rPr lang="en-US" altLang="ko-KR" dirty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4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사전지식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LSGAN</a:t>
            </a:r>
          </a:p>
          <a:p>
            <a:pPr marL="993775" lvl="1" indent="-342900"/>
            <a:r>
              <a:rPr lang="en-US" altLang="ko-KR" dirty="0"/>
              <a:t>pix2pix</a:t>
            </a:r>
          </a:p>
          <a:p>
            <a:pPr marL="993775" lvl="1" indent="-342900"/>
            <a:r>
              <a:rPr lang="en-US" altLang="ko-KR" dirty="0"/>
              <a:t>Skip Connection</a:t>
            </a:r>
          </a:p>
          <a:p>
            <a:pPr marL="993775" lvl="1" indent="-342900"/>
            <a:r>
              <a:rPr lang="en-US" altLang="ko-KR" dirty="0" err="1"/>
              <a:t>BatchNorm</a:t>
            </a:r>
            <a:r>
              <a:rPr lang="en-US" altLang="ko-KR" dirty="0"/>
              <a:t> &amp; </a:t>
            </a:r>
            <a:r>
              <a:rPr lang="en-US" altLang="ko-KR" dirty="0" err="1"/>
              <a:t>InstanceNorm</a:t>
            </a:r>
            <a:endParaRPr lang="en-US" altLang="ko-KR" dirty="0"/>
          </a:p>
          <a:p>
            <a:pPr marL="342900" indent="-342900"/>
            <a:r>
              <a:rPr lang="en-US" altLang="ko-KR" dirty="0" err="1"/>
              <a:t>CycleGAN</a:t>
            </a:r>
            <a:endParaRPr lang="en-US" altLang="ko-KR" dirty="0"/>
          </a:p>
          <a:p>
            <a:pPr marL="342900" indent="-342900"/>
            <a:r>
              <a:rPr lang="ko-KR" altLang="en-US" dirty="0"/>
              <a:t>실험 내용</a:t>
            </a:r>
            <a:endParaRPr lang="en-US" altLang="ko-KR" dirty="0"/>
          </a:p>
          <a:p>
            <a:pPr marL="342900" indent="-342900"/>
            <a:r>
              <a:rPr lang="en-US" altLang="ko-KR" dirty="0"/>
              <a:t>Training Tip</a:t>
            </a:r>
          </a:p>
          <a:p>
            <a:pPr marL="342900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LSGAN</a:t>
            </a:r>
          </a:p>
          <a:p>
            <a:pPr marL="993775" lvl="1" indent="-342900"/>
            <a:r>
              <a:rPr lang="ko-KR" altLang="en-US" dirty="0"/>
              <a:t>기존 </a:t>
            </a:r>
            <a:r>
              <a:rPr lang="en-US" altLang="ko-KR" dirty="0"/>
              <a:t>GAN</a:t>
            </a:r>
            <a:r>
              <a:rPr lang="ko-KR" altLang="en-US" dirty="0"/>
              <a:t>에서 발생하는 </a:t>
            </a:r>
            <a:r>
              <a:rPr lang="en-US" altLang="ko-KR" dirty="0"/>
              <a:t>Gradient Vanishing </a:t>
            </a:r>
            <a:r>
              <a:rPr lang="ko-KR" altLang="en-US" dirty="0"/>
              <a:t>문제를 해결하기 위해 </a:t>
            </a:r>
            <a:r>
              <a:rPr lang="en-US" altLang="ko-KR" dirty="0"/>
              <a:t>L2-loss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D</a:t>
            </a:r>
            <a:r>
              <a:rPr lang="ko-KR" altLang="en-US" dirty="0"/>
              <a:t>를 속이지만 </a:t>
            </a:r>
            <a:r>
              <a:rPr lang="en-US" altLang="ko-KR" dirty="0"/>
              <a:t>real image</a:t>
            </a:r>
            <a:r>
              <a:rPr lang="ko-KR" altLang="en-US" dirty="0"/>
              <a:t>와 동떨어진</a:t>
            </a:r>
            <a:r>
              <a:rPr lang="en-US" altLang="ko-KR" dirty="0"/>
              <a:t> image</a:t>
            </a:r>
            <a:r>
              <a:rPr lang="ko-KR" altLang="en-US" dirty="0"/>
              <a:t>가 생성되는 문제를 개선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C4746-FBAC-4EAE-B10F-D846A0F3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1" y="1698981"/>
            <a:ext cx="6486525" cy="2781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C6680F-4CE8-4C8E-A608-F9E635E0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1" y="5467208"/>
            <a:ext cx="5934075" cy="80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C9DDC-1CE1-4BBE-80FC-2ED479C441CE}"/>
              </a:ext>
            </a:extLst>
          </p:cNvPr>
          <p:cNvSpPr txBox="1"/>
          <p:nvPr/>
        </p:nvSpPr>
        <p:spPr>
          <a:xfrm>
            <a:off x="2418670" y="4845247"/>
            <a:ext cx="64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GAN :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A65F8-3022-4C0B-B02F-361D5087AC93}"/>
              </a:ext>
            </a:extLst>
          </p:cNvPr>
          <p:cNvSpPr txBox="1"/>
          <p:nvPr/>
        </p:nvSpPr>
        <p:spPr>
          <a:xfrm>
            <a:off x="2220685" y="5494027"/>
            <a:ext cx="844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LSGAN :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B25A87-46EC-4DD0-91AF-407EC06F7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17" y="4821284"/>
            <a:ext cx="60293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</p:spPr>
        <p:txBody>
          <a:bodyPr/>
          <a:lstStyle/>
          <a:p>
            <a:pPr marL="342900" indent="-342900"/>
            <a:r>
              <a:rPr lang="en-US" altLang="ko-KR" dirty="0"/>
              <a:t>Pix2Pix</a:t>
            </a:r>
          </a:p>
          <a:p>
            <a:pPr marL="993775" lvl="1" indent="-342900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translation</a:t>
            </a:r>
            <a:r>
              <a:rPr lang="ko-KR" altLang="en-US" dirty="0"/>
              <a:t>을 </a:t>
            </a:r>
            <a:r>
              <a:rPr lang="en-US" altLang="ko-KR" dirty="0"/>
              <a:t>supervised learning</a:t>
            </a:r>
            <a:r>
              <a:rPr lang="ko-KR" altLang="en-US" dirty="0"/>
              <a:t>으로 해결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translation : </a:t>
            </a:r>
            <a:r>
              <a:rPr lang="ko-KR" altLang="en-US" dirty="0"/>
              <a:t>특정 </a:t>
            </a:r>
            <a:r>
              <a:rPr lang="en-US" altLang="ko-KR" dirty="0"/>
              <a:t>Domain</a:t>
            </a:r>
            <a:r>
              <a:rPr lang="ko-KR" altLang="en-US" dirty="0"/>
              <a:t>의 이미지를 다른 </a:t>
            </a:r>
            <a:r>
              <a:rPr lang="en-US" altLang="ko-KR" dirty="0"/>
              <a:t>Domain</a:t>
            </a:r>
            <a:r>
              <a:rPr lang="ko-KR" altLang="en-US" dirty="0"/>
              <a:t>에 속하는 이미지로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83A697-1D12-4C79-BB98-45D3AE15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96" y="1691503"/>
            <a:ext cx="7776574" cy="29222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D04848-F516-479A-8749-EC9A6048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342" y="5002108"/>
            <a:ext cx="3486150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8CA657-8A11-4D7E-9A44-A8335EB13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342" y="5725209"/>
            <a:ext cx="2676525" cy="361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D4B46E-79F9-4FA9-B8C9-93618BD0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096" y="5349371"/>
            <a:ext cx="3571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Skip Connection</a:t>
            </a:r>
          </a:p>
          <a:p>
            <a:pPr marL="993775" lvl="1" indent="-342900"/>
            <a:r>
              <a:rPr lang="en-US" altLang="ko-KR" dirty="0"/>
              <a:t>encoding</a:t>
            </a:r>
            <a:r>
              <a:rPr lang="ko-KR" altLang="en-US" dirty="0"/>
              <a:t> 단계에서의 </a:t>
            </a:r>
            <a:r>
              <a:rPr lang="en-US" altLang="ko-KR" dirty="0"/>
              <a:t>feature map </a:t>
            </a:r>
            <a:r>
              <a:rPr lang="ko-KR" altLang="en-US" dirty="0"/>
              <a:t>을 </a:t>
            </a:r>
            <a:r>
              <a:rPr lang="en-US" altLang="ko-KR" dirty="0"/>
              <a:t>decoding </a:t>
            </a:r>
            <a:r>
              <a:rPr lang="ko-KR" altLang="en-US" dirty="0"/>
              <a:t>단계에서의 </a:t>
            </a:r>
            <a:r>
              <a:rPr lang="en-US" altLang="ko-KR" dirty="0"/>
              <a:t>feature map</a:t>
            </a:r>
            <a:r>
              <a:rPr lang="ko-KR" altLang="en-US" dirty="0"/>
              <a:t>과 </a:t>
            </a:r>
            <a:r>
              <a:rPr lang="en-US" altLang="ko-KR" dirty="0" err="1"/>
              <a:t>concat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detail</a:t>
            </a:r>
            <a:r>
              <a:rPr lang="ko-KR" altLang="en-US" dirty="0"/>
              <a:t>한 정보를 유지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66C12-6BBB-4CF9-84E6-66A30391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57" y="2174965"/>
            <a:ext cx="6706009" cy="29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</a:p>
          <a:p>
            <a:pPr marL="993775" lvl="1" indent="-342900"/>
            <a:r>
              <a:rPr lang="en-US" altLang="ko-KR" dirty="0"/>
              <a:t>batch </a:t>
            </a:r>
            <a:r>
              <a:rPr lang="ko-KR" altLang="en-US" dirty="0"/>
              <a:t>전체에 대해서 </a:t>
            </a:r>
            <a:r>
              <a:rPr lang="en-US" altLang="ko-KR" dirty="0"/>
              <a:t>normalization</a:t>
            </a:r>
            <a:r>
              <a:rPr lang="ko-KR" altLang="en-US" dirty="0"/>
              <a:t>하는 것과 달리 하나의 </a:t>
            </a:r>
            <a:r>
              <a:rPr lang="en-US" altLang="ko-KR" dirty="0"/>
              <a:t>batch</a:t>
            </a:r>
            <a:r>
              <a:rPr lang="ko-KR" altLang="en-US" dirty="0"/>
              <a:t>에 대해서만 </a:t>
            </a:r>
            <a:r>
              <a:rPr lang="en-US" altLang="ko-KR" dirty="0"/>
              <a:t>normalization</a:t>
            </a:r>
            <a:r>
              <a:rPr lang="ko-KR" altLang="en-US" dirty="0"/>
              <a:t>을 함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style transfer</a:t>
            </a:r>
            <a:r>
              <a:rPr lang="ko-KR" altLang="en-US" dirty="0"/>
              <a:t>에서 사용하던 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A5F5D2-BE28-4259-B8B9-63F854A7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24" y="2180544"/>
            <a:ext cx="6181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Motivation</a:t>
            </a:r>
          </a:p>
          <a:p>
            <a:pPr marL="993775" lvl="1" indent="-342900"/>
            <a:r>
              <a:rPr lang="en-US" altLang="ko-KR" dirty="0"/>
              <a:t>pix2pix </a:t>
            </a:r>
            <a:r>
              <a:rPr lang="ko-KR" altLang="en-US" dirty="0"/>
              <a:t>같은 경우 </a:t>
            </a:r>
            <a:r>
              <a:rPr lang="en-US" altLang="ko-KR" dirty="0"/>
              <a:t>supervised learning</a:t>
            </a:r>
            <a:r>
              <a:rPr lang="ko-KR" altLang="en-US" dirty="0"/>
              <a:t>이기 때문에 </a:t>
            </a:r>
            <a:r>
              <a:rPr lang="en-US" altLang="ko-KR" dirty="0"/>
              <a:t>paired dataset</a:t>
            </a:r>
            <a:r>
              <a:rPr lang="ko-KR" altLang="en-US" dirty="0"/>
              <a:t>이 필요함</a:t>
            </a:r>
            <a:r>
              <a:rPr lang="en-US" altLang="ko-KR" dirty="0"/>
              <a:t>.</a:t>
            </a:r>
          </a:p>
          <a:p>
            <a:pPr marL="993775" lvl="1" indent="-342900"/>
            <a:r>
              <a:rPr lang="ko-KR" altLang="en-US" dirty="0"/>
              <a:t>실생활에서 </a:t>
            </a:r>
            <a:r>
              <a:rPr lang="en-US" altLang="ko-KR" dirty="0"/>
              <a:t>paired dataset</a:t>
            </a:r>
            <a:r>
              <a:rPr lang="ko-KR" altLang="en-US" dirty="0"/>
              <a:t>을 구하는 것은 매우 어려운 일</a:t>
            </a:r>
            <a:endParaRPr lang="en-US" altLang="ko-KR" dirty="0"/>
          </a:p>
          <a:p>
            <a:pPr marL="1450975" lvl="2" indent="-342900"/>
            <a:r>
              <a:rPr lang="ko-KR" altLang="en-US" dirty="0"/>
              <a:t>사진</a:t>
            </a:r>
            <a:r>
              <a:rPr lang="en-US" altLang="ko-KR" dirty="0"/>
              <a:t>&lt;-&gt;</a:t>
            </a:r>
            <a:r>
              <a:rPr lang="ko-KR" altLang="en-US" dirty="0"/>
              <a:t>모네 그림 변환을 한다면</a:t>
            </a:r>
            <a:r>
              <a:rPr lang="en-US" altLang="ko-KR" dirty="0"/>
              <a:t>, </a:t>
            </a:r>
            <a:r>
              <a:rPr lang="ko-KR" altLang="en-US" dirty="0"/>
              <a:t>모든 사진에 대한 모네 그림 버전의 이미지가 필요함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Unpaired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으로 </a:t>
            </a:r>
            <a:r>
              <a:rPr lang="en-US" altLang="ko-KR" dirty="0"/>
              <a:t>Image to Image translation</a:t>
            </a:r>
            <a:r>
              <a:rPr lang="ko-KR" altLang="en-US" dirty="0"/>
              <a:t>을 시도함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285750" indent="-285750"/>
            <a:r>
              <a:rPr lang="ko-KR" altLang="en-US" dirty="0"/>
              <a:t>전체 구조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Domain</a:t>
            </a:r>
            <a:r>
              <a:rPr lang="ko-KR" altLang="en-US" dirty="0"/>
              <a:t>간 </a:t>
            </a:r>
            <a:r>
              <a:rPr lang="en-US" altLang="ko-KR" dirty="0"/>
              <a:t>translation</a:t>
            </a:r>
            <a:r>
              <a:rPr lang="ko-KR" altLang="en-US" dirty="0"/>
              <a:t>을 위해 각각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Generator(G), Discriminator(D)</a:t>
            </a:r>
            <a:r>
              <a:rPr lang="ko-KR" altLang="en-US" dirty="0"/>
              <a:t>가 필요함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D(x) : </a:t>
            </a:r>
            <a:r>
              <a:rPr lang="ko-KR" altLang="en-US" dirty="0"/>
              <a:t>이미지가 </a:t>
            </a:r>
            <a:r>
              <a:rPr lang="en-US" altLang="ko-KR" dirty="0"/>
              <a:t>Domain X</a:t>
            </a:r>
            <a:r>
              <a:rPr lang="ko-KR" altLang="en-US" dirty="0"/>
              <a:t>에 해당하는지 판별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D(y) : </a:t>
            </a:r>
            <a:r>
              <a:rPr lang="ko-KR" altLang="en-US" dirty="0"/>
              <a:t>이미지가 </a:t>
            </a:r>
            <a:r>
              <a:rPr lang="en-US" altLang="ko-KR" dirty="0"/>
              <a:t>Domain Y</a:t>
            </a:r>
            <a:r>
              <a:rPr lang="ko-KR" altLang="en-US" dirty="0"/>
              <a:t>에 해당하는지 판별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G : Domain X</a:t>
            </a:r>
            <a:r>
              <a:rPr lang="ko-KR" altLang="en-US" dirty="0"/>
              <a:t>의 이미지를 받아 </a:t>
            </a:r>
            <a:r>
              <a:rPr lang="en-US" altLang="ko-KR" dirty="0"/>
              <a:t>Domain Y</a:t>
            </a:r>
            <a:r>
              <a:rPr lang="ko-KR" altLang="en-US" dirty="0"/>
              <a:t>의 이미지로 변환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F : Domain Y</a:t>
            </a:r>
            <a:r>
              <a:rPr lang="ko-KR" altLang="en-US" dirty="0"/>
              <a:t>의 이미지를 받아 </a:t>
            </a:r>
            <a:r>
              <a:rPr lang="en-US" altLang="ko-KR" dirty="0"/>
              <a:t>Domain X</a:t>
            </a:r>
            <a:r>
              <a:rPr lang="ko-KR" altLang="en-US" dirty="0"/>
              <a:t>의 이미지로 변환</a:t>
            </a:r>
            <a:endParaRPr lang="en-US" altLang="ko-KR" dirty="0"/>
          </a:p>
          <a:p>
            <a:pPr marL="993775" lvl="1" indent="-342900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671AC-2BDF-4C05-B503-9F886765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131" y="4578532"/>
            <a:ext cx="1762125" cy="1285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DA9FB7-45CD-4861-B3A2-BAB2F9F8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49" y="2167640"/>
            <a:ext cx="6656478" cy="20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 marL="993775" lvl="1" indent="-342900"/>
            <a:r>
              <a:rPr lang="en-US" altLang="ko-KR" dirty="0"/>
              <a:t>Adversarial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</a:p>
          <a:p>
            <a:pPr marL="1450975" lvl="2" indent="-342900"/>
            <a:r>
              <a:rPr lang="en-US" altLang="ko-KR" dirty="0"/>
              <a:t>D</a:t>
            </a:r>
            <a:r>
              <a:rPr lang="ko-KR" altLang="en-US" dirty="0"/>
              <a:t>가 해당 </a:t>
            </a:r>
            <a:r>
              <a:rPr lang="en-US" altLang="ko-KR" dirty="0"/>
              <a:t>Domain</a:t>
            </a:r>
            <a:r>
              <a:rPr lang="ko-KR" altLang="en-US" dirty="0"/>
              <a:t>의 이미지를 잘 판별하는지 표현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D(x),</a:t>
            </a:r>
            <a:r>
              <a:rPr lang="ko-KR" altLang="en-US" dirty="0"/>
              <a:t> </a:t>
            </a:r>
            <a:r>
              <a:rPr lang="en-US" altLang="ko-KR" dirty="0"/>
              <a:t>D(y)</a:t>
            </a:r>
            <a:r>
              <a:rPr lang="ko-KR" altLang="en-US" dirty="0"/>
              <a:t>에 대해서 모두 계산이 필요함</a:t>
            </a:r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993775" lvl="1" indent="-342900"/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Consistency Loss</a:t>
            </a:r>
          </a:p>
          <a:p>
            <a:pPr marL="1450975" lvl="2" indent="-342900"/>
            <a:r>
              <a:rPr lang="en-US" altLang="ko-KR" dirty="0"/>
              <a:t>unpaired dataset</a:t>
            </a:r>
            <a:r>
              <a:rPr lang="ko-KR" altLang="en-US" dirty="0"/>
              <a:t>을 사용하기 때문에 </a:t>
            </a:r>
            <a:r>
              <a:rPr lang="en-US" altLang="ko-KR" dirty="0"/>
              <a:t>input image</a:t>
            </a:r>
            <a:r>
              <a:rPr lang="ko-KR" altLang="en-US" dirty="0"/>
              <a:t>가 전혀 다른 형태의 </a:t>
            </a:r>
            <a:r>
              <a:rPr lang="en-US" altLang="ko-KR" dirty="0"/>
              <a:t>output image</a:t>
            </a:r>
            <a:r>
              <a:rPr lang="ko-KR" altLang="en-US" dirty="0"/>
              <a:t>로 </a:t>
            </a:r>
            <a:r>
              <a:rPr lang="en-US" altLang="ko-KR" dirty="0"/>
              <a:t>mapping</a:t>
            </a:r>
            <a:r>
              <a:rPr lang="ko-KR" altLang="en-US" dirty="0"/>
              <a:t>될 수 있음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loss</a:t>
            </a:r>
            <a:r>
              <a:rPr lang="ko-KR" altLang="en-US" dirty="0"/>
              <a:t>는 낮지만</a:t>
            </a:r>
            <a:r>
              <a:rPr lang="en-US" altLang="ko-KR" dirty="0"/>
              <a:t>, </a:t>
            </a:r>
            <a:r>
              <a:rPr lang="ko-KR" altLang="en-US" dirty="0"/>
              <a:t>우리가 원하는 이미지는 아닐 수 있기 때문에 </a:t>
            </a:r>
            <a:r>
              <a:rPr lang="en-US" altLang="ko-KR" dirty="0"/>
              <a:t>cycle loss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1450975" lvl="2" indent="-342900"/>
            <a:r>
              <a:rPr lang="ko-KR" altLang="en-US" dirty="0"/>
              <a:t>다시 원본으로 되돌릴 수 있을 만큼만 변형된 이미지를 생성한다는 것과 유사한 의미</a:t>
            </a:r>
            <a:endParaRPr lang="en-US" altLang="ko-KR" dirty="0"/>
          </a:p>
          <a:p>
            <a:pPr marL="993775" lvl="1" indent="-342900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386250-749D-4361-8F62-742679AE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69" y="2031682"/>
            <a:ext cx="4143375" cy="6000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FC2840-6ADA-4EB6-B335-6F8468633AF2}"/>
              </a:ext>
            </a:extLst>
          </p:cNvPr>
          <p:cNvGrpSpPr/>
          <p:nvPr/>
        </p:nvGrpSpPr>
        <p:grpSpPr>
          <a:xfrm>
            <a:off x="5312227" y="4226244"/>
            <a:ext cx="2819675" cy="1653807"/>
            <a:chOff x="8612775" y="4212429"/>
            <a:chExt cx="2819675" cy="165380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E535D9-1D85-46DB-A4FC-0ED19AADC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2775" y="4212429"/>
              <a:ext cx="886370" cy="6753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56F24A4-CDD0-4455-AF0F-61DDA42B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4613" y="4625982"/>
              <a:ext cx="897837" cy="67532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221C4EA-BA80-405D-89FB-BFC1FC083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2775" y="5207240"/>
              <a:ext cx="886369" cy="658996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96D864A-4B64-478B-BFF3-CE64D8BFC45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9499145" y="4550094"/>
              <a:ext cx="1035468" cy="413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A3C0A34-5B4D-44D0-B2EC-0279F529532D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 bwMode="auto">
            <a:xfrm flipV="1">
              <a:off x="9499144" y="4963647"/>
              <a:ext cx="1035469" cy="5730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DDCBCDA-18D5-4B70-9D12-390FBA953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327" y="4226244"/>
            <a:ext cx="3257550" cy="647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3EE7FB-8D9D-49A6-BD8E-FB2C4F099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727" y="4178067"/>
            <a:ext cx="3095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3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Total Loss</a:t>
            </a:r>
          </a:p>
          <a:p>
            <a:pPr marL="993775" lvl="1" indent="-342900"/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993775" lvl="1" indent="-342900"/>
            <a:r>
              <a:rPr lang="en-US" altLang="ko-KR" dirty="0"/>
              <a:t>λ : hyper-parameter(</a:t>
            </a:r>
            <a:r>
              <a:rPr lang="ko-KR" altLang="en-US" dirty="0"/>
              <a:t>논문에서는 </a:t>
            </a:r>
            <a:r>
              <a:rPr lang="en-US" altLang="ko-KR" dirty="0"/>
              <a:t>10.0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993775" lvl="1" indent="-342900"/>
            <a:endParaRPr lang="en-US" altLang="ko-KR" dirty="0"/>
          </a:p>
          <a:p>
            <a:pPr marL="342900" indent="-342900"/>
            <a:r>
              <a:rPr lang="en-US" altLang="ko-KR" dirty="0"/>
              <a:t>Identity Loss</a:t>
            </a:r>
          </a:p>
          <a:p>
            <a:pPr marL="993775" lvl="1" indent="-342900"/>
            <a:r>
              <a:rPr lang="ko-KR" altLang="en-US" dirty="0"/>
              <a:t>특정 </a:t>
            </a:r>
            <a:r>
              <a:rPr lang="en-US" altLang="ko-KR" dirty="0"/>
              <a:t>task(</a:t>
            </a:r>
            <a:r>
              <a:rPr lang="ko-KR" altLang="en-US" dirty="0"/>
              <a:t>그림 </a:t>
            </a:r>
            <a:r>
              <a:rPr lang="en-US" altLang="ko-KR" dirty="0"/>
              <a:t>-&gt; 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identity loss</a:t>
            </a:r>
            <a:r>
              <a:rPr lang="ko-KR" altLang="en-US" dirty="0"/>
              <a:t>를 추가하면 성능이 좀 더 좋아지는 것을 확인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task</a:t>
            </a:r>
            <a:r>
              <a:rPr lang="ko-KR" altLang="en-US" dirty="0"/>
              <a:t>에 따라 다르지만</a:t>
            </a:r>
            <a:r>
              <a:rPr lang="en-US" altLang="ko-KR" dirty="0"/>
              <a:t>, </a:t>
            </a:r>
            <a:r>
              <a:rPr lang="ko-KR" altLang="en-US" dirty="0"/>
              <a:t>일반적으로 사용한다고 해서 성능을 떨어뜨리는 것은 없는 것으로 보임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loss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cycle loss weight(λ) * 0.5 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402B6D-1E97-4B60-AEB6-A2FDB158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3" y="1310913"/>
            <a:ext cx="3152775" cy="8572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C9CCA95-0EEB-442B-B135-CAF4BDD5F979}"/>
              </a:ext>
            </a:extLst>
          </p:cNvPr>
          <p:cNvGrpSpPr/>
          <p:nvPr/>
        </p:nvGrpSpPr>
        <p:grpSpPr>
          <a:xfrm>
            <a:off x="801053" y="4373064"/>
            <a:ext cx="5381625" cy="316774"/>
            <a:chOff x="801053" y="4188487"/>
            <a:chExt cx="5381625" cy="3167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A3135A3-6B36-463D-AD6C-72A9B1C5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53" y="4188487"/>
              <a:ext cx="3438525" cy="2667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FDB4581-4052-40E1-8E93-CEAC789A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578" y="4200461"/>
              <a:ext cx="1943100" cy="30480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802C155-37A2-455E-9D11-C0810B6CB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456" y="3989781"/>
            <a:ext cx="3375116" cy="25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049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Words>823</Words>
  <Application>Microsoft Office PowerPoint</Application>
  <PresentationFormat>와이드스크린</PresentationFormat>
  <Paragraphs>135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Arial Unicode MS</vt:lpstr>
      <vt:lpstr>Microsoft JhengHei</vt:lpstr>
      <vt:lpstr>Microsoft YaHei UI</vt:lpstr>
      <vt:lpstr>Noto Sans CJK KR</vt:lpstr>
      <vt:lpstr>굴림</vt:lpstr>
      <vt:lpstr>맑은 고딕</vt:lpstr>
      <vt:lpstr>휴먼모음T</vt:lpstr>
      <vt:lpstr>Book Antiqua</vt:lpstr>
      <vt:lpstr>Symbol</vt:lpstr>
      <vt:lpstr>Wingdings</vt:lpstr>
      <vt:lpstr>1_테마1</vt:lpstr>
      <vt:lpstr>CycleGAN</vt:lpstr>
      <vt:lpstr>Contents</vt:lpstr>
      <vt:lpstr>사전지식</vt:lpstr>
      <vt:lpstr>사전지식</vt:lpstr>
      <vt:lpstr>사전지식</vt:lpstr>
      <vt:lpstr>사전지식</vt:lpstr>
      <vt:lpstr>CycleGAN</vt:lpstr>
      <vt:lpstr>CycleGAN</vt:lpstr>
      <vt:lpstr>CycleGAN</vt:lpstr>
      <vt:lpstr>CycleGAN</vt:lpstr>
      <vt:lpstr>CycleGAN</vt:lpstr>
      <vt:lpstr>실험 내용</vt:lpstr>
      <vt:lpstr>실험 내용</vt:lpstr>
      <vt:lpstr>실험 내용</vt:lpstr>
      <vt:lpstr>Training Tip</vt:lpstr>
      <vt:lpstr>Referrences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571</cp:revision>
  <dcterms:created xsi:type="dcterms:W3CDTF">2017-12-21T10:15:11Z</dcterms:created>
  <dcterms:modified xsi:type="dcterms:W3CDTF">2019-07-26T04:16:06Z</dcterms:modified>
  <cp:contentStatus/>
</cp:coreProperties>
</file>