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369" r:id="rId2"/>
    <p:sldId id="347" r:id="rId3"/>
    <p:sldId id="348" r:id="rId4"/>
    <p:sldId id="361" r:id="rId5"/>
    <p:sldId id="363" r:id="rId6"/>
    <p:sldId id="365" r:id="rId7"/>
    <p:sldId id="362" r:id="rId8"/>
    <p:sldId id="364" r:id="rId9"/>
    <p:sldId id="366" r:id="rId10"/>
    <p:sldId id="3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369"/>
            <p14:sldId id="347"/>
            <p14:sldId id="348"/>
            <p14:sldId id="361"/>
            <p14:sldId id="363"/>
            <p14:sldId id="365"/>
            <p14:sldId id="362"/>
            <p14:sldId id="364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5847" autoAdjust="0"/>
  </p:normalViewPr>
  <p:slideViewPr>
    <p:cSldViewPr snapToGrid="0">
      <p:cViewPr varScale="1">
        <p:scale>
          <a:sx n="109" d="100"/>
          <a:sy n="109" d="100"/>
        </p:scale>
        <p:origin x="522" y="108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8EAC3-B7CA-440B-9311-DD146FABDED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/>
              <a:t>v4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9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Object Detection</a:t>
            </a:r>
          </a:p>
          <a:p>
            <a:pPr marL="993775" lvl="1" indent="-342900"/>
            <a:r>
              <a:rPr lang="ko-KR" altLang="en-US" kern="0" dirty="0"/>
              <a:t>기존 </a:t>
            </a:r>
            <a:r>
              <a:rPr lang="en-US" altLang="ko-KR" kern="0" dirty="0"/>
              <a:t>dataset</a:t>
            </a:r>
            <a:r>
              <a:rPr lang="ko-KR" altLang="en-US" kern="0" dirty="0"/>
              <a:t>과는 다르게</a:t>
            </a:r>
            <a:r>
              <a:rPr lang="en-US" altLang="ko-KR" kern="0" dirty="0"/>
              <a:t>, open image dataset</a:t>
            </a:r>
            <a:r>
              <a:rPr lang="ko-KR" altLang="en-US" kern="0" dirty="0"/>
              <a:t>은 </a:t>
            </a:r>
            <a:r>
              <a:rPr lang="en-US" altLang="ko-KR" kern="0" dirty="0"/>
              <a:t>negative label</a:t>
            </a:r>
            <a:r>
              <a:rPr lang="ko-KR" altLang="en-US" kern="0" dirty="0"/>
              <a:t>과 </a:t>
            </a:r>
            <a:r>
              <a:rPr lang="en-US" altLang="ko-KR" kern="0" dirty="0"/>
              <a:t>class hierarchy</a:t>
            </a:r>
            <a:r>
              <a:rPr lang="ko-KR" altLang="en-US" kern="0" dirty="0"/>
              <a:t>를 가지고 있음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때문에 기존 </a:t>
            </a:r>
            <a:r>
              <a:rPr lang="en-US" altLang="ko-KR" kern="0" dirty="0"/>
              <a:t>detection task</a:t>
            </a:r>
            <a:r>
              <a:rPr lang="ko-KR" altLang="en-US" kern="0" dirty="0"/>
              <a:t>에서 사용되던 </a:t>
            </a:r>
            <a:r>
              <a:rPr lang="en-US" altLang="ko-KR" kern="0" dirty="0" err="1"/>
              <a:t>mAP</a:t>
            </a:r>
            <a:r>
              <a:rPr lang="ko-KR" altLang="en-US" kern="0" dirty="0"/>
              <a:t>를 개선한 지표를 사용</a:t>
            </a:r>
            <a:endParaRPr lang="en-US" altLang="ko-KR" kern="0" dirty="0"/>
          </a:p>
          <a:p>
            <a:pPr marL="1450975" lvl="2" indent="-342900"/>
            <a:r>
              <a:rPr lang="en-US" altLang="ko-KR" kern="0" dirty="0"/>
              <a:t>Non-exhaustive</a:t>
            </a:r>
            <a:r>
              <a:rPr lang="ko-KR" altLang="en-US" kern="0" dirty="0"/>
              <a:t> </a:t>
            </a:r>
            <a:r>
              <a:rPr lang="en-US" altLang="ko-KR" kern="0" dirty="0"/>
              <a:t>image-level</a:t>
            </a:r>
            <a:r>
              <a:rPr lang="ko-KR" altLang="en-US" kern="0" dirty="0"/>
              <a:t> </a:t>
            </a:r>
            <a:r>
              <a:rPr lang="en-US" altLang="ko-KR" kern="0" dirty="0"/>
              <a:t>labeling</a:t>
            </a:r>
          </a:p>
          <a:p>
            <a:pPr marL="1908175" lvl="3" indent="-342900"/>
            <a:r>
              <a:rPr lang="en-US" altLang="ko-KR" kern="0" dirty="0"/>
              <a:t>network</a:t>
            </a:r>
            <a:r>
              <a:rPr lang="ko-KR" altLang="en-US" kern="0" dirty="0"/>
              <a:t>를 통해 </a:t>
            </a:r>
            <a:r>
              <a:rPr lang="en-US" altLang="ko-KR" kern="0" dirty="0"/>
              <a:t>unannotated label</a:t>
            </a:r>
            <a:r>
              <a:rPr lang="ko-KR" altLang="en-US" kern="0" dirty="0"/>
              <a:t>에 대해서 </a:t>
            </a:r>
            <a:r>
              <a:rPr lang="en-US" altLang="ko-KR" kern="0" dirty="0"/>
              <a:t>object</a:t>
            </a:r>
            <a:r>
              <a:rPr lang="ko-KR" altLang="en-US" kern="0" dirty="0"/>
              <a:t>가 검출되면 무시함</a:t>
            </a:r>
            <a:endParaRPr lang="en-US" altLang="ko-KR" kern="0" dirty="0"/>
          </a:p>
          <a:p>
            <a:pPr marL="1908175" lvl="3" indent="-342900"/>
            <a:r>
              <a:rPr lang="en-US" altLang="ko-KR" kern="0" dirty="0"/>
              <a:t>negative class</a:t>
            </a:r>
            <a:r>
              <a:rPr lang="ko-KR" altLang="en-US" kern="0" dirty="0"/>
              <a:t>에 대한 </a:t>
            </a:r>
            <a:r>
              <a:rPr lang="en-US" altLang="ko-KR" kern="0" dirty="0"/>
              <a:t>object</a:t>
            </a:r>
            <a:r>
              <a:rPr lang="ko-KR" altLang="en-US" kern="0" dirty="0"/>
              <a:t>가 검출되면 </a:t>
            </a:r>
            <a:r>
              <a:rPr lang="en-US" altLang="ko-KR" kern="0" dirty="0"/>
              <a:t>false positive</a:t>
            </a:r>
          </a:p>
          <a:p>
            <a:pPr marL="1908175" lvl="3" indent="-342900"/>
            <a:r>
              <a:rPr lang="en-US" altLang="ko-KR" kern="0" dirty="0"/>
              <a:t>positive class</a:t>
            </a:r>
            <a:r>
              <a:rPr lang="ko-KR" altLang="en-US" kern="0" dirty="0"/>
              <a:t>에 대한 </a:t>
            </a:r>
            <a:r>
              <a:rPr lang="en-US" altLang="ko-KR" kern="0" dirty="0"/>
              <a:t>object</a:t>
            </a:r>
            <a:r>
              <a:rPr lang="ko-KR" altLang="en-US" kern="0" dirty="0"/>
              <a:t>는 </a:t>
            </a:r>
            <a:r>
              <a:rPr lang="en-US" altLang="ko-KR" kern="0" dirty="0" err="1"/>
              <a:t>IoU</a:t>
            </a:r>
            <a:r>
              <a:rPr lang="en-US" altLang="ko-KR" kern="0" dirty="0"/>
              <a:t> &gt; 0.5</a:t>
            </a:r>
            <a:r>
              <a:rPr lang="ko-KR" altLang="en-US" kern="0" dirty="0"/>
              <a:t>일 때 </a:t>
            </a:r>
            <a:r>
              <a:rPr lang="en-US" altLang="ko-KR" kern="0" dirty="0"/>
              <a:t>true positive</a:t>
            </a:r>
            <a:r>
              <a:rPr lang="ko-KR" altLang="en-US" kern="0" dirty="0"/>
              <a:t>로 분류</a:t>
            </a:r>
            <a:endParaRPr lang="en-US" altLang="ko-KR" kern="0" dirty="0"/>
          </a:p>
          <a:p>
            <a:pPr marL="1450975" lvl="2" indent="-342900"/>
            <a:r>
              <a:rPr lang="en-US" altLang="ko-KR" kern="0" dirty="0"/>
              <a:t>Class hierarchy </a:t>
            </a:r>
          </a:p>
          <a:p>
            <a:pPr marL="1908175" lvl="3" indent="-342900"/>
            <a:r>
              <a:rPr lang="ko-KR" altLang="en-US" kern="0" dirty="0"/>
              <a:t>상위 </a:t>
            </a:r>
            <a:r>
              <a:rPr lang="en-US" altLang="ko-KR" kern="0" dirty="0"/>
              <a:t>class</a:t>
            </a:r>
            <a:r>
              <a:rPr lang="ko-KR" altLang="en-US" kern="0" dirty="0"/>
              <a:t>의 </a:t>
            </a:r>
            <a:r>
              <a:rPr lang="en-US" altLang="ko-KR" kern="0" dirty="0"/>
              <a:t>Average Precision</a:t>
            </a:r>
            <a:r>
              <a:rPr lang="ko-KR" altLang="en-US" kern="0" dirty="0"/>
              <a:t>은 하위 </a:t>
            </a:r>
            <a:r>
              <a:rPr lang="en-US" altLang="ko-KR" kern="0" dirty="0"/>
              <a:t>class</a:t>
            </a:r>
            <a:r>
              <a:rPr lang="ko-KR" altLang="en-US" kern="0" dirty="0"/>
              <a:t>의 </a:t>
            </a:r>
            <a:r>
              <a:rPr lang="en-US" altLang="ko-KR" kern="0" dirty="0"/>
              <a:t>prediction</a:t>
            </a:r>
            <a:r>
              <a:rPr lang="ko-KR" altLang="en-US" kern="0" dirty="0"/>
              <a:t>을 모두 포함해서 계산</a:t>
            </a:r>
            <a:endParaRPr lang="en-US" altLang="ko-KR" kern="0" dirty="0"/>
          </a:p>
          <a:p>
            <a:pPr marL="1908175" lvl="3" indent="-342900"/>
            <a:r>
              <a:rPr lang="ko-KR" altLang="en-US" kern="0" dirty="0"/>
              <a:t>모델이 </a:t>
            </a:r>
            <a:r>
              <a:rPr lang="en-US" altLang="ko-KR" kern="0" dirty="0"/>
              <a:t>object </a:t>
            </a:r>
            <a:r>
              <a:rPr lang="ko-KR" altLang="en-US" kern="0" dirty="0"/>
              <a:t>검출 시 상위 </a:t>
            </a:r>
            <a:r>
              <a:rPr lang="en-US" altLang="ko-KR" kern="0" dirty="0"/>
              <a:t>class</a:t>
            </a:r>
            <a:r>
              <a:rPr lang="ko-KR" altLang="en-US" kern="0" dirty="0"/>
              <a:t>가 검출이 안된다면 그 </a:t>
            </a:r>
            <a:r>
              <a:rPr lang="en-US" altLang="ko-KR" kern="0" dirty="0"/>
              <a:t>class</a:t>
            </a:r>
            <a:r>
              <a:rPr lang="ko-KR" altLang="en-US" kern="0" dirty="0"/>
              <a:t>에 대해서는 </a:t>
            </a:r>
            <a:r>
              <a:rPr lang="en-US" altLang="ko-KR" kern="0" dirty="0"/>
              <a:t>false negative</a:t>
            </a:r>
            <a:r>
              <a:rPr lang="ko-KR" altLang="en-US" kern="0" dirty="0"/>
              <a:t>로 분류함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70902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Data Description</a:t>
            </a:r>
          </a:p>
          <a:p>
            <a:pPr marL="342900" indent="-342900"/>
            <a:r>
              <a:rPr lang="ko-KR" altLang="en-US" dirty="0"/>
              <a:t>데이터 수집 </a:t>
            </a:r>
            <a:endParaRPr lang="en-US" altLang="ko-KR" dirty="0"/>
          </a:p>
          <a:p>
            <a:pPr marL="342900" indent="-342900"/>
            <a:r>
              <a:rPr lang="en-US" altLang="ko-KR" dirty="0"/>
              <a:t>Annotation</a:t>
            </a:r>
          </a:p>
          <a:p>
            <a:pPr marL="342900" indent="-342900"/>
            <a:r>
              <a:rPr lang="en-US" altLang="ko-KR" dirty="0"/>
              <a:t>Data Statistics</a:t>
            </a:r>
          </a:p>
          <a:p>
            <a:pPr marL="342900" indent="-342900"/>
            <a:r>
              <a:rPr lang="en-US" altLang="ko-KR" dirty="0"/>
              <a:t>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B0F83-C370-40CC-BF24-95F13FA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이 공개한 </a:t>
            </a:r>
            <a:r>
              <a:rPr lang="en-US" altLang="ko-KR" dirty="0"/>
              <a:t>open image dataset(</a:t>
            </a:r>
            <a:r>
              <a:rPr lang="en-US" altLang="ko-KR" dirty="0" err="1"/>
              <a:t>imagenet</a:t>
            </a:r>
            <a:r>
              <a:rPr lang="en-US" altLang="ko-KR" dirty="0"/>
              <a:t>…)</a:t>
            </a:r>
          </a:p>
          <a:p>
            <a:r>
              <a:rPr lang="ko-KR" altLang="en-US" dirty="0"/>
              <a:t>전체 이미지 개수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920</a:t>
            </a:r>
            <a:r>
              <a:rPr lang="ko-KR" altLang="en-US" dirty="0"/>
              <a:t>만장</a:t>
            </a:r>
            <a:endParaRPr lang="en-US" altLang="ko-KR" dirty="0"/>
          </a:p>
          <a:p>
            <a:r>
              <a:rPr lang="en-US" altLang="ko-KR" dirty="0"/>
              <a:t>19,800</a:t>
            </a:r>
            <a:r>
              <a:rPr lang="ko-KR" altLang="en-US" dirty="0"/>
              <a:t>개의 카테고리에 대한 약 </a:t>
            </a:r>
            <a:r>
              <a:rPr lang="en-US" altLang="ko-KR" dirty="0"/>
              <a:t>3,000</a:t>
            </a:r>
            <a:r>
              <a:rPr lang="ko-KR" altLang="en-US" dirty="0"/>
              <a:t>만개의 </a:t>
            </a:r>
            <a:r>
              <a:rPr lang="en-US" altLang="ko-KR" dirty="0"/>
              <a:t>Image-level Label</a:t>
            </a:r>
          </a:p>
          <a:p>
            <a:r>
              <a:rPr lang="en-US" altLang="ko-KR" dirty="0"/>
              <a:t>600</a:t>
            </a:r>
            <a:r>
              <a:rPr lang="ko-KR" altLang="en-US" dirty="0"/>
              <a:t>개의 </a:t>
            </a:r>
            <a:r>
              <a:rPr lang="en-US" altLang="ko-KR" dirty="0"/>
              <a:t>object class</a:t>
            </a:r>
            <a:r>
              <a:rPr lang="ko-KR" altLang="en-US" dirty="0"/>
              <a:t>에 대한 </a:t>
            </a:r>
            <a:r>
              <a:rPr lang="en-US" altLang="ko-KR" dirty="0"/>
              <a:t>1540</a:t>
            </a:r>
            <a:r>
              <a:rPr lang="ko-KR" altLang="en-US" dirty="0"/>
              <a:t>만개의 </a:t>
            </a:r>
            <a:r>
              <a:rPr lang="en-US" altLang="ko-KR" dirty="0"/>
              <a:t>bounding box(</a:t>
            </a:r>
            <a:r>
              <a:rPr lang="en-US" altLang="ko-KR" dirty="0" err="1"/>
              <a:t>Imagenet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37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천개의 </a:t>
            </a:r>
            <a:r>
              <a:rPr lang="en-US" altLang="ko-KR" dirty="0"/>
              <a:t>visual relationship(57</a:t>
            </a:r>
            <a:r>
              <a:rPr lang="ko-KR" altLang="en-US" dirty="0"/>
              <a:t>개 </a:t>
            </a:r>
            <a:r>
              <a:rPr lang="en-US" altLang="ko-KR" dirty="0"/>
              <a:t>object)</a:t>
            </a:r>
            <a:r>
              <a:rPr lang="ko-KR" altLang="en-US" dirty="0"/>
              <a:t>을 나타내는 </a:t>
            </a:r>
            <a:r>
              <a:rPr lang="en-US" altLang="ko-KR" dirty="0"/>
              <a:t>annotation</a:t>
            </a:r>
          </a:p>
          <a:p>
            <a:pPr lvl="1"/>
            <a:r>
              <a:rPr lang="en-US" altLang="ko-KR" dirty="0"/>
              <a:t>visual relationship detection : </a:t>
            </a:r>
            <a:r>
              <a:rPr lang="ko-KR" altLang="en-US" dirty="0"/>
              <a:t>특정 관계가 있는 </a:t>
            </a:r>
            <a:r>
              <a:rPr lang="en-US" altLang="ko-KR" dirty="0"/>
              <a:t>object</a:t>
            </a:r>
            <a:r>
              <a:rPr lang="ko-KR" altLang="en-US" dirty="0"/>
              <a:t>의 쌍을 찾는 </a:t>
            </a:r>
            <a:r>
              <a:rPr lang="en-US" altLang="ko-KR" dirty="0"/>
              <a:t>task(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기타를 치고 있는 여자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CC-BY license : </a:t>
            </a:r>
            <a:r>
              <a:rPr lang="ko-KR" altLang="en-US" dirty="0"/>
              <a:t>모든 이미지에 대해서 저작자 이름</a:t>
            </a:r>
            <a:r>
              <a:rPr lang="en-US" altLang="ko-KR" dirty="0"/>
              <a:t>, </a:t>
            </a:r>
            <a:r>
              <a:rPr lang="ko-KR" altLang="en-US" dirty="0"/>
              <a:t>저작물 제목</a:t>
            </a:r>
            <a:r>
              <a:rPr lang="en-US" altLang="ko-KR" dirty="0"/>
              <a:t>, </a:t>
            </a:r>
            <a:r>
              <a:rPr lang="ko-KR" altLang="en-US" dirty="0"/>
              <a:t>출처만 명시하면 자유롭게 사용 가능</a:t>
            </a:r>
            <a:endParaRPr lang="en-US" altLang="ko-KR" dirty="0"/>
          </a:p>
          <a:p>
            <a:r>
              <a:rPr lang="en-US" altLang="ko-KR" dirty="0" err="1"/>
              <a:t>flickr</a:t>
            </a:r>
            <a:r>
              <a:rPr lang="ko-KR" altLang="en-US" dirty="0"/>
              <a:t>에서 이미지를 수집하고 웹 상에 이미 존재하는 이미지일 경우 삭제</a:t>
            </a:r>
            <a:r>
              <a:rPr lang="en-US" altLang="ko-KR" dirty="0"/>
              <a:t>(google image search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태그가 붙어있지 않은 이미지만 수집해서 </a:t>
            </a:r>
            <a:r>
              <a:rPr lang="en-US" altLang="ko-KR" dirty="0"/>
              <a:t>class </a:t>
            </a:r>
            <a:r>
              <a:rPr lang="ko-KR" altLang="en-US" dirty="0"/>
              <a:t>분포가 </a:t>
            </a:r>
            <a:r>
              <a:rPr lang="en-US" altLang="ko-KR" dirty="0"/>
              <a:t>bias</a:t>
            </a:r>
            <a:r>
              <a:rPr lang="ko-KR" altLang="en-US" dirty="0"/>
              <a:t>를 가지는 것을 방지함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8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데이터 수집  </a:t>
            </a:r>
            <a:r>
              <a:rPr lang="en-US" altLang="ko-KR" kern="0" dirty="0"/>
              <a:t>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kern="0" dirty="0"/>
              <a:t>CC-BY </a:t>
            </a:r>
            <a:r>
              <a:rPr lang="ko-KR" altLang="en-US" kern="0" dirty="0"/>
              <a:t>라이선스가 있는 모든 이미지를 수집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이미지 원본을 다운로드 받아 </a:t>
            </a:r>
            <a:r>
              <a:rPr lang="en-US" altLang="ko-KR" kern="0" dirty="0"/>
              <a:t>1600*1200 / 300k </a:t>
            </a:r>
            <a:r>
              <a:rPr lang="ko-KR" altLang="en-US" kern="0" dirty="0"/>
              <a:t>두 가지 </a:t>
            </a:r>
            <a:r>
              <a:rPr lang="en-US" altLang="ko-KR" kern="0" dirty="0"/>
              <a:t>resolution</a:t>
            </a:r>
            <a:r>
              <a:rPr lang="ko-KR" altLang="en-US" kern="0" dirty="0"/>
              <a:t>으로 변환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이미지 메타데이터 생성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부적절한 콘텐츠를 포함한 이미지는 삭제</a:t>
            </a:r>
            <a:r>
              <a:rPr lang="en-US" altLang="ko-KR" kern="0" dirty="0"/>
              <a:t>(by google </a:t>
            </a:r>
            <a:r>
              <a:rPr lang="en-US" altLang="ko-KR" kern="0" dirty="0" err="1"/>
              <a:t>safesearch</a:t>
            </a:r>
            <a:r>
              <a:rPr lang="en-US" altLang="ko-KR" kern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kern="0" dirty="0"/>
              <a:t>low-level similarity</a:t>
            </a:r>
            <a:r>
              <a:rPr lang="ko-KR" altLang="en-US" kern="0" dirty="0"/>
              <a:t> 이용하여 유사한 이미지는 삭제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인터넷상에 존재하는 이미지는 삭제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원본 이미지와 비교하여 달라진 부분을 복원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kern="0" dirty="0"/>
              <a:t>train(9,011,219), validation(41,620), test(125,436)</a:t>
            </a:r>
            <a:r>
              <a:rPr lang="ko-KR" altLang="en-US" kern="0" dirty="0"/>
              <a:t>으로 </a:t>
            </a:r>
            <a:r>
              <a:rPr lang="en-US" altLang="ko-KR" kern="0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5397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Class label </a:t>
            </a:r>
          </a:p>
          <a:p>
            <a:pPr marL="993775" lvl="1" indent="-342900"/>
            <a:r>
              <a:rPr lang="en-US" altLang="ko-KR" kern="0" dirty="0"/>
              <a:t>google </a:t>
            </a:r>
            <a:r>
              <a:rPr lang="ko-KR" altLang="en-US" kern="0" dirty="0"/>
              <a:t>내부 </a:t>
            </a:r>
            <a:r>
              <a:rPr lang="en-US" altLang="ko-KR" kern="0" dirty="0"/>
              <a:t>image dataset</a:t>
            </a:r>
            <a:r>
              <a:rPr lang="ko-KR" altLang="en-US" kern="0" dirty="0"/>
              <a:t>의 </a:t>
            </a:r>
            <a:r>
              <a:rPr lang="en-US" altLang="ko-KR" kern="0" dirty="0"/>
              <a:t>class</a:t>
            </a:r>
            <a:r>
              <a:rPr lang="ko-KR" altLang="en-US" kern="0" dirty="0"/>
              <a:t>인 </a:t>
            </a:r>
            <a:r>
              <a:rPr lang="en-US" altLang="ko-KR" kern="0" dirty="0"/>
              <a:t>JFT</a:t>
            </a:r>
            <a:r>
              <a:rPr lang="ko-KR" altLang="en-US" kern="0" dirty="0"/>
              <a:t>로부터 </a:t>
            </a:r>
            <a:r>
              <a:rPr lang="en-US" altLang="ko-KR" kern="0" dirty="0"/>
              <a:t>19,794</a:t>
            </a:r>
            <a:r>
              <a:rPr lang="ko-KR" altLang="en-US" kern="0" dirty="0"/>
              <a:t>개의 </a:t>
            </a:r>
            <a:r>
              <a:rPr lang="en-US" altLang="ko-KR" kern="0" dirty="0"/>
              <a:t>class</a:t>
            </a:r>
            <a:r>
              <a:rPr lang="ko-KR" altLang="en-US" kern="0" dirty="0"/>
              <a:t>를 선택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20,000</a:t>
            </a:r>
            <a:r>
              <a:rPr lang="ko-KR" altLang="en-US" kern="0" dirty="0"/>
              <a:t>개에 육박하는 </a:t>
            </a:r>
            <a:r>
              <a:rPr lang="en-US" altLang="ko-KR" kern="0" dirty="0"/>
              <a:t>class</a:t>
            </a:r>
            <a:r>
              <a:rPr lang="ko-KR" altLang="en-US" kern="0" dirty="0"/>
              <a:t>를 인간이 일일이 구분하기에는 불가능하므로</a:t>
            </a:r>
            <a:r>
              <a:rPr lang="en-US" altLang="ko-KR" kern="0" dirty="0"/>
              <a:t>, classification model</a:t>
            </a:r>
            <a:r>
              <a:rPr lang="ko-KR" altLang="en-US" kern="0" dirty="0"/>
              <a:t>을 통해 후보 </a:t>
            </a:r>
            <a:r>
              <a:rPr lang="en-US" altLang="ko-KR" kern="0" dirty="0"/>
              <a:t>class</a:t>
            </a:r>
            <a:r>
              <a:rPr lang="ko-KR" altLang="en-US" kern="0" dirty="0"/>
              <a:t>를 도출하고 이를 인간이 검증하는 방식으로 </a:t>
            </a:r>
            <a:r>
              <a:rPr lang="en-US" altLang="ko-KR" kern="0" dirty="0"/>
              <a:t>labelling </a:t>
            </a:r>
            <a:r>
              <a:rPr lang="ko-KR" altLang="en-US" kern="0" dirty="0"/>
              <a:t>진행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google</a:t>
            </a:r>
            <a:r>
              <a:rPr lang="ko-KR" altLang="en-US" kern="0" dirty="0"/>
              <a:t> </a:t>
            </a:r>
            <a:r>
              <a:rPr lang="en-US" altLang="ko-KR" kern="0" dirty="0"/>
              <a:t> </a:t>
            </a:r>
            <a:r>
              <a:rPr lang="ko-KR" altLang="en-US" kern="0" dirty="0"/>
              <a:t>소속 </a:t>
            </a:r>
            <a:r>
              <a:rPr lang="en-US" altLang="ko-KR" kern="0" dirty="0"/>
              <a:t>annotator</a:t>
            </a:r>
            <a:r>
              <a:rPr lang="ko-KR" altLang="en-US" kern="0" dirty="0"/>
              <a:t>와 외부 인원이 동시에 검증 진행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각 이미지별로 </a:t>
            </a:r>
            <a:r>
              <a:rPr lang="en-US" altLang="ko-KR" kern="0" dirty="0"/>
              <a:t>positive / negative label</a:t>
            </a:r>
            <a:r>
              <a:rPr lang="ko-KR" altLang="en-US" kern="0" dirty="0"/>
              <a:t>이 있음</a:t>
            </a:r>
            <a:endParaRPr lang="en-US" altLang="ko-KR" kern="0" dirty="0"/>
          </a:p>
          <a:p>
            <a:pPr lvl="2"/>
            <a:r>
              <a:rPr lang="en-US" altLang="ko-KR" kern="0" dirty="0"/>
              <a:t>negative label</a:t>
            </a:r>
            <a:r>
              <a:rPr lang="ko-KR" altLang="en-US" kern="0" dirty="0"/>
              <a:t>을 추가하는 이유 </a:t>
            </a:r>
            <a:r>
              <a:rPr lang="en-US" altLang="ko-KR" kern="0" dirty="0"/>
              <a:t>: </a:t>
            </a:r>
            <a:r>
              <a:rPr lang="ko-KR" altLang="en-US" kern="0" dirty="0"/>
              <a:t>불완전한 데이터에서도 충분한 성능을 내기 위함</a:t>
            </a:r>
            <a:r>
              <a:rPr lang="en-US" altLang="ko-KR" kern="0" dirty="0"/>
              <a:t>(</a:t>
            </a:r>
            <a:r>
              <a:rPr lang="en-US" altLang="ko-KR" b="0" dirty="0"/>
              <a:t>they enable to properly train discriminative classifiers even in our incomplete annotation setting)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83D09-BBB1-4BA1-AFF1-E7AE3F52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71" y="2981462"/>
            <a:ext cx="6554035" cy="31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D28EB0-C99F-406C-9CBF-F3BBBD6A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63" y="3429000"/>
            <a:ext cx="3001225" cy="20060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Bounding box</a:t>
            </a:r>
          </a:p>
          <a:p>
            <a:pPr marL="993775" lvl="1" indent="-342900"/>
            <a:r>
              <a:rPr lang="en-US" altLang="ko-KR" kern="0" dirty="0"/>
              <a:t>600</a:t>
            </a:r>
            <a:r>
              <a:rPr lang="ko-KR" altLang="en-US" kern="0" dirty="0"/>
              <a:t>개의 </a:t>
            </a:r>
            <a:r>
              <a:rPr lang="en-US" altLang="ko-KR" kern="0" dirty="0"/>
              <a:t>class</a:t>
            </a:r>
            <a:r>
              <a:rPr lang="ko-KR" altLang="en-US" kern="0" dirty="0"/>
              <a:t>를 선정</a:t>
            </a:r>
            <a:r>
              <a:rPr lang="en-US" altLang="ko-KR" kern="0" dirty="0"/>
              <a:t>(</a:t>
            </a:r>
            <a:r>
              <a:rPr lang="ko-KR" altLang="en-US" kern="0" dirty="0"/>
              <a:t>구분이 명확하고 중요하다고 판단되는 것</a:t>
            </a:r>
            <a:r>
              <a:rPr lang="en-US" altLang="ko-KR" kern="0" dirty="0"/>
              <a:t>, box</a:t>
            </a:r>
            <a:r>
              <a:rPr lang="ko-KR" altLang="en-US" kern="0" dirty="0"/>
              <a:t>를 그릴 수 있는 것</a:t>
            </a:r>
            <a:r>
              <a:rPr lang="en-US" altLang="ko-KR" kern="0" dirty="0"/>
              <a:t>)</a:t>
            </a:r>
            <a:r>
              <a:rPr lang="ko-KR" altLang="en-US" kern="0" dirty="0"/>
              <a:t>해서 </a:t>
            </a:r>
            <a:r>
              <a:rPr lang="en-US" altLang="ko-KR" kern="0" dirty="0"/>
              <a:t>bounding box</a:t>
            </a:r>
            <a:r>
              <a:rPr lang="ko-KR" altLang="en-US" kern="0" dirty="0"/>
              <a:t>를 생성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object</a:t>
            </a:r>
            <a:r>
              <a:rPr lang="ko-KR" altLang="en-US" kern="0" dirty="0"/>
              <a:t>가 전부 포함되는 최소한의 </a:t>
            </a:r>
            <a:r>
              <a:rPr lang="en-US" altLang="ko-KR" kern="0" dirty="0"/>
              <a:t>box</a:t>
            </a:r>
            <a:r>
              <a:rPr lang="ko-KR" altLang="en-US" kern="0" dirty="0"/>
              <a:t>를 그릴 것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같은 종류의 </a:t>
            </a:r>
            <a:r>
              <a:rPr lang="en-US" altLang="ko-KR" kern="0" dirty="0"/>
              <a:t>object</a:t>
            </a:r>
            <a:r>
              <a:rPr lang="ko-KR" altLang="en-US" kern="0" dirty="0"/>
              <a:t>가 겹쳐 있어 개별 </a:t>
            </a:r>
            <a:r>
              <a:rPr lang="en-US" altLang="ko-KR" kern="0" dirty="0"/>
              <a:t>box</a:t>
            </a:r>
            <a:r>
              <a:rPr lang="ko-KR" altLang="en-US" kern="0" dirty="0"/>
              <a:t>를 그리기 어려운 경우 하나로 묶어서 </a:t>
            </a:r>
            <a:r>
              <a:rPr lang="en-US" altLang="ko-KR" kern="0" dirty="0"/>
              <a:t>box</a:t>
            </a:r>
            <a:r>
              <a:rPr lang="ko-KR" altLang="en-US" kern="0" dirty="0"/>
              <a:t>로 처리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 err="1"/>
              <a:t>bbox</a:t>
            </a:r>
            <a:r>
              <a:rPr lang="ko-KR" altLang="en-US" kern="0" dirty="0"/>
              <a:t>의 </a:t>
            </a:r>
            <a:r>
              <a:rPr lang="en-US" altLang="ko-KR" kern="0" dirty="0"/>
              <a:t>90%</a:t>
            </a:r>
            <a:r>
              <a:rPr lang="ko-KR" altLang="en-US" kern="0" dirty="0"/>
              <a:t>의</a:t>
            </a:r>
            <a:r>
              <a:rPr lang="en-US" altLang="ko-KR" kern="0" dirty="0"/>
              <a:t> extreme</a:t>
            </a:r>
            <a:r>
              <a:rPr lang="ko-KR" altLang="en-US" kern="0" dirty="0"/>
              <a:t> </a:t>
            </a:r>
            <a:r>
              <a:rPr lang="en-US" altLang="ko-KR" kern="0" dirty="0"/>
              <a:t>clicking</a:t>
            </a:r>
            <a:r>
              <a:rPr lang="ko-KR" altLang="en-US" kern="0" dirty="0"/>
              <a:t>방법으로 생성</a:t>
            </a:r>
            <a:endParaRPr lang="en-US" altLang="ko-KR" kern="0" dirty="0"/>
          </a:p>
          <a:p>
            <a:pPr marL="1450975" lvl="2" indent="-342900"/>
            <a:r>
              <a:rPr lang="en-US" altLang="ko-KR" kern="0" dirty="0"/>
              <a:t>extreme</a:t>
            </a:r>
            <a:r>
              <a:rPr lang="ko-KR" altLang="en-US" kern="0" dirty="0"/>
              <a:t> </a:t>
            </a:r>
            <a:r>
              <a:rPr lang="en-US" altLang="ko-KR" kern="0" dirty="0"/>
              <a:t>clicking</a:t>
            </a:r>
            <a:r>
              <a:rPr lang="ko-KR" altLang="en-US" kern="0" dirty="0"/>
              <a:t> </a:t>
            </a:r>
            <a:r>
              <a:rPr lang="en-US" altLang="ko-KR" kern="0" dirty="0"/>
              <a:t>:</a:t>
            </a:r>
            <a:r>
              <a:rPr lang="ko-KR" altLang="en-US" kern="0" dirty="0"/>
              <a:t> </a:t>
            </a:r>
            <a:r>
              <a:rPr lang="en-US" altLang="ko-KR" kern="0" dirty="0" err="1"/>
              <a:t>bbox</a:t>
            </a:r>
            <a:r>
              <a:rPr lang="en-US" altLang="ko-KR" kern="0" dirty="0"/>
              <a:t> </a:t>
            </a:r>
            <a:r>
              <a:rPr lang="ko-KR" altLang="en-US" kern="0" dirty="0"/>
              <a:t>대신 상하좌우 포인트를 찍는 것으로 작업 속도 높임</a:t>
            </a:r>
            <a:r>
              <a:rPr lang="en-US" altLang="ko-KR" kern="0" dirty="0"/>
              <a:t>(25.5sec</a:t>
            </a:r>
            <a:r>
              <a:rPr lang="ko-KR" altLang="en-US" kern="0" dirty="0"/>
              <a:t> </a:t>
            </a:r>
            <a:r>
              <a:rPr lang="en-US" altLang="ko-KR" kern="0" dirty="0"/>
              <a:t>-&gt;</a:t>
            </a:r>
            <a:r>
              <a:rPr lang="ko-KR" altLang="en-US" kern="0" dirty="0"/>
              <a:t> </a:t>
            </a:r>
            <a:r>
              <a:rPr lang="en-US" altLang="ko-KR" kern="0" dirty="0"/>
              <a:t>7.4</a:t>
            </a:r>
            <a:r>
              <a:rPr lang="ko-KR" altLang="en-US" kern="0" dirty="0"/>
              <a:t> </a:t>
            </a:r>
            <a:r>
              <a:rPr lang="en-US" altLang="ko-KR" kern="0" dirty="0"/>
              <a:t>per</a:t>
            </a:r>
            <a:r>
              <a:rPr lang="ko-KR" altLang="en-US" kern="0" dirty="0"/>
              <a:t> </a:t>
            </a:r>
            <a:r>
              <a:rPr lang="en-US" altLang="ko-KR" kern="0" dirty="0"/>
              <a:t>box)</a:t>
            </a:r>
          </a:p>
          <a:p>
            <a:pPr marL="993775" lvl="1" indent="-342900"/>
            <a:r>
              <a:rPr lang="en-US" altLang="ko-KR" kern="0" dirty="0"/>
              <a:t>10%</a:t>
            </a:r>
            <a:r>
              <a:rPr lang="ko-KR" altLang="en-US" kern="0" dirty="0"/>
              <a:t>의 </a:t>
            </a:r>
            <a:r>
              <a:rPr lang="en-US" altLang="ko-KR" kern="0" dirty="0" err="1"/>
              <a:t>bbox</a:t>
            </a:r>
            <a:r>
              <a:rPr lang="ko-KR" altLang="en-US" kern="0" dirty="0"/>
              <a:t>는 </a:t>
            </a:r>
            <a:r>
              <a:rPr lang="en-US" altLang="ko-KR" kern="0" dirty="0"/>
              <a:t>detector(</a:t>
            </a:r>
            <a:r>
              <a:rPr lang="ko-KR" altLang="en-US" kern="0" dirty="0"/>
              <a:t>모델</a:t>
            </a:r>
            <a:r>
              <a:rPr lang="en-US" altLang="ko-KR" kern="0" dirty="0"/>
              <a:t>)</a:t>
            </a:r>
            <a:r>
              <a:rPr lang="ko-KR" altLang="en-US" kern="0" dirty="0"/>
              <a:t>로 생성하고</a:t>
            </a:r>
            <a:r>
              <a:rPr lang="en-US" altLang="ko-KR" kern="0" dirty="0"/>
              <a:t>, annotator</a:t>
            </a:r>
            <a:r>
              <a:rPr lang="ko-KR" altLang="en-US" kern="0" dirty="0"/>
              <a:t>가 검증하는 방식으로 생성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구글 소속 </a:t>
            </a:r>
            <a:r>
              <a:rPr lang="en-US" altLang="ko-KR" kern="0" dirty="0"/>
              <a:t>annotator</a:t>
            </a:r>
            <a:r>
              <a:rPr lang="ko-KR" altLang="en-US" kern="0" dirty="0"/>
              <a:t>에게 교육 후 검증하며 작업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모든 </a:t>
            </a:r>
            <a:r>
              <a:rPr lang="en-US" altLang="ko-KR" kern="0" dirty="0"/>
              <a:t>box</a:t>
            </a:r>
            <a:r>
              <a:rPr lang="ko-KR" altLang="en-US" kern="0" dirty="0"/>
              <a:t>를 그린 후</a:t>
            </a:r>
            <a:r>
              <a:rPr lang="en-US" altLang="ko-KR" kern="0" dirty="0"/>
              <a:t>, </a:t>
            </a:r>
            <a:r>
              <a:rPr lang="ko-KR" altLang="en-US" kern="0" dirty="0"/>
              <a:t>상위 카테고리에 해당하는 </a:t>
            </a:r>
            <a:r>
              <a:rPr lang="en-US" altLang="ko-KR" kern="0" dirty="0"/>
              <a:t>box</a:t>
            </a:r>
            <a:r>
              <a:rPr lang="ko-KR" altLang="en-US" kern="0" dirty="0"/>
              <a:t>는 삭제</a:t>
            </a:r>
            <a:r>
              <a:rPr lang="en-US" altLang="ko-KR" kern="0" dirty="0"/>
              <a:t>(animal / zebra)</a:t>
            </a:r>
          </a:p>
          <a:p>
            <a:pPr marL="993775" lvl="1" indent="-342900"/>
            <a:endParaRPr lang="en-US" altLang="ko-KR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3401A-66CA-4979-B9A3-CB9B45ED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21" y="3429001"/>
            <a:ext cx="2922095" cy="2006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801A50-5883-44C8-8F56-BCFF01C5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67" y="3429000"/>
            <a:ext cx="2955006" cy="20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Visual relationships</a:t>
            </a:r>
          </a:p>
          <a:p>
            <a:pPr marL="993775" lvl="1" indent="-342900"/>
            <a:r>
              <a:rPr lang="en-US" altLang="ko-KR" kern="0" dirty="0"/>
              <a:t>label </a:t>
            </a:r>
            <a:r>
              <a:rPr lang="ko-KR" altLang="en-US" kern="0" dirty="0"/>
              <a:t>형식 </a:t>
            </a:r>
            <a:r>
              <a:rPr lang="en-US" altLang="ko-KR" kern="0" dirty="0"/>
              <a:t>: &lt;class1, relationship,  class2&gt;</a:t>
            </a:r>
          </a:p>
          <a:p>
            <a:pPr marL="1450975" lvl="2" indent="-342900"/>
            <a:r>
              <a:rPr lang="ko-KR" altLang="en-US" kern="0" dirty="0"/>
              <a:t>예</a:t>
            </a:r>
            <a:r>
              <a:rPr lang="en-US" altLang="ko-KR" kern="0" dirty="0"/>
              <a:t>: &lt;woman, playing, guitar&gt;</a:t>
            </a:r>
          </a:p>
          <a:p>
            <a:pPr marL="993775" lvl="1" indent="-342900"/>
            <a:r>
              <a:rPr lang="en-US" altLang="ko-KR" kern="0" dirty="0"/>
              <a:t>relationship </a:t>
            </a:r>
            <a:r>
              <a:rPr lang="ko-KR" altLang="en-US" kern="0" dirty="0"/>
              <a:t>조건 </a:t>
            </a:r>
            <a:r>
              <a:rPr lang="en-US" altLang="ko-KR" kern="0" dirty="0"/>
              <a:t>: </a:t>
            </a:r>
            <a:r>
              <a:rPr lang="ko-KR" altLang="en-US" kern="0" dirty="0"/>
              <a:t>충분히 자주 발생 </a:t>
            </a:r>
            <a:r>
              <a:rPr lang="en-US" altLang="ko-KR" kern="0" dirty="0"/>
              <a:t>/ </a:t>
            </a:r>
            <a:r>
              <a:rPr lang="ko-KR" altLang="en-US" kern="0" dirty="0"/>
              <a:t>충분한 데이터 </a:t>
            </a:r>
            <a:r>
              <a:rPr lang="en-US" altLang="ko-KR" kern="0" dirty="0"/>
              <a:t>/ </a:t>
            </a:r>
            <a:r>
              <a:rPr lang="ko-KR" altLang="en-US" kern="0" dirty="0"/>
              <a:t>사소한 것</a:t>
            </a:r>
            <a:r>
              <a:rPr lang="en-US" altLang="ko-KR" kern="0" dirty="0"/>
              <a:t>(</a:t>
            </a:r>
            <a:r>
              <a:rPr lang="ko-KR" altLang="en-US" kern="0" dirty="0"/>
              <a:t>예</a:t>
            </a:r>
            <a:r>
              <a:rPr lang="en-US" altLang="ko-KR" kern="0" dirty="0"/>
              <a:t>: </a:t>
            </a:r>
            <a:r>
              <a:rPr lang="ko-KR" altLang="en-US" kern="0" dirty="0"/>
              <a:t>차에 바퀴가 있다</a:t>
            </a:r>
            <a:r>
              <a:rPr lang="en-US" altLang="ko-KR" kern="0" dirty="0"/>
              <a:t>)</a:t>
            </a:r>
            <a:r>
              <a:rPr lang="ko-KR" altLang="en-US" kern="0" dirty="0"/>
              <a:t>이 아닐 것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재질을 표현하는 </a:t>
            </a:r>
            <a:r>
              <a:rPr lang="en-US" altLang="ko-KR" kern="0" dirty="0"/>
              <a:t>relationship</a:t>
            </a:r>
            <a:r>
              <a:rPr lang="ko-KR" altLang="en-US" kern="0" dirty="0"/>
              <a:t>을 추가함</a:t>
            </a:r>
            <a:r>
              <a:rPr lang="en-US" altLang="ko-KR" kern="0" dirty="0"/>
              <a:t>(wooden, transparent, plastic, made of textile, made of leather)</a:t>
            </a:r>
          </a:p>
          <a:p>
            <a:pPr marL="993775" lvl="1" indent="-342900"/>
            <a:r>
              <a:rPr lang="en-US" altLang="ko-KR" kern="0" dirty="0"/>
              <a:t>bounding box</a:t>
            </a:r>
            <a:r>
              <a:rPr lang="ko-KR" altLang="en-US" kern="0" dirty="0"/>
              <a:t>를 이용해서 가능한 </a:t>
            </a:r>
            <a:r>
              <a:rPr lang="en-US" altLang="ko-KR" kern="0" dirty="0"/>
              <a:t>label</a:t>
            </a:r>
            <a:r>
              <a:rPr lang="ko-KR" altLang="en-US" kern="0" dirty="0"/>
              <a:t>을 모두 뽑고</a:t>
            </a:r>
            <a:r>
              <a:rPr lang="en-US" altLang="ko-KR" kern="0" dirty="0"/>
              <a:t>, </a:t>
            </a:r>
            <a:r>
              <a:rPr lang="ko-KR" altLang="en-US" kern="0" dirty="0"/>
              <a:t>이를 </a:t>
            </a:r>
            <a:r>
              <a:rPr lang="en-US" altLang="ko-KR" kern="0" dirty="0"/>
              <a:t>annotator</a:t>
            </a:r>
            <a:r>
              <a:rPr lang="ko-KR" altLang="en-US" kern="0" dirty="0"/>
              <a:t>가 검증하는 방식으로 </a:t>
            </a:r>
            <a:r>
              <a:rPr lang="en-US" altLang="ko-KR" kern="0" dirty="0"/>
              <a:t>relationship </a:t>
            </a:r>
            <a:r>
              <a:rPr lang="ko-KR" altLang="en-US" kern="0" dirty="0"/>
              <a:t>생성</a:t>
            </a:r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70F4C-7BB2-4203-BFEB-E8D4C209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616635"/>
            <a:ext cx="2789822" cy="36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Statistics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ko-KR" altLang="en-US" kern="0" dirty="0"/>
              <a:t>전체</a:t>
            </a:r>
            <a:endParaRPr lang="en-US" altLang="ko-KR" kern="0" dirty="0"/>
          </a:p>
          <a:p>
            <a:pPr marL="342900" indent="-342900"/>
            <a:endParaRPr lang="en-US" altLang="ko-KR" kern="0" dirty="0"/>
          </a:p>
          <a:p>
            <a:pPr marL="342900" indent="-342900"/>
            <a:r>
              <a:rPr lang="en-US" altLang="ko-KR" kern="0" dirty="0"/>
              <a:t>Image-Level label</a:t>
            </a:r>
          </a:p>
          <a:p>
            <a:pPr marL="342900" indent="-342900"/>
            <a:endParaRPr lang="en-US" altLang="ko-KR" kern="0" dirty="0"/>
          </a:p>
          <a:p>
            <a:pPr marL="342900" indent="-342900"/>
            <a:endParaRPr lang="en-US" altLang="ko-KR" kern="0" dirty="0"/>
          </a:p>
          <a:p>
            <a:pPr marL="342900" indent="-342900"/>
            <a:r>
              <a:rPr lang="en-US" altLang="ko-KR" kern="0" dirty="0"/>
              <a:t>Bounding boxes</a:t>
            </a:r>
          </a:p>
          <a:p>
            <a:pPr marL="342900" indent="-342900"/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pPr marL="285750" indent="-285750"/>
            <a:r>
              <a:rPr lang="en-US" altLang="ko-KR" kern="0" dirty="0"/>
              <a:t>visual relationships</a:t>
            </a:r>
          </a:p>
          <a:p>
            <a:pPr marL="936625" lvl="1"/>
            <a:r>
              <a:rPr lang="en-US" altLang="ko-KR" kern="0" dirty="0"/>
              <a:t>329 distinct relationship triplets (57 different class)</a:t>
            </a:r>
            <a:r>
              <a:rPr lang="ko-KR" altLang="en-US" kern="0" dirty="0"/>
              <a:t>에 대한 </a:t>
            </a:r>
            <a:r>
              <a:rPr lang="en-US" altLang="ko-KR" kern="0" dirty="0"/>
              <a:t>375,000</a:t>
            </a:r>
            <a:r>
              <a:rPr lang="ko-KR" altLang="en-US" kern="0" dirty="0"/>
              <a:t>개의 </a:t>
            </a:r>
            <a:r>
              <a:rPr lang="en-US" altLang="ko-KR" kern="0" dirty="0"/>
              <a:t>annotation</a:t>
            </a:r>
          </a:p>
          <a:p>
            <a:pPr marL="936625" lvl="1"/>
            <a:r>
              <a:rPr lang="ko-KR" altLang="en-US" kern="0" dirty="0"/>
              <a:t>기존 데이터셋과 달리 엄격한 관리 아래 만들어진 </a:t>
            </a:r>
            <a:r>
              <a:rPr lang="en-US" altLang="ko-KR" kern="0" dirty="0"/>
              <a:t>annotation</a:t>
            </a:r>
            <a:r>
              <a:rPr lang="ko-KR" altLang="en-US" kern="0" dirty="0"/>
              <a:t>이라 데이터가 </a:t>
            </a:r>
            <a:r>
              <a:rPr lang="en-US" altLang="ko-KR" kern="0" dirty="0"/>
              <a:t>clear</a:t>
            </a:r>
            <a:r>
              <a:rPr lang="ko-KR" altLang="en-US" kern="0" dirty="0"/>
              <a:t>함</a:t>
            </a:r>
            <a:endParaRPr lang="en-US" altLang="ko-KR" kern="0" dirty="0"/>
          </a:p>
          <a:p>
            <a:pPr marL="342900" indent="-3429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90C21-2468-4BB5-A128-A183004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2" y="1177592"/>
            <a:ext cx="3280862" cy="5663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EC1305-697C-4D05-9E02-AC452A84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91" y="2146133"/>
            <a:ext cx="3008146" cy="10752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3AF50-1943-4129-9406-90A6AFE5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91" y="3623546"/>
            <a:ext cx="3064293" cy="769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04087D-DDF3-4949-989A-390BB9D5A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003" y="3546389"/>
            <a:ext cx="3250121" cy="9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Image Classification</a:t>
            </a:r>
          </a:p>
          <a:p>
            <a:pPr marL="993775" lvl="1" indent="-342900"/>
            <a:r>
              <a:rPr lang="en-US" altLang="ko-KR" kern="0" dirty="0"/>
              <a:t>Inception v2 </a:t>
            </a:r>
            <a:r>
              <a:rPr lang="ko-KR" altLang="en-US" kern="0" dirty="0"/>
              <a:t>모델로 실험</a:t>
            </a:r>
            <a:r>
              <a:rPr lang="en-US" altLang="ko-KR" kern="0" dirty="0"/>
              <a:t>(google API)</a:t>
            </a:r>
          </a:p>
          <a:p>
            <a:pPr marL="993775" lvl="1" indent="-342900"/>
            <a:r>
              <a:rPr lang="en-US" altLang="ko-KR" kern="0" dirty="0"/>
              <a:t>confidence 0.5</a:t>
            </a:r>
            <a:r>
              <a:rPr lang="ko-KR" altLang="en-US" kern="0" dirty="0"/>
              <a:t>이상인 것을 </a:t>
            </a:r>
            <a:r>
              <a:rPr lang="en-US" altLang="ko-KR" kern="0" dirty="0"/>
              <a:t>positive</a:t>
            </a:r>
            <a:r>
              <a:rPr lang="ko-KR" altLang="en-US" kern="0" dirty="0"/>
              <a:t>로 평가</a:t>
            </a:r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r>
              <a:rPr lang="en-US" altLang="ko-KR" kern="0" dirty="0"/>
              <a:t>positive label</a:t>
            </a:r>
            <a:r>
              <a:rPr lang="ko-KR" altLang="en-US" kern="0" dirty="0"/>
              <a:t>과 </a:t>
            </a:r>
            <a:r>
              <a:rPr lang="en-US" altLang="ko-KR" kern="0" dirty="0"/>
              <a:t>negative label</a:t>
            </a:r>
            <a:r>
              <a:rPr lang="ko-KR" altLang="en-US" kern="0" dirty="0"/>
              <a:t>을 같이 학습에 사용했을 때 성능이 더 좋음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human-verified label</a:t>
            </a:r>
            <a:r>
              <a:rPr lang="ko-KR" altLang="en-US" kern="0" dirty="0"/>
              <a:t>의 비중이 높을수록 성능이 올라감</a:t>
            </a:r>
            <a:endParaRPr lang="en-US" altLang="ko-KR" kern="0" dirty="0"/>
          </a:p>
          <a:p>
            <a:pPr marL="342900" indent="-342900"/>
            <a:endParaRPr lang="en-US" altLang="ko-KR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B4CE1-9453-4D9E-91BA-35B8B390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6" y="1664870"/>
            <a:ext cx="4486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30034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667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Arial Unicode MS</vt:lpstr>
      <vt:lpstr>Microsoft JhengHei</vt:lpstr>
      <vt:lpstr>Microsoft YaHei UI</vt:lpstr>
      <vt:lpstr>Noto Sans CJK KR</vt:lpstr>
      <vt:lpstr>굴림</vt:lpstr>
      <vt:lpstr>맑은 고딕</vt:lpstr>
      <vt:lpstr>휴먼모음T</vt:lpstr>
      <vt:lpstr>Book Antiqua</vt:lpstr>
      <vt:lpstr>Symbol</vt:lpstr>
      <vt:lpstr>Wingdings</vt:lpstr>
      <vt:lpstr>1_테마1</vt:lpstr>
      <vt:lpstr>Google Open Image v4</vt:lpstr>
      <vt:lpstr>Contents</vt:lpstr>
      <vt:lpstr>Data Description</vt:lpstr>
      <vt:lpstr>데이터 수집</vt:lpstr>
      <vt:lpstr>Annotation</vt:lpstr>
      <vt:lpstr>Annotation</vt:lpstr>
      <vt:lpstr>Annotation</vt:lpstr>
      <vt:lpstr>Data Statistics</vt:lpstr>
      <vt:lpstr>Performance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508</cp:revision>
  <dcterms:created xsi:type="dcterms:W3CDTF">2017-12-21T10:15:11Z</dcterms:created>
  <dcterms:modified xsi:type="dcterms:W3CDTF">2019-07-26T04:16:56Z</dcterms:modified>
  <cp:contentStatus/>
</cp:coreProperties>
</file>