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sldIdLst>
    <p:sldId id="367" r:id="rId2"/>
    <p:sldId id="347" r:id="rId3"/>
    <p:sldId id="352" r:id="rId4"/>
    <p:sldId id="35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6" r:id="rId15"/>
    <p:sldId id="365" r:id="rId16"/>
    <p:sldId id="354" r:id="rId17"/>
    <p:sldId id="3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367"/>
            <p14:sldId id="347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6"/>
            <p14:sldId id="365"/>
            <p14:sldId id="354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307"/>
    <a:srgbClr val="A2A204"/>
    <a:srgbClr val="A6A2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5847" autoAdjust="0"/>
  </p:normalViewPr>
  <p:slideViewPr>
    <p:cSldViewPr snapToGrid="0">
      <p:cViewPr varScale="1">
        <p:scale>
          <a:sx n="109" d="100"/>
          <a:sy n="109" d="100"/>
        </p:scale>
        <p:origin x="522" y="108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3-rTEFpyv0&amp;list=PLWKf9beHi3TgstcIn8K6dI_85_ppAxzB8&amp;index=51&amp;t=0s" TargetMode="External"/><Relationship Id="rId2" Type="http://schemas.openxmlformats.org/officeDocument/2006/relationships/hyperlink" Target="https://arxiv.org/abs/1711.09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njey/starg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EYjdLppmE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1DD7-B6F0-4A4E-A701-8956726EEDC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err="1"/>
              <a:t>StarGAN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87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3BEBA-900A-47A4-BC1B-89E0B5E4B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38" y="1326229"/>
            <a:ext cx="8468090" cy="51492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E74FDF-3287-4364-877D-A3D1AE9C724E}"/>
              </a:ext>
            </a:extLst>
          </p:cNvPr>
          <p:cNvSpPr/>
          <p:nvPr/>
        </p:nvSpPr>
        <p:spPr bwMode="auto">
          <a:xfrm>
            <a:off x="4220308" y="1863969"/>
            <a:ext cx="334108" cy="2901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A4E20-EEDB-4AB1-AB12-2582E252CB2E}"/>
              </a:ext>
            </a:extLst>
          </p:cNvPr>
          <p:cNvSpPr txBox="1"/>
          <p:nvPr/>
        </p:nvSpPr>
        <p:spPr>
          <a:xfrm>
            <a:off x="4791808" y="1046284"/>
            <a:ext cx="130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domain label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09F48A-2019-4F0A-882A-4115FA8C3F07}"/>
              </a:ext>
            </a:extLst>
          </p:cNvPr>
          <p:cNvCxnSpPr/>
          <p:nvPr/>
        </p:nvCxnSpPr>
        <p:spPr bwMode="auto">
          <a:xfrm flipV="1">
            <a:off x="4554416" y="1326229"/>
            <a:ext cx="386861" cy="669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061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Discriminator Architecture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400B5-1080-4ADB-8EE1-52DEADA7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10" y="1343025"/>
            <a:ext cx="9572625" cy="4171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99498A-606C-4137-8F02-0FBCC51355D9}"/>
              </a:ext>
            </a:extLst>
          </p:cNvPr>
          <p:cNvSpPr/>
          <p:nvPr/>
        </p:nvSpPr>
        <p:spPr bwMode="auto">
          <a:xfrm>
            <a:off x="3560885" y="4246684"/>
            <a:ext cx="2286000" cy="3692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66846-4138-448C-BFC2-50F3A1B0B056}"/>
              </a:ext>
            </a:extLst>
          </p:cNvPr>
          <p:cNvSpPr txBox="1"/>
          <p:nvPr/>
        </p:nvSpPr>
        <p:spPr>
          <a:xfrm>
            <a:off x="5706205" y="3648804"/>
            <a:ext cx="208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rgbClr val="0070C0"/>
                </a:solidFill>
              </a:rPr>
              <a:t>patchGAN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적용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1EF5D0-FAD3-4383-81F9-B7878AE6147F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4686300" y="3802693"/>
            <a:ext cx="1019905" cy="496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298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with multiple datasets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C9259-5D73-4EFC-A051-F859451D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664315"/>
            <a:ext cx="9620250" cy="4619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494055-87D0-4ED6-8665-A41BCCAF6C42}"/>
              </a:ext>
            </a:extLst>
          </p:cNvPr>
          <p:cNvSpPr/>
          <p:nvPr/>
        </p:nvSpPr>
        <p:spPr bwMode="auto">
          <a:xfrm>
            <a:off x="2883876" y="4967653"/>
            <a:ext cx="1011115" cy="1670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8857A-2444-426A-98EC-8BAC2DDB453D}"/>
              </a:ext>
            </a:extLst>
          </p:cNvPr>
          <p:cNvSpPr txBox="1"/>
          <p:nvPr/>
        </p:nvSpPr>
        <p:spPr>
          <a:xfrm>
            <a:off x="3455377" y="4018084"/>
            <a:ext cx="130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no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backprop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F8D4C5-F46D-4D17-A720-D657DCA17A8A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V="1">
            <a:off x="3389434" y="4298031"/>
            <a:ext cx="215412" cy="669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328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with multiple datasets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EEA6C-A20A-44B7-96A2-0CBC4065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1837227"/>
            <a:ext cx="94773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</p:spPr>
        <p:txBody>
          <a:bodyPr/>
          <a:lstStyle/>
          <a:p>
            <a:r>
              <a:rPr lang="en-US" altLang="ko-KR" dirty="0"/>
              <a:t>domain label</a:t>
            </a:r>
            <a:r>
              <a:rPr lang="ko-KR" altLang="en-US" dirty="0"/>
              <a:t>은 </a:t>
            </a:r>
            <a:r>
              <a:rPr lang="en-US" altLang="ko-KR" dirty="0"/>
              <a:t>image</a:t>
            </a:r>
            <a:r>
              <a:rPr lang="ko-KR" altLang="en-US" dirty="0"/>
              <a:t>와 같은 사이즈로 변환되어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 err="1"/>
              <a:t>concat</a:t>
            </a:r>
            <a:r>
              <a:rPr lang="en-US" altLang="ko-KR" dirty="0"/>
              <a:t>(channel 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CF517195-2119-4A69-B032-EC5DF6DF8258}"/>
              </a:ext>
            </a:extLst>
          </p:cNvPr>
          <p:cNvSpPr/>
          <p:nvPr/>
        </p:nvSpPr>
        <p:spPr bwMode="auto">
          <a:xfrm>
            <a:off x="882829" y="2558921"/>
            <a:ext cx="1195753" cy="351692"/>
          </a:xfrm>
          <a:prstGeom prst="cub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B8541D4E-F877-4E49-8F6C-108B643D567D}"/>
              </a:ext>
            </a:extLst>
          </p:cNvPr>
          <p:cNvSpPr/>
          <p:nvPr/>
        </p:nvSpPr>
        <p:spPr bwMode="auto">
          <a:xfrm>
            <a:off x="2864947" y="4227658"/>
            <a:ext cx="817686" cy="1793630"/>
          </a:xfrm>
          <a:prstGeom prst="cube">
            <a:avLst>
              <a:gd name="adj" fmla="val 7252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82D26-B997-49E0-BE9A-4ED188967FE5}"/>
              </a:ext>
            </a:extLst>
          </p:cNvPr>
          <p:cNvSpPr txBox="1"/>
          <p:nvPr/>
        </p:nvSpPr>
        <p:spPr>
          <a:xfrm>
            <a:off x="2851757" y="6037384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D1ECC06-E1A4-4910-AF8C-CBF3920B553F}"/>
              </a:ext>
            </a:extLst>
          </p:cNvPr>
          <p:cNvSpPr/>
          <p:nvPr/>
        </p:nvSpPr>
        <p:spPr bwMode="auto">
          <a:xfrm>
            <a:off x="2293991" y="2506575"/>
            <a:ext cx="175847" cy="738553"/>
          </a:xfrm>
          <a:prstGeom prst="rightArrow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D579E-C612-49D6-897B-8DDB32ACE173}"/>
              </a:ext>
            </a:extLst>
          </p:cNvPr>
          <p:cNvSpPr txBox="1"/>
          <p:nvPr/>
        </p:nvSpPr>
        <p:spPr>
          <a:xfrm>
            <a:off x="1030833" y="3052733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domain</a:t>
            </a:r>
            <a:endParaRPr lang="ko-KR" altLang="en-US" sz="1400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0021B34-386C-441F-AF9E-603F73FE76A1}"/>
              </a:ext>
            </a:extLst>
          </p:cNvPr>
          <p:cNvSpPr/>
          <p:nvPr/>
        </p:nvSpPr>
        <p:spPr bwMode="auto">
          <a:xfrm>
            <a:off x="2627551" y="1491086"/>
            <a:ext cx="1811217" cy="2363641"/>
          </a:xfrm>
          <a:prstGeom prst="cube">
            <a:avLst>
              <a:gd name="adj" fmla="val 3919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E9C16-3B20-4519-8904-C9FE62ADFE78}"/>
              </a:ext>
            </a:extLst>
          </p:cNvPr>
          <p:cNvSpPr txBox="1"/>
          <p:nvPr/>
        </p:nvSpPr>
        <p:spPr>
          <a:xfrm>
            <a:off x="2859817" y="3867127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domain</a:t>
            </a:r>
            <a:endParaRPr lang="ko-KR" altLang="en-US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72D39E3-998A-4894-9BC5-46AD4A694A21}"/>
              </a:ext>
            </a:extLst>
          </p:cNvPr>
          <p:cNvSpPr/>
          <p:nvPr/>
        </p:nvSpPr>
        <p:spPr bwMode="auto">
          <a:xfrm>
            <a:off x="5662363" y="3059723"/>
            <a:ext cx="175847" cy="738553"/>
          </a:xfrm>
          <a:prstGeom prst="rightArrow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EF11461-F25A-4BBD-86D1-41092709CC78}"/>
              </a:ext>
            </a:extLst>
          </p:cNvPr>
          <p:cNvSpPr/>
          <p:nvPr/>
        </p:nvSpPr>
        <p:spPr bwMode="auto">
          <a:xfrm>
            <a:off x="2637564" y="2112412"/>
            <a:ext cx="1195753" cy="351692"/>
          </a:xfrm>
          <a:prstGeom prst="cube">
            <a:avLst/>
          </a:prstGeom>
          <a:noFill/>
          <a:ln w="19050" cap="flat" cmpd="sng" algn="ctr">
            <a:solidFill>
              <a:srgbClr val="B6D307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66DE6A38-7D31-4D44-A5D3-FF94167F3007}"/>
              </a:ext>
            </a:extLst>
          </p:cNvPr>
          <p:cNvSpPr/>
          <p:nvPr/>
        </p:nvSpPr>
        <p:spPr bwMode="auto">
          <a:xfrm>
            <a:off x="6675681" y="2112412"/>
            <a:ext cx="2370019" cy="2482314"/>
          </a:xfrm>
          <a:prstGeom prst="cube">
            <a:avLst>
              <a:gd name="adj" fmla="val 2462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45875-36E8-4304-B3CE-7C300180BC5D}"/>
              </a:ext>
            </a:extLst>
          </p:cNvPr>
          <p:cNvSpPr txBox="1"/>
          <p:nvPr/>
        </p:nvSpPr>
        <p:spPr>
          <a:xfrm>
            <a:off x="5360254" y="3787228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concat</a:t>
            </a:r>
            <a:endParaRPr lang="ko-KR" altLang="en-US" sz="1400" dirty="0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AEC94FBF-52ED-4B77-AA61-ED7039EACFF0}"/>
              </a:ext>
            </a:extLst>
          </p:cNvPr>
          <p:cNvSpPr/>
          <p:nvPr/>
        </p:nvSpPr>
        <p:spPr bwMode="auto">
          <a:xfrm>
            <a:off x="6673729" y="2119353"/>
            <a:ext cx="1835640" cy="2482314"/>
          </a:xfrm>
          <a:prstGeom prst="cube">
            <a:avLst>
              <a:gd name="adj" fmla="val 31908"/>
            </a:avLst>
          </a:prstGeom>
          <a:noFill/>
          <a:ln w="19050" cap="flat" cmpd="sng" algn="ctr">
            <a:solidFill>
              <a:srgbClr val="B6D307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A8F41-BC68-49B3-98CD-8B2B45792A48}"/>
              </a:ext>
            </a:extLst>
          </p:cNvPr>
          <p:cNvSpPr txBox="1"/>
          <p:nvPr/>
        </p:nvSpPr>
        <p:spPr>
          <a:xfrm>
            <a:off x="6954594" y="4667949"/>
            <a:ext cx="1239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tensor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96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</p:spPr>
        <p:txBody>
          <a:bodyPr/>
          <a:lstStyle/>
          <a:p>
            <a:r>
              <a:rPr lang="en-US" altLang="ko-KR" dirty="0"/>
              <a:t>domain label</a:t>
            </a:r>
            <a:r>
              <a:rPr lang="ko-KR" altLang="en-US" dirty="0"/>
              <a:t>은 </a:t>
            </a:r>
            <a:r>
              <a:rPr lang="en-US" altLang="ko-KR" dirty="0"/>
              <a:t>image</a:t>
            </a:r>
            <a:r>
              <a:rPr lang="ko-KR" altLang="en-US" dirty="0"/>
              <a:t>와 같은 사이즈로 변환되어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 err="1"/>
              <a:t>concat</a:t>
            </a:r>
            <a:r>
              <a:rPr lang="en-US" altLang="ko-KR" dirty="0"/>
              <a:t>(channel 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CF517195-2119-4A69-B032-EC5DF6DF8258}"/>
              </a:ext>
            </a:extLst>
          </p:cNvPr>
          <p:cNvSpPr/>
          <p:nvPr/>
        </p:nvSpPr>
        <p:spPr bwMode="auto">
          <a:xfrm>
            <a:off x="406401" y="2558921"/>
            <a:ext cx="2055445" cy="351692"/>
          </a:xfrm>
          <a:prstGeom prst="cub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B8541D4E-F877-4E49-8F6C-108B643D567D}"/>
              </a:ext>
            </a:extLst>
          </p:cNvPr>
          <p:cNvSpPr/>
          <p:nvPr/>
        </p:nvSpPr>
        <p:spPr bwMode="auto">
          <a:xfrm>
            <a:off x="4522179" y="4164217"/>
            <a:ext cx="817686" cy="1793630"/>
          </a:xfrm>
          <a:prstGeom prst="cube">
            <a:avLst>
              <a:gd name="adj" fmla="val 7252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82D26-B997-49E0-BE9A-4ED188967FE5}"/>
              </a:ext>
            </a:extLst>
          </p:cNvPr>
          <p:cNvSpPr txBox="1"/>
          <p:nvPr/>
        </p:nvSpPr>
        <p:spPr>
          <a:xfrm>
            <a:off x="4508989" y="5973943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D1ECC06-E1A4-4910-AF8C-CBF3920B553F}"/>
              </a:ext>
            </a:extLst>
          </p:cNvPr>
          <p:cNvSpPr/>
          <p:nvPr/>
        </p:nvSpPr>
        <p:spPr bwMode="auto">
          <a:xfrm>
            <a:off x="3600794" y="2400663"/>
            <a:ext cx="175847" cy="738553"/>
          </a:xfrm>
          <a:prstGeom prst="rightArrow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D579E-C612-49D6-897B-8DDB32ACE173}"/>
              </a:ext>
            </a:extLst>
          </p:cNvPr>
          <p:cNvSpPr txBox="1"/>
          <p:nvPr/>
        </p:nvSpPr>
        <p:spPr>
          <a:xfrm>
            <a:off x="1030833" y="3052733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domain</a:t>
            </a:r>
            <a:endParaRPr lang="ko-KR" altLang="en-US" sz="1400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0021B34-386C-441F-AF9E-603F73FE76A1}"/>
              </a:ext>
            </a:extLst>
          </p:cNvPr>
          <p:cNvSpPr/>
          <p:nvPr/>
        </p:nvSpPr>
        <p:spPr bwMode="auto">
          <a:xfrm>
            <a:off x="4284783" y="1427645"/>
            <a:ext cx="1811217" cy="2363641"/>
          </a:xfrm>
          <a:prstGeom prst="cube">
            <a:avLst>
              <a:gd name="adj" fmla="val 3919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E9C16-3B20-4519-8904-C9FE62ADFE78}"/>
              </a:ext>
            </a:extLst>
          </p:cNvPr>
          <p:cNvSpPr txBox="1"/>
          <p:nvPr/>
        </p:nvSpPr>
        <p:spPr>
          <a:xfrm>
            <a:off x="4517049" y="3803686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domain</a:t>
            </a:r>
            <a:endParaRPr lang="ko-KR" altLang="en-US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72D39E3-998A-4894-9BC5-46AD4A694A21}"/>
              </a:ext>
            </a:extLst>
          </p:cNvPr>
          <p:cNvSpPr/>
          <p:nvPr/>
        </p:nvSpPr>
        <p:spPr bwMode="auto">
          <a:xfrm>
            <a:off x="6779989" y="3052733"/>
            <a:ext cx="175847" cy="738553"/>
          </a:xfrm>
          <a:prstGeom prst="rightArrow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EF11461-F25A-4BBD-86D1-41092709CC78}"/>
              </a:ext>
            </a:extLst>
          </p:cNvPr>
          <p:cNvSpPr/>
          <p:nvPr/>
        </p:nvSpPr>
        <p:spPr bwMode="auto">
          <a:xfrm>
            <a:off x="4294796" y="2048971"/>
            <a:ext cx="1195753" cy="351692"/>
          </a:xfrm>
          <a:prstGeom prst="cub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66DE6A38-7D31-4D44-A5D3-FF94167F3007}"/>
              </a:ext>
            </a:extLst>
          </p:cNvPr>
          <p:cNvSpPr/>
          <p:nvPr/>
        </p:nvSpPr>
        <p:spPr bwMode="auto">
          <a:xfrm>
            <a:off x="8205543" y="2199568"/>
            <a:ext cx="2370019" cy="2482314"/>
          </a:xfrm>
          <a:prstGeom prst="cube">
            <a:avLst>
              <a:gd name="adj" fmla="val 2462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45875-36E8-4304-B3CE-7C300180BC5D}"/>
              </a:ext>
            </a:extLst>
          </p:cNvPr>
          <p:cNvSpPr txBox="1"/>
          <p:nvPr/>
        </p:nvSpPr>
        <p:spPr>
          <a:xfrm>
            <a:off x="6477880" y="3780238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concat</a:t>
            </a:r>
            <a:endParaRPr lang="ko-KR" altLang="en-US" sz="1400" dirty="0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AEC94FBF-52ED-4B77-AA61-ED7039EACFF0}"/>
              </a:ext>
            </a:extLst>
          </p:cNvPr>
          <p:cNvSpPr/>
          <p:nvPr/>
        </p:nvSpPr>
        <p:spPr bwMode="auto">
          <a:xfrm>
            <a:off x="9724171" y="2199568"/>
            <a:ext cx="851391" cy="2482314"/>
          </a:xfrm>
          <a:prstGeom prst="cube">
            <a:avLst>
              <a:gd name="adj" fmla="val 67360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A8F41-BC68-49B3-98CD-8B2B45792A48}"/>
              </a:ext>
            </a:extLst>
          </p:cNvPr>
          <p:cNvSpPr txBox="1"/>
          <p:nvPr/>
        </p:nvSpPr>
        <p:spPr>
          <a:xfrm>
            <a:off x="8484456" y="4755105"/>
            <a:ext cx="1239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tensor</a:t>
            </a:r>
            <a:endParaRPr lang="ko-KR" altLang="en-US" sz="1400" dirty="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E84DE0B9-5B82-4E42-9D01-03D09D5A63F8}"/>
              </a:ext>
            </a:extLst>
          </p:cNvPr>
          <p:cNvSpPr/>
          <p:nvPr/>
        </p:nvSpPr>
        <p:spPr bwMode="auto">
          <a:xfrm>
            <a:off x="1644161" y="2571004"/>
            <a:ext cx="817685" cy="351692"/>
          </a:xfrm>
          <a:prstGeom prst="cube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8540176A-2668-4E61-BC85-2535C4813154}"/>
              </a:ext>
            </a:extLst>
          </p:cNvPr>
          <p:cNvSpPr/>
          <p:nvPr/>
        </p:nvSpPr>
        <p:spPr bwMode="auto">
          <a:xfrm>
            <a:off x="899747" y="2565145"/>
            <a:ext cx="817685" cy="351692"/>
          </a:xfrm>
          <a:prstGeom prst="cub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E27C46D9-170A-4166-90FD-FB6664ED54F5}"/>
              </a:ext>
            </a:extLst>
          </p:cNvPr>
          <p:cNvSpPr/>
          <p:nvPr/>
        </p:nvSpPr>
        <p:spPr bwMode="auto">
          <a:xfrm>
            <a:off x="438151" y="2558921"/>
            <a:ext cx="534867" cy="351692"/>
          </a:xfrm>
          <a:prstGeom prst="cube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93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</p:spPr>
        <p:txBody>
          <a:bodyPr/>
          <a:lstStyle/>
          <a:p>
            <a:r>
              <a:rPr lang="en-US" altLang="ko-KR" dirty="0"/>
              <a:t>official code</a:t>
            </a:r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에서 </a:t>
            </a:r>
            <a:r>
              <a:rPr lang="en-US" altLang="ko-KR" dirty="0"/>
              <a:t>label</a:t>
            </a:r>
            <a:r>
              <a:rPr lang="ko-KR" altLang="en-US" dirty="0"/>
              <a:t>과 </a:t>
            </a:r>
            <a:r>
              <a:rPr lang="en-US" altLang="ko-KR" dirty="0"/>
              <a:t>image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multi dataset</a:t>
            </a:r>
            <a:r>
              <a:rPr lang="ko-KR" altLang="en-US" dirty="0"/>
              <a:t>을 사용할 때 </a:t>
            </a:r>
            <a:r>
              <a:rPr lang="en-US" altLang="ko-KR" dirty="0"/>
              <a:t>label</a:t>
            </a:r>
            <a:r>
              <a:rPr lang="ko-KR" altLang="en-US" dirty="0"/>
              <a:t>과 </a:t>
            </a:r>
            <a:r>
              <a:rPr lang="en-US" altLang="ko-KR" dirty="0"/>
              <a:t>mask vector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BC7220-CA13-4146-A29D-7B22FEF5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60" y="1534690"/>
            <a:ext cx="4274182" cy="14546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2CE2A5B-816F-4357-8D27-7F2C04FB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0" y="3548128"/>
            <a:ext cx="5353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stargan</a:t>
            </a:r>
            <a:r>
              <a:rPr lang="en-US" altLang="ko-KR" dirty="0"/>
              <a:t> paper : </a:t>
            </a:r>
            <a:r>
              <a:rPr lang="en-US" altLang="ko-KR" dirty="0">
                <a:hlinkClick r:id="rId2"/>
              </a:rPr>
              <a:t>https://arxiv.org/abs/1711.09020</a:t>
            </a:r>
            <a:endParaRPr lang="en-US" altLang="ko-KR" dirty="0"/>
          </a:p>
          <a:p>
            <a:r>
              <a:rPr lang="en-US" altLang="ko-KR" dirty="0" err="1"/>
              <a:t>youtube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https://www.youtube.com/watch?v=i3-rTEFpyv0&amp;list=PLWKf9beHi3TgstcIn8K6dI_85_ppAxzB8&amp;index=51&amp;t=0s</a:t>
            </a:r>
            <a:endParaRPr lang="en-US" altLang="ko-KR" dirty="0"/>
          </a:p>
          <a:p>
            <a:r>
              <a:rPr lang="en-US" altLang="ko-KR" dirty="0"/>
              <a:t>official code : </a:t>
            </a:r>
            <a:r>
              <a:rPr lang="en-US" altLang="ko-KR" dirty="0">
                <a:hlinkClick r:id="rId4"/>
              </a:rPr>
              <a:t>https://github.com/yunjey/stargan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9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예시 동영상</a:t>
            </a:r>
            <a:endParaRPr lang="en-US" altLang="ko-KR" dirty="0"/>
          </a:p>
          <a:p>
            <a:pPr marL="342900" indent="-342900"/>
            <a:r>
              <a:rPr lang="en-US" altLang="ko-KR" dirty="0"/>
              <a:t>Intro(Motivation)</a:t>
            </a:r>
          </a:p>
          <a:p>
            <a:pPr marL="342900" indent="-342900"/>
            <a:r>
              <a:rPr lang="ko-KR" altLang="en-US" dirty="0"/>
              <a:t>전체 </a:t>
            </a:r>
            <a:r>
              <a:rPr lang="en-US" altLang="ko-KR" dirty="0"/>
              <a:t>Architecture</a:t>
            </a:r>
          </a:p>
          <a:p>
            <a:pPr marL="342900" indent="-342900"/>
            <a:r>
              <a:rPr lang="en-US" altLang="ko-KR" dirty="0"/>
              <a:t>Loss function</a:t>
            </a:r>
          </a:p>
          <a:p>
            <a:pPr marL="342900" indent="-342900"/>
            <a:r>
              <a:rPr lang="en-US" altLang="ko-KR" dirty="0"/>
              <a:t>Training with Multiple Dataset</a:t>
            </a:r>
          </a:p>
          <a:p>
            <a:pPr marL="342900" indent="-342900"/>
            <a:r>
              <a:rPr lang="en-US" altLang="ko-KR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동영상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 err="1">
                <a:hlinkClick r:id="rId2"/>
              </a:rPr>
              <a:t>Stargan</a:t>
            </a:r>
            <a:r>
              <a:rPr lang="ko-KR" altLang="en-US" dirty="0">
                <a:hlinkClick r:id="rId2"/>
              </a:rPr>
              <a:t> 소개 동영상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784003-900F-41C9-8D26-5F170410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73" y="1687413"/>
            <a:ext cx="96393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Intro(Motivation)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cyclegan</a:t>
            </a:r>
            <a:r>
              <a:rPr lang="en-US" altLang="ko-KR" dirty="0"/>
              <a:t>, </a:t>
            </a:r>
            <a:r>
              <a:rPr lang="en-US" altLang="ko-KR" dirty="0" err="1"/>
              <a:t>discogan</a:t>
            </a:r>
            <a:r>
              <a:rPr lang="ko-KR" altLang="en-US" dirty="0"/>
              <a:t>은 </a:t>
            </a:r>
            <a:r>
              <a:rPr lang="en-US" altLang="ko-KR" dirty="0"/>
              <a:t>unpaired dataset</a:t>
            </a:r>
            <a:r>
              <a:rPr lang="ko-KR" altLang="en-US" dirty="0"/>
              <a:t>을 학습해서 </a:t>
            </a:r>
            <a:r>
              <a:rPr lang="en-US" altLang="ko-KR" dirty="0"/>
              <a:t>image translation</a:t>
            </a:r>
            <a:r>
              <a:rPr lang="ko-KR" altLang="en-US" dirty="0"/>
              <a:t>을 할 수 있었음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Domain(e.g. </a:t>
            </a:r>
            <a:r>
              <a:rPr lang="ko-KR" altLang="en-US" dirty="0"/>
              <a:t>여름 </a:t>
            </a:r>
            <a:r>
              <a:rPr lang="en-US" altLang="ko-KR" dirty="0"/>
              <a:t>/ </a:t>
            </a:r>
            <a:r>
              <a:rPr lang="ko-KR" altLang="en-US" dirty="0"/>
              <a:t>겨울 사진</a:t>
            </a:r>
            <a:r>
              <a:rPr lang="en-US" altLang="ko-KR" dirty="0"/>
              <a:t>) </a:t>
            </a:r>
            <a:r>
              <a:rPr lang="ko-KR" altLang="en-US" dirty="0"/>
              <a:t>에 대해서 각각 </a:t>
            </a:r>
            <a:r>
              <a:rPr lang="en-US" altLang="ko-KR" dirty="0"/>
              <a:t>G, D</a:t>
            </a:r>
            <a:r>
              <a:rPr lang="ko-KR" altLang="en-US" dirty="0"/>
              <a:t>를 학습하는 구조</a:t>
            </a:r>
            <a:endParaRPr lang="en-US" altLang="ko-KR" dirty="0"/>
          </a:p>
          <a:p>
            <a:pPr lvl="1"/>
            <a:r>
              <a:rPr lang="en-US" altLang="ko-KR" dirty="0"/>
              <a:t>Domain: </a:t>
            </a:r>
            <a:r>
              <a:rPr lang="ko-KR" altLang="en-US" dirty="0"/>
              <a:t>어떤 같은 의미를 가지는 속성을 공유하고 있는 </a:t>
            </a:r>
            <a:r>
              <a:rPr lang="en-US" altLang="ko-KR" dirty="0"/>
              <a:t>Image </a:t>
            </a:r>
            <a:r>
              <a:rPr lang="ko-KR" altLang="en-US" dirty="0"/>
              <a:t>모음</a:t>
            </a:r>
            <a:endParaRPr lang="en-US" altLang="ko-KR" dirty="0"/>
          </a:p>
          <a:p>
            <a:pPr lvl="2"/>
            <a:r>
              <a:rPr lang="en-US" altLang="ko-KR" dirty="0"/>
              <a:t>e.g.</a:t>
            </a:r>
            <a:r>
              <a:rPr lang="ko-KR" altLang="en-US" dirty="0"/>
              <a:t> 헤어스타일</a:t>
            </a:r>
            <a:r>
              <a:rPr lang="en-US" altLang="ko-KR" dirty="0"/>
              <a:t>(</a:t>
            </a:r>
            <a:r>
              <a:rPr lang="ko-KR" altLang="en-US" dirty="0"/>
              <a:t>검은색</a:t>
            </a:r>
            <a:r>
              <a:rPr lang="en-US" altLang="ko-KR" dirty="0"/>
              <a:t>, </a:t>
            </a:r>
            <a:r>
              <a:rPr lang="ko-KR" altLang="en-US" dirty="0"/>
              <a:t>갈색</a:t>
            </a:r>
            <a:r>
              <a:rPr lang="en-US" altLang="ko-KR" dirty="0"/>
              <a:t>..), </a:t>
            </a:r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</a:t>
            </a:r>
            <a:r>
              <a:rPr lang="en-US" altLang="ko-KR" dirty="0"/>
              <a:t>) … </a:t>
            </a:r>
            <a:r>
              <a:rPr lang="ko-KR" altLang="en-US" dirty="0"/>
              <a:t>계절</a:t>
            </a:r>
            <a:r>
              <a:rPr lang="en-US" altLang="ko-KR" dirty="0"/>
              <a:t>(</a:t>
            </a:r>
            <a:r>
              <a:rPr lang="ko-KR" altLang="en-US" dirty="0"/>
              <a:t>봄</a:t>
            </a:r>
            <a:r>
              <a:rPr lang="en-US" altLang="ko-KR" dirty="0"/>
              <a:t>, </a:t>
            </a:r>
            <a:r>
              <a:rPr lang="ko-KR" altLang="en-US" dirty="0"/>
              <a:t>여름</a:t>
            </a:r>
            <a:r>
              <a:rPr lang="en-US" altLang="ko-KR" dirty="0"/>
              <a:t>, </a:t>
            </a:r>
            <a:r>
              <a:rPr lang="ko-KR" altLang="en-US" dirty="0"/>
              <a:t>가을</a:t>
            </a:r>
            <a:r>
              <a:rPr lang="en-US" altLang="ko-KR" dirty="0"/>
              <a:t>, </a:t>
            </a:r>
            <a:r>
              <a:rPr lang="ko-KR" altLang="en-US" dirty="0"/>
              <a:t>겨울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437ABD-C300-4D29-84D1-F9C0F2F1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16" y="2512747"/>
            <a:ext cx="5503770" cy="33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Intro(Motivation)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Domain</a:t>
            </a:r>
            <a:r>
              <a:rPr lang="ko-KR" altLang="en-US" dirty="0"/>
              <a:t>이 </a:t>
            </a:r>
            <a:r>
              <a:rPr lang="en-US" altLang="ko-KR" dirty="0"/>
              <a:t>k</a:t>
            </a:r>
            <a:r>
              <a:rPr lang="ko-KR" altLang="en-US" dirty="0"/>
              <a:t>개라면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모델 </a:t>
            </a:r>
            <a:r>
              <a:rPr lang="en-US" altLang="ko-KR" dirty="0"/>
              <a:t>capacity</a:t>
            </a:r>
            <a:r>
              <a:rPr lang="ko-KR" altLang="en-US" dirty="0"/>
              <a:t>가 매우 커지는 문제</a:t>
            </a:r>
            <a:endParaRPr lang="en-US" altLang="ko-KR" dirty="0"/>
          </a:p>
          <a:p>
            <a:pPr lvl="2"/>
            <a:r>
              <a:rPr lang="en-US" altLang="ko-KR" dirty="0"/>
              <a:t>k*(k-1)</a:t>
            </a:r>
            <a:r>
              <a:rPr lang="ko-KR" altLang="en-US" dirty="0"/>
              <a:t>개의 </a:t>
            </a:r>
            <a:r>
              <a:rPr lang="en-US" altLang="ko-KR" dirty="0"/>
              <a:t>G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D</a:t>
            </a:r>
            <a:r>
              <a:rPr lang="ko-KR" altLang="en-US" dirty="0"/>
              <a:t>가 필요함</a:t>
            </a:r>
            <a:endParaRPr lang="en-US" altLang="ko-KR" dirty="0"/>
          </a:p>
          <a:p>
            <a:pPr lvl="1"/>
            <a:r>
              <a:rPr lang="en-US" altLang="ko-KR" dirty="0"/>
              <a:t>Image </a:t>
            </a:r>
            <a:r>
              <a:rPr lang="ko-KR" altLang="en-US" dirty="0"/>
              <a:t>퀄리티가 감소</a:t>
            </a:r>
            <a:endParaRPr lang="en-US" altLang="ko-KR" dirty="0"/>
          </a:p>
          <a:p>
            <a:pPr lvl="2"/>
            <a:r>
              <a:rPr lang="en-US" altLang="ko-KR" dirty="0"/>
              <a:t>training</a:t>
            </a:r>
            <a:r>
              <a:rPr lang="ko-KR" altLang="en-US" dirty="0"/>
              <a:t>시 </a:t>
            </a:r>
            <a:r>
              <a:rPr lang="en-US" altLang="ko-KR" dirty="0"/>
              <a:t>G</a:t>
            </a:r>
            <a:r>
              <a:rPr lang="ko-KR" altLang="en-US" dirty="0"/>
              <a:t>는 전체 </a:t>
            </a:r>
            <a:r>
              <a:rPr lang="en-US" altLang="ko-KR" dirty="0"/>
              <a:t>domain</a:t>
            </a:r>
            <a:r>
              <a:rPr lang="ko-KR" altLang="en-US" dirty="0"/>
              <a:t>을 학습하지 못하고</a:t>
            </a:r>
            <a:br>
              <a:rPr lang="en-US" altLang="ko-KR" dirty="0"/>
            </a:br>
            <a:r>
              <a:rPr lang="ko-KR" altLang="en-US" dirty="0"/>
              <a:t>자기 자신 </a:t>
            </a:r>
            <a:r>
              <a:rPr lang="en-US" altLang="ko-KR" dirty="0"/>
              <a:t>domain </a:t>
            </a:r>
            <a:r>
              <a:rPr lang="ko-KR" altLang="en-US" dirty="0"/>
              <a:t>포함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domain</a:t>
            </a:r>
            <a:r>
              <a:rPr lang="ko-KR" altLang="en-US" dirty="0"/>
              <a:t>으로부터 학습만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문제를 해결하기 위해 </a:t>
            </a:r>
            <a:r>
              <a:rPr lang="en-US" altLang="ko-KR" dirty="0" err="1"/>
              <a:t>stargan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generator</a:t>
            </a:r>
            <a:r>
              <a:rPr lang="ko-KR" altLang="en-US" dirty="0"/>
              <a:t>로 모든 </a:t>
            </a:r>
            <a:r>
              <a:rPr lang="en-US" altLang="ko-KR" dirty="0"/>
              <a:t>domain</a:t>
            </a:r>
            <a:r>
              <a:rPr lang="ko-KR" altLang="en-US" dirty="0"/>
              <a:t>을 학습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/>
              <a:t>domain information</a:t>
            </a:r>
            <a:r>
              <a:rPr lang="ko-KR" altLang="en-US" dirty="0"/>
              <a:t> 라벨을 주면</a:t>
            </a:r>
            <a:br>
              <a:rPr lang="en-US" altLang="ko-KR" dirty="0"/>
            </a:br>
            <a:r>
              <a:rPr lang="ko-KR" altLang="en-US" dirty="0"/>
              <a:t>해당하는 이미지로 변환</a:t>
            </a:r>
            <a:endParaRPr lang="en-US" altLang="ko-KR" dirty="0"/>
          </a:p>
          <a:p>
            <a:pPr lvl="1"/>
            <a:r>
              <a:rPr lang="en-US" altLang="ko-KR" dirty="0"/>
              <a:t>Mask vector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ko-KR" altLang="en-US" dirty="0"/>
              <a:t>서로 다른 </a:t>
            </a:r>
            <a:r>
              <a:rPr lang="en-US" altLang="ko-KR" dirty="0"/>
              <a:t>dataset</a:t>
            </a:r>
            <a:r>
              <a:rPr lang="ko-KR" altLang="en-US" dirty="0"/>
              <a:t>으로 부터 </a:t>
            </a:r>
            <a:r>
              <a:rPr lang="en-US" altLang="ko-KR" dirty="0"/>
              <a:t>attribute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746E2-91FB-45C3-9AEF-7E6B976C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05" y="3543300"/>
            <a:ext cx="4723732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2A86EB8-D687-48C9-8D4F-8FC8AFCA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</a:t>
            </a:r>
            <a:r>
              <a:rPr lang="en-US" altLang="ko-KR" dirty="0"/>
              <a:t> real/fake</a:t>
            </a:r>
            <a:r>
              <a:rPr lang="ko-KR" altLang="en-US" dirty="0"/>
              <a:t>를 판단하는 </a:t>
            </a:r>
            <a:r>
              <a:rPr lang="en-US" altLang="ko-KR" dirty="0"/>
              <a:t>layer</a:t>
            </a:r>
            <a:r>
              <a:rPr lang="ko-KR" altLang="en-US" dirty="0"/>
              <a:t>와 </a:t>
            </a:r>
            <a:r>
              <a:rPr lang="en-US" altLang="ko-KR" dirty="0"/>
              <a:t>domain</a:t>
            </a:r>
            <a:r>
              <a:rPr lang="ko-KR" altLang="en-US" dirty="0"/>
              <a:t>을 판단하는</a:t>
            </a:r>
            <a:r>
              <a:rPr lang="en-US" altLang="ko-KR" dirty="0"/>
              <a:t>(real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에 대해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로 구성되어 있음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input image</a:t>
            </a:r>
            <a:r>
              <a:rPr lang="ko-KR" altLang="en-US" dirty="0"/>
              <a:t>와 </a:t>
            </a:r>
            <a:r>
              <a:rPr lang="en-US" altLang="ko-KR" dirty="0"/>
              <a:t>target domain(one-hot encoding) label</a:t>
            </a:r>
            <a:r>
              <a:rPr lang="ko-KR" altLang="en-US" dirty="0"/>
              <a:t>을 받아서 </a:t>
            </a:r>
            <a:r>
              <a:rPr lang="en-US" altLang="ko-KR" dirty="0"/>
              <a:t>fake image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fake image</a:t>
            </a:r>
            <a:r>
              <a:rPr lang="ko-KR" altLang="en-US" dirty="0"/>
              <a:t>와 원래 </a:t>
            </a:r>
            <a:r>
              <a:rPr lang="en-US" altLang="ko-KR" dirty="0"/>
              <a:t>domain label</a:t>
            </a:r>
            <a:r>
              <a:rPr lang="ko-KR" altLang="en-US" dirty="0"/>
              <a:t>로 </a:t>
            </a:r>
            <a:r>
              <a:rPr lang="en-US" altLang="ko-KR" dirty="0"/>
              <a:t>input image</a:t>
            </a:r>
            <a:r>
              <a:rPr lang="ko-KR" altLang="en-US" dirty="0"/>
              <a:t>에 가까운 이미지를 생성</a:t>
            </a:r>
            <a:endParaRPr lang="en-US" altLang="ko-KR" dirty="0"/>
          </a:p>
          <a:p>
            <a:r>
              <a:rPr lang="en-US" altLang="ko-KR" dirty="0"/>
              <a:t>fake image</a:t>
            </a:r>
            <a:r>
              <a:rPr lang="ko-KR" altLang="en-US" dirty="0"/>
              <a:t>를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real</a:t>
            </a:r>
            <a:r>
              <a:rPr lang="ko-KR" altLang="en-US" dirty="0"/>
              <a:t>로 판단하고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domain</a:t>
            </a:r>
            <a:r>
              <a:rPr lang="ko-KR" altLang="en-US" dirty="0"/>
              <a:t>으로 판단하게끔 학습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2F8169-C476-46E7-8EBE-8A1F0D90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73" y="1135695"/>
            <a:ext cx="7226544" cy="28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1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Notation</a:t>
            </a:r>
          </a:p>
          <a:p>
            <a:pPr lvl="1"/>
            <a:r>
              <a:rPr lang="en-US" altLang="ko-KR" dirty="0"/>
              <a:t>G: G(x, c) -&gt; y / D: x -&gt; {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src</a:t>
            </a:r>
            <a:r>
              <a:rPr lang="en-US" altLang="ko-KR" dirty="0"/>
              <a:t>(x), 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cls</a:t>
            </a:r>
            <a:r>
              <a:rPr lang="en-US" altLang="ko-KR" dirty="0"/>
              <a:t>(x)}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Loss Function</a:t>
            </a:r>
          </a:p>
          <a:p>
            <a:pPr lvl="1"/>
            <a:r>
              <a:rPr lang="en-US" altLang="ko-KR" dirty="0"/>
              <a:t>Adversarial Loss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Domain Classification Loss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Reconstruction Loss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Full Loss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E9551B-3862-4D25-8CED-8ED75701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5" y="2484193"/>
            <a:ext cx="3152775" cy="676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74BE42-EACB-4DC3-AD3F-DA7B3F3C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76" y="3486322"/>
            <a:ext cx="2781300" cy="390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AAC937-FB4F-4424-8564-86A8144C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29" y="3495847"/>
            <a:ext cx="2905125" cy="371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0D7304-9731-418F-A100-04C2996A4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705" y="4305321"/>
            <a:ext cx="3162300" cy="361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BCADFE-3A78-4025-8545-8C54985A6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705" y="5214204"/>
            <a:ext cx="2971800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2A24B-9B9B-40E1-A9FC-D92DFC8BAC8B}"/>
              </a:ext>
            </a:extLst>
          </p:cNvPr>
          <p:cNvSpPr txBox="1"/>
          <p:nvPr/>
        </p:nvSpPr>
        <p:spPr>
          <a:xfrm>
            <a:off x="6948975" y="2044005"/>
            <a:ext cx="49980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Adversarial loss</a:t>
            </a:r>
          </a:p>
          <a:p>
            <a:pPr marL="742950" lvl="1" indent="-285750" fontAlgn="base"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ea typeface="Microsoft JhengHei UI" panose="020B0604030504040204" pitchFamily="34" charset="-120"/>
              </a:rPr>
              <a:t>이미지에 대해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real / fake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를 구분</a:t>
            </a:r>
            <a:endParaRPr kumimoji="1" lang="en-US" altLang="ko-KR" sz="1400" dirty="0">
              <a:ea typeface="Microsoft JhengHei UI" panose="020B0604030504040204" pitchFamily="34" charset="-120"/>
            </a:endParaRPr>
          </a:p>
          <a:p>
            <a:pPr marL="285750" indent="-285750" fontAlgn="base"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400" dirty="0">
              <a:ea typeface="Microsoft JhengHei UI" panose="020B0604030504040204" pitchFamily="34" charset="-120"/>
            </a:endParaRPr>
          </a:p>
          <a:p>
            <a:pPr marL="285750" indent="-285750" fontAlgn="base"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ea typeface="Microsoft JhengHei UI" panose="020B0604030504040204" pitchFamily="34" charset="-120"/>
              </a:rPr>
              <a:t>Domain Classification Loss</a:t>
            </a:r>
          </a:p>
          <a:p>
            <a:pPr marL="742950" lvl="1" indent="-285750" fontAlgn="base"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ea typeface="Microsoft JhengHei UI" panose="020B0604030504040204" pitchFamily="34" charset="-120"/>
              </a:rPr>
              <a:t>real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 이미지에 대해 어느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domain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에 속하는지 구분</a:t>
            </a:r>
            <a:endParaRPr kumimoji="1" lang="en-US" altLang="ko-KR" sz="1400" dirty="0">
              <a:ea typeface="Microsoft JhengHei UI" panose="020B0604030504040204" pitchFamily="34" charset="-120"/>
            </a:endParaRPr>
          </a:p>
          <a:p>
            <a:pPr marL="742950" lvl="1" indent="-285750" fontAlgn="base"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400" dirty="0">
              <a:ea typeface="Microsoft JhengHei UI" panose="020B0604030504040204" pitchFamily="34" charset="-120"/>
            </a:endParaRPr>
          </a:p>
          <a:p>
            <a:pPr marL="285750" indent="-285750" fontAlgn="base"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 err="1">
                <a:ea typeface="Microsoft JhengHei UI" panose="020B0604030504040204" pitchFamily="34" charset="-120"/>
              </a:rPr>
              <a:t>Recunstruction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 Loss</a:t>
            </a:r>
          </a:p>
          <a:p>
            <a:pPr marL="742950" lvl="1" indent="-285750" fontAlgn="base"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 err="1">
                <a:ea typeface="Microsoft JhengHei UI" panose="020B0604030504040204" pitchFamily="34" charset="-120"/>
              </a:rPr>
              <a:t>cyclegan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에서 사용한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l1-loss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와 같음</a:t>
            </a:r>
            <a:endParaRPr kumimoji="1" lang="en-US" altLang="ko-KR" sz="1400" dirty="0">
              <a:ea typeface="Microsoft JhengHei UI" panose="020B0604030504040204" pitchFamily="34" charset="-120"/>
            </a:endParaRPr>
          </a:p>
          <a:p>
            <a:pPr marL="285750" indent="-285750" fontAlgn="base"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400" dirty="0">
              <a:ea typeface="Microsoft JhengHei UI" panose="020B0604030504040204" pitchFamily="34" charset="-120"/>
            </a:endParaRPr>
          </a:p>
          <a:p>
            <a:pPr marL="285750" indent="-285750" fontAlgn="base"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ea typeface="Microsoft JhengHei UI" panose="020B0604030504040204" pitchFamily="34" charset="-120"/>
              </a:rPr>
              <a:t>전체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loss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는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domain classification loss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와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reconstruction loss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에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weight parameter</a:t>
            </a:r>
            <a:r>
              <a:rPr kumimoji="1" lang="ko-KR" altLang="en-US" sz="1400" dirty="0">
                <a:ea typeface="Microsoft JhengHei UI" panose="020B0604030504040204" pitchFamily="34" charset="-120"/>
              </a:rPr>
              <a:t>를 곱한 것의 </a:t>
            </a:r>
            <a:r>
              <a:rPr kumimoji="1" lang="en-US" altLang="ko-KR" sz="1400" dirty="0">
                <a:ea typeface="Microsoft JhengHei UI" panose="020B0604030504040204" pitchFamily="34" charset="-120"/>
              </a:rPr>
              <a:t>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6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with Multiple Dataset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Datasets</a:t>
            </a:r>
          </a:p>
          <a:p>
            <a:pPr lvl="1"/>
            <a:r>
              <a:rPr lang="en-US" altLang="ko-KR" dirty="0" err="1"/>
              <a:t>CelebA</a:t>
            </a:r>
            <a:endParaRPr lang="en-US" altLang="ko-KR" dirty="0"/>
          </a:p>
          <a:p>
            <a:pPr lvl="2"/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 err="1"/>
              <a:t>머리색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attribute</a:t>
            </a:r>
            <a:r>
              <a:rPr lang="ko-KR" altLang="en-US" dirty="0"/>
              <a:t>를 가짐</a:t>
            </a:r>
            <a:r>
              <a:rPr lang="en-US" altLang="ko-KR" dirty="0"/>
              <a:t>(40</a:t>
            </a:r>
            <a:r>
              <a:rPr lang="ko-KR" altLang="en-US" dirty="0"/>
              <a:t>개 </a:t>
            </a:r>
            <a:r>
              <a:rPr lang="en-US" altLang="ko-KR" dirty="0"/>
              <a:t>attribute </a:t>
            </a:r>
            <a:r>
              <a:rPr lang="ko-KR" altLang="en-US" dirty="0"/>
              <a:t>중 </a:t>
            </a:r>
            <a:r>
              <a:rPr lang="en-US" altLang="ko-KR" dirty="0"/>
              <a:t>7</a:t>
            </a:r>
            <a:r>
              <a:rPr lang="ko-KR" altLang="en-US" dirty="0"/>
              <a:t>개 선택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2000</a:t>
            </a:r>
            <a:r>
              <a:rPr lang="ko-KR" altLang="en-US" dirty="0"/>
              <a:t>장을 </a:t>
            </a:r>
            <a:r>
              <a:rPr lang="en-US" altLang="ko-KR" dirty="0" err="1"/>
              <a:t>testset</a:t>
            </a:r>
            <a:r>
              <a:rPr lang="ko-KR" altLang="en-US" dirty="0"/>
              <a:t>으로 사용하고 나머지를 </a:t>
            </a:r>
            <a:r>
              <a:rPr lang="en-US" altLang="ko-KR" dirty="0"/>
              <a:t>training set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2"/>
            <a:r>
              <a:rPr lang="en-US" altLang="ko-KR" dirty="0"/>
              <a:t>178x218</a:t>
            </a:r>
            <a:r>
              <a:rPr lang="ko-KR" altLang="en-US" dirty="0"/>
              <a:t>이미지를 </a:t>
            </a:r>
            <a:r>
              <a:rPr lang="en-US" altLang="ko-KR" dirty="0"/>
              <a:t>178x178</a:t>
            </a:r>
            <a:r>
              <a:rPr lang="ko-KR" altLang="en-US" dirty="0"/>
              <a:t>로 </a:t>
            </a:r>
            <a:r>
              <a:rPr lang="en-US" altLang="ko-KR" dirty="0"/>
              <a:t>crop</a:t>
            </a:r>
            <a:r>
              <a:rPr lang="ko-KR" altLang="en-US" dirty="0"/>
              <a:t>후 </a:t>
            </a:r>
            <a:r>
              <a:rPr lang="en-US" altLang="ko-KR" dirty="0"/>
              <a:t>128x128</a:t>
            </a:r>
            <a:r>
              <a:rPr lang="ko-KR" altLang="en-US" dirty="0"/>
              <a:t>로 </a:t>
            </a:r>
            <a:r>
              <a:rPr lang="en-US" altLang="ko-KR" dirty="0"/>
              <a:t>resize</a:t>
            </a:r>
          </a:p>
          <a:p>
            <a:pPr lvl="1"/>
            <a:r>
              <a:rPr lang="en-US" altLang="ko-KR" dirty="0" err="1"/>
              <a:t>RaFD</a:t>
            </a:r>
            <a:endParaRPr lang="en-US" altLang="ko-KR" dirty="0"/>
          </a:p>
          <a:p>
            <a:pPr lvl="2"/>
            <a:r>
              <a:rPr lang="en-US" altLang="ko-KR" dirty="0"/>
              <a:t>happy, angry, surprised </a:t>
            </a:r>
            <a:r>
              <a:rPr lang="ko-KR" altLang="en-US" dirty="0"/>
              <a:t>등의 표정과 관련된 </a:t>
            </a:r>
            <a:r>
              <a:rPr lang="en-US" altLang="ko-KR" dirty="0"/>
              <a:t>attribute</a:t>
            </a:r>
            <a:r>
              <a:rPr lang="ko-KR" altLang="en-US" dirty="0"/>
              <a:t>를 가짐</a:t>
            </a:r>
            <a:r>
              <a:rPr lang="en-US" altLang="ko-KR" dirty="0"/>
              <a:t>(8</a:t>
            </a:r>
            <a:r>
              <a:rPr lang="ko-KR" altLang="en-US" dirty="0"/>
              <a:t>개 </a:t>
            </a:r>
            <a:r>
              <a:rPr lang="en-US" altLang="ko-KR" dirty="0"/>
              <a:t>attribute)</a:t>
            </a:r>
          </a:p>
          <a:p>
            <a:pPr lvl="2"/>
            <a:r>
              <a:rPr lang="en-US" altLang="ko-KR" dirty="0"/>
              <a:t>256x256 </a:t>
            </a:r>
            <a:r>
              <a:rPr lang="ko-KR" altLang="en-US" dirty="0"/>
              <a:t>이미지를 </a:t>
            </a:r>
            <a:r>
              <a:rPr lang="en-US" altLang="ko-KR" dirty="0"/>
              <a:t>128x128</a:t>
            </a:r>
            <a:r>
              <a:rPr lang="ko-KR" altLang="en-US" dirty="0"/>
              <a:t>로 </a:t>
            </a:r>
            <a:r>
              <a:rPr lang="en-US" altLang="ko-KR" dirty="0"/>
              <a:t>resize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두 </a:t>
            </a:r>
            <a:r>
              <a:rPr lang="en-US" altLang="ko-KR" dirty="0"/>
              <a:t>Dataset</a:t>
            </a:r>
            <a:r>
              <a:rPr lang="ko-KR" altLang="en-US" dirty="0"/>
              <a:t>을 이용해서 네트워크를 학습할 때</a:t>
            </a:r>
            <a:r>
              <a:rPr lang="en-US" altLang="ko-KR" dirty="0"/>
              <a:t>, domain label</a:t>
            </a:r>
            <a:r>
              <a:rPr lang="ko-KR" altLang="en-US" dirty="0"/>
              <a:t>은 미완성인 상태임</a:t>
            </a:r>
            <a:endParaRPr lang="en-US" altLang="ko-KR" dirty="0"/>
          </a:p>
          <a:p>
            <a:pPr lvl="1"/>
            <a:r>
              <a:rPr lang="en-US" altLang="ko-KR" dirty="0" err="1"/>
              <a:t>celebA</a:t>
            </a:r>
            <a:r>
              <a:rPr lang="ko-KR" altLang="en-US" dirty="0"/>
              <a:t>의 데이터에는 </a:t>
            </a:r>
            <a:r>
              <a:rPr lang="en-US" altLang="ko-KR" dirty="0"/>
              <a:t>happy, angry</a:t>
            </a:r>
            <a:r>
              <a:rPr lang="ko-KR" altLang="en-US" dirty="0"/>
              <a:t>와 같은 </a:t>
            </a:r>
            <a:r>
              <a:rPr lang="en-US" altLang="ko-KR" dirty="0"/>
              <a:t>attribute</a:t>
            </a:r>
            <a:r>
              <a:rPr lang="ko-KR" altLang="en-US" dirty="0"/>
              <a:t>에 대한 </a:t>
            </a:r>
            <a:r>
              <a:rPr lang="en-US" altLang="ko-KR" dirty="0"/>
              <a:t>label</a:t>
            </a:r>
            <a:r>
              <a:rPr lang="ko-KR" altLang="en-US" dirty="0"/>
              <a:t>이 없음</a:t>
            </a:r>
            <a:endParaRPr lang="en-US" altLang="ko-KR" dirty="0"/>
          </a:p>
          <a:p>
            <a:pPr lvl="1"/>
            <a:r>
              <a:rPr lang="en-US" altLang="ko-KR" dirty="0" err="1"/>
              <a:t>RaFD</a:t>
            </a:r>
            <a:r>
              <a:rPr lang="ko-KR" altLang="en-US" dirty="0"/>
              <a:t>의 데이터에는 </a:t>
            </a:r>
            <a:r>
              <a:rPr lang="ko-KR" altLang="en-US" dirty="0" err="1"/>
              <a:t>머리색</a:t>
            </a:r>
            <a:r>
              <a:rPr lang="en-US" altLang="ko-KR" dirty="0"/>
              <a:t>, </a:t>
            </a:r>
            <a:r>
              <a:rPr lang="ko-KR" altLang="en-US" dirty="0"/>
              <a:t>성별 등과 같은 </a:t>
            </a:r>
            <a:r>
              <a:rPr lang="en-US" altLang="ko-KR" dirty="0"/>
              <a:t>attribute</a:t>
            </a:r>
            <a:r>
              <a:rPr lang="ko-KR" altLang="en-US" dirty="0"/>
              <a:t>에 대한 </a:t>
            </a:r>
            <a:r>
              <a:rPr lang="en-US" altLang="ko-KR" dirty="0"/>
              <a:t>label</a:t>
            </a:r>
            <a:r>
              <a:rPr lang="ko-KR" altLang="en-US" dirty="0"/>
              <a:t>이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Mask</a:t>
            </a:r>
            <a:r>
              <a:rPr lang="ko-KR" altLang="en-US" dirty="0"/>
              <a:t> </a:t>
            </a:r>
            <a:r>
              <a:rPr lang="en-US" altLang="ko-KR" dirty="0"/>
              <a:t>vector(m) </a:t>
            </a:r>
            <a:r>
              <a:rPr lang="ko-KR" altLang="en-US" dirty="0"/>
              <a:t>사용해서 문제 해결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[c</a:t>
            </a:r>
            <a:r>
              <a:rPr lang="en-US" altLang="ko-KR" baseline="-25000" dirty="0"/>
              <a:t>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n</a:t>
            </a:r>
            <a:r>
              <a:rPr lang="en-US" altLang="ko-KR" dirty="0"/>
              <a:t>, m]</a:t>
            </a:r>
          </a:p>
          <a:p>
            <a:pPr lvl="2"/>
            <a:r>
              <a:rPr lang="en-US" altLang="ko-KR" dirty="0" err="1"/>
              <a:t>c</a:t>
            </a:r>
            <a:r>
              <a:rPr lang="en-US" altLang="ko-KR" baseline="-25000" dirty="0" err="1"/>
              <a:t>n</a:t>
            </a:r>
            <a:r>
              <a:rPr lang="en-US" altLang="ko-KR" baseline="-25000" dirty="0"/>
              <a:t> </a:t>
            </a:r>
            <a:r>
              <a:rPr lang="en-US" altLang="ko-KR" dirty="0"/>
              <a:t>: n</a:t>
            </a:r>
            <a:r>
              <a:rPr lang="ko-KR" altLang="en-US" dirty="0"/>
              <a:t>번째 </a:t>
            </a:r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/>
              <a:t>domain label</a:t>
            </a:r>
          </a:p>
          <a:p>
            <a:pPr lvl="2"/>
            <a:r>
              <a:rPr lang="en-US" altLang="ko-KR" dirty="0"/>
              <a:t>m : </a:t>
            </a:r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one-hot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2"/>
            <a:r>
              <a:rPr lang="ko-KR" altLang="en-US" dirty="0"/>
              <a:t>학습할 때 해당 </a:t>
            </a:r>
            <a:r>
              <a:rPr lang="en-US" altLang="ko-KR" dirty="0"/>
              <a:t>dataset</a:t>
            </a:r>
            <a:r>
              <a:rPr lang="ko-KR" altLang="en-US" dirty="0"/>
              <a:t>과 관련된 </a:t>
            </a:r>
            <a:r>
              <a:rPr lang="en-US" altLang="ko-KR" dirty="0"/>
              <a:t>attribute</a:t>
            </a:r>
            <a:r>
              <a:rPr lang="ko-KR" altLang="en-US" dirty="0"/>
              <a:t>에 대해서만 학습하도록 하는 효과를 준다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76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1A42FA-B9AC-4EF5-9C0C-5F25BC1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Wasserstein loss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Adam Optimizer</a:t>
            </a:r>
          </a:p>
          <a:p>
            <a:pPr lvl="1"/>
            <a:r>
              <a:rPr lang="en-US" altLang="ko-KR" dirty="0"/>
              <a:t>B1 = 0.5, B2 = 0.999, </a:t>
            </a:r>
            <a:r>
              <a:rPr lang="en-US" altLang="ko-KR" dirty="0" err="1"/>
              <a:t>lr</a:t>
            </a:r>
            <a:r>
              <a:rPr lang="en-US" altLang="ko-KR" dirty="0"/>
              <a:t> = 0.0001</a:t>
            </a:r>
          </a:p>
          <a:p>
            <a:r>
              <a:rPr lang="en-US" altLang="ko-KR" dirty="0" err="1"/>
              <a:t>celebA</a:t>
            </a:r>
            <a:r>
              <a:rPr lang="ko-KR" altLang="en-US" dirty="0"/>
              <a:t>를 </a:t>
            </a:r>
            <a:r>
              <a:rPr lang="en-US" altLang="ko-KR" dirty="0"/>
              <a:t>training</a:t>
            </a:r>
            <a:r>
              <a:rPr lang="ko-KR" altLang="en-US" dirty="0"/>
              <a:t>할 때는 </a:t>
            </a:r>
            <a:r>
              <a:rPr lang="en-US" altLang="ko-KR" dirty="0"/>
              <a:t>20epoch, </a:t>
            </a:r>
            <a:r>
              <a:rPr lang="en-US" altLang="ko-KR" dirty="0" err="1"/>
              <a:t>RaFD</a:t>
            </a:r>
            <a:r>
              <a:rPr lang="ko-KR" altLang="en-US" dirty="0"/>
              <a:t>만 </a:t>
            </a:r>
            <a:r>
              <a:rPr lang="en-US" altLang="ko-KR" dirty="0"/>
              <a:t>training</a:t>
            </a:r>
            <a:r>
              <a:rPr lang="ko-KR" altLang="en-US" dirty="0"/>
              <a:t>할 때는 </a:t>
            </a:r>
            <a:r>
              <a:rPr lang="en-US" altLang="ko-KR" dirty="0"/>
              <a:t>200epoch </a:t>
            </a:r>
          </a:p>
          <a:p>
            <a:r>
              <a:rPr lang="en-US" altLang="ko-KR" dirty="0"/>
              <a:t>G</a:t>
            </a:r>
            <a:r>
              <a:rPr lang="ko-KR" altLang="en-US" dirty="0"/>
              <a:t>를 </a:t>
            </a:r>
            <a:r>
              <a:rPr lang="en-US" altLang="ko-KR" dirty="0"/>
              <a:t>training</a:t>
            </a:r>
            <a:r>
              <a:rPr lang="ko-KR" altLang="en-US" dirty="0"/>
              <a:t>할 때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label</a:t>
            </a:r>
            <a:r>
              <a:rPr lang="ko-KR" altLang="en-US" dirty="0"/>
              <a:t>의 경우 </a:t>
            </a:r>
            <a:r>
              <a:rPr lang="en-US" altLang="ko-KR" dirty="0"/>
              <a:t>random</a:t>
            </a:r>
            <a:r>
              <a:rPr lang="ko-KR" altLang="en-US" dirty="0"/>
              <a:t>으로 선택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7ADDE-B508-4305-A26D-982488A4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41" y="1274884"/>
            <a:ext cx="3476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3030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</TotalTime>
  <Words>628</Words>
  <Application>Microsoft Office PowerPoint</Application>
  <PresentationFormat>와이드스크린</PresentationFormat>
  <Paragraphs>135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Arial Unicode MS</vt:lpstr>
      <vt:lpstr>Microsoft JhengHei</vt:lpstr>
      <vt:lpstr>Microsoft YaHei UI</vt:lpstr>
      <vt:lpstr>Noto Sans CJK KR</vt:lpstr>
      <vt:lpstr>굴림</vt:lpstr>
      <vt:lpstr>맑은 고딕</vt:lpstr>
      <vt:lpstr>휴먼모음T</vt:lpstr>
      <vt:lpstr>Arial</vt:lpstr>
      <vt:lpstr>Book Antiqua</vt:lpstr>
      <vt:lpstr>Symbol</vt:lpstr>
      <vt:lpstr>Wingdings</vt:lpstr>
      <vt:lpstr>1_테마1</vt:lpstr>
      <vt:lpstr>StarGAN</vt:lpstr>
      <vt:lpstr>Contents</vt:lpstr>
      <vt:lpstr>예시 동영상</vt:lpstr>
      <vt:lpstr>Intro(Motivation)</vt:lpstr>
      <vt:lpstr>Intro(Motivation)</vt:lpstr>
      <vt:lpstr>전체 Architecture</vt:lpstr>
      <vt:lpstr>Loss Function</vt:lpstr>
      <vt:lpstr>Training with Multiple Dataset</vt:lpstr>
      <vt:lpstr>Implementation</vt:lpstr>
      <vt:lpstr>Implementation</vt:lpstr>
      <vt:lpstr>Implementation</vt:lpstr>
      <vt:lpstr>Implementation</vt:lpstr>
      <vt:lpstr>Implementation</vt:lpstr>
      <vt:lpstr>Implementations</vt:lpstr>
      <vt:lpstr>Implementations</vt:lpstr>
      <vt:lpstr>Implementations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612</cp:revision>
  <dcterms:created xsi:type="dcterms:W3CDTF">2017-12-21T10:15:11Z</dcterms:created>
  <dcterms:modified xsi:type="dcterms:W3CDTF">2019-07-26T04:18:32Z</dcterms:modified>
  <cp:contentStatus/>
</cp:coreProperties>
</file>