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56" r:id="rId2"/>
    <p:sldId id="347" r:id="rId3"/>
    <p:sldId id="350" r:id="rId4"/>
    <p:sldId id="351" r:id="rId5"/>
    <p:sldId id="352" r:id="rId6"/>
    <p:sldId id="353" r:id="rId7"/>
    <p:sldId id="354" r:id="rId8"/>
    <p:sldId id="35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256"/>
            <p14:sldId id="347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19" d="100"/>
          <a:sy n="119" d="100"/>
        </p:scale>
        <p:origin x="126" y="240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462" y="5733256"/>
            <a:ext cx="11049077" cy="40628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ko-KR" altLang="en-US" dirty="0">
                <a:latin typeface="Arial" charset="0"/>
              </a:rPr>
              <a:t>데이터분석실 김승원</a:t>
            </a:r>
            <a:endParaRPr lang="en-US" altLang="ko-KR" dirty="0">
              <a:latin typeface="Arial" charset="0"/>
            </a:endParaRPr>
          </a:p>
          <a:p>
            <a:r>
              <a:rPr 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561110" y="6157595"/>
            <a:ext cx="11049077" cy="406287"/>
          </a:xfrm>
          <a:prstGeom prst="rect">
            <a:avLst/>
          </a:prstGeom>
          <a:noFill/>
          <a:ln w="12700" cmpd="sng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None/>
              <a:defRPr kumimoji="1" sz="1600" b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anose="05000000000000000000" pitchFamily="2" charset="2"/>
              <a:buChar char="u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Tx/>
              <a:buNone/>
              <a:defRPr kumimoji="1" sz="1600" b="1">
                <a:solidFill>
                  <a:srgbClr val="336600"/>
                </a:solidFill>
                <a:latin typeface="+mn-lt"/>
                <a:ea typeface="+mn-ea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itchFamily="50" charset="-127"/>
              </a:rPr>
              <a:t>seungzzang@bluehole.net  </a:t>
            </a:r>
            <a:endParaRPr lang="ko-KR" altLang="en-US" sz="1600" kern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49BF6-7E3B-4A51-8E35-356FC9AF3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263"/>
          <a:stretch/>
        </p:blipFill>
        <p:spPr>
          <a:xfrm>
            <a:off x="11139762" y="53975"/>
            <a:ext cx="677589" cy="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FB13677-85F0-C34C-9A52-15D7BCB9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5731-87BE-408F-A269-1F750696FF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" y="283"/>
            <a:ext cx="12184896" cy="685743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B815BDE-1867-4B83-8133-99036ABD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240" y="1568268"/>
            <a:ext cx="8467725" cy="16557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/>
            <a:endParaRPr kumimoji="1" lang="en-US" altLang="ko-KR" sz="4000" dirty="0">
              <a:latin typeface="Microsoft YaHei UI" panose="020B0503020204020204" pitchFamily="34" charset="-122"/>
            </a:endParaRPr>
          </a:p>
          <a:p>
            <a:pPr algn="ctr"/>
            <a:r>
              <a:rPr kumimoji="1" lang="en-US" altLang="ko-KR" sz="4000" dirty="0">
                <a:latin typeface="Microsoft YaHei UI" panose="020B0503020204020204" pitchFamily="34" charset="-122"/>
              </a:rPr>
              <a:t>Deep Learning Part</a:t>
            </a:r>
            <a:endParaRPr kumimoji="1" lang="ko-KR" altLang="en-US" sz="4000" dirty="0">
              <a:latin typeface="Microsoft YaHei UI" panose="020B0503020204020204" pitchFamily="34" charset="-122"/>
            </a:endParaRPr>
          </a:p>
        </p:txBody>
      </p:sp>
      <p:graphicFrame>
        <p:nvGraphicFramePr>
          <p:cNvPr id="6" name="표 25">
            <a:extLst>
              <a:ext uri="{FF2B5EF4-FFF2-40B4-BE49-F238E27FC236}">
                <a16:creationId xmlns:a16="http://schemas.microsoft.com/office/drawing/2014/main" id="{D6E04FD3-D5D6-45B6-B87C-744F07392C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078181"/>
              </p:ext>
            </p:extLst>
          </p:nvPr>
        </p:nvGraphicFramePr>
        <p:xfrm>
          <a:off x="359384" y="5289732"/>
          <a:ext cx="2110577" cy="822960"/>
        </p:xfrm>
        <a:graphic>
          <a:graphicData uri="http://schemas.openxmlformats.org/drawingml/2006/table">
            <a:tbl>
              <a:tblPr/>
              <a:tblGrid>
                <a:gridCol w="211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Krafton</a:t>
                      </a:r>
                      <a:r>
                        <a:rPr kumimoji="0"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 Internal Use Only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Mandatory</a:t>
                      </a:r>
                      <a:endParaRPr lang="ko-KR" alt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데이터분석실 김범수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52">
            <a:extLst>
              <a:ext uri="{FF2B5EF4-FFF2-40B4-BE49-F238E27FC236}">
                <a16:creationId xmlns:a16="http://schemas.microsoft.com/office/drawing/2014/main" id="{C06A64A1-457E-4D69-A0D6-4EE49D5ECD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568940" y="222408"/>
            <a:ext cx="1356433" cy="0"/>
          </a:xfrm>
          <a:prstGeom prst="line">
            <a:avLst/>
          </a:prstGeom>
          <a:noFill/>
          <a:ln w="571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857A-809F-4C41-8568-58CF35F2A0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0766" y="3461774"/>
            <a:ext cx="1590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 b="1" dirty="0"/>
              <a:t> GAN</a:t>
            </a:r>
          </a:p>
          <a:p>
            <a:pPr algn="ctr"/>
            <a:r>
              <a:rPr lang="en-US" altLang="ko-KR" b="1" dirty="0"/>
              <a:t>(Generative </a:t>
            </a:r>
            <a:r>
              <a:rPr lang="en-US" altLang="ko-KR" b="1" dirty="0" err="1"/>
              <a:t>Adverserial</a:t>
            </a:r>
            <a:r>
              <a:rPr lang="en-US" altLang="ko-KR" b="1" dirty="0"/>
              <a:t> Networks)</a:t>
            </a:r>
          </a:p>
          <a:p>
            <a:pPr algn="r"/>
            <a:endParaRPr lang="en-US" altLang="ko-K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Deep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7259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GAN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ddd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ddd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Networks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: </a:t>
            </a:r>
            <a:r>
              <a:rPr lang="ko-KR" altLang="en-US" dirty="0"/>
              <a:t>이미지를 </a:t>
            </a:r>
            <a:r>
              <a:rPr lang="en-US" altLang="ko-KR" dirty="0"/>
              <a:t>“</a:t>
            </a:r>
            <a:r>
              <a:rPr lang="ko-KR" altLang="en-US" dirty="0"/>
              <a:t>생성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: “</a:t>
            </a:r>
            <a:r>
              <a:rPr lang="ko-KR" altLang="en-US" dirty="0"/>
              <a:t>적대적</a:t>
            </a:r>
            <a:r>
              <a:rPr lang="en-US" altLang="ko-KR" dirty="0"/>
              <a:t>”</a:t>
            </a:r>
            <a:r>
              <a:rPr lang="ko-KR" altLang="en-US" dirty="0"/>
              <a:t>인 </a:t>
            </a:r>
            <a:r>
              <a:rPr lang="en-US" altLang="ko-KR" dirty="0"/>
              <a:t>Network</a:t>
            </a:r>
          </a:p>
          <a:p>
            <a:r>
              <a:rPr lang="ko-KR" altLang="en-US" dirty="0"/>
              <a:t>두 </a:t>
            </a:r>
            <a:r>
              <a:rPr lang="en-US" altLang="ko-KR" dirty="0"/>
              <a:t>Network(Generator</a:t>
            </a:r>
            <a:r>
              <a:rPr lang="ko-KR" altLang="en-US" dirty="0"/>
              <a:t>와 </a:t>
            </a:r>
            <a:r>
              <a:rPr lang="en-US" altLang="ko-KR" dirty="0"/>
              <a:t>Discriminator)</a:t>
            </a:r>
            <a:r>
              <a:rPr lang="ko-KR" altLang="en-US" dirty="0"/>
              <a:t>가 서로 대립하면서 학습</a:t>
            </a:r>
            <a:endParaRPr lang="en-US" altLang="ko-KR" dirty="0"/>
          </a:p>
          <a:p>
            <a:pPr lvl="1"/>
            <a:r>
              <a:rPr lang="en-US" altLang="ko-KR" dirty="0"/>
              <a:t>Generator(G) : </a:t>
            </a:r>
            <a:r>
              <a:rPr lang="ko-KR" altLang="en-US" dirty="0"/>
              <a:t>이미지를 생성하는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Discriminator(D)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실제 이미지와 </a:t>
            </a:r>
            <a:r>
              <a:rPr lang="en-US" altLang="ko-KR" dirty="0"/>
              <a:t>G</a:t>
            </a:r>
            <a:r>
              <a:rPr lang="ko-KR" altLang="en-US" dirty="0"/>
              <a:t>로부터 생성된 이미지의 참</a:t>
            </a:r>
            <a:r>
              <a:rPr lang="en-US" altLang="ko-KR" dirty="0"/>
              <a:t>/</a:t>
            </a:r>
            <a:r>
              <a:rPr lang="ko-KR" altLang="en-US" dirty="0"/>
              <a:t>거짓을 판별하는 </a:t>
            </a:r>
            <a:r>
              <a:rPr lang="en-US" altLang="ko-KR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446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3B92F1-E4D5-4CED-9618-1724805B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52" y="1463675"/>
            <a:ext cx="6091909" cy="43676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76F33E-5518-410A-8C01-7C36A431B8AB}"/>
              </a:ext>
            </a:extLst>
          </p:cNvPr>
          <p:cNvSpPr/>
          <p:nvPr/>
        </p:nvSpPr>
        <p:spPr bwMode="auto">
          <a:xfrm>
            <a:off x="6603761" y="1403684"/>
            <a:ext cx="5076387" cy="490086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, generated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0(fake)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G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generated image</a:t>
            </a:r>
            <a:r>
              <a:rPr kumimoji="1" lang="ko-KR" altLang="en-US" sz="1600" b="1" dirty="0"/>
              <a:t>를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/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fake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image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를 구분 못하게끔 하는 것이 목표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(D(x) = ½)</a:t>
            </a:r>
          </a:p>
        </p:txBody>
      </p:sp>
    </p:spTree>
    <p:extLst>
      <p:ext uri="{BB962C8B-B14F-4D97-AF65-F5344CB8AC3E}">
        <p14:creationId xmlns:p14="http://schemas.microsoft.com/office/powerpoint/2010/main" val="33521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9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81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장점 </a:t>
            </a:r>
            <a:endParaRPr lang="en-US" altLang="ko-KR" dirty="0"/>
          </a:p>
          <a:p>
            <a:pPr marL="936625" lvl="1"/>
            <a:r>
              <a:rPr lang="ko-KR" altLang="en-US" dirty="0"/>
              <a:t>기존 방법</a:t>
            </a:r>
            <a:r>
              <a:rPr lang="en-US" altLang="ko-KR" dirty="0"/>
              <a:t>(VAE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비해 </a:t>
            </a:r>
            <a:r>
              <a:rPr lang="en-US" altLang="ko-KR" dirty="0"/>
              <a:t>Quality</a:t>
            </a:r>
            <a:r>
              <a:rPr lang="ko-KR" altLang="en-US" dirty="0"/>
              <a:t>가 좋음</a:t>
            </a:r>
            <a:endParaRPr lang="en-US" altLang="ko-KR" dirty="0"/>
          </a:p>
          <a:p>
            <a:pPr marL="936625" lvl="1"/>
            <a:r>
              <a:rPr lang="ko-KR" altLang="en-US" dirty="0"/>
              <a:t>출력 속도가 빠름</a:t>
            </a:r>
            <a:endParaRPr lang="en-US" altLang="ko-KR" dirty="0"/>
          </a:p>
          <a:p>
            <a:pPr marL="285750"/>
            <a:r>
              <a:rPr lang="ko-KR" altLang="en-US" dirty="0"/>
              <a:t>단점</a:t>
            </a:r>
            <a:endParaRPr lang="en-US" altLang="ko-KR" dirty="0"/>
          </a:p>
          <a:p>
            <a:pPr marL="936625" lvl="1"/>
            <a:r>
              <a:rPr lang="en-US" altLang="ko-KR" dirty="0"/>
              <a:t>training</a:t>
            </a:r>
            <a:r>
              <a:rPr lang="ko-KR" altLang="en-US" dirty="0"/>
              <a:t>이 </a:t>
            </a:r>
            <a:r>
              <a:rPr lang="en-US" altLang="ko-KR" dirty="0"/>
              <a:t>unstable</a:t>
            </a:r>
            <a:r>
              <a:rPr lang="ko-KR" altLang="en-US" dirty="0"/>
              <a:t>함</a:t>
            </a:r>
            <a:endParaRPr lang="en-US" altLang="ko-KR" dirty="0"/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를 평가할 수 있는 </a:t>
            </a:r>
            <a:r>
              <a:rPr lang="en-US" altLang="ko-KR" dirty="0"/>
              <a:t>metric</a:t>
            </a:r>
            <a:r>
              <a:rPr lang="ko-KR" altLang="en-US" dirty="0"/>
              <a:t>이 없음</a:t>
            </a:r>
            <a:r>
              <a:rPr lang="en-US" altLang="ko-KR" dirty="0"/>
              <a:t>(</a:t>
            </a:r>
            <a:r>
              <a:rPr lang="ko-KR" altLang="en-US" dirty="0"/>
              <a:t>생성된 이미지를 보고 주관적인 판단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mode collapse: </a:t>
            </a:r>
            <a:r>
              <a:rPr lang="ko-KR" altLang="en-US" dirty="0"/>
              <a:t>어떤 </a:t>
            </a:r>
            <a:r>
              <a:rPr lang="en-US" altLang="ko-KR" dirty="0"/>
              <a:t>noise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하더라도 </a:t>
            </a:r>
            <a:r>
              <a:rPr lang="en-US" altLang="ko-KR" dirty="0"/>
              <a:t>training dataset</a:t>
            </a:r>
            <a:r>
              <a:rPr lang="ko-KR" altLang="en-US" dirty="0"/>
              <a:t>의 특정 이미지와 유사한 이미지만 생성하는 현상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  <a:p>
            <a:pPr marL="285750"/>
            <a:r>
              <a:rPr lang="en-US" altLang="ko-KR" dirty="0"/>
              <a:t>GAN based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936625" lvl="1"/>
            <a:r>
              <a:rPr lang="en-US" altLang="ko-KR" dirty="0"/>
              <a:t>LSGAN, WGAN, conditional GAN</a:t>
            </a:r>
          </a:p>
          <a:p>
            <a:pPr marL="936625" lvl="1"/>
            <a:r>
              <a:rPr lang="en-US" altLang="ko-KR" dirty="0"/>
              <a:t>DCGAN, </a:t>
            </a:r>
            <a:r>
              <a:rPr lang="en-US" altLang="ko-KR" dirty="0" err="1"/>
              <a:t>CycleGAN</a:t>
            </a:r>
            <a:r>
              <a:rPr lang="en-US" altLang="ko-KR" dirty="0"/>
              <a:t>, </a:t>
            </a:r>
            <a:r>
              <a:rPr lang="en-US" altLang="ko-KR" dirty="0" err="1"/>
              <a:t>DiscoGAN</a:t>
            </a:r>
            <a:r>
              <a:rPr lang="en-US" altLang="ko-KR" dirty="0"/>
              <a:t>, </a:t>
            </a:r>
            <a:r>
              <a:rPr lang="en-US" altLang="ko-KR" dirty="0" err="1"/>
              <a:t>starGAN</a:t>
            </a:r>
            <a:r>
              <a:rPr lang="en-US" altLang="ko-KR" dirty="0"/>
              <a:t>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model tip</a:t>
            </a:r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에 </a:t>
            </a:r>
            <a:r>
              <a:rPr lang="en-US" altLang="ko-KR" dirty="0" err="1"/>
              <a:t>leakyReLU</a:t>
            </a:r>
            <a:r>
              <a:rPr lang="ko-KR" altLang="en-US" dirty="0"/>
              <a:t>와 </a:t>
            </a:r>
            <a:r>
              <a:rPr lang="en-US" altLang="ko-KR" dirty="0" err="1"/>
              <a:t>batchnorm</a:t>
            </a:r>
            <a:r>
              <a:rPr lang="ko-KR" altLang="en-US" dirty="0"/>
              <a:t>을 사용했을 때 성능이 좋아짐</a:t>
            </a:r>
            <a:endParaRPr lang="en-US" altLang="ko-KR" dirty="0"/>
          </a:p>
          <a:p>
            <a:pPr marL="936625" lvl="1"/>
            <a:r>
              <a:rPr lang="en-US" altLang="ko-KR" dirty="0"/>
              <a:t>real label </a:t>
            </a:r>
            <a:r>
              <a:rPr lang="ko-KR" altLang="en-US" dirty="0"/>
              <a:t>생성시 </a:t>
            </a:r>
            <a:r>
              <a:rPr lang="en-US" altLang="ko-KR" dirty="0"/>
              <a:t>1</a:t>
            </a:r>
            <a:r>
              <a:rPr lang="ko-KR" altLang="en-US" dirty="0"/>
              <a:t>이 아닌 </a:t>
            </a:r>
            <a:r>
              <a:rPr lang="en-US" altLang="ko-KR" dirty="0"/>
              <a:t>1</a:t>
            </a:r>
            <a:r>
              <a:rPr lang="ko-KR" altLang="en-US" dirty="0"/>
              <a:t>에 가까운 값</a:t>
            </a:r>
            <a:r>
              <a:rPr lang="en-US" altLang="ko-KR" dirty="0"/>
              <a:t>(0.9 or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  <a:r>
              <a:rPr lang="ko-KR" altLang="en-US" dirty="0"/>
              <a:t>으로 </a:t>
            </a:r>
            <a:r>
              <a:rPr lang="en-US" altLang="ko-KR" dirty="0"/>
              <a:t>setting(gradient</a:t>
            </a:r>
            <a:r>
              <a:rPr lang="ko-KR" altLang="en-US" dirty="0"/>
              <a:t>를 크게 하기 위해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D </a:t>
            </a:r>
            <a:r>
              <a:rPr lang="ko-KR" altLang="en-US" dirty="0"/>
              <a:t>학습할 때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를 합쳐 하나의 배치로 학습하면 학습이 안됨</a:t>
            </a:r>
            <a:r>
              <a:rPr lang="en-US" altLang="ko-KR" dirty="0"/>
              <a:t>(</a:t>
            </a:r>
            <a:r>
              <a:rPr lang="en-US" altLang="ko-KR" dirty="0" err="1"/>
              <a:t>D_loss</a:t>
            </a:r>
            <a:r>
              <a:rPr lang="en-US" altLang="ko-KR" dirty="0"/>
              <a:t> saturate)</a:t>
            </a:r>
          </a:p>
          <a:p>
            <a:pPr marL="936625" lvl="1"/>
            <a:r>
              <a:rPr lang="en-US" altLang="ko-KR" dirty="0"/>
              <a:t>discriminator</a:t>
            </a:r>
            <a:r>
              <a:rPr lang="ko-KR" altLang="en-US" dirty="0"/>
              <a:t>에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사용하면 학습이 되지 않음</a:t>
            </a:r>
            <a:endParaRPr lang="en-US" altLang="ko-KR" dirty="0"/>
          </a:p>
          <a:p>
            <a:pPr marL="1393825" lvl="2"/>
            <a:r>
              <a:rPr lang="en-US" altLang="ko-KR" dirty="0"/>
              <a:t>fake</a:t>
            </a:r>
            <a:r>
              <a:rPr lang="ko-KR" altLang="en-US" dirty="0"/>
              <a:t>와 </a:t>
            </a:r>
            <a:r>
              <a:rPr lang="en-US" altLang="ko-KR" dirty="0"/>
              <a:t>real</a:t>
            </a:r>
            <a:r>
              <a:rPr lang="ko-KR" altLang="en-US" dirty="0"/>
              <a:t>을 각각 학습하면 학습이 됨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CAA44-DA62-4B75-A1F5-166C6390B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37" y="2494548"/>
            <a:ext cx="3846094" cy="38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4697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398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3" baseType="lpstr">
      <vt:lpstr>Arial Unicode MS</vt:lpstr>
      <vt:lpstr>Microsoft JhengHei</vt:lpstr>
      <vt:lpstr>Microsoft JhengHei UI</vt:lpstr>
      <vt:lpstr>Microsoft YaHei UI</vt:lpstr>
      <vt:lpstr>Noto Sans CJK KR</vt:lpstr>
      <vt:lpstr>굴림</vt:lpstr>
      <vt:lpstr>Malgun Gothic</vt:lpstr>
      <vt:lpstr>Malgun Gothic</vt:lpstr>
      <vt:lpstr>맑은 고딕 Semilight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GAN 개요</vt:lpstr>
      <vt:lpstr>GAN 개요</vt:lpstr>
      <vt:lpstr>MinMax Problem</vt:lpstr>
      <vt:lpstr>MinMax Problem</vt:lpstr>
      <vt:lpstr>장단점</vt:lpstr>
      <vt:lpstr>실험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524</cp:revision>
  <dcterms:created xsi:type="dcterms:W3CDTF">2017-12-21T10:15:11Z</dcterms:created>
  <dcterms:modified xsi:type="dcterms:W3CDTF">2019-06-03T07:21:54Z</dcterms:modified>
  <cp:contentStatus/>
</cp:coreProperties>
</file>