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98" y="8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57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6CC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6CC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6CC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1626" y="143255"/>
            <a:ext cx="8857615" cy="520065"/>
          </a:xfrm>
          <a:custGeom>
            <a:avLst/>
            <a:gdLst/>
            <a:ahLst/>
            <a:cxnLst/>
            <a:rect l="l" t="t" r="r" b="b"/>
            <a:pathLst>
              <a:path w="8857615" h="520065">
                <a:moveTo>
                  <a:pt x="0" y="519684"/>
                </a:moveTo>
                <a:lnTo>
                  <a:pt x="8857488" y="519684"/>
                </a:lnTo>
                <a:lnTo>
                  <a:pt x="8857488" y="0"/>
                </a:lnTo>
                <a:lnTo>
                  <a:pt x="0" y="0"/>
                </a:lnTo>
                <a:lnTo>
                  <a:pt x="0" y="519684"/>
                </a:lnTo>
                <a:close/>
              </a:path>
            </a:pathLst>
          </a:custGeom>
          <a:solidFill>
            <a:srgbClr val="D0E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4968" y="714755"/>
            <a:ext cx="8448040" cy="0"/>
          </a:xfrm>
          <a:custGeom>
            <a:avLst/>
            <a:gdLst/>
            <a:ahLst/>
            <a:cxnLst/>
            <a:rect l="l" t="t" r="r" b="b"/>
            <a:pathLst>
              <a:path w="8448040">
                <a:moveTo>
                  <a:pt x="0" y="0"/>
                </a:moveTo>
                <a:lnTo>
                  <a:pt x="8447532" y="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29243" y="0"/>
            <a:ext cx="355600" cy="350520"/>
          </a:xfrm>
          <a:custGeom>
            <a:avLst/>
            <a:gdLst/>
            <a:ahLst/>
            <a:cxnLst/>
            <a:rect l="l" t="t" r="r" b="b"/>
            <a:pathLst>
              <a:path w="355600" h="350520">
                <a:moveTo>
                  <a:pt x="0" y="350520"/>
                </a:moveTo>
                <a:lnTo>
                  <a:pt x="355092" y="350520"/>
                </a:lnTo>
                <a:lnTo>
                  <a:pt x="35509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644128" y="143255"/>
            <a:ext cx="355600" cy="350520"/>
          </a:xfrm>
          <a:custGeom>
            <a:avLst/>
            <a:gdLst/>
            <a:ahLst/>
            <a:cxnLst/>
            <a:rect l="l" t="t" r="r" b="b"/>
            <a:pathLst>
              <a:path w="355600" h="350520">
                <a:moveTo>
                  <a:pt x="0" y="350520"/>
                </a:moveTo>
                <a:lnTo>
                  <a:pt x="355092" y="350520"/>
                </a:lnTo>
                <a:lnTo>
                  <a:pt x="355092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solidFill>
            <a:srgbClr val="C58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572500" y="428244"/>
            <a:ext cx="356870" cy="349250"/>
          </a:xfrm>
          <a:custGeom>
            <a:avLst/>
            <a:gdLst/>
            <a:ahLst/>
            <a:cxnLst/>
            <a:rect l="l" t="t" r="r" b="b"/>
            <a:pathLst>
              <a:path w="356870" h="349250">
                <a:moveTo>
                  <a:pt x="0" y="348996"/>
                </a:moveTo>
                <a:lnTo>
                  <a:pt x="356616" y="348996"/>
                </a:lnTo>
                <a:lnTo>
                  <a:pt x="356616" y="0"/>
                </a:lnTo>
                <a:lnTo>
                  <a:pt x="0" y="0"/>
                </a:lnTo>
                <a:lnTo>
                  <a:pt x="0" y="348996"/>
                </a:lnTo>
                <a:close/>
              </a:path>
            </a:pathLst>
          </a:custGeom>
          <a:solidFill>
            <a:srgbClr val="46B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014" y="260868"/>
            <a:ext cx="855797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6CC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0491" y="2822448"/>
            <a:ext cx="8383016" cy="156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51916" y="6420023"/>
            <a:ext cx="5965190" cy="37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ata.go.kr/" TargetMode="External"/><Relationship Id="rId4" Type="http://schemas.openxmlformats.org/officeDocument/2006/relationships/hyperlink" Target="https://dat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791" y="4343400"/>
            <a:ext cx="5702808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02352" y="1676400"/>
            <a:ext cx="838200" cy="914400"/>
          </a:xfrm>
          <a:custGeom>
            <a:avLst/>
            <a:gdLst/>
            <a:ahLst/>
            <a:cxnLst/>
            <a:rect l="l" t="t" r="r" b="b"/>
            <a:pathLst>
              <a:path w="838200" h="914400">
                <a:moveTo>
                  <a:pt x="0" y="914400"/>
                </a:moveTo>
                <a:lnTo>
                  <a:pt x="838200" y="914400"/>
                </a:lnTo>
                <a:lnTo>
                  <a:pt x="838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C58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87895" y="1676400"/>
            <a:ext cx="832485" cy="914400"/>
          </a:xfrm>
          <a:custGeom>
            <a:avLst/>
            <a:gdLst/>
            <a:ahLst/>
            <a:cxnLst/>
            <a:rect l="l" t="t" r="r" b="b"/>
            <a:pathLst>
              <a:path w="832484" h="914400">
                <a:moveTo>
                  <a:pt x="0" y="914400"/>
                </a:moveTo>
                <a:lnTo>
                  <a:pt x="832103" y="914400"/>
                </a:lnTo>
                <a:lnTo>
                  <a:pt x="83210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05600" y="6553199"/>
            <a:ext cx="2438400" cy="304800"/>
          </a:xfrm>
          <a:custGeom>
            <a:avLst/>
            <a:gdLst/>
            <a:ahLst/>
            <a:cxnLst/>
            <a:rect l="l" t="t" r="r" b="b"/>
            <a:pathLst>
              <a:path w="2438400" h="304800">
                <a:moveTo>
                  <a:pt x="0" y="304800"/>
                </a:moveTo>
                <a:lnTo>
                  <a:pt x="2438400" y="304800"/>
                </a:lnTo>
                <a:lnTo>
                  <a:pt x="24384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B7D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590800"/>
            <a:ext cx="6794500" cy="1371600"/>
          </a:xfrm>
          <a:custGeom>
            <a:avLst/>
            <a:gdLst/>
            <a:ahLst/>
            <a:cxnLst/>
            <a:rect l="l" t="t" r="r" b="b"/>
            <a:pathLst>
              <a:path w="6794500" h="1371600">
                <a:moveTo>
                  <a:pt x="0" y="1371600"/>
                </a:moveTo>
                <a:lnTo>
                  <a:pt x="6793992" y="1371600"/>
                </a:lnTo>
                <a:lnTo>
                  <a:pt x="679399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886200"/>
            <a:ext cx="6400800" cy="457200"/>
          </a:xfrm>
          <a:custGeom>
            <a:avLst/>
            <a:gdLst/>
            <a:ahLst/>
            <a:cxnLst/>
            <a:rect l="l" t="t" r="r" b="b"/>
            <a:pathLst>
              <a:path w="6400800" h="457200">
                <a:moveTo>
                  <a:pt x="0" y="457200"/>
                </a:moveTo>
                <a:lnTo>
                  <a:pt x="6400800" y="457200"/>
                </a:lnTo>
                <a:lnTo>
                  <a:pt x="6400800" y="0"/>
                </a:lnTo>
                <a:lnTo>
                  <a:pt x="0" y="0"/>
                </a:lnTo>
                <a:lnTo>
                  <a:pt x="0" y="4572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6647" y="2590800"/>
            <a:ext cx="841375" cy="914400"/>
          </a:xfrm>
          <a:custGeom>
            <a:avLst/>
            <a:gdLst/>
            <a:ahLst/>
            <a:cxnLst/>
            <a:rect l="l" t="t" r="r" b="b"/>
            <a:pathLst>
              <a:path w="841375" h="914400">
                <a:moveTo>
                  <a:pt x="0" y="914400"/>
                </a:moveTo>
                <a:lnTo>
                  <a:pt x="841248" y="914400"/>
                </a:lnTo>
                <a:lnTo>
                  <a:pt x="84124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46B5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6647" y="3505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419100" y="0"/>
                </a:moveTo>
                <a:lnTo>
                  <a:pt x="351105" y="5483"/>
                </a:lnTo>
                <a:lnTo>
                  <a:pt x="286609" y="21360"/>
                </a:lnTo>
                <a:lnTo>
                  <a:pt x="226473" y="46768"/>
                </a:lnTo>
                <a:lnTo>
                  <a:pt x="171559" y="80845"/>
                </a:lnTo>
                <a:lnTo>
                  <a:pt x="122729" y="122729"/>
                </a:lnTo>
                <a:lnTo>
                  <a:pt x="80845" y="171559"/>
                </a:lnTo>
                <a:lnTo>
                  <a:pt x="46768" y="226473"/>
                </a:lnTo>
                <a:lnTo>
                  <a:pt x="21360" y="286609"/>
                </a:lnTo>
                <a:lnTo>
                  <a:pt x="5483" y="351105"/>
                </a:lnTo>
                <a:lnTo>
                  <a:pt x="0" y="419100"/>
                </a:lnTo>
                <a:lnTo>
                  <a:pt x="1388" y="453480"/>
                </a:lnTo>
                <a:lnTo>
                  <a:pt x="12176" y="519833"/>
                </a:lnTo>
                <a:lnTo>
                  <a:pt x="32926" y="582257"/>
                </a:lnTo>
                <a:lnTo>
                  <a:pt x="62776" y="639889"/>
                </a:lnTo>
                <a:lnTo>
                  <a:pt x="100865" y="691869"/>
                </a:lnTo>
                <a:lnTo>
                  <a:pt x="146330" y="737334"/>
                </a:lnTo>
                <a:lnTo>
                  <a:pt x="198310" y="775423"/>
                </a:lnTo>
                <a:lnTo>
                  <a:pt x="255942" y="805273"/>
                </a:lnTo>
                <a:lnTo>
                  <a:pt x="318366" y="826023"/>
                </a:lnTo>
                <a:lnTo>
                  <a:pt x="384719" y="836811"/>
                </a:lnTo>
                <a:lnTo>
                  <a:pt x="419100" y="838200"/>
                </a:lnTo>
                <a:lnTo>
                  <a:pt x="453480" y="836811"/>
                </a:lnTo>
                <a:lnTo>
                  <a:pt x="519833" y="826023"/>
                </a:lnTo>
                <a:lnTo>
                  <a:pt x="582257" y="805273"/>
                </a:lnTo>
                <a:lnTo>
                  <a:pt x="639889" y="775423"/>
                </a:lnTo>
                <a:lnTo>
                  <a:pt x="691869" y="737334"/>
                </a:lnTo>
                <a:lnTo>
                  <a:pt x="737334" y="691869"/>
                </a:lnTo>
                <a:lnTo>
                  <a:pt x="775423" y="639889"/>
                </a:lnTo>
                <a:lnTo>
                  <a:pt x="805273" y="582257"/>
                </a:lnTo>
                <a:lnTo>
                  <a:pt x="826023" y="519833"/>
                </a:lnTo>
                <a:lnTo>
                  <a:pt x="836811" y="453480"/>
                </a:lnTo>
                <a:lnTo>
                  <a:pt x="838200" y="419100"/>
                </a:lnTo>
                <a:lnTo>
                  <a:pt x="836811" y="384719"/>
                </a:lnTo>
                <a:lnTo>
                  <a:pt x="826023" y="318366"/>
                </a:lnTo>
                <a:lnTo>
                  <a:pt x="805273" y="255942"/>
                </a:lnTo>
                <a:lnTo>
                  <a:pt x="775423" y="198310"/>
                </a:lnTo>
                <a:lnTo>
                  <a:pt x="737334" y="146330"/>
                </a:lnTo>
                <a:lnTo>
                  <a:pt x="691869" y="100865"/>
                </a:lnTo>
                <a:lnTo>
                  <a:pt x="639889" y="62776"/>
                </a:lnTo>
                <a:lnTo>
                  <a:pt x="582257" y="32926"/>
                </a:lnTo>
                <a:lnTo>
                  <a:pt x="519833" y="12176"/>
                </a:lnTo>
                <a:lnTo>
                  <a:pt x="453480" y="1388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6647" y="35052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838200" y="419100"/>
                </a:moveTo>
                <a:lnTo>
                  <a:pt x="832716" y="351105"/>
                </a:lnTo>
                <a:lnTo>
                  <a:pt x="816839" y="286609"/>
                </a:lnTo>
                <a:lnTo>
                  <a:pt x="791431" y="226473"/>
                </a:lnTo>
                <a:lnTo>
                  <a:pt x="757354" y="171559"/>
                </a:lnTo>
                <a:lnTo>
                  <a:pt x="715470" y="122729"/>
                </a:lnTo>
                <a:lnTo>
                  <a:pt x="666640" y="80845"/>
                </a:lnTo>
                <a:lnTo>
                  <a:pt x="611726" y="46768"/>
                </a:lnTo>
                <a:lnTo>
                  <a:pt x="551590" y="21360"/>
                </a:lnTo>
                <a:lnTo>
                  <a:pt x="487094" y="5483"/>
                </a:lnTo>
                <a:lnTo>
                  <a:pt x="419100" y="0"/>
                </a:lnTo>
                <a:lnTo>
                  <a:pt x="384719" y="1388"/>
                </a:lnTo>
                <a:lnTo>
                  <a:pt x="318366" y="12176"/>
                </a:lnTo>
                <a:lnTo>
                  <a:pt x="255942" y="32926"/>
                </a:lnTo>
                <a:lnTo>
                  <a:pt x="198310" y="62776"/>
                </a:lnTo>
                <a:lnTo>
                  <a:pt x="146330" y="100865"/>
                </a:lnTo>
                <a:lnTo>
                  <a:pt x="100865" y="146330"/>
                </a:lnTo>
                <a:lnTo>
                  <a:pt x="62776" y="198310"/>
                </a:lnTo>
                <a:lnTo>
                  <a:pt x="32926" y="255942"/>
                </a:lnTo>
                <a:lnTo>
                  <a:pt x="12176" y="318366"/>
                </a:lnTo>
                <a:lnTo>
                  <a:pt x="1388" y="384719"/>
                </a:lnTo>
                <a:lnTo>
                  <a:pt x="0" y="419100"/>
                </a:lnTo>
                <a:lnTo>
                  <a:pt x="1388" y="453480"/>
                </a:lnTo>
                <a:lnTo>
                  <a:pt x="12176" y="519833"/>
                </a:lnTo>
                <a:lnTo>
                  <a:pt x="32926" y="582257"/>
                </a:lnTo>
                <a:lnTo>
                  <a:pt x="62776" y="639889"/>
                </a:lnTo>
                <a:lnTo>
                  <a:pt x="100865" y="691869"/>
                </a:lnTo>
                <a:lnTo>
                  <a:pt x="146330" y="737334"/>
                </a:lnTo>
                <a:lnTo>
                  <a:pt x="198310" y="775423"/>
                </a:lnTo>
                <a:lnTo>
                  <a:pt x="255942" y="805273"/>
                </a:lnTo>
                <a:lnTo>
                  <a:pt x="318366" y="826023"/>
                </a:lnTo>
                <a:lnTo>
                  <a:pt x="384719" y="836811"/>
                </a:lnTo>
                <a:lnTo>
                  <a:pt x="419100" y="838200"/>
                </a:lnTo>
                <a:lnTo>
                  <a:pt x="453480" y="836811"/>
                </a:lnTo>
                <a:lnTo>
                  <a:pt x="519833" y="826023"/>
                </a:lnTo>
                <a:lnTo>
                  <a:pt x="582257" y="805273"/>
                </a:lnTo>
                <a:lnTo>
                  <a:pt x="639889" y="775423"/>
                </a:lnTo>
                <a:lnTo>
                  <a:pt x="691869" y="737334"/>
                </a:lnTo>
                <a:lnTo>
                  <a:pt x="737334" y="691869"/>
                </a:lnTo>
                <a:lnTo>
                  <a:pt x="775423" y="639889"/>
                </a:lnTo>
                <a:lnTo>
                  <a:pt x="805273" y="582257"/>
                </a:lnTo>
                <a:lnTo>
                  <a:pt x="826023" y="519833"/>
                </a:lnTo>
                <a:lnTo>
                  <a:pt x="836811" y="453480"/>
                </a:lnTo>
                <a:lnTo>
                  <a:pt x="838200" y="419100"/>
                </a:lnTo>
                <a:close/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8600" y="3505200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600" y="4343400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" y="2590800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00" y="1447800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43600" y="1447800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0943" y="1447800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99303" y="1447800"/>
            <a:ext cx="0" cy="3581400"/>
          </a:xfrm>
          <a:custGeom>
            <a:avLst/>
            <a:gdLst/>
            <a:ahLst/>
            <a:cxnLst/>
            <a:rect l="l" t="t" r="r" b="b"/>
            <a:pathLst>
              <a:path h="3581400">
                <a:moveTo>
                  <a:pt x="0" y="0"/>
                </a:moveTo>
                <a:lnTo>
                  <a:pt x="0" y="358140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00600" y="167640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>
                <a:moveTo>
                  <a:pt x="0" y="0"/>
                </a:moveTo>
                <a:lnTo>
                  <a:pt x="4343399" y="0"/>
                </a:lnTo>
              </a:path>
            </a:pathLst>
          </a:custGeom>
          <a:ln w="6096">
            <a:solidFill>
              <a:srgbClr val="B1B1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7825" y="2568054"/>
            <a:ext cx="5451476" cy="8412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4"/>
              </a:spcBef>
            </a:pPr>
            <a:endParaRPr sz="23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/>
            </a:endParaRPr>
          </a:p>
          <a:p>
            <a:pPr marL="12700">
              <a:lnSpc>
                <a:spcPts val="3754"/>
              </a:lnSpc>
            </a:pPr>
            <a:r>
              <a:rPr sz="3200" b="1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서울지역</a:t>
            </a:r>
            <a:r>
              <a:rPr sz="3200" b="1" spc="-2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 </a:t>
            </a:r>
            <a:r>
              <a:rPr sz="32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온도</a:t>
            </a:r>
            <a:endParaRPr sz="3200" b="1" dirty="0">
              <a:latin typeface="맑은 고딕" panose="020B0503020000020004" pitchFamily="50" charset="-127"/>
              <a:ea typeface="맑은 고딕" panose="020B0503020000020004" pitchFamily="50" charset="-127"/>
              <a:cs typeface="바탕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8011" y="2142744"/>
            <a:ext cx="1428115" cy="429895"/>
          </a:xfrm>
          <a:custGeom>
            <a:avLst/>
            <a:gdLst/>
            <a:ahLst/>
            <a:cxnLst/>
            <a:rect l="l" t="t" r="r" b="b"/>
            <a:pathLst>
              <a:path w="1428114" h="429894">
                <a:moveTo>
                  <a:pt x="0" y="429767"/>
                </a:moveTo>
                <a:lnTo>
                  <a:pt x="1427988" y="429767"/>
                </a:lnTo>
                <a:lnTo>
                  <a:pt x="1427988" y="0"/>
                </a:lnTo>
                <a:lnTo>
                  <a:pt x="0" y="0"/>
                </a:lnTo>
                <a:lnTo>
                  <a:pt x="0" y="429767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"/>
          <p:cNvSpPr txBox="1"/>
          <p:nvPr/>
        </p:nvSpPr>
        <p:spPr>
          <a:xfrm>
            <a:off x="507593" y="299954"/>
            <a:ext cx="30099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lang="ko-KR" altLang="en-US" sz="2400" spc="-5" dirty="0">
                <a:solidFill>
                  <a:srgbClr val="0066CC"/>
                </a:solidFill>
                <a:latin typeface="HY견고딕"/>
                <a:cs typeface="바탕"/>
              </a:rPr>
              <a:t>데이터 시각화</a:t>
            </a:r>
            <a:endParaRPr sz="2400" dirty="0">
              <a:latin typeface="바탕"/>
              <a:cs typeface="바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관측소별</a:t>
            </a:r>
            <a:r>
              <a:rPr spc="15" dirty="0"/>
              <a:t> </a:t>
            </a:r>
            <a:r>
              <a:rPr spc="-30" dirty="0"/>
              <a:t>평균기온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1824"/>
            <a:ext cx="753681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5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5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맑은 고딕"/>
                <a:cs typeface="맑은 고딕"/>
              </a:rPr>
              <a:t>5)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4년</a:t>
            </a:r>
            <a:r>
              <a:rPr sz="2000" dirty="0">
                <a:latin typeface="맑은 고딕"/>
                <a:cs typeface="맑은 고딕"/>
              </a:rPr>
              <a:t>간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서울지</a:t>
            </a:r>
            <a:r>
              <a:rPr sz="2000" dirty="0">
                <a:latin typeface="맑은 고딕"/>
                <a:cs typeface="맑은 고딕"/>
              </a:rPr>
              <a:t>역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연평</a:t>
            </a:r>
            <a:r>
              <a:rPr sz="2000" dirty="0">
                <a:latin typeface="맑은 고딕"/>
                <a:cs typeface="맑은 고딕"/>
              </a:rPr>
              <a:t>균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기온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추이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다음</a:t>
            </a:r>
            <a:r>
              <a:rPr sz="2000" dirty="0">
                <a:latin typeface="맑은 고딕"/>
                <a:cs typeface="맑은 고딕"/>
              </a:rPr>
              <a:t>과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같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보이시오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지도</a:t>
            </a:r>
            <a:r>
              <a:rPr spc="10" dirty="0"/>
              <a:t> </a:t>
            </a:r>
            <a:r>
              <a:rPr spc="-30" dirty="0"/>
              <a:t>데이터</a:t>
            </a:r>
            <a:r>
              <a:rPr spc="10" dirty="0"/>
              <a:t> </a:t>
            </a:r>
            <a:r>
              <a:rPr spc="-30" dirty="0"/>
              <a:t>표시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862929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6)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lang="ko-KR" altLang="en-US" sz="2400" spc="15" dirty="0">
                <a:latin typeface="맑은 고딕"/>
                <a:cs typeface="맑은 고딕"/>
              </a:rPr>
              <a:t>구글 지도를 활용하여 </a:t>
            </a:r>
            <a:r>
              <a:rPr sz="2400" spc="-5" dirty="0" err="1">
                <a:latin typeface="맑은 고딕"/>
                <a:cs typeface="맑은 고딕"/>
              </a:rPr>
              <a:t>관측소</a:t>
            </a:r>
            <a:r>
              <a:rPr sz="2400" dirty="0" err="1">
                <a:latin typeface="맑은 고딕"/>
                <a:cs typeface="맑은 고딕"/>
              </a:rPr>
              <a:t>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위치</a:t>
            </a:r>
            <a:r>
              <a:rPr sz="2400" dirty="0">
                <a:latin typeface="맑은 고딕"/>
                <a:cs typeface="맑은 고딕"/>
              </a:rPr>
              <a:t>를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지도</a:t>
            </a:r>
            <a:r>
              <a:rPr sz="2400" dirty="0">
                <a:latin typeface="맑은 고딕"/>
                <a:cs typeface="맑은 고딕"/>
              </a:rPr>
              <a:t>에 </a:t>
            </a:r>
            <a:r>
              <a:rPr sz="2400" spc="-5" dirty="0">
                <a:latin typeface="맑은 고딕"/>
                <a:cs typeface="맑은 고딕"/>
              </a:rPr>
              <a:t>표시한다</a:t>
            </a:r>
            <a:endParaRPr sz="2400" dirty="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지도</a:t>
            </a:r>
            <a:r>
              <a:rPr spc="10" dirty="0"/>
              <a:t> </a:t>
            </a:r>
            <a:r>
              <a:rPr spc="-30" dirty="0"/>
              <a:t>데이터</a:t>
            </a:r>
            <a:r>
              <a:rPr spc="10" dirty="0"/>
              <a:t> </a:t>
            </a:r>
            <a:r>
              <a:rPr spc="-30" dirty="0"/>
              <a:t>표시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757174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7)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lang="ko-KR" altLang="en-US" sz="2400" spc="15" dirty="0">
                <a:latin typeface="맑은 고딕"/>
                <a:cs typeface="맑은 고딕"/>
              </a:rPr>
              <a:t>구글 지도를 활용하여 </a:t>
            </a:r>
            <a:r>
              <a:rPr sz="2400" spc="-5" dirty="0" err="1">
                <a:latin typeface="맑은 고딕"/>
                <a:cs typeface="맑은 고딕"/>
              </a:rPr>
              <a:t>관측소</a:t>
            </a:r>
            <a:r>
              <a:rPr sz="2400" dirty="0" err="1">
                <a:latin typeface="맑은 고딕"/>
                <a:cs typeface="맑은 고딕"/>
              </a:rPr>
              <a:t>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평균기온</a:t>
            </a:r>
            <a:r>
              <a:rPr sz="2400" dirty="0">
                <a:latin typeface="맑은 고딕"/>
                <a:cs typeface="맑은 고딕"/>
              </a:rPr>
              <a:t>및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관측소명</a:t>
            </a:r>
            <a:r>
              <a:rPr sz="2400" dirty="0">
                <a:latin typeface="맑은 고딕"/>
                <a:cs typeface="맑은 고딕"/>
              </a:rPr>
              <a:t>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지도</a:t>
            </a:r>
            <a:r>
              <a:rPr sz="2400" dirty="0">
                <a:latin typeface="맑은 고딕"/>
                <a:cs typeface="맑은 고딕"/>
              </a:rPr>
              <a:t>에 </a:t>
            </a:r>
            <a:r>
              <a:rPr sz="2400" spc="-5" dirty="0">
                <a:latin typeface="맑은 고딕"/>
                <a:cs typeface="맑은 고딕"/>
              </a:rPr>
              <a:t>표시한다</a:t>
            </a:r>
            <a:endParaRPr sz="2400" dirty="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014" y="260868"/>
            <a:ext cx="8557971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err="1"/>
              <a:t>제출</a:t>
            </a:r>
            <a:r>
              <a:rPr spc="10" dirty="0"/>
              <a:t> </a:t>
            </a:r>
            <a:r>
              <a:rPr spc="-30" dirty="0"/>
              <a:t>요령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8028940" cy="1647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다</a:t>
            </a:r>
            <a:r>
              <a:rPr sz="2400" dirty="0">
                <a:latin typeface="맑은 고딕"/>
                <a:cs typeface="맑은 고딕"/>
              </a:rPr>
              <a:t>음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두가지 </a:t>
            </a:r>
            <a:r>
              <a:rPr sz="2400" spc="-5" dirty="0">
                <a:latin typeface="맑은 고딕"/>
                <a:cs typeface="맑은 고딕"/>
              </a:rPr>
              <a:t>내용</a:t>
            </a:r>
            <a:r>
              <a:rPr sz="2400" dirty="0">
                <a:latin typeface="맑은 고딕"/>
                <a:cs typeface="맑은 고딕"/>
              </a:rPr>
              <a:t>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보고</a:t>
            </a:r>
            <a:r>
              <a:rPr sz="2400" dirty="0">
                <a:latin typeface="맑은 고딕"/>
                <a:cs typeface="맑은 고딕"/>
              </a:rPr>
              <a:t>서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파일</a:t>
            </a:r>
            <a:r>
              <a:rPr sz="2400" dirty="0">
                <a:latin typeface="맑은 고딕"/>
                <a:cs typeface="맑은 고딕"/>
              </a:rPr>
              <a:t>에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정리하</a:t>
            </a:r>
            <a:r>
              <a:rPr sz="2400" dirty="0">
                <a:latin typeface="맑은 고딕"/>
                <a:cs typeface="맑은 고딕"/>
              </a:rPr>
              <a:t>여 제출하시오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맑은 고딕"/>
                <a:cs typeface="맑은 고딕"/>
              </a:rPr>
              <a:t>1)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spc="-15" dirty="0">
                <a:latin typeface="맑은 고딕"/>
                <a:cs typeface="맑은 고딕"/>
              </a:rPr>
              <a:t>~7)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의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과정을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해결하기 위한</a:t>
            </a:r>
            <a:r>
              <a:rPr sz="2400" spc="-5" dirty="0">
                <a:latin typeface="맑은 고딕"/>
                <a:cs typeface="맑은 고딕"/>
              </a:rPr>
              <a:t> </a:t>
            </a:r>
            <a:r>
              <a:rPr sz="2400" spc="-15" dirty="0">
                <a:latin typeface="맑은 고딕"/>
                <a:cs typeface="맑은 고딕"/>
              </a:rPr>
              <a:t>R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15" dirty="0">
                <a:latin typeface="맑은 고딕"/>
                <a:cs typeface="맑은 고딕"/>
              </a:rPr>
              <a:t>c</a:t>
            </a:r>
            <a:r>
              <a:rPr sz="2400" spc="-10" dirty="0">
                <a:latin typeface="맑은 고딕"/>
                <a:cs typeface="맑은 고딕"/>
              </a:rPr>
              <a:t>o</a:t>
            </a:r>
            <a:r>
              <a:rPr sz="2400" spc="-5" dirty="0">
                <a:latin typeface="맑은 고딕"/>
                <a:cs typeface="맑은 고딕"/>
              </a:rPr>
              <a:t>de</a:t>
            </a:r>
            <a:endParaRPr sz="240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1)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~</a:t>
            </a:r>
            <a:r>
              <a:rPr sz="2400" spc="-10" dirty="0">
                <a:latin typeface="맑은 고딕"/>
                <a:cs typeface="맑은 고딕"/>
              </a:rPr>
              <a:t>7)</a:t>
            </a:r>
            <a:r>
              <a:rPr sz="2400" spc="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의 </a:t>
            </a:r>
            <a:r>
              <a:rPr sz="2400" spc="-5" dirty="0">
                <a:latin typeface="맑은 고딕"/>
                <a:cs typeface="맑은 고딕"/>
              </a:rPr>
              <a:t>실</a:t>
            </a:r>
            <a:r>
              <a:rPr sz="2400" dirty="0">
                <a:latin typeface="맑은 고딕"/>
                <a:cs typeface="맑은 고딕"/>
              </a:rPr>
              <a:t>행 </a:t>
            </a:r>
            <a:r>
              <a:rPr sz="2400" spc="-5" dirty="0">
                <a:latin typeface="맑은 고딕"/>
                <a:cs typeface="맑은 고딕"/>
              </a:rPr>
              <a:t>결과</a:t>
            </a:r>
            <a:r>
              <a:rPr sz="2400" spc="-10" dirty="0">
                <a:latin typeface="맑은 고딕"/>
                <a:cs typeface="맑은 고딕"/>
              </a:rPr>
              <a:t>(</a:t>
            </a:r>
            <a:r>
              <a:rPr sz="2400" spc="-5" dirty="0">
                <a:latin typeface="맑은 고딕"/>
                <a:cs typeface="맑은 고딕"/>
              </a:rPr>
              <a:t>화</a:t>
            </a:r>
            <a:r>
              <a:rPr sz="2400" dirty="0">
                <a:latin typeface="맑은 고딕"/>
                <a:cs typeface="맑은 고딕"/>
              </a:rPr>
              <a:t>면 </a:t>
            </a:r>
            <a:r>
              <a:rPr sz="2400" spc="-5" dirty="0">
                <a:latin typeface="맑은 고딕"/>
                <a:cs typeface="맑은 고딕"/>
              </a:rPr>
              <a:t>캡쳐</a:t>
            </a:r>
            <a:r>
              <a:rPr sz="2400" spc="-10" dirty="0">
                <a:latin typeface="맑은 고딕"/>
                <a:cs typeface="맑은 고딕"/>
              </a:rPr>
              <a:t>)</a:t>
            </a:r>
            <a:endParaRPr sz="24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014" y="260868"/>
            <a:ext cx="7366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30" dirty="0">
                <a:solidFill>
                  <a:srgbClr val="0066CC"/>
                </a:solidFill>
                <a:latin typeface="맑은 고딕"/>
                <a:cs typeface="맑은 고딕"/>
              </a:rPr>
              <a:t>목표</a:t>
            </a:r>
            <a:endParaRPr sz="2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1691" y="952139"/>
            <a:ext cx="861441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맑은 고딕"/>
                <a:cs typeface="맑은 고딕"/>
              </a:rPr>
              <a:t>서울</a:t>
            </a:r>
            <a:r>
              <a:rPr sz="2400" dirty="0">
                <a:latin typeface="맑은 고딕"/>
                <a:cs typeface="맑은 고딕"/>
              </a:rPr>
              <a:t>시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지역</a:t>
            </a:r>
            <a:r>
              <a:rPr sz="2400" dirty="0">
                <a:latin typeface="맑은 고딕"/>
                <a:cs typeface="맑은 고딕"/>
              </a:rPr>
              <a:t>별 </a:t>
            </a:r>
            <a:r>
              <a:rPr sz="2400" spc="-5" dirty="0">
                <a:latin typeface="맑은 고딕"/>
                <a:cs typeface="맑은 고딕"/>
              </a:rPr>
              <a:t>평</a:t>
            </a:r>
            <a:r>
              <a:rPr sz="2400" dirty="0">
                <a:latin typeface="맑은 고딕"/>
                <a:cs typeface="맑은 고딕"/>
              </a:rPr>
              <a:t>균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온</a:t>
            </a:r>
            <a:r>
              <a:rPr sz="2400" dirty="0">
                <a:latin typeface="맑은 고딕"/>
                <a:cs typeface="맑은 고딕"/>
              </a:rPr>
              <a:t>도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자료</a:t>
            </a:r>
            <a:r>
              <a:rPr sz="2400" dirty="0">
                <a:latin typeface="맑은 고딕"/>
                <a:cs typeface="맑은 고딕"/>
              </a:rPr>
              <a:t>를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정리</a:t>
            </a:r>
            <a:r>
              <a:rPr sz="2400" spc="-10" dirty="0">
                <a:latin typeface="맑은 고딕"/>
                <a:cs typeface="맑은 고딕"/>
              </a:rPr>
              <a:t>,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통합하</a:t>
            </a:r>
            <a:r>
              <a:rPr sz="2400" dirty="0">
                <a:latin typeface="맑은 고딕"/>
                <a:cs typeface="맑은 고딕"/>
              </a:rPr>
              <a:t>여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하나</a:t>
            </a:r>
            <a:r>
              <a:rPr sz="2400" dirty="0">
                <a:latin typeface="맑은 고딕"/>
                <a:cs typeface="맑은 고딕"/>
              </a:rPr>
              <a:t>의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데이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1318529"/>
            <a:ext cx="717994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2400" dirty="0">
                <a:latin typeface="맑은 고딕"/>
                <a:cs typeface="맑은 고딕"/>
              </a:rPr>
              <a:t>터셋을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만든다</a:t>
            </a:r>
            <a:r>
              <a:rPr sz="2400" spc="-10" dirty="0">
                <a:latin typeface="맑은 고딕"/>
                <a:cs typeface="맑은 고딕"/>
              </a:rPr>
              <a:t>.</a:t>
            </a:r>
            <a:endParaRPr sz="2400" dirty="0">
              <a:latin typeface="맑은 고딕"/>
              <a:cs typeface="맑은 고딕"/>
            </a:endParaRPr>
          </a:p>
          <a:p>
            <a:pPr marL="12700">
              <a:lnSpc>
                <a:spcPts val="2835"/>
              </a:lnSpc>
              <a:spcBef>
                <a:spcPts val="575"/>
              </a:spcBef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이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데이터셋에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대해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각종</a:t>
            </a:r>
            <a:r>
              <a:rPr sz="2400" spc="-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시각화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자료를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작성한다</a:t>
            </a:r>
            <a:r>
              <a:rPr sz="2400" spc="-10" dirty="0">
                <a:latin typeface="맑은 고딕"/>
                <a:cs typeface="맑은 고딕"/>
              </a:rPr>
              <a:t>.</a:t>
            </a:r>
            <a:endParaRPr sz="24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88645"/>
            <a:ext cx="6159499" cy="4295297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30" dirty="0">
                <a:latin typeface="맑은 고딕"/>
                <a:cs typeface="맑은 고딕"/>
              </a:rPr>
              <a:t>데이터</a:t>
            </a:r>
            <a:r>
              <a:rPr b="1" spc="5" dirty="0">
                <a:latin typeface="맑은 고딕"/>
                <a:cs typeface="맑은 고딕"/>
              </a:rPr>
              <a:t> </a:t>
            </a:r>
            <a:r>
              <a:rPr b="1" spc="-30" dirty="0">
                <a:latin typeface="맑은 고딕"/>
                <a:cs typeface="맑은 고딕"/>
              </a:rPr>
              <a:t>셋</a:t>
            </a:r>
            <a:r>
              <a:rPr b="1" spc="10" dirty="0">
                <a:latin typeface="맑은 고딕"/>
                <a:cs typeface="맑은 고딕"/>
              </a:rPr>
              <a:t> </a:t>
            </a:r>
            <a:r>
              <a:rPr b="1" spc="-30" dirty="0">
                <a:latin typeface="맑은 고딕"/>
                <a:cs typeface="맑은 고딕"/>
              </a:rPr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0" y="939439"/>
            <a:ext cx="8236509" cy="1113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lang="ko-KR" altLang="en-US" sz="2400" spc="-5" dirty="0">
                <a:latin typeface="맑은 고딕"/>
                <a:cs typeface="맑은 고딕"/>
              </a:rPr>
              <a:t>서울 </a:t>
            </a:r>
            <a:r>
              <a:rPr lang="ko-KR" altLang="en-US" sz="2400" spc="-5" dirty="0" err="1">
                <a:latin typeface="맑은 고딕"/>
                <a:cs typeface="맑은 고딕"/>
              </a:rPr>
              <a:t>열린데이터광장사이</a:t>
            </a:r>
            <a:r>
              <a:rPr sz="2400" spc="-5" dirty="0" err="1">
                <a:latin typeface="맑은 고딕"/>
                <a:cs typeface="맑은 고딕"/>
              </a:rPr>
              <a:t>트에</a:t>
            </a:r>
            <a:r>
              <a:rPr sz="2400" dirty="0" err="1">
                <a:latin typeface="맑은 고딕"/>
                <a:cs typeface="맑은 고딕"/>
              </a:rPr>
              <a:t>서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필요</a:t>
            </a:r>
            <a:r>
              <a:rPr sz="2400" dirty="0">
                <a:latin typeface="맑은 고딕"/>
                <a:cs typeface="맑은 고딕"/>
              </a:rPr>
              <a:t>한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자</a:t>
            </a:r>
            <a:r>
              <a:rPr sz="2400" dirty="0">
                <a:latin typeface="맑은 고딕"/>
                <a:cs typeface="맑은 고딕"/>
              </a:rPr>
              <a:t>료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다운로드</a:t>
            </a:r>
            <a:endParaRPr sz="2400" dirty="0">
              <a:latin typeface="맑은 고딕"/>
              <a:cs typeface="맑은 고딕"/>
            </a:endParaRPr>
          </a:p>
          <a:p>
            <a:pPr marL="756285" indent="-286385">
              <a:lnSpc>
                <a:spcPct val="100000"/>
              </a:lnSpc>
              <a:spcBef>
                <a:spcPts val="500"/>
              </a:spcBef>
              <a:buClr>
                <a:srgbClr val="46B5CF"/>
              </a:buClr>
              <a:buSzPct val="75000"/>
              <a:buFont typeface="Wingdings"/>
              <a:buChar char=""/>
              <a:tabLst>
                <a:tab pos="756920" algn="l"/>
              </a:tabLst>
            </a:pPr>
            <a:r>
              <a:rPr sz="2000" dirty="0">
                <a:latin typeface="맑은 고딕"/>
                <a:cs typeface="맑은 고딕"/>
                <a:hlinkClick r:id="rId4"/>
              </a:rPr>
              <a:t>h</a:t>
            </a:r>
            <a:r>
              <a:rPr sz="2000" spc="5" dirty="0">
                <a:latin typeface="맑은 고딕"/>
                <a:cs typeface="맑은 고딕"/>
                <a:hlinkClick r:id="rId4"/>
              </a:rPr>
              <a:t>t</a:t>
            </a:r>
            <a:r>
              <a:rPr sz="2000" dirty="0">
                <a:latin typeface="맑은 고딕"/>
                <a:cs typeface="맑은 고딕"/>
                <a:hlinkClick r:id="rId4"/>
              </a:rPr>
              <a:t>tp://</a:t>
            </a:r>
            <a:r>
              <a:rPr sz="2000" spc="-20" dirty="0">
                <a:latin typeface="맑은 고딕"/>
                <a:cs typeface="맑은 고딕"/>
                <a:hlinkClick r:id="rId4"/>
              </a:rPr>
              <a:t>d</a:t>
            </a:r>
            <a:r>
              <a:rPr sz="2000" dirty="0">
                <a:latin typeface="맑은 고딕"/>
                <a:cs typeface="맑은 고딕"/>
                <a:hlinkClick r:id="rId4"/>
              </a:rPr>
              <a:t>at</a:t>
            </a:r>
            <a:r>
              <a:rPr sz="2000" spc="-20" dirty="0">
                <a:latin typeface="맑은 고딕"/>
                <a:cs typeface="맑은 고딕"/>
                <a:hlinkClick r:id="rId4"/>
              </a:rPr>
              <a:t>a</a:t>
            </a:r>
            <a:r>
              <a:rPr sz="2000" dirty="0">
                <a:latin typeface="맑은 고딕"/>
                <a:cs typeface="맑은 고딕"/>
                <a:hlinkClick r:id="rId5"/>
              </a:rPr>
              <a:t>.</a:t>
            </a:r>
            <a:r>
              <a:rPr lang="en-US" sz="2000" dirty="0">
                <a:latin typeface="맑은 고딕"/>
                <a:cs typeface="맑은 고딕"/>
                <a:hlinkClick r:id="rId5"/>
              </a:rPr>
              <a:t>seoul.</a:t>
            </a:r>
            <a:r>
              <a:rPr sz="2000" dirty="0">
                <a:latin typeface="맑은 고딕"/>
                <a:cs typeface="맑은 고딕"/>
                <a:hlinkClick r:id="rId5"/>
              </a:rPr>
              <a:t>go</a:t>
            </a:r>
            <a:r>
              <a:rPr sz="2000" spc="-10" dirty="0">
                <a:latin typeface="맑은 고딕"/>
                <a:cs typeface="맑은 고딕"/>
                <a:hlinkClick r:id="rId5"/>
              </a:rPr>
              <a:t>.</a:t>
            </a:r>
            <a:r>
              <a:rPr sz="2000" spc="-10" dirty="0">
                <a:latin typeface="맑은 고딕"/>
                <a:cs typeface="맑은 고딕"/>
              </a:rPr>
              <a:t>k</a:t>
            </a:r>
            <a:r>
              <a:rPr sz="2000" dirty="0">
                <a:latin typeface="맑은 고딕"/>
                <a:cs typeface="맑은 고딕"/>
              </a:rPr>
              <a:t>r/</a:t>
            </a: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46B5CF"/>
                </a:solidFill>
                <a:latin typeface="Wingdings"/>
                <a:cs typeface="Wingdings"/>
              </a:rPr>
              <a:t></a:t>
            </a:r>
            <a:r>
              <a:rPr sz="1500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1500" spc="165" dirty="0">
                <a:solidFill>
                  <a:srgbClr val="46B5C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메인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페이지에서</a:t>
            </a:r>
          </a:p>
        </p:txBody>
      </p:sp>
      <p:sp>
        <p:nvSpPr>
          <p:cNvPr id="5" name="object 5"/>
          <p:cNvSpPr/>
          <p:nvPr/>
        </p:nvSpPr>
        <p:spPr>
          <a:xfrm>
            <a:off x="3048000" y="4721036"/>
            <a:ext cx="1981200" cy="384363"/>
          </a:xfrm>
          <a:custGeom>
            <a:avLst/>
            <a:gdLst/>
            <a:ahLst/>
            <a:cxnLst/>
            <a:rect l="l" t="t" r="r" b="b"/>
            <a:pathLst>
              <a:path w="1800225" h="288289">
                <a:moveTo>
                  <a:pt x="0" y="48005"/>
                </a:moveTo>
                <a:lnTo>
                  <a:pt x="17383" y="11013"/>
                </a:lnTo>
                <a:lnTo>
                  <a:pt x="1751838" y="0"/>
                </a:lnTo>
                <a:lnTo>
                  <a:pt x="1766093" y="2145"/>
                </a:lnTo>
                <a:lnTo>
                  <a:pt x="1796024" y="29187"/>
                </a:lnTo>
                <a:lnTo>
                  <a:pt x="1799844" y="240029"/>
                </a:lnTo>
                <a:lnTo>
                  <a:pt x="1797698" y="254275"/>
                </a:lnTo>
                <a:lnTo>
                  <a:pt x="1770656" y="284213"/>
                </a:lnTo>
                <a:lnTo>
                  <a:pt x="48005" y="288035"/>
                </a:lnTo>
                <a:lnTo>
                  <a:pt x="33750" y="285887"/>
                </a:lnTo>
                <a:lnTo>
                  <a:pt x="3819" y="258837"/>
                </a:lnTo>
                <a:lnTo>
                  <a:pt x="0" y="48005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87" y="906292"/>
            <a:ext cx="7514213" cy="54516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30" dirty="0">
                <a:latin typeface="맑은 고딕"/>
                <a:cs typeface="맑은 고딕"/>
              </a:rPr>
              <a:t>데이터</a:t>
            </a:r>
            <a:r>
              <a:rPr b="1" spc="5" dirty="0">
                <a:latin typeface="맑은 고딕"/>
                <a:cs typeface="맑은 고딕"/>
              </a:rPr>
              <a:t> </a:t>
            </a:r>
            <a:r>
              <a:rPr b="1" spc="-30" dirty="0">
                <a:latin typeface="맑은 고딕"/>
                <a:cs typeface="맑은 고딕"/>
              </a:rPr>
              <a:t>셋</a:t>
            </a:r>
            <a:r>
              <a:rPr b="1" spc="10" dirty="0">
                <a:latin typeface="맑은 고딕"/>
                <a:cs typeface="맑은 고딕"/>
              </a:rPr>
              <a:t> </a:t>
            </a:r>
            <a:r>
              <a:rPr b="1" spc="-30" dirty="0">
                <a:latin typeface="맑은 고딕"/>
                <a:cs typeface="맑은 고딕"/>
              </a:rPr>
              <a:t>만들기</a:t>
            </a:r>
          </a:p>
        </p:txBody>
      </p:sp>
      <p:sp>
        <p:nvSpPr>
          <p:cNvPr id="4" name="object 4"/>
          <p:cNvSpPr/>
          <p:nvPr/>
        </p:nvSpPr>
        <p:spPr>
          <a:xfrm>
            <a:off x="3103677" y="1807983"/>
            <a:ext cx="3313429" cy="3950279"/>
          </a:xfrm>
          <a:custGeom>
            <a:avLst/>
            <a:gdLst/>
            <a:ahLst/>
            <a:cxnLst/>
            <a:rect l="l" t="t" r="r" b="b"/>
            <a:pathLst>
              <a:path w="3313429" h="3383279">
                <a:moveTo>
                  <a:pt x="0" y="184276"/>
                </a:moveTo>
                <a:lnTo>
                  <a:pt x="5354" y="140008"/>
                </a:lnTo>
                <a:lnTo>
                  <a:pt x="20564" y="99611"/>
                </a:lnTo>
                <a:lnTo>
                  <a:pt x="44349" y="64370"/>
                </a:lnTo>
                <a:lnTo>
                  <a:pt x="75429" y="35568"/>
                </a:lnTo>
                <a:lnTo>
                  <a:pt x="112524" y="14487"/>
                </a:lnTo>
                <a:lnTo>
                  <a:pt x="154354" y="2413"/>
                </a:lnTo>
                <a:lnTo>
                  <a:pt x="184238" y="0"/>
                </a:lnTo>
                <a:lnTo>
                  <a:pt x="3128898" y="0"/>
                </a:lnTo>
                <a:lnTo>
                  <a:pt x="3173167" y="5358"/>
                </a:lnTo>
                <a:lnTo>
                  <a:pt x="3213564" y="20577"/>
                </a:lnTo>
                <a:lnTo>
                  <a:pt x="3248805" y="44374"/>
                </a:lnTo>
                <a:lnTo>
                  <a:pt x="3277607" y="75465"/>
                </a:lnTo>
                <a:lnTo>
                  <a:pt x="3298688" y="112567"/>
                </a:lnTo>
                <a:lnTo>
                  <a:pt x="3310762" y="154397"/>
                </a:lnTo>
                <a:lnTo>
                  <a:pt x="3313176" y="184276"/>
                </a:lnTo>
                <a:lnTo>
                  <a:pt x="3313176" y="3199028"/>
                </a:lnTo>
                <a:lnTo>
                  <a:pt x="3307817" y="3243308"/>
                </a:lnTo>
                <a:lnTo>
                  <a:pt x="3292598" y="3283705"/>
                </a:lnTo>
                <a:lnTo>
                  <a:pt x="3268801" y="3318939"/>
                </a:lnTo>
                <a:lnTo>
                  <a:pt x="3237710" y="3347731"/>
                </a:lnTo>
                <a:lnTo>
                  <a:pt x="3200608" y="3368801"/>
                </a:lnTo>
                <a:lnTo>
                  <a:pt x="3158778" y="3380868"/>
                </a:lnTo>
                <a:lnTo>
                  <a:pt x="3128898" y="3383279"/>
                </a:lnTo>
                <a:lnTo>
                  <a:pt x="184238" y="3383279"/>
                </a:lnTo>
                <a:lnTo>
                  <a:pt x="139964" y="3377925"/>
                </a:lnTo>
                <a:lnTo>
                  <a:pt x="99570" y="3362715"/>
                </a:lnTo>
                <a:lnTo>
                  <a:pt x="64338" y="3338929"/>
                </a:lnTo>
                <a:lnTo>
                  <a:pt x="35547" y="3307847"/>
                </a:lnTo>
                <a:lnTo>
                  <a:pt x="14478" y="3270749"/>
                </a:lnTo>
                <a:lnTo>
                  <a:pt x="2411" y="3228916"/>
                </a:lnTo>
                <a:lnTo>
                  <a:pt x="0" y="3199028"/>
                </a:lnTo>
                <a:lnTo>
                  <a:pt x="0" y="184276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0011" y="6092952"/>
            <a:ext cx="1969135" cy="370840"/>
          </a:xfrm>
          <a:custGeom>
            <a:avLst/>
            <a:gdLst/>
            <a:ahLst/>
            <a:cxnLst/>
            <a:rect l="l" t="t" r="r" b="b"/>
            <a:pathLst>
              <a:path w="1969135" h="370839">
                <a:moveTo>
                  <a:pt x="0" y="370332"/>
                </a:moveTo>
                <a:lnTo>
                  <a:pt x="1969008" y="370332"/>
                </a:lnTo>
                <a:lnTo>
                  <a:pt x="1969008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20011" y="6092952"/>
            <a:ext cx="1969135" cy="370840"/>
          </a:xfrm>
          <a:custGeom>
            <a:avLst/>
            <a:gdLst/>
            <a:ahLst/>
            <a:cxnLst/>
            <a:rect l="l" t="t" r="r" b="b"/>
            <a:pathLst>
              <a:path w="1969135" h="370839">
                <a:moveTo>
                  <a:pt x="0" y="370332"/>
                </a:moveTo>
                <a:lnTo>
                  <a:pt x="1969008" y="370332"/>
                </a:lnTo>
                <a:lnTo>
                  <a:pt x="1969008" y="0"/>
                </a:lnTo>
                <a:lnTo>
                  <a:pt x="0" y="0"/>
                </a:lnTo>
                <a:lnTo>
                  <a:pt x="0" y="370332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 dirty="0">
              <a:latin typeface="Arial Black" panose="020B0A040201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8751" y="6155599"/>
            <a:ext cx="1790700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좌표계</a:t>
            </a:r>
            <a:r>
              <a:rPr sz="17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:</a:t>
            </a:r>
            <a:r>
              <a:rPr sz="1700" spc="-4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 </a:t>
            </a:r>
            <a:r>
              <a:rPr sz="17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W</a:t>
            </a:r>
            <a:r>
              <a:rPr sz="17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G</a:t>
            </a:r>
            <a:r>
              <a:rPr sz="1700" spc="-1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S</a:t>
            </a:r>
            <a:r>
              <a:rPr sz="17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/>
              </a:rPr>
              <a:t>1984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30" dirty="0">
                <a:latin typeface="맑은 고딕"/>
                <a:cs typeface="맑은 고딕"/>
              </a:rPr>
              <a:t>데이터</a:t>
            </a:r>
            <a:r>
              <a:rPr b="1" spc="5" dirty="0">
                <a:latin typeface="맑은 고딕"/>
                <a:cs typeface="맑은 고딕"/>
              </a:rPr>
              <a:t> </a:t>
            </a:r>
            <a:r>
              <a:rPr b="1" spc="-30" dirty="0">
                <a:latin typeface="맑은 고딕"/>
                <a:cs typeface="맑은 고딕"/>
              </a:rPr>
              <a:t>셋</a:t>
            </a:r>
            <a:r>
              <a:rPr b="1" spc="10" dirty="0">
                <a:latin typeface="맑은 고딕"/>
                <a:cs typeface="맑은 고딕"/>
              </a:rPr>
              <a:t> </a:t>
            </a:r>
            <a:r>
              <a:rPr b="1" spc="-30" dirty="0">
                <a:latin typeface="맑은 고딕"/>
                <a:cs typeface="맑은 고딕"/>
              </a:rPr>
              <a:t>만들기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850646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1)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각각</a:t>
            </a:r>
            <a:r>
              <a:rPr sz="2400" dirty="0">
                <a:latin typeface="맑은 고딕"/>
                <a:cs typeface="맑은 고딕"/>
              </a:rPr>
              <a:t>의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파일</a:t>
            </a:r>
            <a:r>
              <a:rPr sz="2400" dirty="0">
                <a:latin typeface="맑은 고딕"/>
                <a:cs typeface="맑은 고딕"/>
              </a:rPr>
              <a:t>을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다운로드한</a:t>
            </a:r>
            <a:r>
              <a:rPr sz="2400" spc="-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뒤 고유번호 </a:t>
            </a:r>
            <a:r>
              <a:rPr sz="2400" spc="-5" dirty="0">
                <a:latin typeface="맑은 고딕"/>
                <a:cs typeface="맑은 고딕"/>
              </a:rPr>
              <a:t>컬럼</a:t>
            </a:r>
            <a:r>
              <a:rPr sz="2400" dirty="0">
                <a:latin typeface="맑은 고딕"/>
                <a:cs typeface="맑은 고딕"/>
              </a:rPr>
              <a:t>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연도</a:t>
            </a:r>
            <a:r>
              <a:rPr sz="2400" dirty="0">
                <a:latin typeface="맑은 고딕"/>
                <a:cs typeface="맑은 고딕"/>
              </a:rPr>
              <a:t>로 바</a:t>
            </a:r>
            <a:endParaRPr sz="2400">
              <a:latin typeface="맑은 고딕"/>
              <a:cs typeface="맑은 고딕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맑은 고딕"/>
                <a:cs typeface="맑은 고딕"/>
              </a:rPr>
              <a:t>꾼다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910" y="5737984"/>
            <a:ext cx="860107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5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5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맑은 고딕"/>
                <a:cs typeface="맑은 고딕"/>
              </a:rPr>
              <a:t>4개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파일에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대</a:t>
            </a:r>
            <a:r>
              <a:rPr sz="2000" dirty="0">
                <a:latin typeface="맑은 고딕"/>
                <a:cs typeface="맑은 고딕"/>
              </a:rPr>
              <a:t>해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이</a:t>
            </a:r>
            <a:r>
              <a:rPr sz="2000" dirty="0">
                <a:latin typeface="맑은 고딕"/>
                <a:cs typeface="맑은 고딕"/>
              </a:rPr>
              <a:t>와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같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작업하</a:t>
            </a:r>
            <a:r>
              <a:rPr sz="2000" dirty="0">
                <a:latin typeface="맑은 고딕"/>
                <a:cs typeface="맑은 고딕"/>
              </a:rPr>
              <a:t>여</a:t>
            </a:r>
            <a:r>
              <a:rPr sz="2000" spc="-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R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프로그램에</a:t>
            </a:r>
            <a:r>
              <a:rPr sz="2000" dirty="0">
                <a:latin typeface="맑은 고딕"/>
                <a:cs typeface="맑은 고딕"/>
              </a:rPr>
              <a:t>서</a:t>
            </a:r>
            <a:r>
              <a:rPr sz="2000" spc="-3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읽</a:t>
            </a:r>
            <a:r>
              <a:rPr sz="2000" dirty="0">
                <a:latin typeface="맑은 고딕"/>
                <a:cs typeface="맑은 고딕"/>
              </a:rPr>
              <a:t>은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후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 err="1">
                <a:latin typeface="맑은 고딕"/>
                <a:cs typeface="맑은 고딕"/>
              </a:rPr>
              <a:t>s</a:t>
            </a:r>
            <a:r>
              <a:rPr sz="2000" spc="-15" dirty="0" err="1">
                <a:latin typeface="맑은 고딕"/>
                <a:cs typeface="맑은 고딕"/>
              </a:rPr>
              <a:t>e</a:t>
            </a:r>
            <a:r>
              <a:rPr sz="2000" spc="-5" dirty="0" err="1">
                <a:latin typeface="맑은 고딕"/>
                <a:cs typeface="맑은 고딕"/>
              </a:rPr>
              <a:t>ou</a:t>
            </a:r>
            <a:r>
              <a:rPr sz="2000" dirty="0" err="1">
                <a:latin typeface="맑은 고딕"/>
                <a:cs typeface="맑은 고딕"/>
              </a:rPr>
              <a:t>l</a:t>
            </a:r>
            <a:r>
              <a:rPr sz="2000" spc="-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</a:t>
            </a:r>
            <a:endParaRPr lang="en-US" sz="2000" dirty="0">
              <a:latin typeface="맑은 고딕"/>
              <a:cs typeface="맑은 고딕"/>
            </a:endParaRPr>
          </a:p>
          <a:p>
            <a:pPr marL="12700">
              <a:tabLst>
                <a:tab pos="354965" algn="l"/>
              </a:tabLst>
            </a:pPr>
            <a:r>
              <a:rPr lang="en-US" altLang="ko-KR" sz="2000" dirty="0">
                <a:latin typeface="맑은 고딕"/>
                <a:cs typeface="맑은 고딕"/>
              </a:rPr>
              <a:t>	</a:t>
            </a:r>
            <a:r>
              <a:rPr lang="ko-KR" altLang="en-US" sz="2000" dirty="0">
                <a:latin typeface="맑은 고딕"/>
                <a:cs typeface="맑은 고딕"/>
              </a:rPr>
              <a:t>라는</a:t>
            </a:r>
            <a:r>
              <a:rPr lang="ko-KR" altLang="en-US" sz="2000" spc="-10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이름의</a:t>
            </a:r>
            <a:r>
              <a:rPr lang="ko-KR" altLang="en-US" sz="2000" spc="-25" dirty="0">
                <a:latin typeface="맑은 고딕"/>
                <a:cs typeface="맑은 고딕"/>
              </a:rPr>
              <a:t> </a:t>
            </a:r>
            <a:r>
              <a:rPr lang="en-US" altLang="ko-KR" sz="2000" spc="-5" dirty="0" err="1">
                <a:latin typeface="맑은 고딕"/>
                <a:cs typeface="맑은 고딕"/>
              </a:rPr>
              <a:t>d</a:t>
            </a:r>
            <a:r>
              <a:rPr lang="en-US" altLang="ko-KR" sz="2000" spc="5" dirty="0" err="1">
                <a:latin typeface="맑은 고딕"/>
                <a:cs typeface="맑은 고딕"/>
              </a:rPr>
              <a:t>a</a:t>
            </a:r>
            <a:r>
              <a:rPr lang="en-US" altLang="ko-KR" sz="2000" dirty="0" err="1">
                <a:latin typeface="맑은 고딕"/>
                <a:cs typeface="맑은 고딕"/>
              </a:rPr>
              <a:t>ta</a:t>
            </a:r>
            <a:r>
              <a:rPr lang="en-US" altLang="ko-KR" sz="2000" spc="-5" dirty="0" err="1">
                <a:latin typeface="맑은 고딕"/>
                <a:cs typeface="맑은 고딕"/>
              </a:rPr>
              <a:t>fram</a:t>
            </a:r>
            <a:r>
              <a:rPr lang="en-US" altLang="ko-KR" sz="2000" dirty="0" err="1">
                <a:latin typeface="맑은 고딕"/>
                <a:cs typeface="맑은 고딕"/>
              </a:rPr>
              <a:t>e</a:t>
            </a:r>
            <a:r>
              <a:rPr lang="ko-KR" altLang="en-US" sz="2000" spc="-25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을</a:t>
            </a:r>
            <a:r>
              <a:rPr lang="ko-KR" altLang="en-US" sz="2000" spc="-10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만든다</a:t>
            </a:r>
            <a:r>
              <a:rPr lang="en-US" altLang="ko-KR" sz="2000" dirty="0">
                <a:latin typeface="맑은 고딕"/>
                <a:cs typeface="맑은 고딕"/>
              </a:rPr>
              <a:t>.</a:t>
            </a:r>
            <a:r>
              <a:rPr lang="ko-KR" altLang="en-US" sz="2000" spc="-15" dirty="0">
                <a:latin typeface="맑은 고딕"/>
                <a:cs typeface="맑은 고딕"/>
              </a:rPr>
              <a:t> </a:t>
            </a:r>
            <a:r>
              <a:rPr lang="en-US" altLang="ko-KR" sz="2000" dirty="0">
                <a:latin typeface="맑은 고딕"/>
                <a:cs typeface="맑은 고딕"/>
              </a:rPr>
              <a:t>(</a:t>
            </a:r>
            <a:r>
              <a:rPr lang="ko-KR" altLang="en-US" sz="2000" dirty="0">
                <a:latin typeface="맑은 고딕"/>
                <a:cs typeface="맑은 고딕"/>
              </a:rPr>
              <a:t>다음</a:t>
            </a:r>
            <a:r>
              <a:rPr lang="ko-KR" altLang="en-US" sz="2000" spc="-20" dirty="0">
                <a:latin typeface="맑은 고딕"/>
                <a:cs typeface="맑은 고딕"/>
              </a:rPr>
              <a:t> </a:t>
            </a:r>
            <a:r>
              <a:rPr lang="en-US" altLang="ko-KR" sz="2000" spc="-5" dirty="0">
                <a:latin typeface="맑은 고딕"/>
                <a:cs typeface="맑은 고딕"/>
              </a:rPr>
              <a:t>slid</a:t>
            </a:r>
            <a:r>
              <a:rPr lang="en-US" altLang="ko-KR" sz="2000" dirty="0">
                <a:latin typeface="맑은 고딕"/>
                <a:cs typeface="맑은 고딕"/>
              </a:rPr>
              <a:t>e</a:t>
            </a:r>
            <a:r>
              <a:rPr lang="ko-KR" altLang="en-US" sz="2000" spc="-15" dirty="0">
                <a:latin typeface="맑은 고딕"/>
                <a:cs typeface="맑은 고딕"/>
              </a:rPr>
              <a:t> </a:t>
            </a:r>
            <a:r>
              <a:rPr lang="ko-KR" altLang="en-US" sz="2000" dirty="0">
                <a:latin typeface="맑은 고딕"/>
                <a:cs typeface="맑은 고딕"/>
              </a:rPr>
              <a:t>참조</a:t>
            </a:r>
            <a:r>
              <a:rPr lang="en-US" altLang="ko-KR" sz="2000" dirty="0">
                <a:latin typeface="맑은 고딕"/>
                <a:cs typeface="맑은 고딕"/>
              </a:rPr>
              <a:t>)</a:t>
            </a:r>
          </a:p>
        </p:txBody>
      </p:sp>
      <p:sp>
        <p:nvSpPr>
          <p:cNvPr id="5" name="object 5"/>
          <p:cNvSpPr/>
          <p:nvPr/>
        </p:nvSpPr>
        <p:spPr>
          <a:xfrm>
            <a:off x="2051304" y="2729483"/>
            <a:ext cx="5811012" cy="2619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2492" y="2493264"/>
            <a:ext cx="149860" cy="290830"/>
          </a:xfrm>
          <a:custGeom>
            <a:avLst/>
            <a:gdLst/>
            <a:ahLst/>
            <a:cxnLst/>
            <a:rect l="l" t="t" r="r" b="b"/>
            <a:pathLst>
              <a:path w="149860" h="290830">
                <a:moveTo>
                  <a:pt x="39713" y="65323"/>
                </a:moveTo>
                <a:lnTo>
                  <a:pt x="28386" y="70997"/>
                </a:lnTo>
                <a:lnTo>
                  <a:pt x="138302" y="290830"/>
                </a:lnTo>
                <a:lnTo>
                  <a:pt x="149732" y="285241"/>
                </a:lnTo>
                <a:lnTo>
                  <a:pt x="39713" y="65323"/>
                </a:lnTo>
                <a:close/>
              </a:path>
              <a:path w="149860" h="290830">
                <a:moveTo>
                  <a:pt x="0" y="0"/>
                </a:moveTo>
                <a:lnTo>
                  <a:pt x="0" y="85216"/>
                </a:lnTo>
                <a:lnTo>
                  <a:pt x="28386" y="70997"/>
                </a:lnTo>
                <a:lnTo>
                  <a:pt x="22732" y="59689"/>
                </a:lnTo>
                <a:lnTo>
                  <a:pt x="34035" y="53975"/>
                </a:lnTo>
                <a:lnTo>
                  <a:pt x="62367" y="53975"/>
                </a:lnTo>
                <a:lnTo>
                  <a:pt x="68199" y="51053"/>
                </a:lnTo>
                <a:lnTo>
                  <a:pt x="0" y="0"/>
                </a:lnTo>
                <a:close/>
              </a:path>
              <a:path w="149860" h="290830">
                <a:moveTo>
                  <a:pt x="34035" y="53975"/>
                </a:moveTo>
                <a:lnTo>
                  <a:pt x="22732" y="59689"/>
                </a:lnTo>
                <a:lnTo>
                  <a:pt x="28386" y="70997"/>
                </a:lnTo>
                <a:lnTo>
                  <a:pt x="39713" y="65323"/>
                </a:lnTo>
                <a:lnTo>
                  <a:pt x="34035" y="53975"/>
                </a:lnTo>
                <a:close/>
              </a:path>
              <a:path w="149860" h="290830">
                <a:moveTo>
                  <a:pt x="62367" y="53975"/>
                </a:moveTo>
                <a:lnTo>
                  <a:pt x="34035" y="53975"/>
                </a:lnTo>
                <a:lnTo>
                  <a:pt x="39713" y="65323"/>
                </a:lnTo>
                <a:lnTo>
                  <a:pt x="62367" y="539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0932" y="2143224"/>
            <a:ext cx="5505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year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7860" y="2522220"/>
            <a:ext cx="149860" cy="261620"/>
          </a:xfrm>
          <a:custGeom>
            <a:avLst/>
            <a:gdLst/>
            <a:ahLst/>
            <a:cxnLst/>
            <a:rect l="l" t="t" r="r" b="b"/>
            <a:pathLst>
              <a:path w="149860" h="261619">
                <a:moveTo>
                  <a:pt x="107186" y="63462"/>
                </a:moveTo>
                <a:lnTo>
                  <a:pt x="0" y="255269"/>
                </a:lnTo>
                <a:lnTo>
                  <a:pt x="11175" y="261492"/>
                </a:lnTo>
                <a:lnTo>
                  <a:pt x="118263" y="69647"/>
                </a:lnTo>
                <a:lnTo>
                  <a:pt x="107186" y="63462"/>
                </a:lnTo>
                <a:close/>
              </a:path>
              <a:path w="149860" h="261619">
                <a:moveTo>
                  <a:pt x="147439" y="52324"/>
                </a:moveTo>
                <a:lnTo>
                  <a:pt x="113411" y="52324"/>
                </a:lnTo>
                <a:lnTo>
                  <a:pt x="124460" y="58546"/>
                </a:lnTo>
                <a:lnTo>
                  <a:pt x="118263" y="69647"/>
                </a:lnTo>
                <a:lnTo>
                  <a:pt x="145923" y="85089"/>
                </a:lnTo>
                <a:lnTo>
                  <a:pt x="147439" y="52324"/>
                </a:lnTo>
                <a:close/>
              </a:path>
              <a:path w="149860" h="261619">
                <a:moveTo>
                  <a:pt x="113411" y="52324"/>
                </a:moveTo>
                <a:lnTo>
                  <a:pt x="107186" y="63462"/>
                </a:lnTo>
                <a:lnTo>
                  <a:pt x="118263" y="69647"/>
                </a:lnTo>
                <a:lnTo>
                  <a:pt x="124460" y="58546"/>
                </a:lnTo>
                <a:lnTo>
                  <a:pt x="113411" y="52324"/>
                </a:lnTo>
                <a:close/>
              </a:path>
              <a:path w="149860" h="261619">
                <a:moveTo>
                  <a:pt x="149860" y="0"/>
                </a:moveTo>
                <a:lnTo>
                  <a:pt x="79501" y="48005"/>
                </a:lnTo>
                <a:lnTo>
                  <a:pt x="107186" y="63462"/>
                </a:lnTo>
                <a:lnTo>
                  <a:pt x="113411" y="52324"/>
                </a:lnTo>
                <a:lnTo>
                  <a:pt x="147439" y="52324"/>
                </a:lnTo>
                <a:lnTo>
                  <a:pt x="149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8711" y="2493264"/>
            <a:ext cx="149860" cy="261620"/>
          </a:xfrm>
          <a:custGeom>
            <a:avLst/>
            <a:gdLst/>
            <a:ahLst/>
            <a:cxnLst/>
            <a:rect l="l" t="t" r="r" b="b"/>
            <a:pathLst>
              <a:path w="149860" h="261619">
                <a:moveTo>
                  <a:pt x="107186" y="63462"/>
                </a:moveTo>
                <a:lnTo>
                  <a:pt x="0" y="255270"/>
                </a:lnTo>
                <a:lnTo>
                  <a:pt x="11175" y="261493"/>
                </a:lnTo>
                <a:lnTo>
                  <a:pt x="118263" y="69647"/>
                </a:lnTo>
                <a:lnTo>
                  <a:pt x="107186" y="63462"/>
                </a:lnTo>
                <a:close/>
              </a:path>
              <a:path w="149860" h="261619">
                <a:moveTo>
                  <a:pt x="147439" y="52324"/>
                </a:moveTo>
                <a:lnTo>
                  <a:pt x="113411" y="52324"/>
                </a:lnTo>
                <a:lnTo>
                  <a:pt x="124460" y="58547"/>
                </a:lnTo>
                <a:lnTo>
                  <a:pt x="118263" y="69647"/>
                </a:lnTo>
                <a:lnTo>
                  <a:pt x="145923" y="85089"/>
                </a:lnTo>
                <a:lnTo>
                  <a:pt x="147439" y="52324"/>
                </a:lnTo>
                <a:close/>
              </a:path>
              <a:path w="149860" h="261619">
                <a:moveTo>
                  <a:pt x="113411" y="52324"/>
                </a:moveTo>
                <a:lnTo>
                  <a:pt x="107186" y="63462"/>
                </a:lnTo>
                <a:lnTo>
                  <a:pt x="118263" y="69647"/>
                </a:lnTo>
                <a:lnTo>
                  <a:pt x="124460" y="58547"/>
                </a:lnTo>
                <a:lnTo>
                  <a:pt x="113411" y="52324"/>
                </a:lnTo>
                <a:close/>
              </a:path>
              <a:path w="149860" h="261619">
                <a:moveTo>
                  <a:pt x="149860" y="0"/>
                </a:moveTo>
                <a:lnTo>
                  <a:pt x="79501" y="48006"/>
                </a:lnTo>
                <a:lnTo>
                  <a:pt x="107186" y="63462"/>
                </a:lnTo>
                <a:lnTo>
                  <a:pt x="113411" y="52324"/>
                </a:lnTo>
                <a:lnTo>
                  <a:pt x="147439" y="52324"/>
                </a:lnTo>
                <a:lnTo>
                  <a:pt x="149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82820" y="2493264"/>
            <a:ext cx="149860" cy="261620"/>
          </a:xfrm>
          <a:custGeom>
            <a:avLst/>
            <a:gdLst/>
            <a:ahLst/>
            <a:cxnLst/>
            <a:rect l="l" t="t" r="r" b="b"/>
            <a:pathLst>
              <a:path w="149860" h="261619">
                <a:moveTo>
                  <a:pt x="107186" y="63462"/>
                </a:moveTo>
                <a:lnTo>
                  <a:pt x="0" y="255270"/>
                </a:lnTo>
                <a:lnTo>
                  <a:pt x="11175" y="261493"/>
                </a:lnTo>
                <a:lnTo>
                  <a:pt x="118263" y="69647"/>
                </a:lnTo>
                <a:lnTo>
                  <a:pt x="107186" y="63462"/>
                </a:lnTo>
                <a:close/>
              </a:path>
              <a:path w="149860" h="261619">
                <a:moveTo>
                  <a:pt x="147439" y="52324"/>
                </a:moveTo>
                <a:lnTo>
                  <a:pt x="113410" y="52324"/>
                </a:lnTo>
                <a:lnTo>
                  <a:pt x="124459" y="58547"/>
                </a:lnTo>
                <a:lnTo>
                  <a:pt x="118263" y="69647"/>
                </a:lnTo>
                <a:lnTo>
                  <a:pt x="145922" y="85089"/>
                </a:lnTo>
                <a:lnTo>
                  <a:pt x="147439" y="52324"/>
                </a:lnTo>
                <a:close/>
              </a:path>
              <a:path w="149860" h="261619">
                <a:moveTo>
                  <a:pt x="113410" y="52324"/>
                </a:moveTo>
                <a:lnTo>
                  <a:pt x="107186" y="63462"/>
                </a:lnTo>
                <a:lnTo>
                  <a:pt x="118263" y="69647"/>
                </a:lnTo>
                <a:lnTo>
                  <a:pt x="124459" y="58547"/>
                </a:lnTo>
                <a:lnTo>
                  <a:pt x="113410" y="52324"/>
                </a:lnTo>
                <a:close/>
              </a:path>
              <a:path w="149860" h="261619">
                <a:moveTo>
                  <a:pt x="149859" y="0"/>
                </a:moveTo>
                <a:lnTo>
                  <a:pt x="79501" y="48006"/>
                </a:lnTo>
                <a:lnTo>
                  <a:pt x="107186" y="63462"/>
                </a:lnTo>
                <a:lnTo>
                  <a:pt x="113410" y="52324"/>
                </a:lnTo>
                <a:lnTo>
                  <a:pt x="147439" y="52324"/>
                </a:lnTo>
                <a:lnTo>
                  <a:pt x="149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06591" y="2491739"/>
            <a:ext cx="149860" cy="261620"/>
          </a:xfrm>
          <a:custGeom>
            <a:avLst/>
            <a:gdLst/>
            <a:ahLst/>
            <a:cxnLst/>
            <a:rect l="l" t="t" r="r" b="b"/>
            <a:pathLst>
              <a:path w="149860" h="261619">
                <a:moveTo>
                  <a:pt x="107186" y="63462"/>
                </a:moveTo>
                <a:lnTo>
                  <a:pt x="0" y="255270"/>
                </a:lnTo>
                <a:lnTo>
                  <a:pt x="11175" y="261493"/>
                </a:lnTo>
                <a:lnTo>
                  <a:pt x="118263" y="69647"/>
                </a:lnTo>
                <a:lnTo>
                  <a:pt x="107186" y="63462"/>
                </a:lnTo>
                <a:close/>
              </a:path>
              <a:path w="149860" h="261619">
                <a:moveTo>
                  <a:pt x="147439" y="52324"/>
                </a:moveTo>
                <a:lnTo>
                  <a:pt x="113411" y="52324"/>
                </a:lnTo>
                <a:lnTo>
                  <a:pt x="124460" y="58547"/>
                </a:lnTo>
                <a:lnTo>
                  <a:pt x="118263" y="69647"/>
                </a:lnTo>
                <a:lnTo>
                  <a:pt x="145923" y="85089"/>
                </a:lnTo>
                <a:lnTo>
                  <a:pt x="147439" y="52324"/>
                </a:lnTo>
                <a:close/>
              </a:path>
              <a:path w="149860" h="261619">
                <a:moveTo>
                  <a:pt x="113411" y="52324"/>
                </a:moveTo>
                <a:lnTo>
                  <a:pt x="107186" y="63462"/>
                </a:lnTo>
                <a:lnTo>
                  <a:pt x="118263" y="69647"/>
                </a:lnTo>
                <a:lnTo>
                  <a:pt x="124460" y="58547"/>
                </a:lnTo>
                <a:lnTo>
                  <a:pt x="113411" y="52324"/>
                </a:lnTo>
                <a:close/>
              </a:path>
              <a:path w="149860" h="261619">
                <a:moveTo>
                  <a:pt x="149860" y="0"/>
                </a:moveTo>
                <a:lnTo>
                  <a:pt x="79502" y="48006"/>
                </a:lnTo>
                <a:lnTo>
                  <a:pt x="107186" y="63462"/>
                </a:lnTo>
                <a:lnTo>
                  <a:pt x="113411" y="52324"/>
                </a:lnTo>
                <a:lnTo>
                  <a:pt x="147439" y="52324"/>
                </a:lnTo>
                <a:lnTo>
                  <a:pt x="14986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25919" y="2450592"/>
            <a:ext cx="149860" cy="261620"/>
          </a:xfrm>
          <a:custGeom>
            <a:avLst/>
            <a:gdLst/>
            <a:ahLst/>
            <a:cxnLst/>
            <a:rect l="l" t="t" r="r" b="b"/>
            <a:pathLst>
              <a:path w="149859" h="261619">
                <a:moveTo>
                  <a:pt x="107186" y="63462"/>
                </a:moveTo>
                <a:lnTo>
                  <a:pt x="0" y="255270"/>
                </a:lnTo>
                <a:lnTo>
                  <a:pt x="11175" y="261493"/>
                </a:lnTo>
                <a:lnTo>
                  <a:pt x="118263" y="69647"/>
                </a:lnTo>
                <a:lnTo>
                  <a:pt x="107186" y="63462"/>
                </a:lnTo>
                <a:close/>
              </a:path>
              <a:path w="149859" h="261619">
                <a:moveTo>
                  <a:pt x="147439" y="52324"/>
                </a:moveTo>
                <a:lnTo>
                  <a:pt x="113410" y="52324"/>
                </a:lnTo>
                <a:lnTo>
                  <a:pt x="124459" y="58547"/>
                </a:lnTo>
                <a:lnTo>
                  <a:pt x="118263" y="69647"/>
                </a:lnTo>
                <a:lnTo>
                  <a:pt x="145923" y="85090"/>
                </a:lnTo>
                <a:lnTo>
                  <a:pt x="147439" y="52324"/>
                </a:lnTo>
                <a:close/>
              </a:path>
              <a:path w="149859" h="261619">
                <a:moveTo>
                  <a:pt x="113410" y="52324"/>
                </a:moveTo>
                <a:lnTo>
                  <a:pt x="107186" y="63462"/>
                </a:lnTo>
                <a:lnTo>
                  <a:pt x="118263" y="69647"/>
                </a:lnTo>
                <a:lnTo>
                  <a:pt x="124459" y="58547"/>
                </a:lnTo>
                <a:lnTo>
                  <a:pt x="113410" y="52324"/>
                </a:lnTo>
                <a:close/>
              </a:path>
              <a:path w="149859" h="261619">
                <a:moveTo>
                  <a:pt x="149859" y="0"/>
                </a:moveTo>
                <a:lnTo>
                  <a:pt x="79501" y="48006"/>
                </a:lnTo>
                <a:lnTo>
                  <a:pt x="107186" y="63462"/>
                </a:lnTo>
                <a:lnTo>
                  <a:pt x="113410" y="52324"/>
                </a:lnTo>
                <a:lnTo>
                  <a:pt x="147439" y="52324"/>
                </a:lnTo>
                <a:lnTo>
                  <a:pt x="149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5143" y="2522220"/>
            <a:ext cx="149860" cy="261620"/>
          </a:xfrm>
          <a:custGeom>
            <a:avLst/>
            <a:gdLst/>
            <a:ahLst/>
            <a:cxnLst/>
            <a:rect l="l" t="t" r="r" b="b"/>
            <a:pathLst>
              <a:path w="149859" h="261619">
                <a:moveTo>
                  <a:pt x="107186" y="63462"/>
                </a:moveTo>
                <a:lnTo>
                  <a:pt x="0" y="255269"/>
                </a:lnTo>
                <a:lnTo>
                  <a:pt x="11175" y="261492"/>
                </a:lnTo>
                <a:lnTo>
                  <a:pt x="118263" y="69647"/>
                </a:lnTo>
                <a:lnTo>
                  <a:pt x="107186" y="63462"/>
                </a:lnTo>
                <a:close/>
              </a:path>
              <a:path w="149859" h="261619">
                <a:moveTo>
                  <a:pt x="147439" y="52324"/>
                </a:moveTo>
                <a:lnTo>
                  <a:pt x="113410" y="52324"/>
                </a:lnTo>
                <a:lnTo>
                  <a:pt x="124459" y="58546"/>
                </a:lnTo>
                <a:lnTo>
                  <a:pt x="118263" y="69647"/>
                </a:lnTo>
                <a:lnTo>
                  <a:pt x="145923" y="85089"/>
                </a:lnTo>
                <a:lnTo>
                  <a:pt x="147439" y="52324"/>
                </a:lnTo>
                <a:close/>
              </a:path>
              <a:path w="149859" h="261619">
                <a:moveTo>
                  <a:pt x="113410" y="52324"/>
                </a:moveTo>
                <a:lnTo>
                  <a:pt x="107186" y="63462"/>
                </a:lnTo>
                <a:lnTo>
                  <a:pt x="118263" y="69647"/>
                </a:lnTo>
                <a:lnTo>
                  <a:pt x="124459" y="58546"/>
                </a:lnTo>
                <a:lnTo>
                  <a:pt x="113410" y="52324"/>
                </a:lnTo>
                <a:close/>
              </a:path>
              <a:path w="149859" h="261619">
                <a:moveTo>
                  <a:pt x="149859" y="0"/>
                </a:moveTo>
                <a:lnTo>
                  <a:pt x="79501" y="48005"/>
                </a:lnTo>
                <a:lnTo>
                  <a:pt x="107186" y="63462"/>
                </a:lnTo>
                <a:lnTo>
                  <a:pt x="113410" y="52324"/>
                </a:lnTo>
                <a:lnTo>
                  <a:pt x="147439" y="52324"/>
                </a:lnTo>
                <a:lnTo>
                  <a:pt x="14985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29508" y="2102466"/>
            <a:ext cx="470598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22475" algn="l"/>
                <a:tab pos="2932430" algn="l"/>
                <a:tab pos="3744595" algn="l"/>
              </a:tabLst>
            </a:pPr>
            <a:r>
              <a:rPr sz="3600" baseline="-3472" dirty="0">
                <a:solidFill>
                  <a:srgbClr val="FF0000"/>
                </a:solidFill>
                <a:latin typeface="Times New Roman"/>
                <a:cs typeface="Times New Roman"/>
              </a:rPr>
              <a:t>o.code </a:t>
            </a:r>
            <a:r>
              <a:rPr sz="3600" spc="-322" baseline="-34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aseline="1157" dirty="0">
                <a:solidFill>
                  <a:srgbClr val="FF0000"/>
                </a:solidFill>
                <a:latin typeface="Times New Roman"/>
                <a:cs typeface="Times New Roman"/>
              </a:rPr>
              <a:t>o.na</a:t>
            </a:r>
            <a:r>
              <a:rPr sz="3600" spc="-22" baseline="1157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600" baseline="1157" dirty="0">
                <a:solidFill>
                  <a:srgbClr val="FF0000"/>
                </a:solidFill>
                <a:latin typeface="Times New Roman"/>
                <a:cs typeface="Times New Roman"/>
              </a:rPr>
              <a:t>e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o.addr	</a:t>
            </a:r>
            <a:r>
              <a:rPr sz="3600" baseline="1157" dirty="0">
                <a:solidFill>
                  <a:srgbClr val="FF0000"/>
                </a:solidFill>
                <a:latin typeface="Times New Roman"/>
                <a:cs typeface="Times New Roman"/>
              </a:rPr>
              <a:t>te</a:t>
            </a:r>
            <a:r>
              <a:rPr sz="3600" spc="-22" baseline="1157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3600" baseline="1157" dirty="0">
                <a:solidFill>
                  <a:srgbClr val="FF0000"/>
                </a:solidFill>
                <a:latin typeface="Times New Roman"/>
                <a:cs typeface="Times New Roman"/>
              </a:rPr>
              <a:t>p	long</a:t>
            </a:r>
            <a:r>
              <a:rPr sz="3600" spc="292" baseline="115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lat</a:t>
            </a:r>
            <a:endParaRPr sz="3600" baseline="347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39339" y="2997707"/>
            <a:ext cx="579120" cy="2447925"/>
          </a:xfrm>
          <a:custGeom>
            <a:avLst/>
            <a:gdLst/>
            <a:ahLst/>
            <a:cxnLst/>
            <a:rect l="l" t="t" r="r" b="b"/>
            <a:pathLst>
              <a:path w="579119" h="2447925">
                <a:moveTo>
                  <a:pt x="0" y="96519"/>
                </a:moveTo>
                <a:lnTo>
                  <a:pt x="9374" y="54947"/>
                </a:lnTo>
                <a:lnTo>
                  <a:pt x="34624" y="22433"/>
                </a:lnTo>
                <a:lnTo>
                  <a:pt x="71443" y="3284"/>
                </a:lnTo>
                <a:lnTo>
                  <a:pt x="482600" y="0"/>
                </a:lnTo>
                <a:lnTo>
                  <a:pt x="497197" y="1094"/>
                </a:lnTo>
                <a:lnTo>
                  <a:pt x="536229" y="16239"/>
                </a:lnTo>
                <a:lnTo>
                  <a:pt x="564767" y="45824"/>
                </a:lnTo>
                <a:lnTo>
                  <a:pt x="578503" y="85541"/>
                </a:lnTo>
                <a:lnTo>
                  <a:pt x="579120" y="2351023"/>
                </a:lnTo>
                <a:lnTo>
                  <a:pt x="578025" y="2365621"/>
                </a:lnTo>
                <a:lnTo>
                  <a:pt x="562880" y="2404653"/>
                </a:lnTo>
                <a:lnTo>
                  <a:pt x="533295" y="2433191"/>
                </a:lnTo>
                <a:lnTo>
                  <a:pt x="493578" y="2446927"/>
                </a:lnTo>
                <a:lnTo>
                  <a:pt x="96520" y="2447543"/>
                </a:lnTo>
                <a:lnTo>
                  <a:pt x="81922" y="2446449"/>
                </a:lnTo>
                <a:lnTo>
                  <a:pt x="42890" y="2431304"/>
                </a:lnTo>
                <a:lnTo>
                  <a:pt x="14352" y="2401719"/>
                </a:lnTo>
                <a:lnTo>
                  <a:pt x="616" y="2362002"/>
                </a:lnTo>
                <a:lnTo>
                  <a:pt x="0" y="9651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08048" y="3788664"/>
            <a:ext cx="434975" cy="222250"/>
          </a:xfrm>
          <a:custGeom>
            <a:avLst/>
            <a:gdLst/>
            <a:ahLst/>
            <a:cxnLst/>
            <a:rect l="l" t="t" r="r" b="b"/>
            <a:pathLst>
              <a:path w="434975" h="222250">
                <a:moveTo>
                  <a:pt x="70997" y="28386"/>
                </a:moveTo>
                <a:lnTo>
                  <a:pt x="65323" y="39712"/>
                </a:lnTo>
                <a:lnTo>
                  <a:pt x="429259" y="221742"/>
                </a:lnTo>
                <a:lnTo>
                  <a:pt x="434847" y="210312"/>
                </a:lnTo>
                <a:lnTo>
                  <a:pt x="70997" y="28386"/>
                </a:lnTo>
                <a:close/>
              </a:path>
              <a:path w="434975" h="222250">
                <a:moveTo>
                  <a:pt x="85216" y="0"/>
                </a:moveTo>
                <a:lnTo>
                  <a:pt x="0" y="0"/>
                </a:lnTo>
                <a:lnTo>
                  <a:pt x="51053" y="68199"/>
                </a:lnTo>
                <a:lnTo>
                  <a:pt x="65323" y="39712"/>
                </a:lnTo>
                <a:lnTo>
                  <a:pt x="53975" y="34036"/>
                </a:lnTo>
                <a:lnTo>
                  <a:pt x="59689" y="22733"/>
                </a:lnTo>
                <a:lnTo>
                  <a:pt x="73829" y="22733"/>
                </a:lnTo>
                <a:lnTo>
                  <a:pt x="85216" y="0"/>
                </a:lnTo>
                <a:close/>
              </a:path>
              <a:path w="434975" h="222250">
                <a:moveTo>
                  <a:pt x="59689" y="22733"/>
                </a:moveTo>
                <a:lnTo>
                  <a:pt x="53975" y="34036"/>
                </a:lnTo>
                <a:lnTo>
                  <a:pt x="65323" y="39712"/>
                </a:lnTo>
                <a:lnTo>
                  <a:pt x="70997" y="28386"/>
                </a:lnTo>
                <a:lnTo>
                  <a:pt x="59689" y="22733"/>
                </a:lnTo>
                <a:close/>
              </a:path>
              <a:path w="434975" h="222250">
                <a:moveTo>
                  <a:pt x="73829" y="22733"/>
                </a:moveTo>
                <a:lnTo>
                  <a:pt x="59689" y="22733"/>
                </a:lnTo>
                <a:lnTo>
                  <a:pt x="70997" y="28386"/>
                </a:lnTo>
                <a:lnTo>
                  <a:pt x="73829" y="227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4339" y="3559047"/>
            <a:ext cx="1031240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b="1" spc="-30" dirty="0">
                <a:solidFill>
                  <a:srgbClr val="FF0000"/>
                </a:solidFill>
                <a:latin typeface="맑은 고딕"/>
                <a:cs typeface="맑은 고딕"/>
              </a:rPr>
              <a:t>연도값으로 변경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221691" y="6255004"/>
            <a:ext cx="462484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2700" baseline="-24691" smtClean="0"/>
              <a:t>5</a:t>
            </a:fld>
            <a:endParaRPr sz="20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-30" dirty="0">
                <a:latin typeface="맑은 고딕"/>
                <a:cs typeface="맑은 고딕"/>
              </a:rPr>
              <a:t>데이터</a:t>
            </a:r>
            <a:r>
              <a:rPr b="1" spc="5" dirty="0">
                <a:latin typeface="맑은 고딕"/>
                <a:cs typeface="맑은 고딕"/>
              </a:rPr>
              <a:t> </a:t>
            </a:r>
            <a:r>
              <a:rPr b="1" spc="-30" dirty="0">
                <a:latin typeface="맑은 고딕"/>
                <a:cs typeface="맑은 고딕"/>
              </a:rPr>
              <a:t>셋</a:t>
            </a:r>
            <a:r>
              <a:rPr b="1" spc="10" dirty="0">
                <a:latin typeface="맑은 고딕"/>
                <a:cs typeface="맑은 고딕"/>
              </a:rPr>
              <a:t> </a:t>
            </a:r>
            <a:r>
              <a:rPr b="1" spc="-30" dirty="0">
                <a:latin typeface="맑은 고딕"/>
                <a:cs typeface="맑은 고딕"/>
              </a:rPr>
              <a:t>만들기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7D5EBEE-5987-4682-AED5-7B5651F33BDB}"/>
              </a:ext>
            </a:extLst>
          </p:cNvPr>
          <p:cNvSpPr txBox="1"/>
          <p:nvPr/>
        </p:nvSpPr>
        <p:spPr>
          <a:xfrm>
            <a:off x="221691" y="939439"/>
            <a:ext cx="741299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lang="en-US" altLang="ko-KR" sz="2400" dirty="0">
                <a:solidFill>
                  <a:srgbClr val="99CCFF"/>
                </a:solidFill>
                <a:latin typeface="맑은 고딕"/>
                <a:cs typeface="Times New Roman"/>
              </a:rPr>
              <a:t>1</a:t>
            </a:r>
            <a:r>
              <a:rPr sz="2400" dirty="0">
                <a:latin typeface="맑은 고딕"/>
                <a:cs typeface="맑은 고딕"/>
              </a:rPr>
              <a:t>)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lang="ko-KR" altLang="en-US" sz="2400" spc="15" dirty="0">
                <a:latin typeface="맑은 고딕"/>
                <a:cs typeface="맑은 고딕"/>
              </a:rPr>
              <a:t>해당 데이터셋 확인</a:t>
            </a:r>
            <a:endParaRPr sz="24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관측소별</a:t>
            </a:r>
            <a:r>
              <a:rPr spc="15" dirty="0"/>
              <a:t> </a:t>
            </a:r>
            <a:r>
              <a:rPr spc="-30" dirty="0"/>
              <a:t>평균기온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74129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2)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각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관측소별</a:t>
            </a:r>
            <a:r>
              <a:rPr sz="2400" dirty="0">
                <a:latin typeface="맑은 고딕"/>
                <a:cs typeface="맑은 고딕"/>
              </a:rPr>
              <a:t>로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2005~2008</a:t>
            </a:r>
            <a:r>
              <a:rPr sz="2400" dirty="0">
                <a:latin typeface="맑은 고딕"/>
                <a:cs typeface="맑은 고딕"/>
              </a:rPr>
              <a:t>의</a:t>
            </a:r>
            <a:r>
              <a:rPr sz="2400" spc="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평균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기온</a:t>
            </a:r>
            <a:r>
              <a:rPr sz="2400" dirty="0">
                <a:latin typeface="맑은 고딕"/>
                <a:cs typeface="맑은 고딕"/>
              </a:rPr>
              <a:t>을 구한다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관측소별</a:t>
            </a:r>
            <a:r>
              <a:rPr spc="15" dirty="0"/>
              <a:t> </a:t>
            </a:r>
            <a:r>
              <a:rPr spc="-30" dirty="0"/>
              <a:t>평균기온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685419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3)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관측소</a:t>
            </a:r>
            <a:r>
              <a:rPr sz="2400" dirty="0">
                <a:latin typeface="맑은 고딕"/>
                <a:cs typeface="맑은 고딕"/>
              </a:rPr>
              <a:t>별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평균기온</a:t>
            </a:r>
            <a:r>
              <a:rPr sz="2400" dirty="0">
                <a:latin typeface="맑은 고딕"/>
                <a:cs typeface="맑은 고딕"/>
              </a:rPr>
              <a:t>을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막대그래프</a:t>
            </a:r>
            <a:r>
              <a:rPr sz="2400" dirty="0">
                <a:latin typeface="맑은 고딕"/>
                <a:cs typeface="맑은 고딕"/>
              </a:rPr>
              <a:t>로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표시한다</a:t>
            </a:r>
            <a:endParaRPr sz="2400" dirty="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관측소별</a:t>
            </a:r>
            <a:r>
              <a:rPr spc="15" dirty="0"/>
              <a:t> </a:t>
            </a:r>
            <a:r>
              <a:rPr spc="-30" dirty="0"/>
              <a:t>평균기온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691" y="939439"/>
            <a:ext cx="823214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dirty="0">
                <a:solidFill>
                  <a:srgbClr val="99CCFF"/>
                </a:solidFill>
                <a:latin typeface="Wingdings"/>
                <a:cs typeface="Wingdings"/>
              </a:rPr>
              <a:t></a:t>
            </a:r>
            <a:r>
              <a:rPr sz="1800" dirty="0">
                <a:solidFill>
                  <a:srgbClr val="99CCFF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맑은 고딕"/>
                <a:cs typeface="맑은 고딕"/>
              </a:rPr>
              <a:t>4)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평</a:t>
            </a:r>
            <a:r>
              <a:rPr sz="2400" dirty="0">
                <a:latin typeface="맑은 고딕"/>
                <a:cs typeface="맑은 고딕"/>
              </a:rPr>
              <a:t>균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기온</a:t>
            </a:r>
            <a:r>
              <a:rPr sz="2400" dirty="0">
                <a:latin typeface="맑은 고딕"/>
                <a:cs typeface="맑은 고딕"/>
              </a:rPr>
              <a:t>이</a:t>
            </a:r>
            <a:r>
              <a:rPr sz="2400" spc="-1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높</a:t>
            </a:r>
            <a:r>
              <a:rPr sz="2400" dirty="0">
                <a:latin typeface="맑은 고딕"/>
                <a:cs typeface="맑은 고딕"/>
              </a:rPr>
              <a:t>은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상</a:t>
            </a:r>
            <a:r>
              <a:rPr sz="2400" dirty="0">
                <a:latin typeface="맑은 고딕"/>
                <a:cs typeface="맑은 고딕"/>
              </a:rPr>
              <a:t>위 </a:t>
            </a:r>
            <a:r>
              <a:rPr sz="2400" spc="-5" dirty="0">
                <a:latin typeface="맑은 고딕"/>
                <a:cs typeface="맑은 고딕"/>
              </a:rPr>
              <a:t>3</a:t>
            </a:r>
            <a:r>
              <a:rPr sz="2400" dirty="0">
                <a:latin typeface="맑은 고딕"/>
                <a:cs typeface="맑은 고딕"/>
              </a:rPr>
              <a:t>개 </a:t>
            </a:r>
            <a:r>
              <a:rPr sz="2400" spc="-5" dirty="0">
                <a:latin typeface="맑은 고딕"/>
                <a:cs typeface="맑은 고딕"/>
              </a:rPr>
              <a:t>관측소</a:t>
            </a:r>
            <a:r>
              <a:rPr sz="2400" dirty="0">
                <a:latin typeface="맑은 고딕"/>
                <a:cs typeface="맑은 고딕"/>
              </a:rPr>
              <a:t>와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하위3</a:t>
            </a:r>
            <a:r>
              <a:rPr sz="2400" dirty="0">
                <a:latin typeface="맑은 고딕"/>
                <a:cs typeface="맑은 고딕"/>
              </a:rPr>
              <a:t>개</a:t>
            </a:r>
            <a:r>
              <a:rPr sz="2400" spc="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관측소의</a:t>
            </a:r>
            <a:endParaRPr sz="2400" dirty="0">
              <a:latin typeface="맑은 고딕"/>
              <a:cs typeface="맑은 고딕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맑은 고딕"/>
                <a:cs typeface="맑은 고딕"/>
              </a:rPr>
              <a:t>이름</a:t>
            </a:r>
            <a:r>
              <a:rPr sz="2400" spc="-10" dirty="0">
                <a:latin typeface="맑은 고딕"/>
                <a:cs typeface="맑은 고딕"/>
              </a:rPr>
              <a:t>,</a:t>
            </a:r>
            <a:r>
              <a:rPr sz="2400" spc="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평균기온을</a:t>
            </a:r>
            <a:r>
              <a:rPr sz="2400" spc="-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보이시오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473" y="2588484"/>
            <a:ext cx="2694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평균기온이</a:t>
            </a:r>
            <a:r>
              <a:rPr sz="20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 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높은</a:t>
            </a:r>
            <a:r>
              <a:rPr sz="2000" spc="-175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 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관측소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473" y="4245072"/>
            <a:ext cx="26943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5"/>
              </a:lnSpc>
            </a:pP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평균기온이</a:t>
            </a:r>
            <a:r>
              <a:rPr sz="2000" spc="-185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 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낮은</a:t>
            </a:r>
            <a:r>
              <a:rPr sz="2000" spc="-175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 </a:t>
            </a:r>
            <a:r>
              <a:rPr sz="2000" dirty="0">
                <a:latin typeface="맑은 고딕" panose="020B0503020000020004" pitchFamily="50" charset="-127"/>
                <a:ea typeface="맑은 고딕" panose="020B0503020000020004" pitchFamily="50" charset="-127"/>
                <a:cs typeface="바탕"/>
              </a:rPr>
              <a:t>관측소</a:t>
            </a:r>
            <a:endParaRPr sz="2000">
              <a:latin typeface="맑은 고딕" panose="020B0503020000020004" pitchFamily="50" charset="-127"/>
              <a:ea typeface="맑은 고딕" panose="020B0503020000020004" pitchFamily="50" charset="-127"/>
              <a:cs typeface="바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398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275</Words>
  <Application>Microsoft Office PowerPoint</Application>
  <PresentationFormat>화면 슬라이드 쇼(4:3)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맑은 고딕</vt:lpstr>
      <vt:lpstr>바탕</vt:lpstr>
      <vt:lpstr>Arial Black</vt:lpstr>
      <vt:lpstr>Calibri</vt:lpstr>
      <vt:lpstr>Times New Roman</vt:lpstr>
      <vt:lpstr>Wingdings</vt:lpstr>
      <vt:lpstr>Office Theme</vt:lpstr>
      <vt:lpstr>PowerPoint 프레젠테이션</vt:lpstr>
      <vt:lpstr>PowerPoint 프레젠테이션</vt:lpstr>
      <vt:lpstr>데이터 셋 만들기</vt:lpstr>
      <vt:lpstr>데이터 셋 만들기</vt:lpstr>
      <vt:lpstr>데이터 셋 만들기</vt:lpstr>
      <vt:lpstr>데이터 셋 만들기</vt:lpstr>
      <vt:lpstr>관측소별 평균기온</vt:lpstr>
      <vt:lpstr>관측소별 평균기온</vt:lpstr>
      <vt:lpstr>관측소별 평균기온</vt:lpstr>
      <vt:lpstr>관측소별 평균기온</vt:lpstr>
      <vt:lpstr>지도 데이터 표시</vt:lpstr>
      <vt:lpstr>지도 데이터 표시</vt:lpstr>
      <vt:lpstr>제출 요령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Lee Sang-Ho</cp:lastModifiedBy>
  <cp:revision>6</cp:revision>
  <dcterms:created xsi:type="dcterms:W3CDTF">2020-06-09T13:59:01Z</dcterms:created>
  <dcterms:modified xsi:type="dcterms:W3CDTF">2020-10-31T07:08:41Z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2017-12-21T00:00:00Z</vt:filetime>
  </property>
  <property fmtid="{D5CDD505-2E9C-101B-9397-08002B2CF9AE}" pid="3" name="LastSaved">
    <vt:filetime>2020-06-09T00:00:00Z</vt:filetime>
  </property>
</Properties>
</file>