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F356-32FA-4376-BEB0-313E616D0772}" v="9" dt="2021-12-01T15:56:52.594"/>
    <p1510:client id="{50EF238C-88CA-41DE-A2D7-21A28AC96540}" v="330" dt="2021-12-02T17:02:21.792"/>
    <p1510:client id="{F5932B62-50EC-436A-8C03-5D20690A473E}" v="76" dt="2021-12-03T06:38:4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A8A0-B764-4CED-8DB1-3862E5F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557F-3273-4609-88F5-70B0CE0A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Process: </a:t>
            </a:r>
            <a:r>
              <a:rPr lang="en-US" dirty="0" err="1">
                <a:ea typeface="+mn-lt"/>
                <a:cs typeface="+mn-lt"/>
              </a:rPr>
              <a:t>tiến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prəʊ.ses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process of assembling my model is very difficult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57FC8A-9403-4B7A-B36A-9851E7E1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8" y="3539899"/>
            <a:ext cx="2877910" cy="19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1986-A408-455B-A07B-51E476D3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DA20-228B-4234-9834-3214C201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Helpfulness: </a:t>
            </a:r>
            <a:r>
              <a:rPr lang="en-US" dirty="0" err="1">
                <a:ea typeface="+mn-lt"/>
                <a:cs typeface="+mn-lt"/>
              </a:rPr>
              <a:t>sự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giúp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đỡ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help.fəl.nəs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I should emphasize the helpfulness of sharing problems and asking difficult questions.</a:t>
            </a:r>
            <a:endParaRPr lang="en-US" dirty="0"/>
          </a:p>
        </p:txBody>
      </p:sp>
      <p:pic>
        <p:nvPicPr>
          <p:cNvPr id="4" name="Picture 4" descr="A picture containing text, outdoor, hill, silhouette&#10;&#10;Description automatically generated">
            <a:extLst>
              <a:ext uri="{FF2B5EF4-FFF2-40B4-BE49-F238E27FC236}">
                <a16:creationId xmlns:a16="http://schemas.microsoft.com/office/drawing/2014/main" id="{E604064B-0D06-4E8A-A092-90268103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14" y="3781332"/>
            <a:ext cx="3864428" cy="20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388-1407-4CE6-8F98-93624A01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994A-4984-4B54-B6A3-9DC2D94F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Trustworthy: </a:t>
            </a:r>
            <a:r>
              <a:rPr lang="en-US" dirty="0" err="1">
                <a:ea typeface="+mn-lt"/>
                <a:cs typeface="+mn-lt"/>
              </a:rPr>
              <a:t>đáng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cậy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trʌstˌwɜ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ði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Not even a newspaper always gives trustworthy information.</a:t>
            </a:r>
            <a:endParaRPr lang="en-US" dirty="0"/>
          </a:p>
        </p:txBody>
      </p:sp>
      <p:pic>
        <p:nvPicPr>
          <p:cNvPr id="4" name="Picture 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94FABA12-7A41-4CD4-A6C0-E52120A6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58" y="3386558"/>
            <a:ext cx="3020785" cy="18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A1D0-CB37-4AE5-AC8F-85BA8691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3A2C-6725-4AAB-96A1-CBEBE203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Personalized: </a:t>
            </a:r>
            <a:r>
              <a:rPr lang="en-US" dirty="0" err="1">
                <a:ea typeface="+mn-lt"/>
                <a:cs typeface="+mn-lt"/>
              </a:rPr>
              <a:t>cá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hóa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pɜ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sən.əl.aɪz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His car has a personalized number plate</a:t>
            </a: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687A20-1F1C-4EE6-9013-D6B5B890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79" y="3348038"/>
            <a:ext cx="3260271" cy="20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9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8F50-EB69-4CC7-B289-186A50F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3A74-0341-4F8D-916E-8BD4A8C7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Benchmark: </a:t>
            </a:r>
            <a:r>
              <a:rPr lang="en-US" dirty="0" err="1">
                <a:ea typeface="+mn-lt"/>
                <a:cs typeface="+mn-lt"/>
              </a:rPr>
              <a:t>điểm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chuẩn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</a:t>
            </a:r>
            <a:r>
              <a:rPr lang="en-US" dirty="0" err="1">
                <a:ea typeface="+mn-lt"/>
                <a:cs typeface="+mn-lt"/>
              </a:rPr>
              <a:t>bentʃ.mɑːk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teachers give benchmark tests to see if students have grasped the new curriculum.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CBAF8AA-3923-4306-8489-C530E940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3836127"/>
            <a:ext cx="3026228" cy="18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A387-7D82-43D1-8479-28F4C505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F2EC-D111-408B-8E10-1325DB54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Curious: </a:t>
            </a:r>
            <a:r>
              <a:rPr lang="en-US" sz="3600" dirty="0" err="1">
                <a:cs typeface="Calibri"/>
              </a:rPr>
              <a:t>tò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mò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/ˈ</a:t>
            </a:r>
            <a:r>
              <a:rPr lang="en-US" sz="3600" dirty="0" err="1">
                <a:ea typeface="+mn-lt"/>
                <a:cs typeface="+mn-lt"/>
              </a:rPr>
              <a:t>kjʊə.ri.əs</a:t>
            </a:r>
            <a:r>
              <a:rPr lang="en-US" sz="3600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I have a very curious younger brother</a:t>
            </a:r>
            <a:endParaRPr lang="en-US" dirty="0"/>
          </a:p>
        </p:txBody>
      </p:sp>
      <p:pic>
        <p:nvPicPr>
          <p:cNvPr id="4" name="Picture 4" descr="A picture containing grass, outdoor, field&#10;&#10;Description automatically generated">
            <a:extLst>
              <a:ext uri="{FF2B5EF4-FFF2-40B4-BE49-F238E27FC236}">
                <a16:creationId xmlns:a16="http://schemas.microsoft.com/office/drawing/2014/main" id="{E7022E75-8472-45E7-8F30-446E99EB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8" y="3829696"/>
            <a:ext cx="3283403" cy="21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9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B6C-F704-4D67-90AE-781C8C6F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CD5F-82F3-4893-85AE-EED780EB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Distance: </a:t>
            </a:r>
            <a:r>
              <a:rPr lang="en-US" sz="3600" dirty="0" err="1">
                <a:cs typeface="Calibri"/>
              </a:rPr>
              <a:t>khoảng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cách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/ˈ</a:t>
            </a:r>
            <a:r>
              <a:rPr lang="en-US" sz="3600" dirty="0" err="1">
                <a:ea typeface="+mn-lt"/>
                <a:cs typeface="+mn-lt"/>
              </a:rPr>
              <a:t>dɪs.təns</a:t>
            </a:r>
            <a:r>
              <a:rPr lang="en-US" sz="3600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The distance from my house to my friend's house is very short</a:t>
            </a:r>
            <a:endParaRPr lang="en-US" dirty="0"/>
          </a:p>
          <a:p>
            <a:pPr marL="0" indent="0">
              <a:buNone/>
            </a:pPr>
            <a:endParaRPr lang="en-US" sz="3600" dirty="0">
              <a:cs typeface="Calibri"/>
            </a:endParaRPr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D65D0C5A-6430-464B-BC02-59DCBF74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92" y="3872289"/>
            <a:ext cx="3397738" cy="19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0951-CB75-4BD8-BD4B-7390D8C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B35F-3659-4663-A319-4B674D69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Site: </a:t>
            </a:r>
            <a:r>
              <a:rPr lang="en-US" sz="3600" dirty="0" err="1">
                <a:cs typeface="Calibri"/>
              </a:rPr>
              <a:t>địa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điểm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/</a:t>
            </a:r>
            <a:r>
              <a:rPr lang="en-US" sz="3600" dirty="0" err="1">
                <a:ea typeface="+mn-lt"/>
                <a:cs typeface="+mn-lt"/>
              </a:rPr>
              <a:t>saɪt</a:t>
            </a:r>
            <a:r>
              <a:rPr lang="en-US" sz="3600" dirty="0">
                <a:ea typeface="+mn-lt"/>
                <a:cs typeface="+mn-lt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sz="3600" i="1" dirty="0">
                <a:ea typeface="+mn-lt"/>
                <a:cs typeface="+mn-lt"/>
              </a:rPr>
              <a:t>There are two restaurants on site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384DB54-1697-460A-89D2-42EFC3C1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20" y="3522088"/>
            <a:ext cx="3448049" cy="23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A031-F32D-4D20-A896-4692C324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05F5-0C0A-45E4-878B-55E40682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Alternative: </a:t>
            </a:r>
            <a:r>
              <a:rPr lang="en-US" dirty="0" err="1">
                <a:ea typeface="+mn-lt"/>
                <a:cs typeface="+mn-lt"/>
              </a:rPr>
              <a:t>thay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thế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ɒlˈtɜ</a:t>
            </a:r>
            <a:r>
              <a:rPr lang="en-US" dirty="0">
                <a:ea typeface="+mn-lt"/>
                <a:cs typeface="+mn-lt"/>
              </a:rPr>
              <a:t>ː.</a:t>
            </a:r>
            <a:r>
              <a:rPr lang="en-US" dirty="0" err="1">
                <a:ea typeface="+mn-lt"/>
                <a:cs typeface="+mn-lt"/>
              </a:rPr>
              <a:t>nə.tɪv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There must be an alternative </a:t>
            </a:r>
            <a:r>
              <a:rPr lang="en-US" b="1" i="1" dirty="0">
                <a:ea typeface="+mn-lt"/>
                <a:cs typeface="+mn-lt"/>
              </a:rPr>
              <a:t>to</a:t>
            </a:r>
            <a:r>
              <a:rPr lang="en-US" i="1" dirty="0">
                <a:ea typeface="+mn-lt"/>
                <a:cs typeface="+mn-lt"/>
              </a:rPr>
              <a:t> people sleeping on the streets.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1131F5-2B27-41A7-A65A-1247FF6F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3" y="3531762"/>
            <a:ext cx="3733800" cy="20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69F5-F404-436A-93EF-2328CF30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BA2C-811E-4907-9DED-E0894736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Ubiquitous: </a:t>
            </a:r>
            <a:r>
              <a:rPr lang="en-US" dirty="0" err="1">
                <a:ea typeface="+mn-lt"/>
                <a:cs typeface="+mn-lt"/>
              </a:rPr>
              <a:t>phổ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cập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phổ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biến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</a:t>
            </a:r>
            <a:r>
              <a:rPr lang="en-US" dirty="0" err="1">
                <a:ea typeface="+mn-lt"/>
                <a:cs typeface="+mn-lt"/>
              </a:rPr>
              <a:t>ju</a:t>
            </a:r>
            <a:r>
              <a:rPr lang="en-US" dirty="0">
                <a:ea typeface="+mn-lt"/>
                <a:cs typeface="+mn-lt"/>
              </a:rPr>
              <a:t>ːˈ</a:t>
            </a:r>
            <a:r>
              <a:rPr lang="en-US" dirty="0" err="1">
                <a:ea typeface="+mn-lt"/>
                <a:cs typeface="+mn-lt"/>
              </a:rPr>
              <a:t>bɪk.wɪ.təs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Essentials are all the rage in fashion this season, as is the ubiquitous denim.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812FF1-6607-4024-BE7C-2A0ACF5D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56" y="3648075"/>
            <a:ext cx="268468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5FB-6E20-4A60-AA5F-CE69D288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EDC4-BE2B-4627-940C-166BE6A3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Features: </a:t>
            </a:r>
            <a:r>
              <a:rPr lang="en-US" dirty="0" err="1">
                <a:ea typeface="+mn-lt"/>
                <a:cs typeface="+mn-lt"/>
              </a:rPr>
              <a:t>tính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đặc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/ˈfiː.</a:t>
            </a:r>
            <a:r>
              <a:rPr lang="en-US" dirty="0" err="1">
                <a:ea typeface="+mn-lt"/>
                <a:cs typeface="+mn-lt"/>
              </a:rPr>
              <a:t>tʃər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phone has a lot of useful features for people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E6FFCA-4DD3-4849-BFA6-1F3B229C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42" y="3700464"/>
            <a:ext cx="3065689" cy="20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EB9-29FA-4FFD-A904-C52E8AC9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4C1B-A815-4893-A512-9278240B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Enhance: </a:t>
            </a:r>
            <a:r>
              <a:rPr lang="en-US" dirty="0" err="1">
                <a:ea typeface="+mn-lt"/>
                <a:cs typeface="+mn-lt"/>
              </a:rPr>
              <a:t>nâng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cao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ɪnˈhɑːns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It's things like this that enhance the quality of life.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917643-BD82-494B-AF59-6AA32641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3356202"/>
            <a:ext cx="2903764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71A-911C-4E13-A884-98F8C9E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683D-48D0-4D97-B3FD-58A35B23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Simplify: </a:t>
            </a:r>
            <a:r>
              <a:rPr lang="en-US" dirty="0" err="1">
                <a:ea typeface="+mn-lt"/>
                <a:cs typeface="+mn-lt"/>
              </a:rPr>
              <a:t>đơn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hóa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/ˈ</a:t>
            </a:r>
            <a:r>
              <a:rPr lang="en-US" dirty="0" err="1">
                <a:ea typeface="+mn-lt"/>
                <a:cs typeface="+mn-lt"/>
              </a:rPr>
              <a:t>sɪm.plɪ.faɪ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new simplified tax system looks pretty cool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33949-64CA-4884-95A5-A703E6E6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72" y="3607527"/>
            <a:ext cx="3570513" cy="21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EXERCISE 2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156</cp:revision>
  <dcterms:created xsi:type="dcterms:W3CDTF">2021-12-01T15:53:39Z</dcterms:created>
  <dcterms:modified xsi:type="dcterms:W3CDTF">2021-12-03T06:38:47Z</dcterms:modified>
</cp:coreProperties>
</file>