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8B042-5B7F-491E-892C-6B35BFFFC924}" v="902" dt="2022-09-20T09:44:30.623"/>
    <p1510:client id="{8579FD89-6A6E-4CBE-85B5-3D073214C9E8}" v="2" dt="2022-09-20T09:45:40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University Success</a:t>
            </a:r>
            <a:endParaRPr lang="en-US" dirty="0">
              <a:solidFill>
                <a:srgbClr val="FF0000"/>
              </a:solidFill>
              <a:cs typeface="Calibri Light"/>
            </a:endParaRPr>
          </a:p>
          <a:p>
            <a:br>
              <a:rPr lang="en-US" dirty="0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FD82-F27C-2E5D-2101-300CCB49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CB86-4594-4925-661D-B9B362FE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Sphere: </a:t>
            </a:r>
            <a:r>
              <a:rPr lang="en-US" dirty="0" err="1">
                <a:ea typeface="+mn-lt"/>
                <a:cs typeface="+mn-lt"/>
              </a:rPr>
              <a:t>lĩnh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vực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hoạt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động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</a:t>
            </a:r>
            <a:r>
              <a:rPr lang="en-US" dirty="0" err="1">
                <a:ea typeface="+mn-lt"/>
                <a:cs typeface="+mn-lt"/>
              </a:rPr>
              <a:t>sfɪər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The same</a:t>
            </a:r>
            <a:r>
              <a:rPr lang="en-US" dirty="0">
                <a:cs typeface="Calibri" panose="020F0502020204030204"/>
              </a:rPr>
              <a:t>: </a:t>
            </a:r>
            <a:r>
              <a:rPr lang="en-US" dirty="0">
                <a:ea typeface="+mn-lt"/>
                <a:cs typeface="+mn-lt"/>
              </a:rPr>
              <a:t>an area of interest or a large group of people who share certain interests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Exchanges with other countries, particularly in cultural, scientific, and economic spheres.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E0E4532-390F-EF31-2751-BB4F36FC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242639"/>
            <a:ext cx="4408714" cy="19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537A-D4C2-E9F1-185F-0584BB97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56F3-A045-69A3-9B22-E04F3DE7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Avenues: </a:t>
            </a:r>
            <a:r>
              <a:rPr lang="en-US" dirty="0" err="1">
                <a:ea typeface="+mn-lt"/>
                <a:cs typeface="+mn-lt"/>
              </a:rPr>
              <a:t>đường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mòn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lộ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æv.ə.nju</a:t>
            </a:r>
            <a:r>
              <a:rPr lang="en-US" dirty="0">
                <a:ea typeface="+mn-lt"/>
                <a:cs typeface="+mn-lt"/>
              </a:rPr>
              <a:t>ː/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same</a:t>
            </a:r>
            <a:r>
              <a:rPr lang="en-US" dirty="0">
                <a:ea typeface="+mn-lt"/>
                <a:cs typeface="+mn-lt"/>
              </a:rPr>
              <a:t>: pathway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should explore/pursue every avenue in the search for an answer to this problem.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FEACCC-DD24-62D1-1D3F-688167C1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84" y="3831093"/>
            <a:ext cx="3501117" cy="23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7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339D-AF0D-CDE1-20A8-A470BA8C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20CE-E036-C865-81AF-4A03D3F7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play on: </a:t>
            </a:r>
            <a:r>
              <a:rPr lang="en-US" dirty="0" err="1">
                <a:ea typeface="+mn-lt"/>
                <a:cs typeface="+mn-lt"/>
              </a:rPr>
              <a:t>chơi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chữ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 panose="020F0502020204030204"/>
              </a:rPr>
              <a:t>The same</a:t>
            </a:r>
            <a:r>
              <a:rPr lang="en-US" dirty="0">
                <a:cs typeface="Calibri" panose="020F0502020204030204"/>
              </a:rPr>
              <a:t>: </a:t>
            </a:r>
            <a:r>
              <a:rPr lang="en-US" dirty="0">
                <a:ea typeface="+mn-lt"/>
                <a:cs typeface="+mn-lt"/>
              </a:rPr>
              <a:t>a clever or unusual use of words related to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8FFCF03-4BFB-7846-DF2F-85F1C42F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24" y="3424918"/>
            <a:ext cx="3199039" cy="25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25D2-3DB0-85C5-DBED-55339974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61B3-1A22-4B09-A616-F70CD351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Conclusion: </a:t>
            </a:r>
            <a:r>
              <a:rPr lang="en-US" dirty="0" err="1">
                <a:ea typeface="+mn-lt"/>
                <a:cs typeface="+mn-lt"/>
              </a:rPr>
              <a:t>sự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luận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quả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kənˈklu</a:t>
            </a:r>
            <a:r>
              <a:rPr lang="en-US" dirty="0">
                <a:ea typeface="+mn-lt"/>
                <a:cs typeface="+mn-lt"/>
              </a:rPr>
              <a:t>ː.</a:t>
            </a:r>
            <a:r>
              <a:rPr lang="en-US" dirty="0" err="1">
                <a:ea typeface="+mn-lt"/>
                <a:cs typeface="+mn-lt"/>
              </a:rPr>
              <a:t>ʒən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one or two sentences indicating that the discussion of the paragraph's main idea is finished (most paragraph do not have conclusions)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6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7D1C-14EF-9B42-9E4C-E3C20397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AAAE-0A00-E54A-E980-3F4D50F6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Secular: </a:t>
            </a:r>
            <a:r>
              <a:rPr lang="en-US" dirty="0" err="1">
                <a:ea typeface="+mn-lt"/>
                <a:cs typeface="+mn-lt"/>
              </a:rPr>
              <a:t>thế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tục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/ˈ</a:t>
            </a:r>
            <a:r>
              <a:rPr lang="en-US" dirty="0" err="1">
                <a:ea typeface="+mn-lt"/>
                <a:cs typeface="+mn-lt"/>
              </a:rPr>
              <a:t>sek.jə.lər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same</a:t>
            </a:r>
            <a:r>
              <a:rPr lang="en-US" dirty="0">
                <a:ea typeface="+mn-lt"/>
                <a:cs typeface="+mn-lt"/>
              </a:rPr>
              <a:t>: related to worldly matters, not religious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live in an increasingly secular society, in which religion has less and less influence on our daily lives.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2F1F905-0D5D-BC63-7A1C-0C8AB945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3" y="3899482"/>
            <a:ext cx="2862943" cy="29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D975-31BA-97B5-A4B6-DACEED39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1A5E-34F0-4EA3-96C0-996A45CD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of increasing less consequence: </a:t>
            </a:r>
            <a:r>
              <a:rPr lang="en-US" dirty="0" err="1">
                <a:ea typeface="+mn-lt"/>
                <a:cs typeface="+mn-lt"/>
              </a:rPr>
              <a:t>tăng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ít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hậu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hơn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less and less important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87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5A14-2A0D-D336-8A2A-97CB1CE6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BB73-8AD0-969B-D822-1BD81664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gastrointestinal tract: </a:t>
            </a:r>
            <a:r>
              <a:rPr lang="en-US" dirty="0" err="1">
                <a:ea typeface="+mn-lt"/>
                <a:cs typeface="+mn-lt"/>
              </a:rPr>
              <a:t>đường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tiêu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hóa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/ˌ</a:t>
            </a:r>
            <a:r>
              <a:rPr lang="en-US" dirty="0" err="1">
                <a:ea typeface="+mn-lt"/>
                <a:cs typeface="+mn-lt"/>
              </a:rPr>
              <a:t>ɡæs.trəʊˌɪn.tesˈtaɪ.nəl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the body system involving the stomach and intestines to digest food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7C40C3B-7D0B-01E4-36FA-73B38232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66" y="3439886"/>
            <a:ext cx="2720067" cy="27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2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CB82-3F70-2239-3BE5-71C6B467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EA5A-B12F-D7E0-F48F-9E619927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Savvy: </a:t>
            </a:r>
            <a:r>
              <a:rPr lang="en-US" dirty="0" err="1">
                <a:ea typeface="+mn-lt"/>
                <a:cs typeface="+mn-lt"/>
              </a:rPr>
              <a:t>hiểu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/ˈ</a:t>
            </a:r>
            <a:r>
              <a:rPr lang="en-US" dirty="0" err="1">
                <a:ea typeface="+mn-lt"/>
                <a:cs typeface="+mn-lt"/>
              </a:rPr>
              <a:t>sæv.i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She's very intelligent, but hasn't got much savvy.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89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E3B3-059C-FADA-9095-3CD6E485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1717-07D3-A50C-DBDF-60CE78D5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Endemic: </a:t>
            </a:r>
            <a:r>
              <a:rPr lang="en-US" dirty="0" err="1">
                <a:ea typeface="+mn-lt"/>
                <a:cs typeface="+mn-lt"/>
              </a:rPr>
              <a:t>bệnh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địa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phương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đặc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trưng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vùng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</a:t>
            </a:r>
            <a:r>
              <a:rPr lang="en-US" dirty="0" err="1">
                <a:ea typeface="+mn-lt"/>
                <a:cs typeface="+mn-lt"/>
              </a:rPr>
              <a:t>enˈdem.ɪk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present in a particular place among a particular group of people</a:t>
            </a:r>
          </a:p>
        </p:txBody>
      </p:sp>
    </p:spTree>
    <p:extLst>
      <p:ext uri="{BB962C8B-B14F-4D97-AF65-F5344CB8AC3E}">
        <p14:creationId xmlns:p14="http://schemas.microsoft.com/office/powerpoint/2010/main" val="16770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4221-68CF-D97F-5AFB-134D81D7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C38D-52B0-FE87-763E-47291756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wide array of: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many types of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43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150C-1BCE-7A8B-6376-0DCF91D9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43D4-68CC-E2DD-6ACE-0468177C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Flagging: </a:t>
            </a:r>
            <a:r>
              <a:rPr lang="en-US" dirty="0" err="1">
                <a:ea typeface="+mn-lt"/>
                <a:cs typeface="+mn-lt"/>
              </a:rPr>
              <a:t>gắn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cờ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cắm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cờ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flæɡ.ɪŋ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same</a:t>
            </a:r>
            <a:r>
              <a:rPr lang="en-US" dirty="0">
                <a:ea typeface="+mn-lt"/>
                <a:cs typeface="+mn-lt"/>
              </a:rPr>
              <a:t>: decreasing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He's trying to revive his flagging career.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picture containing ground, outdoor, standing, dirt&#10;&#10;Description automatically generated">
            <a:extLst>
              <a:ext uri="{FF2B5EF4-FFF2-40B4-BE49-F238E27FC236}">
                <a16:creationId xmlns:a16="http://schemas.microsoft.com/office/drawing/2014/main" id="{3CCA3FFA-056F-2348-687E-3AEF3065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5" y="1964875"/>
            <a:ext cx="3951512" cy="2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6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CDCF-53ED-23A8-0CE0-7DB06EAE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21E2-0031-7062-ABF2-502F6A0D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masse: </a:t>
            </a:r>
            <a:r>
              <a:rPr lang="en-US" dirty="0" err="1">
                <a:ea typeface="+mn-lt"/>
                <a:cs typeface="+mn-lt"/>
              </a:rPr>
              <a:t>nhiều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gộp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lại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toàn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/ˌɒ̃ ˈ</a:t>
            </a:r>
            <a:r>
              <a:rPr lang="en-US" dirty="0" err="1">
                <a:ea typeface="+mn-lt"/>
                <a:cs typeface="+mn-lt"/>
              </a:rPr>
              <a:t>mæs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same</a:t>
            </a:r>
            <a:r>
              <a:rPr lang="en-US" dirty="0">
                <a:ea typeface="+mn-lt"/>
                <a:cs typeface="+mn-lt"/>
              </a:rPr>
              <a:t>: as a large group</a:t>
            </a: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The shop's 85 workers have resigned </a:t>
            </a:r>
            <a:r>
              <a:rPr lang="en-US" i="1" dirty="0" err="1">
                <a:ea typeface="+mn-lt"/>
                <a:cs typeface="+mn-lt"/>
              </a:rPr>
              <a:t>en</a:t>
            </a:r>
            <a:r>
              <a:rPr lang="en-US" i="1" dirty="0">
                <a:ea typeface="+mn-lt"/>
                <a:cs typeface="+mn-lt"/>
              </a:rPr>
              <a:t> masse.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47F769-F5E4-90CC-76C0-A6E8D49E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01" y="3978573"/>
            <a:ext cx="3515946" cy="21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8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005E-06FD-74E1-901B-B582977B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2E50-C35E-8C8E-0F77-C392DB26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Understatement: </a:t>
            </a:r>
            <a:r>
              <a:rPr lang="en-US" dirty="0" err="1">
                <a:ea typeface="+mn-lt"/>
                <a:cs typeface="+mn-lt"/>
              </a:rPr>
              <a:t>nói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khác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nói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giảm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nói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/ˌ</a:t>
            </a:r>
            <a:r>
              <a:rPr lang="en-US" dirty="0" err="1">
                <a:ea typeface="+mn-lt"/>
                <a:cs typeface="+mn-lt"/>
              </a:rPr>
              <a:t>ʌn.dəˈsteɪt.mənt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>
              <a:buNone/>
            </a:pPr>
            <a:r>
              <a:rPr lang="en-US" i="1" dirty="0">
                <a:ea typeface="+mn-lt"/>
                <a:cs typeface="+mn-lt"/>
              </a:rPr>
              <a:t>To say that her resignation was a shock would be an understatement - it caused panic.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0919E5-0C5F-2041-7BBE-344E2ECF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3805238"/>
            <a:ext cx="3586842" cy="22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5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8C78-DDB4-9172-E74F-FBB6418F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1A75-EAE0-AFB1-15C3-108736FF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Potent: </a:t>
            </a:r>
            <a:r>
              <a:rPr lang="en-US" dirty="0" err="1">
                <a:ea typeface="+mn-lt"/>
                <a:cs typeface="+mn-lt"/>
              </a:rPr>
              <a:t>mạnh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mẽ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lực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hiệu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nghiệm</a:t>
            </a:r>
            <a:endParaRPr lang="en-US" dirty="0" err="1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/</a:t>
            </a:r>
            <a:r>
              <a:rPr lang="en-US" dirty="0">
                <a:ea typeface="+mn-lt"/>
                <a:cs typeface="+mn-lt"/>
              </a:rPr>
              <a:t>ˈ</a:t>
            </a:r>
            <a:r>
              <a:rPr lang="en-US" dirty="0" err="1">
                <a:ea typeface="+mn-lt"/>
                <a:cs typeface="+mn-lt"/>
              </a:rPr>
              <a:t>pəʊ.tənt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same</a:t>
            </a:r>
            <a:r>
              <a:rPr lang="en-US" dirty="0">
                <a:ea typeface="+mn-lt"/>
                <a:cs typeface="+mn-lt"/>
              </a:rPr>
              <a:t>: powerful and effective.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Surprise remains the terrorists' most potent weapon.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BBD7617E-50DF-78D6-C107-7B947817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43" y="3777343"/>
            <a:ext cx="3592286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241-E8F2-3DEE-5400-AA66E5CA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66A2-7BD2-CE3C-4BBF-2036C251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Reinforcement: </a:t>
            </a:r>
            <a:r>
              <a:rPr lang="en-US" dirty="0" err="1">
                <a:ea typeface="+mn-lt"/>
                <a:cs typeface="+mn-lt"/>
              </a:rPr>
              <a:t>sự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củng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cố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cố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trang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bị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/</a:t>
            </a:r>
            <a:r>
              <a:rPr lang="en-US" dirty="0" err="1">
                <a:ea typeface="+mn-lt"/>
                <a:cs typeface="+mn-lt"/>
              </a:rPr>
              <a:t>ri</a:t>
            </a:r>
            <a:r>
              <a:rPr lang="en-US" dirty="0">
                <a:ea typeface="+mn-lt"/>
                <a:cs typeface="+mn-lt"/>
              </a:rPr>
              <a:t>ː.</a:t>
            </a:r>
            <a:r>
              <a:rPr lang="en-US" dirty="0" err="1">
                <a:ea typeface="+mn-lt"/>
                <a:cs typeface="+mn-lt"/>
              </a:rPr>
              <a:t>ɪnˈfɔːs.mənt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same</a:t>
            </a:r>
            <a:r>
              <a:rPr lang="en-US" dirty="0">
                <a:ea typeface="+mn-lt"/>
                <a:cs typeface="+mn-lt"/>
              </a:rPr>
              <a:t>: the act of making something stronger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harbor walls need urgent reinforcement.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F1E5642-58E5-63C1-9BEB-B9B10A52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46" y="3953803"/>
            <a:ext cx="2997200" cy="20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7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BB4C-06D1-7F1C-9500-13F2B75C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4E6A-EA38-9E91-A09F-F77546F5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corporate activity : </a:t>
            </a:r>
            <a:r>
              <a:rPr lang="en-US" dirty="0" err="1">
                <a:ea typeface="+mn-lt"/>
                <a:cs typeface="+mn-lt"/>
              </a:rPr>
              <a:t>hoạt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động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công</a:t>
            </a:r>
            <a:r>
              <a:rPr lang="en-US" dirty="0">
                <a:ea typeface="+mn-lt"/>
                <a:cs typeface="+mn-lt"/>
              </a:rPr>
              <a:t> ty, </a:t>
            </a:r>
            <a:r>
              <a:rPr lang="en-US" dirty="0" err="1">
                <a:ea typeface="+mn-lt"/>
                <a:cs typeface="+mn-lt"/>
              </a:rPr>
              <a:t>hoạt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động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nhóm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/ˈ</a:t>
            </a:r>
            <a:r>
              <a:rPr lang="en-US" dirty="0" err="1">
                <a:ea typeface="+mn-lt"/>
                <a:cs typeface="+mn-lt"/>
              </a:rPr>
              <a:t>kɔ</a:t>
            </a:r>
            <a:r>
              <a:rPr lang="en-US" dirty="0">
                <a:ea typeface="+mn-lt"/>
                <a:cs typeface="+mn-lt"/>
              </a:rPr>
              <a:t>ː.</a:t>
            </a:r>
            <a:r>
              <a:rPr lang="en-US" dirty="0" err="1">
                <a:ea typeface="+mn-lt"/>
                <a:cs typeface="+mn-lt"/>
              </a:rPr>
              <a:t>pər.ət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ækˈtɪv.ə.ti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solidFill>
                  <a:srgbClr val="000000"/>
                </a:solidFill>
                <a:cs typeface="Calibri"/>
              </a:rPr>
              <a:t>: teamwork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Corporate activities help us to develop a lot more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picture containing handwear, toy&#10;&#10;Description automatically generated">
            <a:extLst>
              <a:ext uri="{FF2B5EF4-FFF2-40B4-BE49-F238E27FC236}">
                <a16:creationId xmlns:a16="http://schemas.microsoft.com/office/drawing/2014/main" id="{554ECACF-47FF-9924-972C-C87CE3DF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29" y="3536594"/>
            <a:ext cx="3069771" cy="26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38D2-293B-F755-0315-E89E24B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837A-4EA4-A684-3727-CD732FB3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Anthem: </a:t>
            </a:r>
            <a:r>
              <a:rPr lang="en-US" dirty="0" err="1">
                <a:ea typeface="+mn-lt"/>
                <a:cs typeface="+mn-lt"/>
              </a:rPr>
              <a:t>quốc</a:t>
            </a:r>
            <a:r>
              <a:rPr lang="en-US" dirty="0">
                <a:ea typeface="+mn-lt"/>
                <a:cs typeface="+mn-lt"/>
              </a:rPr>
              <a:t> ca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æn.θəm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The same</a:t>
            </a:r>
            <a:r>
              <a:rPr lang="en-US" dirty="0">
                <a:ea typeface="+mn-lt"/>
                <a:cs typeface="+mn-lt"/>
              </a:rPr>
              <a:t>: a formal or religious song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national anthems of the teams are played at the beginning of international football matches.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ED9C26-9F60-BF39-5B49-1324DB8B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18" y="3999401"/>
            <a:ext cx="308746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91E1-D1B0-C580-B11C-9040B71A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BE4-AB39-AB75-F7DD-2C07BEED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Safeguard: </a:t>
            </a:r>
            <a:r>
              <a:rPr lang="en-US" dirty="0" err="1">
                <a:ea typeface="+mn-lt"/>
                <a:cs typeface="+mn-lt"/>
              </a:rPr>
              <a:t>sự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chở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vệ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seɪf.ɡɑːd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a rule or action that is intended to protect someone or something from possible dangers or problems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union safeguards the interests of all its members.</a:t>
            </a: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B2BD343-A917-7294-116E-BBE8D4BE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6" y="3434091"/>
            <a:ext cx="2743200" cy="25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D3F7-DCEC-AEAF-65F6-7761E6B0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E56F-30EE-3770-5132-1CB40DE7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Land: </a:t>
            </a:r>
            <a:r>
              <a:rPr lang="en-US" dirty="0" err="1">
                <a:ea typeface="+mn-lt"/>
                <a:cs typeface="+mn-lt"/>
              </a:rPr>
              <a:t>đất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liền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hạ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cánh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lænd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to come to rest after traveling through air or over water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It is cheaper to drill for oil </a:t>
            </a:r>
            <a:r>
              <a:rPr lang="en-US" b="1" i="1" dirty="0">
                <a:ea typeface="+mn-lt"/>
                <a:cs typeface="+mn-lt"/>
              </a:rPr>
              <a:t>on</a:t>
            </a:r>
            <a:r>
              <a:rPr lang="en-US" i="1" dirty="0">
                <a:ea typeface="+mn-lt"/>
                <a:cs typeface="+mn-lt"/>
              </a:rPr>
              <a:t> land than at sea.</a:t>
            </a:r>
            <a:endParaRPr lang="en-US" dirty="0"/>
          </a:p>
        </p:txBody>
      </p:sp>
      <p:pic>
        <p:nvPicPr>
          <p:cNvPr id="6" name="Picture 6" descr="A picture containing outdoor, sky, ground, plain&#10;&#10;Description automatically generated">
            <a:extLst>
              <a:ext uri="{FF2B5EF4-FFF2-40B4-BE49-F238E27FC236}">
                <a16:creationId xmlns:a16="http://schemas.microsoft.com/office/drawing/2014/main" id="{027CB5E7-DB47-81F5-35E1-6C52A6F5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29" y="4108269"/>
            <a:ext cx="3167742" cy="1907177"/>
          </a:xfrm>
          <a:prstGeom prst="rect">
            <a:avLst/>
          </a:prstGeom>
        </p:spPr>
      </p:pic>
      <p:pic>
        <p:nvPicPr>
          <p:cNvPr id="7" name="Picture 7" descr="A picture containing sky, outdoor, plane, light&#10;&#10;Description automatically generated">
            <a:extLst>
              <a:ext uri="{FF2B5EF4-FFF2-40B4-BE49-F238E27FC236}">
                <a16:creationId xmlns:a16="http://schemas.microsoft.com/office/drawing/2014/main" id="{0D9A8A39-29D6-67C7-751B-885B7C79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4155480"/>
            <a:ext cx="3570514" cy="18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2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8B51-4D14-36FD-9277-025143E3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D716-96FA-5F9B-CCB3-9BFDCB61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Sedimentation: </a:t>
            </a:r>
            <a:r>
              <a:rPr lang="en-US" dirty="0" err="1">
                <a:ea typeface="+mn-lt"/>
                <a:cs typeface="+mn-lt"/>
              </a:rPr>
              <a:t>sự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đóng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cặn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lắng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đọng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/ˌ</a:t>
            </a:r>
            <a:r>
              <a:rPr lang="en-US" dirty="0" err="1">
                <a:ea typeface="+mn-lt"/>
                <a:cs typeface="+mn-lt"/>
              </a:rPr>
              <a:t>sed.ɪ.menˈteɪ.ʃən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The same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the formation of layers as material comes to rest on a surface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process of sedimentation helps to explain the origin of fossils.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5FD6ED-1682-4441-648E-72041EEF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27" y="4214132"/>
            <a:ext cx="2619375" cy="19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692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University Success  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Duongtuandu</dc:creator>
  <cp:lastModifiedBy>Tuấn Dự</cp:lastModifiedBy>
  <cp:revision>332</cp:revision>
  <dcterms:created xsi:type="dcterms:W3CDTF">2022-09-20T07:50:55Z</dcterms:created>
  <dcterms:modified xsi:type="dcterms:W3CDTF">2022-09-20T15:30:56Z</dcterms:modified>
</cp:coreProperties>
</file>