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67" r:id="rId4"/>
    <p:sldId id="268" r:id="rId5"/>
    <p:sldId id="261" r:id="rId6"/>
    <p:sldId id="279" r:id="rId7"/>
    <p:sldId id="265" r:id="rId8"/>
    <p:sldId id="292" r:id="rId9"/>
    <p:sldId id="293" r:id="rId10"/>
    <p:sldId id="290" r:id="rId11"/>
    <p:sldId id="291" r:id="rId12"/>
    <p:sldId id="266" r:id="rId13"/>
    <p:sldId id="260" r:id="rId14"/>
    <p:sldId id="278" r:id="rId15"/>
    <p:sldId id="288" r:id="rId1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42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19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9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0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57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273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835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379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86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502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977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483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369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870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19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79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049517" y="841941"/>
            <a:ext cx="6558431" cy="136191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4200" b="1" dirty="0">
                <a:solidFill>
                  <a:srgbClr val="1B4367"/>
                </a:solidFill>
                <a:cs typeface="+mn-ea"/>
                <a:sym typeface="+mn-lt"/>
              </a:rPr>
              <a:t>中医藏象辨证量化诊断</a:t>
            </a:r>
            <a:r>
              <a:rPr lang="zh-CN" altLang="en-US" sz="4200" b="1" dirty="0" smtClean="0">
                <a:solidFill>
                  <a:srgbClr val="1B4367"/>
                </a:solidFill>
                <a:cs typeface="+mn-ea"/>
                <a:sym typeface="+mn-lt"/>
              </a:rPr>
              <a:t>系统   的</a:t>
            </a:r>
            <a:r>
              <a:rPr lang="zh-CN" altLang="en-US" sz="4200" b="1" dirty="0">
                <a:solidFill>
                  <a:srgbClr val="1B4367"/>
                </a:solidFill>
                <a:cs typeface="+mn-ea"/>
                <a:sym typeface="+mn-lt"/>
              </a:rPr>
              <a:t>设计与</a:t>
            </a:r>
            <a:r>
              <a:rPr lang="zh-CN" altLang="en-US" sz="4200" b="1" dirty="0" smtClean="0">
                <a:solidFill>
                  <a:srgbClr val="1B4367"/>
                </a:solidFill>
                <a:cs typeface="+mn-ea"/>
                <a:sym typeface="+mn-lt"/>
              </a:rPr>
              <a:t>实现</a:t>
            </a:r>
            <a:endParaRPr lang="zh-CN" altLang="en-US" sz="42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75" name="文本框 3074"/>
          <p:cNvSpPr txBox="1"/>
          <p:nvPr/>
        </p:nvSpPr>
        <p:spPr>
          <a:xfrm>
            <a:off x="3764332" y="3404583"/>
            <a:ext cx="3461808" cy="25391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汇报人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：赵壮      汇报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时间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2019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9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日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59421" y="2256498"/>
            <a:ext cx="5826911" cy="5155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algn="ctr" eaLnBrk="0" hangingPunct="0"/>
            <a:r>
              <a:rPr lang="en-US" altLang="zh-CN" sz="1450" dirty="0">
                <a:solidFill>
                  <a:srgbClr val="1B4367"/>
                </a:solidFill>
                <a:cs typeface="+mn-ea"/>
                <a:sym typeface="+mn-lt"/>
              </a:rPr>
              <a:t>Design and Implementation of </a:t>
            </a:r>
            <a:endParaRPr lang="en-US" altLang="zh-CN" sz="1450" dirty="0" smtClean="0">
              <a:solidFill>
                <a:srgbClr val="1B4367"/>
              </a:solidFill>
              <a:cs typeface="+mn-ea"/>
              <a:sym typeface="+mn-lt"/>
            </a:endParaRPr>
          </a:p>
          <a:p>
            <a:pPr lvl="0" algn="ctr" eaLnBrk="0" hangingPunct="0"/>
            <a:r>
              <a:rPr lang="en-US" altLang="zh-CN" sz="1450" dirty="0" smtClean="0">
                <a:solidFill>
                  <a:srgbClr val="1B4367"/>
                </a:solidFill>
                <a:cs typeface="+mn-ea"/>
                <a:sym typeface="+mn-lt"/>
              </a:rPr>
              <a:t>TCM </a:t>
            </a:r>
            <a:r>
              <a:rPr lang="en-US" altLang="zh-CN" sz="1450" dirty="0">
                <a:solidFill>
                  <a:srgbClr val="1B4367"/>
                </a:solidFill>
                <a:cs typeface="+mn-ea"/>
                <a:sym typeface="+mn-lt"/>
              </a:rPr>
              <a:t>Syndrome Differentiation Diagnosis System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141157" y="2935070"/>
            <a:ext cx="4463437" cy="30646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南京中医药大学  信息技术学院   计算机科学与技术专业  </a:t>
            </a:r>
            <a:r>
              <a:rPr lang="en-US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151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班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1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6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75" grpId="0"/>
      <p:bldP spid="9" grpId="0"/>
      <p:bldP spid="1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459421" y="498978"/>
            <a:ext cx="4376508" cy="9396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674764" y="1558420"/>
            <a:ext cx="1587710" cy="227654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59421" y="1521371"/>
            <a:ext cx="4376508" cy="19927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102438" y="1641189"/>
            <a:ext cx="1453803" cy="21110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457203" y="3644024"/>
            <a:ext cx="4376508" cy="8703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93664" y="519981"/>
            <a:ext cx="1254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数据采集模块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008530" y="3040384"/>
            <a:ext cx="1340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交互模块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53074" y="1608858"/>
            <a:ext cx="1254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数据展示模块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180772" y="1792087"/>
            <a:ext cx="1254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数据处理模块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019098" y="4206565"/>
            <a:ext cx="1254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数据存储模块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831487" y="915187"/>
            <a:ext cx="927012" cy="239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表单录入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4257626" y="915187"/>
            <a:ext cx="927012" cy="239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语音识别</a:t>
            </a:r>
            <a:endParaRPr lang="zh-CN" altLang="en-US" sz="1000" dirty="0"/>
          </a:p>
        </p:txBody>
      </p:sp>
      <p:sp>
        <p:nvSpPr>
          <p:cNvPr id="19" name="矩形 18"/>
          <p:cNvSpPr/>
          <p:nvPr/>
        </p:nvSpPr>
        <p:spPr>
          <a:xfrm>
            <a:off x="5607269" y="915187"/>
            <a:ext cx="927012" cy="239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文件导入</a:t>
            </a:r>
            <a:endParaRPr lang="zh-CN" altLang="en-US" sz="1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2971097" y="1179803"/>
            <a:ext cx="705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</a:rPr>
              <a:t>Javascript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56448" y="1188991"/>
            <a:ext cx="705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rgbClr val="FF0000"/>
                </a:solidFill>
              </a:rPr>
              <a:t>云</a:t>
            </a:r>
            <a:r>
              <a:rPr lang="zh-CN" altLang="en-US" sz="800" dirty="0" smtClean="0">
                <a:solidFill>
                  <a:srgbClr val="FF0000"/>
                </a:solidFill>
              </a:rPr>
              <a:t>服务接口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18064" y="1195718"/>
            <a:ext cx="705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</a:rPr>
              <a:t>Python</a:t>
            </a:r>
            <a:r>
              <a:rPr lang="zh-CN" altLang="en-US" sz="800" dirty="0" smtClean="0">
                <a:solidFill>
                  <a:srgbClr val="FF0000"/>
                </a:solidFill>
              </a:rPr>
              <a:t>库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137077" y="3298688"/>
            <a:ext cx="10327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</a:rPr>
              <a:t>Django Web</a:t>
            </a:r>
            <a:r>
              <a:rPr lang="zh-CN" altLang="en-US" sz="800" dirty="0" smtClean="0">
                <a:solidFill>
                  <a:srgbClr val="FF0000"/>
                </a:solidFill>
              </a:rPr>
              <a:t>框架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81951" y="1796818"/>
            <a:ext cx="927012" cy="239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控制器</a:t>
            </a:r>
            <a:endParaRPr lang="zh-CN" altLang="en-US" sz="1000" dirty="0"/>
          </a:p>
        </p:txBody>
      </p:sp>
      <p:sp>
        <p:nvSpPr>
          <p:cNvPr id="25" name="矩形 24"/>
          <p:cNvSpPr/>
          <p:nvPr/>
        </p:nvSpPr>
        <p:spPr>
          <a:xfrm>
            <a:off x="5379195" y="2576873"/>
            <a:ext cx="927012" cy="239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模型</a:t>
            </a:r>
            <a:endParaRPr lang="zh-CN" altLang="en-US" sz="1000" dirty="0"/>
          </a:p>
        </p:txBody>
      </p:sp>
      <p:sp>
        <p:nvSpPr>
          <p:cNvPr id="26" name="矩形 25"/>
          <p:cNvSpPr/>
          <p:nvPr/>
        </p:nvSpPr>
        <p:spPr>
          <a:xfrm>
            <a:off x="3050936" y="2576873"/>
            <a:ext cx="927012" cy="239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视图</a:t>
            </a:r>
            <a:endParaRPr lang="zh-CN" altLang="en-US" sz="1000" dirty="0"/>
          </a:p>
        </p:txBody>
      </p:sp>
      <p:cxnSp>
        <p:nvCxnSpPr>
          <p:cNvPr id="28" name="直接箭头连接符 27"/>
          <p:cNvCxnSpPr>
            <a:stCxn id="2" idx="2"/>
            <a:endCxn id="24" idx="0"/>
          </p:cNvCxnSpPr>
          <p:nvPr/>
        </p:nvCxnSpPr>
        <p:spPr>
          <a:xfrm flipH="1">
            <a:off x="4645457" y="1438603"/>
            <a:ext cx="2218" cy="35821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695600" y="1558265"/>
            <a:ext cx="683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用户输入</a:t>
            </a:r>
            <a:endParaRPr lang="zh-CN" altLang="en-US" sz="800" dirty="0"/>
          </a:p>
        </p:txBody>
      </p:sp>
      <p:cxnSp>
        <p:nvCxnSpPr>
          <p:cNvPr id="35" name="肘形连接符 34"/>
          <p:cNvCxnSpPr>
            <a:stCxn id="24" idx="3"/>
            <a:endCxn id="25" idx="0"/>
          </p:cNvCxnSpPr>
          <p:nvPr/>
        </p:nvCxnSpPr>
        <p:spPr>
          <a:xfrm>
            <a:off x="5108963" y="1916636"/>
            <a:ext cx="733738" cy="6602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842701" y="2121793"/>
            <a:ext cx="691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用户数据</a:t>
            </a:r>
            <a:endParaRPr lang="zh-CN" altLang="en-US" sz="800" dirty="0"/>
          </a:p>
        </p:txBody>
      </p:sp>
      <p:cxnSp>
        <p:nvCxnSpPr>
          <p:cNvPr id="38" name="直接箭头连接符 37"/>
          <p:cNvCxnSpPr>
            <a:stCxn id="25" idx="1"/>
            <a:endCxn id="26" idx="3"/>
          </p:cNvCxnSpPr>
          <p:nvPr/>
        </p:nvCxnSpPr>
        <p:spPr>
          <a:xfrm flipH="1">
            <a:off x="3977948" y="2696691"/>
            <a:ext cx="1401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322791" y="2444198"/>
            <a:ext cx="691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业务数据</a:t>
            </a:r>
            <a:endParaRPr lang="zh-CN" altLang="en-US" sz="800" dirty="0"/>
          </a:p>
        </p:txBody>
      </p:sp>
      <p:cxnSp>
        <p:nvCxnSpPr>
          <p:cNvPr id="41" name="肘形连接符 40"/>
          <p:cNvCxnSpPr>
            <a:endCxn id="26" idx="0"/>
          </p:cNvCxnSpPr>
          <p:nvPr/>
        </p:nvCxnSpPr>
        <p:spPr>
          <a:xfrm rot="10800000" flipV="1">
            <a:off x="3514443" y="1916635"/>
            <a:ext cx="667509" cy="6602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936899" y="2139032"/>
            <a:ext cx="691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响应操作</a:t>
            </a:r>
            <a:endParaRPr lang="zh-CN" altLang="en-US" sz="800" dirty="0"/>
          </a:p>
        </p:txBody>
      </p:sp>
      <p:sp>
        <p:nvSpPr>
          <p:cNvPr id="53" name="文本框 52"/>
          <p:cNvSpPr txBox="1"/>
          <p:nvPr/>
        </p:nvSpPr>
        <p:spPr>
          <a:xfrm>
            <a:off x="6340963" y="2400586"/>
            <a:ext cx="691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症状、体征</a:t>
            </a:r>
            <a:endParaRPr lang="zh-CN" altLang="en-US" sz="800" dirty="0"/>
          </a:p>
        </p:txBody>
      </p:sp>
      <p:sp>
        <p:nvSpPr>
          <p:cNvPr id="54" name="文本框 53"/>
          <p:cNvSpPr txBox="1"/>
          <p:nvPr/>
        </p:nvSpPr>
        <p:spPr>
          <a:xfrm>
            <a:off x="6376102" y="2784586"/>
            <a:ext cx="691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诊断结果</a:t>
            </a:r>
            <a:endParaRPr lang="zh-CN" altLang="en-US" sz="800" dirty="0"/>
          </a:p>
        </p:txBody>
      </p:sp>
      <p:sp>
        <p:nvSpPr>
          <p:cNvPr id="55" name="矩形 54"/>
          <p:cNvSpPr/>
          <p:nvPr/>
        </p:nvSpPr>
        <p:spPr>
          <a:xfrm>
            <a:off x="7312521" y="2341341"/>
            <a:ext cx="927012" cy="239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集成学习</a:t>
            </a:r>
            <a:endParaRPr lang="zh-CN" altLang="en-US" sz="1000" dirty="0"/>
          </a:p>
        </p:txBody>
      </p:sp>
      <p:sp>
        <p:nvSpPr>
          <p:cNvPr id="56" name="矩形 55"/>
          <p:cNvSpPr/>
          <p:nvPr/>
        </p:nvSpPr>
        <p:spPr>
          <a:xfrm>
            <a:off x="7312521" y="2912365"/>
            <a:ext cx="927012" cy="239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深度学习</a:t>
            </a:r>
            <a:endParaRPr lang="zh-CN" altLang="en-US" sz="1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7462450" y="2125897"/>
            <a:ext cx="691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</a:rPr>
              <a:t>Sklearn</a:t>
            </a:r>
            <a:r>
              <a:rPr lang="zh-CN" altLang="en-US" sz="800" dirty="0" smtClean="0">
                <a:solidFill>
                  <a:srgbClr val="FF0000"/>
                </a:solidFill>
              </a:rPr>
              <a:t>库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462450" y="3218213"/>
            <a:ext cx="71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>
                <a:solidFill>
                  <a:srgbClr val="FF0000"/>
                </a:solidFill>
              </a:rPr>
              <a:t>Tensorflow</a:t>
            </a:r>
            <a:r>
              <a:rPr lang="zh-CN" altLang="en-US" sz="800" dirty="0" smtClean="0">
                <a:solidFill>
                  <a:srgbClr val="FF0000"/>
                </a:solidFill>
              </a:rPr>
              <a:t>框架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176211" y="3882421"/>
            <a:ext cx="927012" cy="239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数据库</a:t>
            </a:r>
            <a:endParaRPr lang="zh-CN" altLang="en-US" sz="1000" dirty="0"/>
          </a:p>
        </p:txBody>
      </p:sp>
      <p:cxnSp>
        <p:nvCxnSpPr>
          <p:cNvPr id="65" name="直接箭头连接符 64"/>
          <p:cNvCxnSpPr>
            <a:stCxn id="25" idx="3"/>
            <a:endCxn id="5" idx="1"/>
          </p:cNvCxnSpPr>
          <p:nvPr/>
        </p:nvCxnSpPr>
        <p:spPr>
          <a:xfrm>
            <a:off x="6306207" y="2696691"/>
            <a:ext cx="7962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25" idx="2"/>
            <a:endCxn id="59" idx="3"/>
          </p:cNvCxnSpPr>
          <p:nvPr/>
        </p:nvCxnSpPr>
        <p:spPr>
          <a:xfrm rot="5400000">
            <a:off x="4880097" y="3039635"/>
            <a:ext cx="1185730" cy="73947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5344056" y="3473696"/>
            <a:ext cx="691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读数据</a:t>
            </a:r>
            <a:endParaRPr lang="zh-CN" altLang="en-US" sz="800" dirty="0"/>
          </a:p>
        </p:txBody>
      </p:sp>
      <p:sp>
        <p:nvSpPr>
          <p:cNvPr id="73" name="文本框 72"/>
          <p:cNvSpPr txBox="1"/>
          <p:nvPr/>
        </p:nvSpPr>
        <p:spPr>
          <a:xfrm>
            <a:off x="5877457" y="3473696"/>
            <a:ext cx="691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写数据</a:t>
            </a:r>
            <a:endParaRPr lang="zh-CN" altLang="en-US" sz="800" dirty="0"/>
          </a:p>
        </p:txBody>
      </p:sp>
      <p:sp>
        <p:nvSpPr>
          <p:cNvPr id="74" name="文本框 73"/>
          <p:cNvSpPr txBox="1"/>
          <p:nvPr/>
        </p:nvSpPr>
        <p:spPr>
          <a:xfrm>
            <a:off x="5487434" y="3096929"/>
            <a:ext cx="807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</a:rPr>
              <a:t>MySQLdb</a:t>
            </a:r>
            <a:r>
              <a:rPr lang="zh-CN" altLang="en-US" sz="800" dirty="0" smtClean="0">
                <a:solidFill>
                  <a:srgbClr val="FF0000"/>
                </a:solidFill>
              </a:rPr>
              <a:t>库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76" name="直接箭头连接符 75"/>
          <p:cNvCxnSpPr>
            <a:stCxn id="26" idx="1"/>
            <a:endCxn id="3" idx="3"/>
          </p:cNvCxnSpPr>
          <p:nvPr/>
        </p:nvCxnSpPr>
        <p:spPr>
          <a:xfrm flipH="1">
            <a:off x="2262474" y="2696691"/>
            <a:ext cx="788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1000241" y="2021063"/>
            <a:ext cx="927012" cy="239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柱状图</a:t>
            </a:r>
            <a:endParaRPr lang="zh-CN" altLang="en-US" sz="1000" dirty="0"/>
          </a:p>
        </p:txBody>
      </p:sp>
      <p:sp>
        <p:nvSpPr>
          <p:cNvPr id="81" name="矩形 80"/>
          <p:cNvSpPr/>
          <p:nvPr/>
        </p:nvSpPr>
        <p:spPr>
          <a:xfrm>
            <a:off x="1002687" y="2443248"/>
            <a:ext cx="927012" cy="239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饼状图</a:t>
            </a:r>
            <a:endParaRPr lang="zh-CN" altLang="en-US" sz="1000" dirty="0"/>
          </a:p>
        </p:txBody>
      </p:sp>
      <p:sp>
        <p:nvSpPr>
          <p:cNvPr id="82" name="矩形 81"/>
          <p:cNvSpPr/>
          <p:nvPr/>
        </p:nvSpPr>
        <p:spPr>
          <a:xfrm>
            <a:off x="994341" y="2912169"/>
            <a:ext cx="927012" cy="239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树状图</a:t>
            </a:r>
            <a:endParaRPr lang="zh-CN" altLang="en-US" sz="1000" dirty="0"/>
          </a:p>
        </p:txBody>
      </p:sp>
      <p:sp>
        <p:nvSpPr>
          <p:cNvPr id="83" name="矩形 82"/>
          <p:cNvSpPr/>
          <p:nvPr/>
        </p:nvSpPr>
        <p:spPr>
          <a:xfrm>
            <a:off x="981779" y="3342745"/>
            <a:ext cx="927012" cy="239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折线图</a:t>
            </a:r>
            <a:endParaRPr lang="zh-CN" altLang="en-US" sz="1000" dirty="0"/>
          </a:p>
        </p:txBody>
      </p:sp>
      <p:sp>
        <p:nvSpPr>
          <p:cNvPr id="84" name="文本框 83"/>
          <p:cNvSpPr txBox="1"/>
          <p:nvPr/>
        </p:nvSpPr>
        <p:spPr>
          <a:xfrm>
            <a:off x="1006584" y="3638085"/>
            <a:ext cx="9554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</a:rPr>
              <a:t>D3.js Echarts.js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2349643" y="2481246"/>
            <a:ext cx="691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诊断记录</a:t>
            </a:r>
            <a:endParaRPr lang="zh-CN" altLang="en-US" sz="800" dirty="0"/>
          </a:p>
        </p:txBody>
      </p:sp>
      <p:sp>
        <p:nvSpPr>
          <p:cNvPr id="93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3.1 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设计方案</a:t>
            </a:r>
          </a:p>
        </p:txBody>
      </p:sp>
    </p:spTree>
    <p:extLst>
      <p:ext uri="{BB962C8B-B14F-4D97-AF65-F5344CB8AC3E}">
        <p14:creationId xmlns:p14="http://schemas.microsoft.com/office/powerpoint/2010/main" val="4207632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8" grpId="0"/>
      <p:bldP spid="10" grpId="0"/>
      <p:bldP spid="11" grpId="0"/>
      <p:bldP spid="12" grpId="0"/>
      <p:bldP spid="13" grpId="0"/>
      <p:bldP spid="14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31" grpId="0"/>
      <p:bldP spid="36" grpId="0"/>
      <p:bldP spid="39" grpId="0"/>
      <p:bldP spid="42" grpId="0"/>
      <p:bldP spid="53" grpId="0"/>
      <p:bldP spid="54" grpId="0"/>
      <p:bldP spid="55" grpId="0" animBg="1"/>
      <p:bldP spid="56" grpId="0" animBg="1"/>
      <p:bldP spid="57" grpId="0"/>
      <p:bldP spid="58" grpId="0"/>
      <p:bldP spid="59" grpId="0" animBg="1"/>
      <p:bldP spid="72" grpId="0"/>
      <p:bldP spid="73" grpId="0"/>
      <p:bldP spid="74" grpId="0"/>
      <p:bldP spid="80" grpId="0" animBg="1"/>
      <p:bldP spid="81" grpId="0" animBg="1"/>
      <p:bldP spid="82" grpId="0" animBg="1"/>
      <p:bldP spid="83" grpId="0" animBg="1"/>
      <p:bldP spid="84" grpId="0"/>
      <p:bldP spid="92" grpId="0"/>
      <p:bldP spid="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709386" y="309785"/>
            <a:ext cx="272119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3.2 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技术路线与实现流程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286466" y="716319"/>
            <a:ext cx="6980971" cy="13331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286466" y="2125190"/>
            <a:ext cx="6980971" cy="14240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286465" y="3609737"/>
            <a:ext cx="6980971" cy="133319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87321" y="716319"/>
            <a:ext cx="106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准备阶段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187319" y="2151721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实施阶段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187319" y="3609736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优化阶段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494571" y="1024095"/>
            <a:ext cx="1639614" cy="10254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901961" y="1024093"/>
            <a:ext cx="1639614" cy="10254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309357" y="1024094"/>
            <a:ext cx="1639614" cy="10254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494571" y="2459499"/>
            <a:ext cx="1639614" cy="10859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901964" y="2459498"/>
            <a:ext cx="1639614" cy="10859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309357" y="2459498"/>
            <a:ext cx="1639614" cy="10859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494571" y="3917513"/>
            <a:ext cx="1639614" cy="102542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6309357" y="3906945"/>
            <a:ext cx="1639614" cy="102542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983301" y="1021914"/>
            <a:ext cx="7031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可行性分析</a:t>
            </a:r>
            <a:endParaRPr lang="zh-CN" altLang="en-US" sz="800" dirty="0"/>
          </a:p>
        </p:txBody>
      </p:sp>
      <p:sp>
        <p:nvSpPr>
          <p:cNvPr id="21" name="文本框 20"/>
          <p:cNvSpPr txBox="1"/>
          <p:nvPr/>
        </p:nvSpPr>
        <p:spPr>
          <a:xfrm>
            <a:off x="4370197" y="1035193"/>
            <a:ext cx="7031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技术学习</a:t>
            </a:r>
            <a:endParaRPr lang="zh-CN" altLang="en-US" sz="8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777593" y="1017249"/>
            <a:ext cx="808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样本数据准备</a:t>
            </a:r>
            <a:endParaRPr lang="zh-CN" altLang="en-US" sz="8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777593" y="2455726"/>
            <a:ext cx="7031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前端设计</a:t>
            </a:r>
            <a:endParaRPr lang="zh-CN" altLang="en-US" sz="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4370197" y="2476593"/>
            <a:ext cx="7031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前后端开发</a:t>
            </a:r>
            <a:endParaRPr lang="zh-CN" altLang="en-US" sz="800" dirty="0"/>
          </a:p>
        </p:txBody>
      </p:sp>
      <p:sp>
        <p:nvSpPr>
          <p:cNvPr id="25" name="文本框 24"/>
          <p:cNvSpPr txBox="1"/>
          <p:nvPr/>
        </p:nvSpPr>
        <p:spPr>
          <a:xfrm>
            <a:off x="1879249" y="2455928"/>
            <a:ext cx="9112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算法与模型编码</a:t>
            </a:r>
            <a:endParaRPr lang="zh-CN" altLang="en-US" sz="8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758644" y="3916497"/>
            <a:ext cx="1111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模型调参与算法改进</a:t>
            </a:r>
            <a:endParaRPr lang="zh-CN" altLang="en-US" sz="8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777593" y="3916497"/>
            <a:ext cx="7031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界面美化</a:t>
            </a:r>
            <a:endParaRPr lang="zh-CN" altLang="en-US" sz="800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3134185" y="1536803"/>
            <a:ext cx="767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3"/>
            <a:endCxn id="13" idx="1"/>
          </p:cNvCxnSpPr>
          <p:nvPr/>
        </p:nvCxnSpPr>
        <p:spPr>
          <a:xfrm>
            <a:off x="5541575" y="1536804"/>
            <a:ext cx="7677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3" idx="2"/>
            <a:endCxn id="16" idx="0"/>
          </p:cNvCxnSpPr>
          <p:nvPr/>
        </p:nvCxnSpPr>
        <p:spPr>
          <a:xfrm>
            <a:off x="7129164" y="2049515"/>
            <a:ext cx="0" cy="40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6" idx="1"/>
            <a:endCxn id="15" idx="3"/>
          </p:cNvCxnSpPr>
          <p:nvPr/>
        </p:nvCxnSpPr>
        <p:spPr>
          <a:xfrm flipH="1">
            <a:off x="5541578" y="3002470"/>
            <a:ext cx="7677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5" idx="1"/>
            <a:endCxn id="14" idx="3"/>
          </p:cNvCxnSpPr>
          <p:nvPr/>
        </p:nvCxnSpPr>
        <p:spPr>
          <a:xfrm flipH="1">
            <a:off x="3134185" y="3002471"/>
            <a:ext cx="767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4" idx="2"/>
            <a:endCxn id="17" idx="0"/>
          </p:cNvCxnSpPr>
          <p:nvPr/>
        </p:nvCxnSpPr>
        <p:spPr>
          <a:xfrm>
            <a:off x="2314378" y="3545443"/>
            <a:ext cx="0" cy="37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7" idx="3"/>
            <a:endCxn id="18" idx="1"/>
          </p:cNvCxnSpPr>
          <p:nvPr/>
        </p:nvCxnSpPr>
        <p:spPr>
          <a:xfrm flipV="1">
            <a:off x="3134185" y="4419656"/>
            <a:ext cx="3175172" cy="10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604927" y="1239539"/>
            <a:ext cx="623310" cy="190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查阅文献</a:t>
            </a:r>
            <a:endParaRPr lang="zh-CN" altLang="en-US" sz="800" dirty="0"/>
          </a:p>
        </p:txBody>
      </p:sp>
      <p:sp>
        <p:nvSpPr>
          <p:cNvPr id="54" name="矩形 53"/>
          <p:cNvSpPr/>
          <p:nvPr/>
        </p:nvSpPr>
        <p:spPr>
          <a:xfrm>
            <a:off x="2405312" y="1239539"/>
            <a:ext cx="623310" cy="190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访问专家</a:t>
            </a:r>
            <a:endParaRPr lang="zh-CN" altLang="en-US" sz="800" dirty="0"/>
          </a:p>
        </p:txBody>
      </p:sp>
      <p:sp>
        <p:nvSpPr>
          <p:cNvPr id="55" name="矩形 54"/>
          <p:cNvSpPr/>
          <p:nvPr/>
        </p:nvSpPr>
        <p:spPr>
          <a:xfrm>
            <a:off x="1604927" y="1483422"/>
            <a:ext cx="1423695" cy="190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分析理论可行性</a:t>
            </a:r>
            <a:endParaRPr lang="zh-CN" altLang="en-US" sz="800" dirty="0"/>
          </a:p>
        </p:txBody>
      </p:sp>
      <p:sp>
        <p:nvSpPr>
          <p:cNvPr id="56" name="矩形 55"/>
          <p:cNvSpPr/>
          <p:nvPr/>
        </p:nvSpPr>
        <p:spPr>
          <a:xfrm>
            <a:off x="1602528" y="1761248"/>
            <a:ext cx="1423695" cy="190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分析技术可行性</a:t>
            </a:r>
            <a:endParaRPr lang="zh-CN" altLang="en-US" sz="800" dirty="0"/>
          </a:p>
        </p:txBody>
      </p:sp>
      <p:sp>
        <p:nvSpPr>
          <p:cNvPr id="57" name="矩形 56"/>
          <p:cNvSpPr/>
          <p:nvPr/>
        </p:nvSpPr>
        <p:spPr>
          <a:xfrm>
            <a:off x="4061565" y="1255810"/>
            <a:ext cx="1320406" cy="190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学习</a:t>
            </a:r>
            <a:r>
              <a:rPr lang="en-US" altLang="zh-CN" sz="800" dirty="0" smtClean="0"/>
              <a:t>Django</a:t>
            </a:r>
            <a:r>
              <a:rPr lang="zh-CN" altLang="en-US" sz="800" dirty="0" smtClean="0"/>
              <a:t>开发框架</a:t>
            </a:r>
            <a:endParaRPr lang="zh-CN" altLang="en-US" sz="800" dirty="0"/>
          </a:p>
        </p:txBody>
      </p:sp>
      <p:sp>
        <p:nvSpPr>
          <p:cNvPr id="58" name="矩形 57"/>
          <p:cNvSpPr/>
          <p:nvPr/>
        </p:nvSpPr>
        <p:spPr>
          <a:xfrm>
            <a:off x="4059990" y="1489598"/>
            <a:ext cx="1320406" cy="2217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学习随机森林、</a:t>
            </a:r>
            <a:r>
              <a:rPr lang="en-US" altLang="zh-CN" sz="800" dirty="0" err="1" smtClean="0"/>
              <a:t>AdaBoost</a:t>
            </a:r>
            <a:endParaRPr lang="en-US" altLang="zh-CN" sz="800" dirty="0"/>
          </a:p>
        </p:txBody>
      </p:sp>
      <p:sp>
        <p:nvSpPr>
          <p:cNvPr id="59" name="矩形 58"/>
          <p:cNvSpPr/>
          <p:nvPr/>
        </p:nvSpPr>
        <p:spPr>
          <a:xfrm>
            <a:off x="4061565" y="1746338"/>
            <a:ext cx="1320406" cy="190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学习卷积神经网络</a:t>
            </a:r>
            <a:endParaRPr lang="zh-CN" altLang="en-US" sz="800" dirty="0"/>
          </a:p>
        </p:txBody>
      </p:sp>
      <p:sp>
        <p:nvSpPr>
          <p:cNvPr id="61" name="矩形 60"/>
          <p:cNvSpPr/>
          <p:nvPr/>
        </p:nvSpPr>
        <p:spPr>
          <a:xfrm>
            <a:off x="6491361" y="1232693"/>
            <a:ext cx="1320406" cy="190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整理病例文本</a:t>
            </a:r>
            <a:endParaRPr lang="zh-CN" altLang="en-US" sz="800" dirty="0"/>
          </a:p>
        </p:txBody>
      </p:sp>
      <p:sp>
        <p:nvSpPr>
          <p:cNvPr id="62" name="矩形 61"/>
          <p:cNvSpPr/>
          <p:nvPr/>
        </p:nvSpPr>
        <p:spPr>
          <a:xfrm>
            <a:off x="6486299" y="1494659"/>
            <a:ext cx="1320406" cy="190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数据清洗、格式化</a:t>
            </a:r>
            <a:endParaRPr lang="zh-CN" altLang="en-US" sz="800" dirty="0"/>
          </a:p>
        </p:txBody>
      </p:sp>
      <p:sp>
        <p:nvSpPr>
          <p:cNvPr id="63" name="矩形 62"/>
          <p:cNvSpPr/>
          <p:nvPr/>
        </p:nvSpPr>
        <p:spPr>
          <a:xfrm>
            <a:off x="6489076" y="1780331"/>
            <a:ext cx="1320406" cy="190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提取特征、标签</a:t>
            </a:r>
            <a:endParaRPr lang="zh-CN" altLang="en-US" sz="800" dirty="0"/>
          </a:p>
        </p:txBody>
      </p:sp>
      <p:sp>
        <p:nvSpPr>
          <p:cNvPr id="64" name="矩形 63"/>
          <p:cNvSpPr/>
          <p:nvPr/>
        </p:nvSpPr>
        <p:spPr>
          <a:xfrm>
            <a:off x="6486299" y="2666271"/>
            <a:ext cx="1320406" cy="190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设计布局、</a:t>
            </a:r>
            <a:r>
              <a:rPr lang="en-US" altLang="zh-CN" sz="800" dirty="0" smtClean="0"/>
              <a:t>Logo</a:t>
            </a:r>
            <a:r>
              <a:rPr lang="zh-CN" altLang="en-US" sz="800" dirty="0" smtClean="0"/>
              <a:t>、风格</a:t>
            </a:r>
            <a:endParaRPr lang="zh-CN" altLang="en-US" sz="800" dirty="0"/>
          </a:p>
        </p:txBody>
      </p:sp>
      <p:sp>
        <p:nvSpPr>
          <p:cNvPr id="65" name="矩形 64"/>
          <p:cNvSpPr/>
          <p:nvPr/>
        </p:nvSpPr>
        <p:spPr>
          <a:xfrm>
            <a:off x="6486299" y="2938629"/>
            <a:ext cx="1320406" cy="190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设计网站结构、导航</a:t>
            </a:r>
            <a:endParaRPr lang="zh-CN" altLang="en-US" sz="800" dirty="0"/>
          </a:p>
        </p:txBody>
      </p:sp>
      <p:sp>
        <p:nvSpPr>
          <p:cNvPr id="66" name="矩形 65"/>
          <p:cNvSpPr/>
          <p:nvPr/>
        </p:nvSpPr>
        <p:spPr>
          <a:xfrm>
            <a:off x="6486299" y="3205273"/>
            <a:ext cx="1320406" cy="190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设计交互流程</a:t>
            </a:r>
            <a:endParaRPr lang="zh-CN" altLang="en-US" sz="800" dirty="0"/>
          </a:p>
        </p:txBody>
      </p:sp>
      <p:sp>
        <p:nvSpPr>
          <p:cNvPr id="67" name="矩形 66"/>
          <p:cNvSpPr/>
          <p:nvPr/>
        </p:nvSpPr>
        <p:spPr>
          <a:xfrm>
            <a:off x="4116747" y="2707694"/>
            <a:ext cx="1320406" cy="190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Django</a:t>
            </a:r>
            <a:r>
              <a:rPr lang="zh-CN" altLang="en-US" sz="800" dirty="0" smtClean="0"/>
              <a:t>后端编码</a:t>
            </a:r>
            <a:endParaRPr lang="zh-CN" altLang="en-US" sz="800" dirty="0"/>
          </a:p>
        </p:txBody>
      </p:sp>
      <p:sp>
        <p:nvSpPr>
          <p:cNvPr id="68" name="矩形 67"/>
          <p:cNvSpPr/>
          <p:nvPr/>
        </p:nvSpPr>
        <p:spPr>
          <a:xfrm>
            <a:off x="4116747" y="2974338"/>
            <a:ext cx="1320406" cy="190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前端编码</a:t>
            </a:r>
            <a:endParaRPr lang="zh-CN" altLang="en-US" sz="800" dirty="0"/>
          </a:p>
        </p:txBody>
      </p:sp>
      <p:sp>
        <p:nvSpPr>
          <p:cNvPr id="69" name="矩形 68"/>
          <p:cNvSpPr/>
          <p:nvPr/>
        </p:nvSpPr>
        <p:spPr>
          <a:xfrm>
            <a:off x="4116747" y="3232973"/>
            <a:ext cx="1320406" cy="264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数据库、云服务、数据展示、文件读写等组件开发</a:t>
            </a:r>
            <a:endParaRPr lang="zh-CN" altLang="en-US" sz="800" dirty="0"/>
          </a:p>
        </p:txBody>
      </p:sp>
      <p:sp>
        <p:nvSpPr>
          <p:cNvPr id="70" name="矩形 69"/>
          <p:cNvSpPr/>
          <p:nvPr/>
        </p:nvSpPr>
        <p:spPr>
          <a:xfrm>
            <a:off x="1648557" y="2707694"/>
            <a:ext cx="699495" cy="190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实现决策树</a:t>
            </a:r>
            <a:endParaRPr lang="zh-CN" altLang="en-US" sz="800" dirty="0"/>
          </a:p>
        </p:txBody>
      </p:sp>
      <p:sp>
        <p:nvSpPr>
          <p:cNvPr id="71" name="矩形 70"/>
          <p:cNvSpPr/>
          <p:nvPr/>
        </p:nvSpPr>
        <p:spPr>
          <a:xfrm>
            <a:off x="1705817" y="2968562"/>
            <a:ext cx="1320406" cy="190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实现</a:t>
            </a:r>
            <a:r>
              <a:rPr lang="en-US" altLang="zh-CN" sz="800" dirty="0" smtClean="0"/>
              <a:t>CNN</a:t>
            </a:r>
            <a:endParaRPr lang="zh-CN" altLang="en-US" sz="800" dirty="0"/>
          </a:p>
        </p:txBody>
      </p:sp>
      <p:sp>
        <p:nvSpPr>
          <p:cNvPr id="72" name="矩形 71"/>
          <p:cNvSpPr/>
          <p:nvPr/>
        </p:nvSpPr>
        <p:spPr>
          <a:xfrm>
            <a:off x="1705817" y="3229430"/>
            <a:ext cx="1320406" cy="190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训练模型</a:t>
            </a:r>
            <a:endParaRPr lang="zh-CN" altLang="en-US" sz="800" dirty="0"/>
          </a:p>
        </p:txBody>
      </p:sp>
      <p:sp>
        <p:nvSpPr>
          <p:cNvPr id="73" name="矩形 72"/>
          <p:cNvSpPr/>
          <p:nvPr/>
        </p:nvSpPr>
        <p:spPr>
          <a:xfrm>
            <a:off x="1699915" y="4127440"/>
            <a:ext cx="1320406" cy="190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根据模型表现调整超参</a:t>
            </a:r>
            <a:endParaRPr lang="zh-CN" altLang="en-US" sz="800" dirty="0"/>
          </a:p>
        </p:txBody>
      </p:sp>
      <p:sp>
        <p:nvSpPr>
          <p:cNvPr id="74" name="矩形 73"/>
          <p:cNvSpPr/>
          <p:nvPr/>
        </p:nvSpPr>
        <p:spPr>
          <a:xfrm>
            <a:off x="1699915" y="4378935"/>
            <a:ext cx="1311296" cy="190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降低算法复杂度</a:t>
            </a:r>
            <a:endParaRPr lang="zh-CN" altLang="en-US" sz="800" dirty="0"/>
          </a:p>
        </p:txBody>
      </p:sp>
      <p:sp>
        <p:nvSpPr>
          <p:cNvPr id="75" name="矩形 74"/>
          <p:cNvSpPr/>
          <p:nvPr/>
        </p:nvSpPr>
        <p:spPr>
          <a:xfrm>
            <a:off x="1699915" y="4626187"/>
            <a:ext cx="1320406" cy="190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根据语言特性改写代码</a:t>
            </a:r>
            <a:endParaRPr lang="zh-CN" altLang="en-US" sz="800" dirty="0"/>
          </a:p>
        </p:txBody>
      </p:sp>
      <p:sp>
        <p:nvSpPr>
          <p:cNvPr id="76" name="矩形 75"/>
          <p:cNvSpPr/>
          <p:nvPr/>
        </p:nvSpPr>
        <p:spPr>
          <a:xfrm>
            <a:off x="6443406" y="4214334"/>
            <a:ext cx="1320406" cy="190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收集用户体验</a:t>
            </a:r>
            <a:endParaRPr lang="zh-CN" altLang="en-US" sz="800" dirty="0"/>
          </a:p>
        </p:txBody>
      </p:sp>
      <p:sp>
        <p:nvSpPr>
          <p:cNvPr id="77" name="矩形 76"/>
          <p:cNvSpPr/>
          <p:nvPr/>
        </p:nvSpPr>
        <p:spPr>
          <a:xfrm>
            <a:off x="6443406" y="4536120"/>
            <a:ext cx="1320406" cy="190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根据反馈适当调整</a:t>
            </a:r>
            <a:endParaRPr lang="zh-CN" altLang="en-US" sz="800" dirty="0"/>
          </a:p>
        </p:txBody>
      </p:sp>
      <p:sp>
        <p:nvSpPr>
          <p:cNvPr id="80" name="矩形 79"/>
          <p:cNvSpPr/>
          <p:nvPr/>
        </p:nvSpPr>
        <p:spPr>
          <a:xfrm>
            <a:off x="2391371" y="2708908"/>
            <a:ext cx="699495" cy="190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实现</a:t>
            </a:r>
            <a:r>
              <a:rPr lang="en-US" altLang="zh-CN" sz="800" dirty="0" smtClean="0"/>
              <a:t>Boost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07184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7" grpId="0"/>
      <p:bldP spid="8" grpId="0"/>
      <p:bldP spid="9" grpId="0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8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4.1 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设计进度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3" name="燕尾形 12"/>
          <p:cNvSpPr>
            <a:spLocks noChangeArrowheads="1"/>
          </p:cNvSpPr>
          <p:nvPr/>
        </p:nvSpPr>
        <p:spPr bwMode="auto">
          <a:xfrm>
            <a:off x="1567655" y="1275281"/>
            <a:ext cx="164663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</a:rPr>
              <a:t>月</a:t>
            </a:r>
            <a:r>
              <a:rPr lang="en-US" altLang="zh-CN" b="1" dirty="0" smtClean="0">
                <a:solidFill>
                  <a:schemeClr val="bg1"/>
                </a:solidFill>
              </a:rPr>
              <a:t>17</a:t>
            </a:r>
            <a:r>
              <a:rPr lang="zh-CN" altLang="en-US" b="1" dirty="0" smtClean="0">
                <a:solidFill>
                  <a:schemeClr val="bg1"/>
                </a:solidFill>
              </a:rPr>
              <a:t>日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4" name="燕尾形 13"/>
          <p:cNvSpPr>
            <a:spLocks noChangeArrowheads="1"/>
          </p:cNvSpPr>
          <p:nvPr/>
        </p:nvSpPr>
        <p:spPr bwMode="auto">
          <a:xfrm>
            <a:off x="3060212" y="1275281"/>
            <a:ext cx="164663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3</a:t>
            </a:r>
            <a:r>
              <a:rPr lang="zh-CN" altLang="en-US" b="1" dirty="0">
                <a:solidFill>
                  <a:schemeClr val="bg1"/>
                </a:solidFill>
              </a:rPr>
              <a:t>月</a:t>
            </a:r>
            <a:r>
              <a:rPr lang="en-US" altLang="zh-CN" b="1" dirty="0">
                <a:solidFill>
                  <a:schemeClr val="bg1"/>
                </a:solidFill>
              </a:rPr>
              <a:t>1</a:t>
            </a:r>
            <a:r>
              <a:rPr lang="zh-CN" altLang="en-US" b="1" dirty="0">
                <a:solidFill>
                  <a:schemeClr val="bg1"/>
                </a:solidFill>
              </a:rPr>
              <a:t>日</a:t>
            </a:r>
          </a:p>
        </p:txBody>
      </p:sp>
      <p:sp>
        <p:nvSpPr>
          <p:cNvPr id="35" name="燕尾形 14"/>
          <p:cNvSpPr>
            <a:spLocks noChangeArrowheads="1"/>
          </p:cNvSpPr>
          <p:nvPr/>
        </p:nvSpPr>
        <p:spPr bwMode="auto">
          <a:xfrm>
            <a:off x="4547831" y="1275281"/>
            <a:ext cx="1646634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3</a:t>
            </a:r>
            <a:r>
              <a:rPr lang="zh-CN" altLang="en-US" b="1" dirty="0">
                <a:solidFill>
                  <a:schemeClr val="bg1"/>
                </a:solidFill>
              </a:rPr>
              <a:t>月</a:t>
            </a:r>
            <a:r>
              <a:rPr lang="en-US" altLang="zh-CN" b="1" dirty="0">
                <a:solidFill>
                  <a:schemeClr val="bg1"/>
                </a:solidFill>
              </a:rPr>
              <a:t>15</a:t>
            </a:r>
            <a:r>
              <a:rPr lang="zh-CN" altLang="en-US" b="1" dirty="0">
                <a:solidFill>
                  <a:schemeClr val="bg1"/>
                </a:solidFill>
              </a:rPr>
              <a:t>日</a:t>
            </a:r>
          </a:p>
        </p:txBody>
      </p:sp>
      <p:sp>
        <p:nvSpPr>
          <p:cNvPr id="36" name="燕尾形 15"/>
          <p:cNvSpPr>
            <a:spLocks noChangeArrowheads="1"/>
          </p:cNvSpPr>
          <p:nvPr/>
        </p:nvSpPr>
        <p:spPr bwMode="auto">
          <a:xfrm>
            <a:off x="6028954" y="1275281"/>
            <a:ext cx="1646634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4</a:t>
            </a:r>
            <a:r>
              <a:rPr lang="zh-CN" altLang="en-US" b="1" dirty="0">
                <a:solidFill>
                  <a:schemeClr val="bg1"/>
                </a:solidFill>
              </a:rPr>
              <a:t>月</a:t>
            </a:r>
            <a:r>
              <a:rPr lang="en-US" altLang="zh-CN" b="1" dirty="0">
                <a:solidFill>
                  <a:schemeClr val="bg1"/>
                </a:solidFill>
              </a:rPr>
              <a:t>1</a:t>
            </a:r>
            <a:r>
              <a:rPr lang="zh-CN" altLang="en-US" b="1" dirty="0">
                <a:solidFill>
                  <a:schemeClr val="bg1"/>
                </a:solidFill>
              </a:rPr>
              <a:t>日</a:t>
            </a:r>
          </a:p>
        </p:txBody>
      </p:sp>
      <p:cxnSp>
        <p:nvCxnSpPr>
          <p:cNvPr id="37" name="直接连接符 16"/>
          <p:cNvCxnSpPr>
            <a:cxnSpLocks noChangeShapeType="1"/>
          </p:cNvCxnSpPr>
          <p:nvPr/>
        </p:nvCxnSpPr>
        <p:spPr bwMode="auto">
          <a:xfrm>
            <a:off x="2391567" y="1889644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17"/>
          <p:cNvCxnSpPr>
            <a:cxnSpLocks noChangeShapeType="1"/>
          </p:cNvCxnSpPr>
          <p:nvPr/>
        </p:nvCxnSpPr>
        <p:spPr bwMode="auto">
          <a:xfrm flipV="1">
            <a:off x="3884124" y="999057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18"/>
          <p:cNvCxnSpPr>
            <a:cxnSpLocks noChangeShapeType="1"/>
          </p:cNvCxnSpPr>
          <p:nvPr/>
        </p:nvCxnSpPr>
        <p:spPr bwMode="auto">
          <a:xfrm>
            <a:off x="5370553" y="1889644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19"/>
          <p:cNvCxnSpPr>
            <a:cxnSpLocks noChangeShapeType="1"/>
          </p:cNvCxnSpPr>
          <p:nvPr/>
        </p:nvCxnSpPr>
        <p:spPr bwMode="auto">
          <a:xfrm flipV="1">
            <a:off x="6851675" y="999057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1210"/>
          <p:cNvSpPr/>
          <p:nvPr/>
        </p:nvSpPr>
        <p:spPr>
          <a:xfrm>
            <a:off x="1309748" y="2232949"/>
            <a:ext cx="2190343" cy="377026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defTabSz="914400"/>
            <a:r>
              <a:rPr lang="zh-CN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前后端设计与开发</a:t>
            </a:r>
            <a:endParaRPr lang="zh-CN" altLang="en-US" sz="2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TextBox 1210"/>
          <p:cNvSpPr/>
          <p:nvPr/>
        </p:nvSpPr>
        <p:spPr>
          <a:xfrm>
            <a:off x="2118990" y="657417"/>
            <a:ext cx="3472746" cy="377026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defTabSz="914400"/>
            <a:r>
              <a:rPr lang="zh-CN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机器学习算法设计与编码实现</a:t>
            </a:r>
            <a:endParaRPr lang="zh-CN" altLang="en-US" sz="2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TextBox 1210"/>
          <p:cNvSpPr/>
          <p:nvPr/>
        </p:nvSpPr>
        <p:spPr>
          <a:xfrm>
            <a:off x="4400984" y="2232949"/>
            <a:ext cx="1933863" cy="377026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defTabSz="914400"/>
            <a:r>
              <a:rPr lang="zh-CN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模型训练与优化</a:t>
            </a:r>
            <a:endParaRPr lang="zh-CN" altLang="en-US" sz="2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TextBox 1210"/>
          <p:cNvSpPr/>
          <p:nvPr/>
        </p:nvSpPr>
        <p:spPr>
          <a:xfrm>
            <a:off x="5839992" y="657417"/>
            <a:ext cx="1933863" cy="377026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defTabSz="914400"/>
            <a:r>
              <a:rPr lang="zh-CN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项目完善与改进</a:t>
            </a:r>
            <a:endParaRPr lang="zh-CN" altLang="en-US" sz="2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燕尾形 12"/>
          <p:cNvSpPr>
            <a:spLocks noChangeArrowheads="1"/>
          </p:cNvSpPr>
          <p:nvPr/>
        </p:nvSpPr>
        <p:spPr bwMode="auto">
          <a:xfrm>
            <a:off x="2224865" y="3275400"/>
            <a:ext cx="164663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4</a:t>
            </a:r>
            <a:r>
              <a:rPr lang="zh-CN" altLang="en-US" b="1" dirty="0">
                <a:solidFill>
                  <a:schemeClr val="bg1"/>
                </a:solidFill>
              </a:rPr>
              <a:t>月</a:t>
            </a:r>
            <a:r>
              <a:rPr lang="en-US" altLang="zh-CN" b="1" dirty="0">
                <a:solidFill>
                  <a:schemeClr val="bg1"/>
                </a:solidFill>
              </a:rPr>
              <a:t>15</a:t>
            </a:r>
            <a:r>
              <a:rPr lang="zh-CN" altLang="en-US" b="1" dirty="0">
                <a:solidFill>
                  <a:schemeClr val="bg1"/>
                </a:solidFill>
              </a:rPr>
              <a:t>日</a:t>
            </a:r>
          </a:p>
        </p:txBody>
      </p:sp>
      <p:sp>
        <p:nvSpPr>
          <p:cNvPr id="22" name="燕尾形 13"/>
          <p:cNvSpPr>
            <a:spLocks noChangeArrowheads="1"/>
          </p:cNvSpPr>
          <p:nvPr/>
        </p:nvSpPr>
        <p:spPr bwMode="auto">
          <a:xfrm>
            <a:off x="3717422" y="3275400"/>
            <a:ext cx="164663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5</a:t>
            </a:r>
            <a:r>
              <a:rPr lang="zh-CN" altLang="en-US" b="1" dirty="0">
                <a:solidFill>
                  <a:schemeClr val="bg1"/>
                </a:solidFill>
              </a:rPr>
              <a:t>月</a:t>
            </a:r>
            <a:r>
              <a:rPr lang="en-US" altLang="zh-CN" b="1" dirty="0">
                <a:solidFill>
                  <a:schemeClr val="bg1"/>
                </a:solidFill>
              </a:rPr>
              <a:t>1</a:t>
            </a:r>
            <a:r>
              <a:rPr lang="zh-CN" altLang="en-US" b="1" dirty="0">
                <a:solidFill>
                  <a:schemeClr val="bg1"/>
                </a:solidFill>
              </a:rPr>
              <a:t>日</a:t>
            </a:r>
          </a:p>
        </p:txBody>
      </p:sp>
      <p:sp>
        <p:nvSpPr>
          <p:cNvPr id="23" name="燕尾形 14"/>
          <p:cNvSpPr>
            <a:spLocks noChangeArrowheads="1"/>
          </p:cNvSpPr>
          <p:nvPr/>
        </p:nvSpPr>
        <p:spPr bwMode="auto">
          <a:xfrm>
            <a:off x="5205041" y="3275400"/>
            <a:ext cx="1646634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5</a:t>
            </a:r>
            <a:r>
              <a:rPr lang="zh-CN" altLang="en-US" b="1" dirty="0">
                <a:solidFill>
                  <a:schemeClr val="bg1"/>
                </a:solidFill>
              </a:rPr>
              <a:t>月</a:t>
            </a:r>
            <a:r>
              <a:rPr lang="en-US" altLang="zh-CN" b="1" dirty="0">
                <a:solidFill>
                  <a:schemeClr val="bg1"/>
                </a:solidFill>
              </a:rPr>
              <a:t>15</a:t>
            </a:r>
            <a:r>
              <a:rPr lang="zh-CN" altLang="en-US" b="1" dirty="0">
                <a:solidFill>
                  <a:schemeClr val="bg1"/>
                </a:solidFill>
              </a:rPr>
              <a:t>日</a:t>
            </a:r>
          </a:p>
        </p:txBody>
      </p:sp>
      <p:cxnSp>
        <p:nvCxnSpPr>
          <p:cNvPr id="25" name="直接连接符 16"/>
          <p:cNvCxnSpPr>
            <a:cxnSpLocks noChangeShapeType="1"/>
          </p:cNvCxnSpPr>
          <p:nvPr/>
        </p:nvCxnSpPr>
        <p:spPr bwMode="auto">
          <a:xfrm>
            <a:off x="3048777" y="3889763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17"/>
          <p:cNvCxnSpPr>
            <a:cxnSpLocks noChangeShapeType="1"/>
          </p:cNvCxnSpPr>
          <p:nvPr/>
        </p:nvCxnSpPr>
        <p:spPr bwMode="auto">
          <a:xfrm flipV="1">
            <a:off x="4541334" y="2999176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连接符 18"/>
          <p:cNvCxnSpPr>
            <a:cxnSpLocks noChangeShapeType="1"/>
          </p:cNvCxnSpPr>
          <p:nvPr/>
        </p:nvCxnSpPr>
        <p:spPr bwMode="auto">
          <a:xfrm>
            <a:off x="6027763" y="3889763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1210"/>
          <p:cNvSpPr/>
          <p:nvPr/>
        </p:nvSpPr>
        <p:spPr>
          <a:xfrm>
            <a:off x="2633807" y="4233068"/>
            <a:ext cx="1164421" cy="377026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defTabSz="914400"/>
            <a:r>
              <a:rPr lang="zh-CN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论文撰写</a:t>
            </a:r>
            <a:endParaRPr lang="zh-CN" altLang="en-US" sz="2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TextBox 1210"/>
          <p:cNvSpPr/>
          <p:nvPr/>
        </p:nvSpPr>
        <p:spPr>
          <a:xfrm>
            <a:off x="3904714" y="2657536"/>
            <a:ext cx="1677382" cy="377026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defTabSz="914400"/>
            <a:r>
              <a:rPr lang="zh-CN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准备答辩材料</a:t>
            </a:r>
            <a:endParaRPr lang="zh-CN" altLang="en-US" sz="2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TextBox 1210"/>
          <p:cNvSpPr/>
          <p:nvPr/>
        </p:nvSpPr>
        <p:spPr>
          <a:xfrm>
            <a:off x="5417267" y="4233068"/>
            <a:ext cx="1677382" cy="377026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defTabSz="914400"/>
            <a:r>
              <a:rPr lang="zh-CN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课题扩展开发</a:t>
            </a:r>
            <a:endParaRPr lang="zh-CN" altLang="en-US" sz="2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Inverted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6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1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6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1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6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100"/>
                            </p:stCondLst>
                            <p:childTnLst>
                              <p:par>
                                <p:cTn id="7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6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100"/>
                            </p:stCondLst>
                            <p:childTnLst>
                              <p:par>
                                <p:cTn id="8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600"/>
                            </p:stCondLst>
                            <p:childTnLst>
                              <p:par>
                                <p:cTn id="8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1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600"/>
                            </p:stCondLst>
                            <p:childTnLst>
                              <p:par>
                                <p:cTn id="9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100"/>
                            </p:stCondLst>
                            <p:childTnLst>
                              <p:par>
                                <p:cTn id="10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6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100"/>
                            </p:stCondLst>
                            <p:childTnLst>
                              <p:par>
                                <p:cTn id="1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  <p:bldP spid="34" grpId="0" animBg="1"/>
      <p:bldP spid="35" grpId="0" animBg="1"/>
      <p:bldP spid="36" grpId="0" animBg="1"/>
      <p:bldP spid="41" grpId="0"/>
      <p:bldP spid="43" grpId="0"/>
      <p:bldP spid="47" grpId="0"/>
      <p:bldP spid="49" grpId="0"/>
      <p:bldP spid="21" grpId="0" animBg="1"/>
      <p:bldP spid="22" grpId="0" animBg="1"/>
      <p:bldP spid="23" grpId="0" animBg="1"/>
      <p:bldP spid="29" grpId="0"/>
      <p:bldP spid="30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2422182" y="1526763"/>
            <a:ext cx="2254385" cy="939044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2412492" y="2464726"/>
            <a:ext cx="2264075" cy="190187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endCxn id="40" idx="1"/>
          </p:cNvCxnSpPr>
          <p:nvPr/>
        </p:nvCxnSpPr>
        <p:spPr>
          <a:xfrm>
            <a:off x="2564697" y="2745485"/>
            <a:ext cx="1992365" cy="962126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4542858" y="1319013"/>
            <a:ext cx="422319" cy="446276"/>
            <a:chOff x="6368440" y="1774897"/>
            <a:chExt cx="563092" cy="595035"/>
          </a:xfrm>
          <a:solidFill>
            <a:srgbClr val="1B4367"/>
          </a:solidFill>
        </p:grpSpPr>
        <p:sp>
          <p:nvSpPr>
            <p:cNvPr id="33" name="椭圆 32"/>
            <p:cNvSpPr/>
            <p:nvPr/>
          </p:nvSpPr>
          <p:spPr>
            <a:xfrm>
              <a:off x="6368440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378447" y="1774897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5022315" y="1086694"/>
            <a:ext cx="3671131" cy="80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 “</a:t>
            </a: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中医藏象辨证体系“为理论基础</a:t>
            </a:r>
            <a:r>
              <a:rPr lang="zh-CN" alt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，利用</a:t>
            </a: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病证结合的思维和</a:t>
            </a:r>
            <a:r>
              <a:rPr lang="zh-CN" alt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方法，</a:t>
            </a: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设计了量化</a:t>
            </a:r>
            <a:r>
              <a:rPr lang="zh-CN" alt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诊断模型</a:t>
            </a:r>
            <a:endParaRPr lang="en-US" altLang="zh-CN" sz="16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88574" y="2450418"/>
            <a:ext cx="422316" cy="446276"/>
            <a:chOff x="6368440" y="2745272"/>
            <a:chExt cx="563088" cy="595035"/>
          </a:xfrm>
          <a:solidFill>
            <a:srgbClr val="1B4367"/>
          </a:solidFill>
        </p:grpSpPr>
        <p:sp>
          <p:nvSpPr>
            <p:cNvPr id="34" name="椭圆 33"/>
            <p:cNvSpPr/>
            <p:nvPr/>
          </p:nvSpPr>
          <p:spPr>
            <a:xfrm>
              <a:off x="6368440" y="2745274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4"/>
            <p:cNvSpPr txBox="1"/>
            <p:nvPr/>
          </p:nvSpPr>
          <p:spPr>
            <a:xfrm>
              <a:off x="6378443" y="2745272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文本框 60"/>
          <p:cNvSpPr txBox="1"/>
          <p:nvPr/>
        </p:nvSpPr>
        <p:spPr>
          <a:xfrm>
            <a:off x="5258458" y="2316391"/>
            <a:ext cx="3582844" cy="80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利用集成</a:t>
            </a: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学习与深度学习</a:t>
            </a:r>
            <a:r>
              <a:rPr lang="zh-CN" alt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算法进行量化诊断，从准确率等指标为评价模型性能</a:t>
            </a:r>
            <a:endParaRPr lang="zh-CN" altLang="en-US" sz="16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49557" y="3484473"/>
            <a:ext cx="422319" cy="446276"/>
            <a:chOff x="6280888" y="3790231"/>
            <a:chExt cx="563092" cy="595035"/>
          </a:xfrm>
          <a:solidFill>
            <a:srgbClr val="1B4367"/>
          </a:solidFill>
        </p:grpSpPr>
        <p:sp>
          <p:nvSpPr>
            <p:cNvPr id="39" name="椭圆 38"/>
            <p:cNvSpPr/>
            <p:nvPr/>
          </p:nvSpPr>
          <p:spPr>
            <a:xfrm>
              <a:off x="6280888" y="3790232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34"/>
            <p:cNvSpPr txBox="1"/>
            <p:nvPr/>
          </p:nvSpPr>
          <p:spPr>
            <a:xfrm>
              <a:off x="6290895" y="3790231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文本框 60"/>
          <p:cNvSpPr txBox="1"/>
          <p:nvPr/>
        </p:nvSpPr>
        <p:spPr>
          <a:xfrm>
            <a:off x="5037965" y="3546088"/>
            <a:ext cx="3847312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利用数据可视化技术，</a:t>
            </a:r>
            <a:r>
              <a:rPr lang="zh-CN" alt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将历史</a:t>
            </a: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辨证数据直观展现，</a:t>
            </a:r>
            <a:r>
              <a:rPr lang="zh-CN" alt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探索潜在</a:t>
            </a: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的辨证</a:t>
            </a:r>
            <a:r>
              <a:rPr lang="zh-CN" alt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规律</a:t>
            </a:r>
            <a:endParaRPr lang="zh-CN" altLang="en-US" sz="16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527526" y="1815422"/>
            <a:ext cx="1492959" cy="1477975"/>
            <a:chOff x="2036702" y="2524327"/>
            <a:chExt cx="1990612" cy="1970633"/>
          </a:xfrm>
          <a:solidFill>
            <a:srgbClr val="1B4367"/>
          </a:solidFill>
        </p:grpSpPr>
        <p:sp>
          <p:nvSpPr>
            <p:cNvPr id="47" name="椭圆 46"/>
            <p:cNvSpPr/>
            <p:nvPr/>
          </p:nvSpPr>
          <p:spPr>
            <a:xfrm>
              <a:off x="2056673" y="2524327"/>
              <a:ext cx="1970641" cy="1970633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文本框 15"/>
            <p:cNvSpPr txBox="1"/>
            <p:nvPr/>
          </p:nvSpPr>
          <p:spPr>
            <a:xfrm>
              <a:off x="2036702" y="3153058"/>
              <a:ext cx="1970641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300" b="1" dirty="0" smtClean="0">
                  <a:solidFill>
                    <a:schemeClr val="bg1"/>
                  </a:solidFill>
                  <a:cs typeface="+mn-ea"/>
                  <a:sym typeface="+mn-lt"/>
                </a:rPr>
                <a:t>本系统</a:t>
              </a:r>
              <a:endParaRPr lang="zh-CN" altLang="en-US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6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5.1 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特色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38" grpId="0"/>
      <p:bldP spid="41" grpId="0"/>
      <p:bldP spid="1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5.2 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创新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490768" y="1377817"/>
            <a:ext cx="2158403" cy="295466"/>
            <a:chOff x="3249264" y="1751685"/>
            <a:chExt cx="2994025" cy="393953"/>
          </a:xfrm>
        </p:grpSpPr>
        <p:grpSp>
          <p:nvGrpSpPr>
            <p:cNvPr id="30" name="组合 29"/>
            <p:cNvGrpSpPr/>
            <p:nvPr/>
          </p:nvGrpSpPr>
          <p:grpSpPr>
            <a:xfrm>
              <a:off x="3249264" y="1776444"/>
              <a:ext cx="2994025" cy="314202"/>
              <a:chOff x="2940050" y="2132898"/>
              <a:chExt cx="2994025" cy="314202"/>
            </a:xfrm>
          </p:grpSpPr>
          <p:sp>
            <p:nvSpPr>
              <p:cNvPr id="32" name="圆角矩形 31"/>
              <p:cNvSpPr/>
              <p:nvPr/>
            </p:nvSpPr>
            <p:spPr>
              <a:xfrm>
                <a:off x="2940050" y="2132898"/>
                <a:ext cx="2994025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1B43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2940050" y="2132898"/>
                <a:ext cx="2108200" cy="314202"/>
              </a:xfrm>
              <a:prstGeom prst="roundRect">
                <a:avLst>
                  <a:gd name="adj" fmla="val 50000"/>
                </a:avLst>
              </a:prstGeom>
              <a:solidFill>
                <a:srgbClr val="1B43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文本框 4"/>
            <p:cNvSpPr txBox="1"/>
            <p:nvPr/>
          </p:nvSpPr>
          <p:spPr>
            <a:xfrm>
              <a:off x="5335260" y="1751685"/>
              <a:ext cx="673755" cy="393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70%</a:t>
              </a:r>
              <a:endParaRPr lang="zh-CN" altLang="en-US" sz="1100" baseline="-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490768" y="1686118"/>
            <a:ext cx="2158403" cy="295466"/>
            <a:chOff x="3249264" y="2162753"/>
            <a:chExt cx="2994025" cy="393954"/>
          </a:xfrm>
        </p:grpSpPr>
        <p:grpSp>
          <p:nvGrpSpPr>
            <p:cNvPr id="35" name="组合 34"/>
            <p:cNvGrpSpPr/>
            <p:nvPr/>
          </p:nvGrpSpPr>
          <p:grpSpPr>
            <a:xfrm>
              <a:off x="3249264" y="2178703"/>
              <a:ext cx="2994025" cy="314618"/>
              <a:chOff x="2940050" y="2519659"/>
              <a:chExt cx="2994025" cy="314618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2940050" y="2520075"/>
                <a:ext cx="2994025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1B43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2940051" y="2519659"/>
                <a:ext cx="889000" cy="314202"/>
              </a:xfrm>
              <a:prstGeom prst="roundRect">
                <a:avLst>
                  <a:gd name="adj" fmla="val 50000"/>
                </a:avLst>
              </a:prstGeom>
              <a:solidFill>
                <a:srgbClr val="1B43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文本框 9"/>
            <p:cNvSpPr txBox="1"/>
            <p:nvPr/>
          </p:nvSpPr>
          <p:spPr>
            <a:xfrm>
              <a:off x="4118871" y="2162753"/>
              <a:ext cx="673755" cy="39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30%</a:t>
              </a:r>
              <a:endParaRPr lang="zh-CN" altLang="en-US" sz="1100" baseline="-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487021" y="3013757"/>
            <a:ext cx="2171044" cy="295466"/>
            <a:chOff x="3244272" y="3932941"/>
            <a:chExt cx="3011560" cy="393953"/>
          </a:xfrm>
        </p:grpSpPr>
        <p:sp>
          <p:nvSpPr>
            <p:cNvPr id="41" name="圆角矩形 40"/>
            <p:cNvSpPr/>
            <p:nvPr/>
          </p:nvSpPr>
          <p:spPr>
            <a:xfrm>
              <a:off x="3261807" y="3971332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rgbClr val="1B43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3244272" y="3971332"/>
              <a:ext cx="1201953" cy="314202"/>
            </a:xfrm>
            <a:prstGeom prst="roundRect">
              <a:avLst>
                <a:gd name="adj" fmla="val 50000"/>
              </a:avLst>
            </a:prstGeom>
            <a:solidFill>
              <a:srgbClr val="1B4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" name="文本框 15"/>
            <p:cNvSpPr txBox="1"/>
            <p:nvPr/>
          </p:nvSpPr>
          <p:spPr>
            <a:xfrm>
              <a:off x="4418923" y="3932941"/>
              <a:ext cx="907694" cy="393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solidFill>
                    <a:srgbClr val="333333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40%</a:t>
              </a:r>
              <a:endParaRPr lang="zh-CN" altLang="en-US" sz="1100" baseline="-3000" dirty="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487025" y="3307781"/>
            <a:ext cx="2168869" cy="295466"/>
            <a:chOff x="3244272" y="4324968"/>
            <a:chExt cx="3008542" cy="393953"/>
          </a:xfrm>
        </p:grpSpPr>
        <p:sp>
          <p:nvSpPr>
            <p:cNvPr id="46" name="圆角矩形 45"/>
            <p:cNvSpPr/>
            <p:nvPr/>
          </p:nvSpPr>
          <p:spPr>
            <a:xfrm>
              <a:off x="3258789" y="4362615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rgbClr val="1B43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3244272" y="4362651"/>
              <a:ext cx="2108200" cy="314202"/>
            </a:xfrm>
            <a:prstGeom prst="roundRect">
              <a:avLst>
                <a:gd name="adj" fmla="val 50000"/>
              </a:avLst>
            </a:prstGeom>
            <a:solidFill>
              <a:srgbClr val="1B4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8" name="文本框 19"/>
            <p:cNvSpPr txBox="1"/>
            <p:nvPr/>
          </p:nvSpPr>
          <p:spPr>
            <a:xfrm>
              <a:off x="5326614" y="4324968"/>
              <a:ext cx="673754" cy="393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solidFill>
                    <a:srgbClr val="333333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60%</a:t>
              </a:r>
              <a:endParaRPr lang="zh-CN" altLang="en-US" sz="1100" baseline="-3000" dirty="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016768" y="1149812"/>
            <a:ext cx="1618841" cy="1647000"/>
            <a:chOff x="471707" y="1675770"/>
            <a:chExt cx="2158455" cy="2196000"/>
          </a:xfrm>
          <a:solidFill>
            <a:srgbClr val="1B4367"/>
          </a:solidFill>
        </p:grpSpPr>
        <p:grpSp>
          <p:nvGrpSpPr>
            <p:cNvPr id="51" name="组合 50"/>
            <p:cNvGrpSpPr>
              <a:grpSpLocks noChangeAspect="1"/>
            </p:cNvGrpSpPr>
            <p:nvPr/>
          </p:nvGrpSpPr>
          <p:grpSpPr>
            <a:xfrm>
              <a:off x="471707" y="1675770"/>
              <a:ext cx="2158455" cy="2196000"/>
              <a:chOff x="5397500" y="5734050"/>
              <a:chExt cx="365125" cy="371476"/>
            </a:xfrm>
            <a:grpFill/>
          </p:grpSpPr>
          <p:sp>
            <p:nvSpPr>
              <p:cNvPr id="56" name="Freeform 288"/>
              <p:cNvSpPr>
                <a:spLocks/>
              </p:cNvSpPr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 w="9525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289"/>
              <p:cNvSpPr>
                <a:spLocks noEditPoints="1"/>
              </p:cNvSpPr>
              <p:nvPr/>
            </p:nvSpPr>
            <p:spPr bwMode="auto">
              <a:xfrm>
                <a:off x="5537200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 w="9525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291"/>
              <p:cNvSpPr>
                <a:spLocks/>
              </p:cNvSpPr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2" name="组合 51"/>
            <p:cNvGrpSpPr>
              <a:grpSpLocks noChangeAspect="1"/>
            </p:cNvGrpSpPr>
            <p:nvPr/>
          </p:nvGrpSpPr>
          <p:grpSpPr>
            <a:xfrm>
              <a:off x="1735992" y="2108076"/>
              <a:ext cx="462003" cy="468000"/>
              <a:chOff x="2665059" y="4979202"/>
              <a:chExt cx="284308" cy="288000"/>
            </a:xfrm>
            <a:grpFill/>
          </p:grpSpPr>
          <p:sp>
            <p:nvSpPr>
              <p:cNvPr id="53" name="Freeform 932"/>
              <p:cNvSpPr>
                <a:spLocks noEditPoints="1"/>
              </p:cNvSpPr>
              <p:nvPr/>
            </p:nvSpPr>
            <p:spPr bwMode="auto">
              <a:xfrm>
                <a:off x="2665059" y="4979202"/>
                <a:ext cx="284308" cy="288000"/>
              </a:xfrm>
              <a:custGeom>
                <a:avLst/>
                <a:gdLst>
                  <a:gd name="T0" fmla="*/ 70 w 98"/>
                  <a:gd name="T1" fmla="*/ 42 h 99"/>
                  <a:gd name="T2" fmla="*/ 66 w 98"/>
                  <a:gd name="T3" fmla="*/ 42 h 99"/>
                  <a:gd name="T4" fmla="*/ 41 w 98"/>
                  <a:gd name="T5" fmla="*/ 67 h 99"/>
                  <a:gd name="T6" fmla="*/ 41 w 98"/>
                  <a:gd name="T7" fmla="*/ 70 h 99"/>
                  <a:gd name="T8" fmla="*/ 70 w 98"/>
                  <a:gd name="T9" fmla="*/ 99 h 99"/>
                  <a:gd name="T10" fmla="*/ 98 w 98"/>
                  <a:gd name="T11" fmla="*/ 70 h 99"/>
                  <a:gd name="T12" fmla="*/ 70 w 98"/>
                  <a:gd name="T13" fmla="*/ 42 h 99"/>
                  <a:gd name="T14" fmla="*/ 70 w 98"/>
                  <a:gd name="T15" fmla="*/ 90 h 99"/>
                  <a:gd name="T16" fmla="*/ 50 w 98"/>
                  <a:gd name="T17" fmla="*/ 70 h 99"/>
                  <a:gd name="T18" fmla="*/ 70 w 98"/>
                  <a:gd name="T19" fmla="*/ 51 h 99"/>
                  <a:gd name="T20" fmla="*/ 89 w 98"/>
                  <a:gd name="T21" fmla="*/ 70 h 99"/>
                  <a:gd name="T22" fmla="*/ 70 w 98"/>
                  <a:gd name="T23" fmla="*/ 90 h 99"/>
                  <a:gd name="T24" fmla="*/ 57 w 98"/>
                  <a:gd name="T25" fmla="*/ 29 h 99"/>
                  <a:gd name="T26" fmla="*/ 28 w 98"/>
                  <a:gd name="T27" fmla="*/ 0 h 99"/>
                  <a:gd name="T28" fmla="*/ 0 w 98"/>
                  <a:gd name="T29" fmla="*/ 29 h 99"/>
                  <a:gd name="T30" fmla="*/ 28 w 98"/>
                  <a:gd name="T31" fmla="*/ 57 h 99"/>
                  <a:gd name="T32" fmla="*/ 32 w 98"/>
                  <a:gd name="T33" fmla="*/ 57 h 99"/>
                  <a:gd name="T34" fmla="*/ 56 w 98"/>
                  <a:gd name="T35" fmla="*/ 32 h 99"/>
                  <a:gd name="T36" fmla="*/ 57 w 98"/>
                  <a:gd name="T37" fmla="*/ 29 h 99"/>
                  <a:gd name="T38" fmla="*/ 28 w 98"/>
                  <a:gd name="T39" fmla="*/ 48 h 99"/>
                  <a:gd name="T40" fmla="*/ 8 w 98"/>
                  <a:gd name="T41" fmla="*/ 29 h 99"/>
                  <a:gd name="T42" fmla="*/ 28 w 98"/>
                  <a:gd name="T43" fmla="*/ 9 h 99"/>
                  <a:gd name="T44" fmla="*/ 48 w 98"/>
                  <a:gd name="T45" fmla="*/ 29 h 99"/>
                  <a:gd name="T46" fmla="*/ 28 w 98"/>
                  <a:gd name="T47" fmla="*/ 4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8" h="99">
                    <a:moveTo>
                      <a:pt x="70" y="42"/>
                    </a:moveTo>
                    <a:cubicBezTo>
                      <a:pt x="68" y="42"/>
                      <a:pt x="67" y="42"/>
                      <a:pt x="66" y="42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8"/>
                      <a:pt x="41" y="69"/>
                      <a:pt x="41" y="70"/>
                    </a:cubicBezTo>
                    <a:cubicBezTo>
                      <a:pt x="41" y="86"/>
                      <a:pt x="54" y="99"/>
                      <a:pt x="70" y="99"/>
                    </a:cubicBezTo>
                    <a:cubicBezTo>
                      <a:pt x="85" y="99"/>
                      <a:pt x="98" y="86"/>
                      <a:pt x="98" y="70"/>
                    </a:cubicBezTo>
                    <a:cubicBezTo>
                      <a:pt x="98" y="55"/>
                      <a:pt x="85" y="42"/>
                      <a:pt x="70" y="42"/>
                    </a:cubicBezTo>
                    <a:close/>
                    <a:moveTo>
                      <a:pt x="70" y="90"/>
                    </a:moveTo>
                    <a:cubicBezTo>
                      <a:pt x="59" y="90"/>
                      <a:pt x="50" y="81"/>
                      <a:pt x="50" y="70"/>
                    </a:cubicBezTo>
                    <a:cubicBezTo>
                      <a:pt x="50" y="59"/>
                      <a:pt x="59" y="51"/>
                      <a:pt x="70" y="51"/>
                    </a:cubicBezTo>
                    <a:cubicBezTo>
                      <a:pt x="81" y="51"/>
                      <a:pt x="89" y="59"/>
                      <a:pt x="89" y="70"/>
                    </a:cubicBezTo>
                    <a:cubicBezTo>
                      <a:pt x="89" y="81"/>
                      <a:pt x="81" y="90"/>
                      <a:pt x="70" y="90"/>
                    </a:cubicBezTo>
                    <a:close/>
                    <a:moveTo>
                      <a:pt x="57" y="29"/>
                    </a:moveTo>
                    <a:cubicBezTo>
                      <a:pt x="57" y="13"/>
                      <a:pt x="44" y="0"/>
                      <a:pt x="28" y="0"/>
                    </a:cubicBezTo>
                    <a:cubicBezTo>
                      <a:pt x="12" y="0"/>
                      <a:pt x="0" y="13"/>
                      <a:pt x="0" y="29"/>
                    </a:cubicBezTo>
                    <a:cubicBezTo>
                      <a:pt x="0" y="44"/>
                      <a:pt x="12" y="57"/>
                      <a:pt x="28" y="57"/>
                    </a:cubicBezTo>
                    <a:cubicBezTo>
                      <a:pt x="29" y="57"/>
                      <a:pt x="31" y="57"/>
                      <a:pt x="32" y="57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6" y="31"/>
                      <a:pt x="57" y="30"/>
                      <a:pt x="57" y="29"/>
                    </a:cubicBezTo>
                    <a:close/>
                    <a:moveTo>
                      <a:pt x="28" y="48"/>
                    </a:moveTo>
                    <a:cubicBezTo>
                      <a:pt x="17" y="48"/>
                      <a:pt x="8" y="40"/>
                      <a:pt x="8" y="29"/>
                    </a:cubicBezTo>
                    <a:cubicBezTo>
                      <a:pt x="8" y="18"/>
                      <a:pt x="17" y="9"/>
                      <a:pt x="28" y="9"/>
                    </a:cubicBezTo>
                    <a:cubicBezTo>
                      <a:pt x="39" y="9"/>
                      <a:pt x="48" y="18"/>
                      <a:pt x="48" y="29"/>
                    </a:cubicBezTo>
                    <a:cubicBezTo>
                      <a:pt x="48" y="40"/>
                      <a:pt x="39" y="48"/>
                      <a:pt x="28" y="48"/>
                    </a:cubicBezTo>
                    <a:close/>
                  </a:path>
                </a:pathLst>
              </a:custGeom>
              <a:grpFill/>
              <a:ln w="9525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933"/>
              <p:cNvSpPr>
                <a:spLocks/>
              </p:cNvSpPr>
              <p:nvPr/>
            </p:nvSpPr>
            <p:spPr bwMode="auto">
              <a:xfrm>
                <a:off x="2697062" y="5013663"/>
                <a:ext cx="220309" cy="219077"/>
              </a:xfrm>
              <a:custGeom>
                <a:avLst/>
                <a:gdLst>
                  <a:gd name="T0" fmla="*/ 179 w 179"/>
                  <a:gd name="T1" fmla="*/ 12 h 178"/>
                  <a:gd name="T2" fmla="*/ 14 w 179"/>
                  <a:gd name="T3" fmla="*/ 178 h 178"/>
                  <a:gd name="T4" fmla="*/ 0 w 179"/>
                  <a:gd name="T5" fmla="*/ 166 h 178"/>
                  <a:gd name="T6" fmla="*/ 165 w 179"/>
                  <a:gd name="T7" fmla="*/ 0 h 178"/>
                  <a:gd name="T8" fmla="*/ 179 w 179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78">
                    <a:moveTo>
                      <a:pt x="179" y="12"/>
                    </a:moveTo>
                    <a:lnTo>
                      <a:pt x="14" y="178"/>
                    </a:lnTo>
                    <a:lnTo>
                      <a:pt x="0" y="166"/>
                    </a:lnTo>
                    <a:lnTo>
                      <a:pt x="165" y="0"/>
                    </a:lnTo>
                    <a:lnTo>
                      <a:pt x="179" y="12"/>
                    </a:lnTo>
                    <a:close/>
                  </a:path>
                </a:pathLst>
              </a:custGeom>
              <a:grpFill/>
              <a:ln w="9525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1024335" y="2810337"/>
            <a:ext cx="1618833" cy="1647000"/>
            <a:chOff x="478915" y="4355475"/>
            <a:chExt cx="2158444" cy="2196000"/>
          </a:xfrm>
          <a:solidFill>
            <a:srgbClr val="1B4367"/>
          </a:solidFill>
        </p:grpSpPr>
        <p:grpSp>
          <p:nvGrpSpPr>
            <p:cNvPr id="60" name="组合 59"/>
            <p:cNvGrpSpPr>
              <a:grpSpLocks noChangeAspect="1"/>
            </p:cNvGrpSpPr>
            <p:nvPr/>
          </p:nvGrpSpPr>
          <p:grpSpPr>
            <a:xfrm>
              <a:off x="1795203" y="4733013"/>
              <a:ext cx="366333" cy="576000"/>
              <a:chOff x="2257888" y="5547128"/>
              <a:chExt cx="137373" cy="216000"/>
            </a:xfrm>
            <a:grpFill/>
          </p:grpSpPr>
          <p:sp>
            <p:nvSpPr>
              <p:cNvPr id="65" name="Freeform 69"/>
              <p:cNvSpPr>
                <a:spLocks/>
              </p:cNvSpPr>
              <p:nvPr/>
            </p:nvSpPr>
            <p:spPr bwMode="auto">
              <a:xfrm>
                <a:off x="2257888" y="5547128"/>
                <a:ext cx="137373" cy="140987"/>
              </a:xfrm>
              <a:custGeom>
                <a:avLst/>
                <a:gdLst>
                  <a:gd name="T0" fmla="*/ 57 w 64"/>
                  <a:gd name="T1" fmla="*/ 37 h 66"/>
                  <a:gd name="T2" fmla="*/ 43 w 64"/>
                  <a:gd name="T3" fmla="*/ 12 h 66"/>
                  <a:gd name="T4" fmla="*/ 39 w 64"/>
                  <a:gd name="T5" fmla="*/ 6 h 66"/>
                  <a:gd name="T6" fmla="*/ 25 w 64"/>
                  <a:gd name="T7" fmla="*/ 6 h 66"/>
                  <a:gd name="T8" fmla="*/ 22 w 64"/>
                  <a:gd name="T9" fmla="*/ 12 h 66"/>
                  <a:gd name="T10" fmla="*/ 8 w 64"/>
                  <a:gd name="T11" fmla="*/ 37 h 66"/>
                  <a:gd name="T12" fmla="*/ 4 w 64"/>
                  <a:gd name="T13" fmla="*/ 43 h 66"/>
                  <a:gd name="T14" fmla="*/ 11 w 64"/>
                  <a:gd name="T15" fmla="*/ 55 h 66"/>
                  <a:gd name="T16" fmla="*/ 18 w 64"/>
                  <a:gd name="T17" fmla="*/ 55 h 66"/>
                  <a:gd name="T18" fmla="*/ 19 w 64"/>
                  <a:gd name="T19" fmla="*/ 55 h 66"/>
                  <a:gd name="T20" fmla="*/ 19 w 64"/>
                  <a:gd name="T21" fmla="*/ 66 h 66"/>
                  <a:gd name="T22" fmla="*/ 32 w 64"/>
                  <a:gd name="T23" fmla="*/ 62 h 66"/>
                  <a:gd name="T24" fmla="*/ 32 w 64"/>
                  <a:gd name="T25" fmla="*/ 62 h 66"/>
                  <a:gd name="T26" fmla="*/ 46 w 64"/>
                  <a:gd name="T27" fmla="*/ 66 h 66"/>
                  <a:gd name="T28" fmla="*/ 46 w 64"/>
                  <a:gd name="T29" fmla="*/ 55 h 66"/>
                  <a:gd name="T30" fmla="*/ 46 w 64"/>
                  <a:gd name="T31" fmla="*/ 55 h 66"/>
                  <a:gd name="T32" fmla="*/ 53 w 64"/>
                  <a:gd name="T33" fmla="*/ 55 h 66"/>
                  <a:gd name="T34" fmla="*/ 60 w 64"/>
                  <a:gd name="T35" fmla="*/ 43 h 66"/>
                  <a:gd name="T36" fmla="*/ 57 w 64"/>
                  <a:gd name="T37" fmla="*/ 3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" h="66">
                    <a:moveTo>
                      <a:pt x="57" y="37"/>
                    </a:moveTo>
                    <a:cubicBezTo>
                      <a:pt x="53" y="30"/>
                      <a:pt x="47" y="19"/>
                      <a:pt x="43" y="12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5" y="0"/>
                      <a:pt x="29" y="0"/>
                      <a:pt x="25" y="6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18" y="19"/>
                      <a:pt x="11" y="30"/>
                      <a:pt x="8" y="37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50"/>
                      <a:pt x="3" y="55"/>
                      <a:pt x="11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3" y="63"/>
                      <a:pt x="27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7" y="62"/>
                      <a:pt x="42" y="63"/>
                      <a:pt x="46" y="66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61" y="55"/>
                      <a:pt x="64" y="49"/>
                      <a:pt x="60" y="43"/>
                    </a:cubicBezTo>
                    <a:lnTo>
                      <a:pt x="57" y="3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9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70"/>
              <p:cNvSpPr>
                <a:spLocks/>
              </p:cNvSpPr>
              <p:nvPr/>
            </p:nvSpPr>
            <p:spPr bwMode="auto">
              <a:xfrm>
                <a:off x="2290424" y="5688115"/>
                <a:ext cx="75013" cy="75013"/>
              </a:xfrm>
              <a:custGeom>
                <a:avLst/>
                <a:gdLst>
                  <a:gd name="T0" fmla="*/ 17 w 35"/>
                  <a:gd name="T1" fmla="*/ 0 h 35"/>
                  <a:gd name="T2" fmla="*/ 17 w 35"/>
                  <a:gd name="T3" fmla="*/ 0 h 35"/>
                  <a:gd name="T4" fmla="*/ 17 w 35"/>
                  <a:gd name="T5" fmla="*/ 0 h 35"/>
                  <a:gd name="T6" fmla="*/ 17 w 35"/>
                  <a:gd name="T7" fmla="*/ 0 h 35"/>
                  <a:gd name="T8" fmla="*/ 17 w 35"/>
                  <a:gd name="T9" fmla="*/ 0 h 35"/>
                  <a:gd name="T10" fmla="*/ 4 w 35"/>
                  <a:gd name="T11" fmla="*/ 6 h 35"/>
                  <a:gd name="T12" fmla="*/ 0 w 35"/>
                  <a:gd name="T13" fmla="*/ 17 h 35"/>
                  <a:gd name="T14" fmla="*/ 0 w 35"/>
                  <a:gd name="T15" fmla="*/ 17 h 35"/>
                  <a:gd name="T16" fmla="*/ 17 w 35"/>
                  <a:gd name="T17" fmla="*/ 35 h 35"/>
                  <a:gd name="T18" fmla="*/ 17 w 35"/>
                  <a:gd name="T19" fmla="*/ 35 h 35"/>
                  <a:gd name="T20" fmla="*/ 35 w 35"/>
                  <a:gd name="T21" fmla="*/ 17 h 35"/>
                  <a:gd name="T22" fmla="*/ 35 w 35"/>
                  <a:gd name="T23" fmla="*/ 17 h 35"/>
                  <a:gd name="T24" fmla="*/ 31 w 35"/>
                  <a:gd name="T25" fmla="*/ 6 h 35"/>
                  <a:gd name="T26" fmla="*/ 17 w 35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35"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0"/>
                      <a:pt x="7" y="2"/>
                      <a:pt x="4" y="6"/>
                    </a:cubicBezTo>
                    <a:cubicBezTo>
                      <a:pt x="1" y="9"/>
                      <a:pt x="0" y="13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7"/>
                      <a:pt x="8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7" y="35"/>
                      <a:pt x="35" y="2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3"/>
                      <a:pt x="33" y="9"/>
                      <a:pt x="31" y="6"/>
                    </a:cubicBezTo>
                    <a:cubicBezTo>
                      <a:pt x="27" y="2"/>
                      <a:pt x="23" y="0"/>
                      <a:pt x="1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9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1" name="组合 60"/>
            <p:cNvGrpSpPr>
              <a:grpSpLocks noChangeAspect="1"/>
            </p:cNvGrpSpPr>
            <p:nvPr/>
          </p:nvGrpSpPr>
          <p:grpSpPr>
            <a:xfrm>
              <a:off x="478915" y="4355475"/>
              <a:ext cx="2158444" cy="2196000"/>
              <a:chOff x="5397500" y="5734050"/>
              <a:chExt cx="365123" cy="371476"/>
            </a:xfrm>
            <a:grpFill/>
          </p:grpSpPr>
          <p:sp>
            <p:nvSpPr>
              <p:cNvPr id="62" name="Freeform 288"/>
              <p:cNvSpPr>
                <a:spLocks/>
              </p:cNvSpPr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9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289"/>
              <p:cNvSpPr>
                <a:spLocks noEditPoints="1"/>
              </p:cNvSpPr>
              <p:nvPr/>
            </p:nvSpPr>
            <p:spPr bwMode="auto">
              <a:xfrm>
                <a:off x="5537198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9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291"/>
              <p:cNvSpPr>
                <a:spLocks/>
              </p:cNvSpPr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9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3" name="矩形 72"/>
          <p:cNvSpPr/>
          <p:nvPr/>
        </p:nvSpPr>
        <p:spPr>
          <a:xfrm>
            <a:off x="2560392" y="1062848"/>
            <a:ext cx="856631" cy="284687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b="1" dirty="0" smtClean="0">
                <a:solidFill>
                  <a:srgbClr val="1B4367"/>
                </a:solidFill>
                <a:latin typeface="微软雅黑" pitchFamily="34" charset="-122"/>
                <a:ea typeface="微软雅黑" pitchFamily="34" charset="-122"/>
              </a:rPr>
              <a:t>模型尝试</a:t>
            </a:r>
            <a:endParaRPr lang="en-US" altLang="zh-CN" b="1" dirty="0">
              <a:solidFill>
                <a:srgbClr val="1B436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矩形 47"/>
          <p:cNvSpPr>
            <a:spLocks noChangeArrowheads="1"/>
          </p:cNvSpPr>
          <p:nvPr/>
        </p:nvSpPr>
        <p:spPr bwMode="auto">
          <a:xfrm>
            <a:off x="4775984" y="1171016"/>
            <a:ext cx="3499081" cy="105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914400">
              <a:spcBef>
                <a:spcPct val="0"/>
              </a:spcBef>
              <a:buNone/>
            </a:pPr>
            <a:r>
              <a:rPr lang="zh-CN" altLang="zh-CN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</a:rPr>
              <a:t>用图像分类的卷积神经网络模型对医案进行分类，考虑症状信息在中医理论中的具体意义与关系，对特征分布进行设计与尝试</a:t>
            </a:r>
            <a:endParaRPr lang="zh-CN" altLang="en-US" sz="1600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微软雅黑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560392" y="2730600"/>
            <a:ext cx="856631" cy="284687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b="1" dirty="0" smtClean="0">
                <a:solidFill>
                  <a:srgbClr val="1B4367"/>
                </a:solidFill>
                <a:latin typeface="微软雅黑" pitchFamily="34" charset="-122"/>
                <a:ea typeface="微软雅黑" pitchFamily="34" charset="-122"/>
              </a:rPr>
              <a:t>算法适配</a:t>
            </a:r>
            <a:endParaRPr lang="en-US" altLang="zh-CN" b="1" dirty="0">
              <a:solidFill>
                <a:srgbClr val="1B436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矩形 47"/>
          <p:cNvSpPr>
            <a:spLocks noChangeArrowheads="1"/>
          </p:cNvSpPr>
          <p:nvPr/>
        </p:nvSpPr>
        <p:spPr bwMode="auto">
          <a:xfrm>
            <a:off x="4775984" y="2932062"/>
            <a:ext cx="3589612" cy="807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914400">
              <a:spcBef>
                <a:spcPct val="0"/>
              </a:spcBef>
              <a:buNone/>
            </a:pPr>
            <a:r>
              <a:rPr lang="zh-CN" altLang="zh-CN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</a:rPr>
              <a:t>将算法与临床实践经验结合，为算法适配更具有实际参考意义</a:t>
            </a:r>
            <a:r>
              <a:rPr lang="zh-CN" altLang="zh-CN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</a:rPr>
              <a:t>的</a:t>
            </a:r>
            <a:r>
              <a:rPr lang="zh-CN" alt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</a:rPr>
              <a:t>初始</a:t>
            </a:r>
            <a:r>
              <a:rPr lang="zh-CN" altLang="zh-CN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</a:rPr>
              <a:t>参数</a:t>
            </a:r>
            <a:r>
              <a:rPr lang="zh-CN" altLang="zh-CN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</a:rPr>
              <a:t>，提高算法性能与效果</a:t>
            </a:r>
            <a:endParaRPr lang="zh-CN" altLang="en-US" sz="1600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微软雅黑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73" grpId="0"/>
      <p:bldP spid="74" grpId="0"/>
      <p:bldP spid="75" grpId="0"/>
      <p:bldP spid="7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135323" y="2894231"/>
            <a:ext cx="2750066" cy="992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3000" dirty="0" smtClean="0">
                <a:solidFill>
                  <a:srgbClr val="1B4367"/>
                </a:solidFill>
                <a:cs typeface="+mn-ea"/>
                <a:sym typeface="+mn-lt"/>
              </a:rPr>
              <a:t>欢迎各位老师批评指正</a:t>
            </a:r>
            <a:endParaRPr lang="zh-CN" altLang="en-US" sz="3000" dirty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5032" y="853738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课题</a:t>
            </a:r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内容与</a:t>
            </a:r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意义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135755" y="833924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866491" y="2012712"/>
            <a:ext cx="21472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400" b="1" spc="-225" dirty="0">
                <a:solidFill>
                  <a:srgbClr val="1B4367"/>
                </a:solidFill>
                <a:cs typeface="+mn-ea"/>
                <a:sym typeface="+mn-lt"/>
              </a:rPr>
              <a:t>目 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66491" y="2643910"/>
            <a:ext cx="211315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1B4367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79" name="文本框 10"/>
          <p:cNvSpPr txBox="1"/>
          <p:nvPr/>
        </p:nvSpPr>
        <p:spPr>
          <a:xfrm>
            <a:off x="5645032" y="1571282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文献综述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135755" y="1551468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645032" y="2288826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设计方案与技术路线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5135755" y="2269012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7" name="文本框 10"/>
          <p:cNvSpPr txBox="1"/>
          <p:nvPr/>
        </p:nvSpPr>
        <p:spPr>
          <a:xfrm>
            <a:off x="5645032" y="3006370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设计进度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5135755" y="2986556"/>
            <a:ext cx="478533" cy="393570"/>
            <a:chOff x="5640108" y="966369"/>
            <a:chExt cx="476097" cy="391567"/>
          </a:xfrm>
        </p:grpSpPr>
        <p:sp>
          <p:nvSpPr>
            <p:cNvPr id="89" name="椭圆 8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0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燕尾形 3"/>
          <p:cNvSpPr/>
          <p:nvPr/>
        </p:nvSpPr>
        <p:spPr>
          <a:xfrm>
            <a:off x="4284324" y="2183489"/>
            <a:ext cx="256853" cy="448435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10"/>
          <p:cNvSpPr txBox="1"/>
          <p:nvPr/>
        </p:nvSpPr>
        <p:spPr>
          <a:xfrm>
            <a:off x="5645032" y="3691331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特色与创新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135755" y="3671517"/>
            <a:ext cx="478533" cy="393570"/>
            <a:chOff x="5640108" y="966369"/>
            <a:chExt cx="476097" cy="391567"/>
          </a:xfrm>
        </p:grpSpPr>
        <p:sp>
          <p:nvSpPr>
            <p:cNvPr id="23" name="椭圆 22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Inverted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3" grpId="0"/>
      <p:bldP spid="3" grpId="0"/>
      <p:bldP spid="79" grpId="0" animBg="1"/>
      <p:bldP spid="83" grpId="0" animBg="1"/>
      <p:bldP spid="87" grpId="0" animBg="1"/>
      <p:bldP spid="4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28871" y="2888875"/>
            <a:ext cx="1202531" cy="1202531"/>
            <a:chOff x="4420032" y="1854736"/>
            <a:chExt cx="1603375" cy="1603375"/>
          </a:xfrm>
          <a:solidFill>
            <a:srgbClr val="1B4367"/>
          </a:solidFill>
        </p:grpSpPr>
        <p:sp>
          <p:nvSpPr>
            <p:cNvPr id="20486" name="Rectangle 5"/>
            <p:cNvSpPr/>
            <p:nvPr/>
          </p:nvSpPr>
          <p:spPr>
            <a:xfrm>
              <a:off x="4420032" y="1854736"/>
              <a:ext cx="1603375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89" name="Freeform 132"/>
            <p:cNvSpPr>
              <a:spLocks noEditPoints="1"/>
            </p:cNvSpPr>
            <p:nvPr/>
          </p:nvSpPr>
          <p:spPr>
            <a:xfrm>
              <a:off x="4971860" y="2268369"/>
              <a:ext cx="497814" cy="691654"/>
            </a:xfrm>
            <a:custGeom>
              <a:avLst/>
              <a:gdLst/>
              <a:ahLst/>
              <a:cxnLst>
                <a:cxn ang="0">
                  <a:pos x="69148" y="0"/>
                </a:cxn>
                <a:cxn ang="0">
                  <a:pos x="69148" y="0"/>
                </a:cxn>
                <a:cxn ang="0">
                  <a:pos x="69148" y="48617"/>
                </a:cxn>
                <a:cxn ang="0">
                  <a:pos x="69148" y="70611"/>
                </a:cxn>
                <a:cxn ang="0">
                  <a:pos x="47251" y="70611"/>
                </a:cxn>
                <a:cxn ang="0">
                  <a:pos x="0" y="70611"/>
                </a:cxn>
                <a:cxn ang="0">
                  <a:pos x="0" y="333375"/>
                </a:cxn>
                <a:cxn ang="0">
                  <a:pos x="239712" y="333375"/>
                </a:cxn>
                <a:cxn ang="0">
                  <a:pos x="239712" y="0"/>
                </a:cxn>
                <a:cxn ang="0">
                  <a:pos x="69148" y="0"/>
                </a:cxn>
                <a:cxn ang="0">
                  <a:pos x="187851" y="193311"/>
                </a:cxn>
                <a:cxn ang="0">
                  <a:pos x="154430" y="193311"/>
                </a:cxn>
                <a:cxn ang="0">
                  <a:pos x="140600" y="193311"/>
                </a:cxn>
                <a:cxn ang="0">
                  <a:pos x="140600" y="266237"/>
                </a:cxn>
                <a:cxn ang="0">
                  <a:pos x="127923" y="278970"/>
                </a:cxn>
                <a:cxn ang="0">
                  <a:pos x="111789" y="278970"/>
                </a:cxn>
                <a:cxn ang="0">
                  <a:pos x="99112" y="266237"/>
                </a:cxn>
                <a:cxn ang="0">
                  <a:pos x="99112" y="193311"/>
                </a:cxn>
                <a:cxn ang="0">
                  <a:pos x="85282" y="193311"/>
                </a:cxn>
                <a:cxn ang="0">
                  <a:pos x="51861" y="193311"/>
                </a:cxn>
                <a:cxn ang="0">
                  <a:pos x="46098" y="182893"/>
                </a:cxn>
                <a:cxn ang="0">
                  <a:pos x="111789" y="105337"/>
                </a:cxn>
                <a:cxn ang="0">
                  <a:pos x="127923" y="105337"/>
                </a:cxn>
                <a:cxn ang="0">
                  <a:pos x="192461" y="182893"/>
                </a:cxn>
                <a:cxn ang="0">
                  <a:pos x="187851" y="193311"/>
                </a:cxn>
              </a:cxnLst>
              <a:rect l="0" t="0" r="0" b="0"/>
              <a:pathLst>
                <a:path w="208" h="288"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208" y="288"/>
                    <a:pt x="208" y="288"/>
                    <a:pt x="208" y="288"/>
                  </a:cubicBezTo>
                  <a:cubicBezTo>
                    <a:pt x="208" y="0"/>
                    <a:pt x="208" y="0"/>
                    <a:pt x="208" y="0"/>
                  </a:cubicBezTo>
                  <a:lnTo>
                    <a:pt x="60" y="0"/>
                  </a:lnTo>
                  <a:close/>
                  <a:moveTo>
                    <a:pt x="163" y="167"/>
                  </a:moveTo>
                  <a:cubicBezTo>
                    <a:pt x="134" y="167"/>
                    <a:pt x="134" y="167"/>
                    <a:pt x="134" y="167"/>
                  </a:cubicBezTo>
                  <a:cubicBezTo>
                    <a:pt x="131" y="167"/>
                    <a:pt x="126" y="167"/>
                    <a:pt x="122" y="167"/>
                  </a:cubicBezTo>
                  <a:cubicBezTo>
                    <a:pt x="122" y="230"/>
                    <a:pt x="122" y="230"/>
                    <a:pt x="122" y="230"/>
                  </a:cubicBezTo>
                  <a:cubicBezTo>
                    <a:pt x="122" y="236"/>
                    <a:pt x="117" y="241"/>
                    <a:pt x="111" y="241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1" y="241"/>
                    <a:pt x="86" y="236"/>
                    <a:pt x="86" y="230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1" y="167"/>
                    <a:pt x="77" y="167"/>
                    <a:pt x="74" y="167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38" y="167"/>
                    <a:pt x="36" y="163"/>
                    <a:pt x="40" y="158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101" y="86"/>
                    <a:pt x="107" y="86"/>
                    <a:pt x="111" y="91"/>
                  </a:cubicBezTo>
                  <a:cubicBezTo>
                    <a:pt x="167" y="158"/>
                    <a:pt x="167" y="158"/>
                    <a:pt x="167" y="158"/>
                  </a:cubicBezTo>
                  <a:cubicBezTo>
                    <a:pt x="172" y="163"/>
                    <a:pt x="170" y="167"/>
                    <a:pt x="163" y="16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24718" y="1120238"/>
            <a:ext cx="1202531" cy="1202531"/>
            <a:chOff x="2361414" y="1854736"/>
            <a:chExt cx="1603375" cy="1603375"/>
          </a:xfrm>
          <a:solidFill>
            <a:srgbClr val="1B4367"/>
          </a:solidFill>
        </p:grpSpPr>
        <p:sp>
          <p:nvSpPr>
            <p:cNvPr id="20485" name="Rectangle 3"/>
            <p:cNvSpPr/>
            <p:nvPr/>
          </p:nvSpPr>
          <p:spPr>
            <a:xfrm>
              <a:off x="2361414" y="1854736"/>
              <a:ext cx="1603375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90" name="Freeform 220"/>
            <p:cNvSpPr/>
            <p:nvPr/>
          </p:nvSpPr>
          <p:spPr>
            <a:xfrm>
              <a:off x="2770383" y="2305455"/>
              <a:ext cx="796514" cy="594622"/>
            </a:xfrm>
            <a:custGeom>
              <a:avLst/>
              <a:gdLst/>
              <a:ahLst/>
              <a:cxnLst>
                <a:cxn ang="0">
                  <a:pos x="384421" y="282893"/>
                </a:cxn>
                <a:cxn ang="0">
                  <a:pos x="384421" y="0"/>
                </a:cxn>
                <a:cxn ang="0">
                  <a:pos x="299800" y="0"/>
                </a:cxn>
                <a:cxn ang="0">
                  <a:pos x="299800" y="282893"/>
                </a:cxn>
                <a:cxn ang="0">
                  <a:pos x="251445" y="282893"/>
                </a:cxn>
                <a:cxn ang="0">
                  <a:pos x="251445" y="174088"/>
                </a:cxn>
                <a:cxn ang="0">
                  <a:pos x="166824" y="174088"/>
                </a:cxn>
                <a:cxn ang="0">
                  <a:pos x="166824" y="282893"/>
                </a:cxn>
                <a:cxn ang="0">
                  <a:pos x="120887" y="282893"/>
                </a:cxn>
                <a:cxn ang="0">
                  <a:pos x="120887" y="77372"/>
                </a:cxn>
                <a:cxn ang="0">
                  <a:pos x="36266" y="77372"/>
                </a:cxn>
                <a:cxn ang="0">
                  <a:pos x="36266" y="282893"/>
                </a:cxn>
                <a:cxn ang="0">
                  <a:pos x="0" y="282893"/>
                </a:cxn>
                <a:cxn ang="0">
                  <a:pos x="0" y="314325"/>
                </a:cxn>
                <a:cxn ang="0">
                  <a:pos x="420687" y="314325"/>
                </a:cxn>
                <a:cxn ang="0">
                  <a:pos x="420687" y="282893"/>
                </a:cxn>
                <a:cxn ang="0">
                  <a:pos x="384421" y="282893"/>
                </a:cxn>
              </a:cxnLst>
              <a:rect l="0" t="0" r="0" b="0"/>
              <a:pathLst>
                <a:path w="174" h="130">
                  <a:moveTo>
                    <a:pt x="159" y="117"/>
                  </a:moveTo>
                  <a:lnTo>
                    <a:pt x="159" y="0"/>
                  </a:lnTo>
                  <a:lnTo>
                    <a:pt x="124" y="0"/>
                  </a:lnTo>
                  <a:lnTo>
                    <a:pt x="124" y="117"/>
                  </a:lnTo>
                  <a:lnTo>
                    <a:pt x="104" y="117"/>
                  </a:lnTo>
                  <a:lnTo>
                    <a:pt x="104" y="72"/>
                  </a:lnTo>
                  <a:lnTo>
                    <a:pt x="69" y="72"/>
                  </a:lnTo>
                  <a:lnTo>
                    <a:pt x="69" y="117"/>
                  </a:lnTo>
                  <a:lnTo>
                    <a:pt x="50" y="117"/>
                  </a:lnTo>
                  <a:lnTo>
                    <a:pt x="50" y="32"/>
                  </a:lnTo>
                  <a:lnTo>
                    <a:pt x="15" y="32"/>
                  </a:lnTo>
                  <a:lnTo>
                    <a:pt x="15" y="117"/>
                  </a:lnTo>
                  <a:lnTo>
                    <a:pt x="0" y="117"/>
                  </a:lnTo>
                  <a:lnTo>
                    <a:pt x="0" y="130"/>
                  </a:lnTo>
                  <a:lnTo>
                    <a:pt x="174" y="130"/>
                  </a:lnTo>
                  <a:lnTo>
                    <a:pt x="174" y="117"/>
                  </a:lnTo>
                  <a:lnTo>
                    <a:pt x="159" y="11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65723" y="2888875"/>
            <a:ext cx="1181100" cy="1202531"/>
            <a:chOff x="8565208" y="1856641"/>
            <a:chExt cx="1574800" cy="1603375"/>
          </a:xfrm>
          <a:solidFill>
            <a:srgbClr val="1B4367"/>
          </a:solidFill>
        </p:grpSpPr>
        <p:sp>
          <p:nvSpPr>
            <p:cNvPr id="20488" name="Rectangle 7"/>
            <p:cNvSpPr/>
            <p:nvPr/>
          </p:nvSpPr>
          <p:spPr>
            <a:xfrm>
              <a:off x="8565208" y="1856641"/>
              <a:ext cx="1574800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92" name="Freeform 289"/>
            <p:cNvSpPr>
              <a:spLocks noEditPoints="1"/>
            </p:cNvSpPr>
            <p:nvPr/>
          </p:nvSpPr>
          <p:spPr>
            <a:xfrm>
              <a:off x="9100279" y="2382692"/>
              <a:ext cx="557770" cy="565878"/>
            </a:xfrm>
            <a:custGeom>
              <a:avLst/>
              <a:gdLst/>
              <a:ahLst/>
              <a:cxnLst>
                <a:cxn ang="0">
                  <a:pos x="244146" y="20836"/>
                </a:cxn>
                <a:cxn ang="0">
                  <a:pos x="163149" y="0"/>
                </a:cxn>
                <a:cxn ang="0">
                  <a:pos x="0" y="0"/>
                </a:cxn>
                <a:cxn ang="0">
                  <a:pos x="0" y="77556"/>
                </a:cxn>
                <a:cxn ang="0">
                  <a:pos x="161992" y="77556"/>
                </a:cxn>
                <a:cxn ang="0">
                  <a:pos x="208276" y="90289"/>
                </a:cxn>
                <a:cxn ang="0">
                  <a:pos x="251088" y="167845"/>
                </a:cxn>
                <a:cxn ang="0">
                  <a:pos x="210590" y="243086"/>
                </a:cxn>
                <a:cxn ang="0">
                  <a:pos x="161992" y="255819"/>
                </a:cxn>
                <a:cxn ang="0">
                  <a:pos x="0" y="255819"/>
                </a:cxn>
                <a:cxn ang="0">
                  <a:pos x="0" y="333375"/>
                </a:cxn>
                <a:cxn ang="0">
                  <a:pos x="161992" y="333375"/>
                </a:cxn>
                <a:cxn ang="0">
                  <a:pos x="242988" y="313697"/>
                </a:cxn>
                <a:cxn ang="0">
                  <a:pos x="328613" y="167845"/>
                </a:cxn>
                <a:cxn ang="0">
                  <a:pos x="244146" y="20836"/>
                </a:cxn>
                <a:cxn ang="0">
                  <a:pos x="60169" y="57878"/>
                </a:cxn>
                <a:cxn ang="0">
                  <a:pos x="21985" y="57878"/>
                </a:cxn>
                <a:cxn ang="0">
                  <a:pos x="21985" y="19678"/>
                </a:cxn>
                <a:cxn ang="0">
                  <a:pos x="60169" y="19678"/>
                </a:cxn>
                <a:cxn ang="0">
                  <a:pos x="60169" y="57878"/>
                </a:cxn>
                <a:cxn ang="0">
                  <a:pos x="60169" y="314854"/>
                </a:cxn>
                <a:cxn ang="0">
                  <a:pos x="21985" y="314854"/>
                </a:cxn>
                <a:cxn ang="0">
                  <a:pos x="21985" y="275497"/>
                </a:cxn>
                <a:cxn ang="0">
                  <a:pos x="60169" y="275497"/>
                </a:cxn>
                <a:cxn ang="0">
                  <a:pos x="60169" y="314854"/>
                </a:cxn>
              </a:cxnLst>
              <a:rect l="0" t="0" r="0" b="0"/>
              <a:pathLst>
                <a:path w="284" h="288">
                  <a:moveTo>
                    <a:pt x="211" y="18"/>
                  </a:moveTo>
                  <a:cubicBezTo>
                    <a:pt x="177" y="1"/>
                    <a:pt x="144" y="0"/>
                    <a:pt x="1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0" y="67"/>
                    <a:pt x="140" y="67"/>
                    <a:pt x="140" y="67"/>
                  </a:cubicBezTo>
                  <a:cubicBezTo>
                    <a:pt x="141" y="67"/>
                    <a:pt x="161" y="68"/>
                    <a:pt x="180" y="78"/>
                  </a:cubicBezTo>
                  <a:cubicBezTo>
                    <a:pt x="205" y="91"/>
                    <a:pt x="217" y="112"/>
                    <a:pt x="217" y="145"/>
                  </a:cubicBezTo>
                  <a:cubicBezTo>
                    <a:pt x="217" y="177"/>
                    <a:pt x="206" y="198"/>
                    <a:pt x="182" y="210"/>
                  </a:cubicBezTo>
                  <a:cubicBezTo>
                    <a:pt x="162" y="221"/>
                    <a:pt x="140" y="221"/>
                    <a:pt x="140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40" y="288"/>
                    <a:pt x="140" y="288"/>
                    <a:pt x="140" y="288"/>
                  </a:cubicBezTo>
                  <a:cubicBezTo>
                    <a:pt x="144" y="288"/>
                    <a:pt x="177" y="288"/>
                    <a:pt x="210" y="271"/>
                  </a:cubicBezTo>
                  <a:cubicBezTo>
                    <a:pt x="258" y="247"/>
                    <a:pt x="284" y="203"/>
                    <a:pt x="284" y="145"/>
                  </a:cubicBezTo>
                  <a:cubicBezTo>
                    <a:pt x="284" y="87"/>
                    <a:pt x="258" y="42"/>
                    <a:pt x="211" y="18"/>
                  </a:cubicBezTo>
                  <a:close/>
                  <a:moveTo>
                    <a:pt x="52" y="50"/>
                  </a:moveTo>
                  <a:cubicBezTo>
                    <a:pt x="19" y="50"/>
                    <a:pt x="19" y="50"/>
                    <a:pt x="19" y="5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52" y="17"/>
                    <a:pt x="52" y="17"/>
                    <a:pt x="52" y="17"/>
                  </a:cubicBezTo>
                  <a:lnTo>
                    <a:pt x="52" y="50"/>
                  </a:lnTo>
                  <a:close/>
                  <a:moveTo>
                    <a:pt x="52" y="272"/>
                  </a:moveTo>
                  <a:cubicBezTo>
                    <a:pt x="19" y="272"/>
                    <a:pt x="19" y="272"/>
                    <a:pt x="19" y="272"/>
                  </a:cubicBezTo>
                  <a:cubicBezTo>
                    <a:pt x="19" y="238"/>
                    <a:pt x="19" y="238"/>
                    <a:pt x="19" y="238"/>
                  </a:cubicBezTo>
                  <a:cubicBezTo>
                    <a:pt x="52" y="238"/>
                    <a:pt x="52" y="238"/>
                    <a:pt x="52" y="238"/>
                  </a:cubicBezTo>
                  <a:lnTo>
                    <a:pt x="52" y="2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493" name="TextBox 13"/>
          <p:cNvSpPr txBox="1"/>
          <p:nvPr/>
        </p:nvSpPr>
        <p:spPr>
          <a:xfrm>
            <a:off x="2151948" y="1065054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智能诊断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0494" name="TextBox 13"/>
          <p:cNvSpPr txBox="1"/>
          <p:nvPr/>
        </p:nvSpPr>
        <p:spPr>
          <a:xfrm>
            <a:off x="2151948" y="1340128"/>
            <a:ext cx="2157202" cy="73866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在藏象辨证体系指导下，利用算法实现中医智能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诊断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1.1 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课题内容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755722" y="1121666"/>
            <a:ext cx="1201103" cy="1202531"/>
            <a:chOff x="4856202" y="1222146"/>
            <a:chExt cx="1201103" cy="1202531"/>
          </a:xfrm>
          <a:solidFill>
            <a:srgbClr val="1B4367"/>
          </a:solidFill>
        </p:grpSpPr>
        <p:sp>
          <p:nvSpPr>
            <p:cNvPr id="20487" name="Rectangle 6"/>
            <p:cNvSpPr/>
            <p:nvPr/>
          </p:nvSpPr>
          <p:spPr>
            <a:xfrm>
              <a:off x="4856202" y="1222146"/>
              <a:ext cx="1201103" cy="1202531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5" name="KSO_Shape"/>
            <p:cNvSpPr>
              <a:spLocks/>
            </p:cNvSpPr>
            <p:nvPr/>
          </p:nvSpPr>
          <p:spPr bwMode="auto">
            <a:xfrm>
              <a:off x="5275038" y="1500840"/>
              <a:ext cx="363431" cy="645143"/>
            </a:xfrm>
            <a:custGeom>
              <a:avLst/>
              <a:gdLst>
                <a:gd name="T0" fmla="*/ 2147483646 w 3056"/>
                <a:gd name="T1" fmla="*/ 2147483646 h 5429"/>
                <a:gd name="T2" fmla="*/ 2147483646 w 3056"/>
                <a:gd name="T3" fmla="*/ 2147483646 h 5429"/>
                <a:gd name="T4" fmla="*/ 2147483646 w 3056"/>
                <a:gd name="T5" fmla="*/ 388832290 h 5429"/>
                <a:gd name="T6" fmla="*/ 2147483646 w 3056"/>
                <a:gd name="T7" fmla="*/ 345615213 h 5429"/>
                <a:gd name="T8" fmla="*/ 2147483646 w 3056"/>
                <a:gd name="T9" fmla="*/ 2147483646 h 5429"/>
                <a:gd name="T10" fmla="*/ 2147483646 w 3056"/>
                <a:gd name="T11" fmla="*/ 2147483646 h 5429"/>
                <a:gd name="T12" fmla="*/ 2147483646 w 3056"/>
                <a:gd name="T13" fmla="*/ 2147483646 h 5429"/>
                <a:gd name="T14" fmla="*/ 2147483646 w 3056"/>
                <a:gd name="T15" fmla="*/ 2147483646 h 5429"/>
                <a:gd name="T16" fmla="*/ 2147483646 w 3056"/>
                <a:gd name="T17" fmla="*/ 2147483646 h 5429"/>
                <a:gd name="T18" fmla="*/ 2147483646 w 3056"/>
                <a:gd name="T19" fmla="*/ 2147483646 h 5429"/>
                <a:gd name="T20" fmla="*/ 475747481 w 3056"/>
                <a:gd name="T21" fmla="*/ 2147483646 h 5429"/>
                <a:gd name="T22" fmla="*/ 432463999 w 3056"/>
                <a:gd name="T23" fmla="*/ 2147483646 h 5429"/>
                <a:gd name="T24" fmla="*/ 2147483646 w 3056"/>
                <a:gd name="T25" fmla="*/ 2147483646 h 5429"/>
                <a:gd name="T26" fmla="*/ 2147483646 w 3056"/>
                <a:gd name="T27" fmla="*/ 2147483646 h 5429"/>
                <a:gd name="T28" fmla="*/ 2147483646 w 3056"/>
                <a:gd name="T29" fmla="*/ 2147483646 h 5429"/>
                <a:gd name="T30" fmla="*/ 2147483646 w 3056"/>
                <a:gd name="T31" fmla="*/ 2147483646 h 5429"/>
                <a:gd name="T32" fmla="*/ 2147483646 w 3056"/>
                <a:gd name="T33" fmla="*/ 2147483646 h 5429"/>
                <a:gd name="T34" fmla="*/ 2147483646 w 3056"/>
                <a:gd name="T35" fmla="*/ 2147483646 h 5429"/>
                <a:gd name="T36" fmla="*/ 2147483646 w 3056"/>
                <a:gd name="T37" fmla="*/ 2147483646 h 5429"/>
                <a:gd name="T38" fmla="*/ 2147483646 w 3056"/>
                <a:gd name="T39" fmla="*/ 2147483646 h 5429"/>
                <a:gd name="T40" fmla="*/ 2147483646 w 3056"/>
                <a:gd name="T41" fmla="*/ 2147483646 h 5429"/>
                <a:gd name="T42" fmla="*/ 2147483646 w 3056"/>
                <a:gd name="T43" fmla="*/ 2147483646 h 5429"/>
                <a:gd name="T44" fmla="*/ 2147483646 w 3056"/>
                <a:gd name="T45" fmla="*/ 2147483646 h 5429"/>
                <a:gd name="T46" fmla="*/ 2147483646 w 3056"/>
                <a:gd name="T47" fmla="*/ 2147483646 h 5429"/>
                <a:gd name="T48" fmla="*/ 2147483646 w 3056"/>
                <a:gd name="T49" fmla="*/ 2147483646 h 5429"/>
                <a:gd name="T50" fmla="*/ 2147483646 w 3056"/>
                <a:gd name="T51" fmla="*/ 2147483646 h 5429"/>
                <a:gd name="T52" fmla="*/ 2147483646 w 3056"/>
                <a:gd name="T53" fmla="*/ 2147483646 h 5429"/>
                <a:gd name="T54" fmla="*/ 2147483646 w 3056"/>
                <a:gd name="T55" fmla="*/ 2147483646 h 5429"/>
                <a:gd name="T56" fmla="*/ 2147483646 w 3056"/>
                <a:gd name="T57" fmla="*/ 2147483646 h 5429"/>
                <a:gd name="T58" fmla="*/ 2147483646 w 3056"/>
                <a:gd name="T59" fmla="*/ 2147483646 h 5429"/>
                <a:gd name="T60" fmla="*/ 2147483646 w 3056"/>
                <a:gd name="T61" fmla="*/ 2147483646 h 5429"/>
                <a:gd name="T62" fmla="*/ 2147483646 w 3056"/>
                <a:gd name="T63" fmla="*/ 2147483646 h 5429"/>
                <a:gd name="T64" fmla="*/ 2147483646 w 3056"/>
                <a:gd name="T65" fmla="*/ 2147483646 h 5429"/>
                <a:gd name="T66" fmla="*/ 2147483646 w 3056"/>
                <a:gd name="T67" fmla="*/ 2147483646 h 5429"/>
                <a:gd name="T68" fmla="*/ 2147483646 w 3056"/>
                <a:gd name="T69" fmla="*/ 2147483646 h 5429"/>
                <a:gd name="T70" fmla="*/ 2147483646 w 3056"/>
                <a:gd name="T71" fmla="*/ 2147483646 h 5429"/>
                <a:gd name="T72" fmla="*/ 2147483646 w 3056"/>
                <a:gd name="T73" fmla="*/ 2147483646 h 5429"/>
                <a:gd name="T74" fmla="*/ 2147483646 w 3056"/>
                <a:gd name="T75" fmla="*/ 2147483646 h 5429"/>
                <a:gd name="T76" fmla="*/ 2147483646 w 3056"/>
                <a:gd name="T77" fmla="*/ 2147483646 h 5429"/>
                <a:gd name="T78" fmla="*/ 2147483646 w 3056"/>
                <a:gd name="T79" fmla="*/ 2147483646 h 5429"/>
                <a:gd name="T80" fmla="*/ 2147483646 w 3056"/>
                <a:gd name="T81" fmla="*/ 2147483646 h 5429"/>
                <a:gd name="T82" fmla="*/ 2147483646 w 3056"/>
                <a:gd name="T83" fmla="*/ 2147483646 h 5429"/>
                <a:gd name="T84" fmla="*/ 2147483646 w 3056"/>
                <a:gd name="T85" fmla="*/ 2147483646 h 5429"/>
                <a:gd name="T86" fmla="*/ 2147483646 w 3056"/>
                <a:gd name="T87" fmla="*/ 2147483646 h 5429"/>
                <a:gd name="T88" fmla="*/ 2147483646 w 3056"/>
                <a:gd name="T89" fmla="*/ 2147483646 h 5429"/>
                <a:gd name="T90" fmla="*/ 2147483646 w 3056"/>
                <a:gd name="T91" fmla="*/ 2147483646 h 5429"/>
                <a:gd name="T92" fmla="*/ 2147483646 w 3056"/>
                <a:gd name="T93" fmla="*/ 2147483646 h 5429"/>
                <a:gd name="T94" fmla="*/ 2147483646 w 3056"/>
                <a:gd name="T95" fmla="*/ 2147483646 h 5429"/>
                <a:gd name="T96" fmla="*/ 2147483646 w 3056"/>
                <a:gd name="T97" fmla="*/ 2147483646 h 5429"/>
                <a:gd name="T98" fmla="*/ 2147483646 w 3056"/>
                <a:gd name="T99" fmla="*/ 2147483646 h 5429"/>
                <a:gd name="T100" fmla="*/ 2147483646 w 3056"/>
                <a:gd name="T101" fmla="*/ 2147483646 h 5429"/>
                <a:gd name="T102" fmla="*/ 2147483646 w 3056"/>
                <a:gd name="T103" fmla="*/ 2147483646 h 5429"/>
                <a:gd name="T104" fmla="*/ 2147483646 w 3056"/>
                <a:gd name="T105" fmla="*/ 2147483646 h 5429"/>
                <a:gd name="T106" fmla="*/ 2147483646 w 3056"/>
                <a:gd name="T107" fmla="*/ 2147483646 h 5429"/>
                <a:gd name="T108" fmla="*/ 2147483646 w 3056"/>
                <a:gd name="T109" fmla="*/ 2147483646 h 5429"/>
                <a:gd name="T110" fmla="*/ 2147483646 w 3056"/>
                <a:gd name="T111" fmla="*/ 2147483646 h 5429"/>
                <a:gd name="T112" fmla="*/ 2147483646 w 3056"/>
                <a:gd name="T113" fmla="*/ 2147483646 h 5429"/>
                <a:gd name="T114" fmla="*/ 2147483646 w 3056"/>
                <a:gd name="T115" fmla="*/ 2147483646 h 5429"/>
                <a:gd name="T116" fmla="*/ 2147483646 w 3056"/>
                <a:gd name="T117" fmla="*/ 2147483646 h 5429"/>
                <a:gd name="T118" fmla="*/ 2147483646 w 3056"/>
                <a:gd name="T119" fmla="*/ 2147483646 h 5429"/>
                <a:gd name="T120" fmla="*/ 2147483646 w 3056"/>
                <a:gd name="T121" fmla="*/ 2147483646 h 542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056" h="5429">
                  <a:moveTo>
                    <a:pt x="2609" y="448"/>
                  </a:moveTo>
                  <a:lnTo>
                    <a:pt x="2609" y="448"/>
                  </a:lnTo>
                  <a:lnTo>
                    <a:pt x="2575" y="415"/>
                  </a:lnTo>
                  <a:lnTo>
                    <a:pt x="2538" y="383"/>
                  </a:lnTo>
                  <a:lnTo>
                    <a:pt x="2503" y="352"/>
                  </a:lnTo>
                  <a:lnTo>
                    <a:pt x="2465" y="322"/>
                  </a:lnTo>
                  <a:lnTo>
                    <a:pt x="2426" y="293"/>
                  </a:lnTo>
                  <a:lnTo>
                    <a:pt x="2388" y="265"/>
                  </a:lnTo>
                  <a:lnTo>
                    <a:pt x="2348" y="239"/>
                  </a:lnTo>
                  <a:lnTo>
                    <a:pt x="2307" y="213"/>
                  </a:lnTo>
                  <a:lnTo>
                    <a:pt x="2266" y="190"/>
                  </a:lnTo>
                  <a:lnTo>
                    <a:pt x="2224" y="168"/>
                  </a:lnTo>
                  <a:lnTo>
                    <a:pt x="2182" y="146"/>
                  </a:lnTo>
                  <a:lnTo>
                    <a:pt x="2138" y="127"/>
                  </a:lnTo>
                  <a:lnTo>
                    <a:pt x="2095" y="108"/>
                  </a:lnTo>
                  <a:lnTo>
                    <a:pt x="2049" y="91"/>
                  </a:lnTo>
                  <a:lnTo>
                    <a:pt x="2005" y="75"/>
                  </a:lnTo>
                  <a:lnTo>
                    <a:pt x="1960" y="61"/>
                  </a:lnTo>
                  <a:lnTo>
                    <a:pt x="1907" y="46"/>
                  </a:lnTo>
                  <a:lnTo>
                    <a:pt x="1853" y="34"/>
                  </a:lnTo>
                  <a:lnTo>
                    <a:pt x="1800" y="24"/>
                  </a:lnTo>
                  <a:lnTo>
                    <a:pt x="1746" y="15"/>
                  </a:lnTo>
                  <a:lnTo>
                    <a:pt x="1692" y="9"/>
                  </a:lnTo>
                  <a:lnTo>
                    <a:pt x="1638" y="3"/>
                  </a:lnTo>
                  <a:lnTo>
                    <a:pt x="1582" y="1"/>
                  </a:lnTo>
                  <a:lnTo>
                    <a:pt x="1527" y="0"/>
                  </a:lnTo>
                  <a:lnTo>
                    <a:pt x="1490" y="0"/>
                  </a:lnTo>
                  <a:lnTo>
                    <a:pt x="1451" y="2"/>
                  </a:lnTo>
                  <a:lnTo>
                    <a:pt x="1413" y="4"/>
                  </a:lnTo>
                  <a:lnTo>
                    <a:pt x="1376" y="8"/>
                  </a:lnTo>
                  <a:lnTo>
                    <a:pt x="1338" y="11"/>
                  </a:lnTo>
                  <a:lnTo>
                    <a:pt x="1302" y="17"/>
                  </a:lnTo>
                  <a:lnTo>
                    <a:pt x="1264" y="22"/>
                  </a:lnTo>
                  <a:lnTo>
                    <a:pt x="1227" y="29"/>
                  </a:lnTo>
                  <a:lnTo>
                    <a:pt x="1191" y="36"/>
                  </a:lnTo>
                  <a:lnTo>
                    <a:pt x="1154" y="45"/>
                  </a:lnTo>
                  <a:lnTo>
                    <a:pt x="1118" y="55"/>
                  </a:lnTo>
                  <a:lnTo>
                    <a:pt x="1083" y="65"/>
                  </a:lnTo>
                  <a:lnTo>
                    <a:pt x="1047" y="76"/>
                  </a:lnTo>
                  <a:lnTo>
                    <a:pt x="1012" y="88"/>
                  </a:lnTo>
                  <a:lnTo>
                    <a:pt x="977" y="102"/>
                  </a:lnTo>
                  <a:lnTo>
                    <a:pt x="942" y="115"/>
                  </a:lnTo>
                  <a:lnTo>
                    <a:pt x="909" y="130"/>
                  </a:lnTo>
                  <a:lnTo>
                    <a:pt x="875" y="146"/>
                  </a:lnTo>
                  <a:lnTo>
                    <a:pt x="841" y="161"/>
                  </a:lnTo>
                  <a:lnTo>
                    <a:pt x="808" y="179"/>
                  </a:lnTo>
                  <a:lnTo>
                    <a:pt x="775" y="197"/>
                  </a:lnTo>
                  <a:lnTo>
                    <a:pt x="743" y="216"/>
                  </a:lnTo>
                  <a:lnTo>
                    <a:pt x="712" y="235"/>
                  </a:lnTo>
                  <a:lnTo>
                    <a:pt x="680" y="255"/>
                  </a:lnTo>
                  <a:lnTo>
                    <a:pt x="649" y="277"/>
                  </a:lnTo>
                  <a:lnTo>
                    <a:pt x="619" y="300"/>
                  </a:lnTo>
                  <a:lnTo>
                    <a:pt x="589" y="322"/>
                  </a:lnTo>
                  <a:lnTo>
                    <a:pt x="559" y="345"/>
                  </a:lnTo>
                  <a:lnTo>
                    <a:pt x="531" y="370"/>
                  </a:lnTo>
                  <a:lnTo>
                    <a:pt x="502" y="395"/>
                  </a:lnTo>
                  <a:lnTo>
                    <a:pt x="474" y="421"/>
                  </a:lnTo>
                  <a:lnTo>
                    <a:pt x="447" y="448"/>
                  </a:lnTo>
                  <a:lnTo>
                    <a:pt x="420" y="475"/>
                  </a:lnTo>
                  <a:lnTo>
                    <a:pt x="395" y="503"/>
                  </a:lnTo>
                  <a:lnTo>
                    <a:pt x="369" y="531"/>
                  </a:lnTo>
                  <a:lnTo>
                    <a:pt x="345" y="561"/>
                  </a:lnTo>
                  <a:lnTo>
                    <a:pt x="322" y="589"/>
                  </a:lnTo>
                  <a:lnTo>
                    <a:pt x="298" y="619"/>
                  </a:lnTo>
                  <a:lnTo>
                    <a:pt x="276" y="650"/>
                  </a:lnTo>
                  <a:lnTo>
                    <a:pt x="255" y="681"/>
                  </a:lnTo>
                  <a:lnTo>
                    <a:pt x="235" y="712"/>
                  </a:lnTo>
                  <a:lnTo>
                    <a:pt x="215" y="744"/>
                  </a:lnTo>
                  <a:lnTo>
                    <a:pt x="197" y="776"/>
                  </a:lnTo>
                  <a:lnTo>
                    <a:pt x="179" y="808"/>
                  </a:lnTo>
                  <a:lnTo>
                    <a:pt x="161" y="841"/>
                  </a:lnTo>
                  <a:lnTo>
                    <a:pt x="145" y="875"/>
                  </a:lnTo>
                  <a:lnTo>
                    <a:pt x="129" y="909"/>
                  </a:lnTo>
                  <a:lnTo>
                    <a:pt x="115" y="943"/>
                  </a:lnTo>
                  <a:lnTo>
                    <a:pt x="101" y="977"/>
                  </a:lnTo>
                  <a:lnTo>
                    <a:pt x="88" y="1012"/>
                  </a:lnTo>
                  <a:lnTo>
                    <a:pt x="76" y="1047"/>
                  </a:lnTo>
                  <a:lnTo>
                    <a:pt x="65" y="1082"/>
                  </a:lnTo>
                  <a:lnTo>
                    <a:pt x="55" y="1118"/>
                  </a:lnTo>
                  <a:lnTo>
                    <a:pt x="45" y="1154"/>
                  </a:lnTo>
                  <a:lnTo>
                    <a:pt x="36" y="1191"/>
                  </a:lnTo>
                  <a:lnTo>
                    <a:pt x="28" y="1227"/>
                  </a:lnTo>
                  <a:lnTo>
                    <a:pt x="22" y="1264"/>
                  </a:lnTo>
                  <a:lnTo>
                    <a:pt x="16" y="1301"/>
                  </a:lnTo>
                  <a:lnTo>
                    <a:pt x="11" y="1338"/>
                  </a:lnTo>
                  <a:lnTo>
                    <a:pt x="7" y="1376"/>
                  </a:lnTo>
                  <a:lnTo>
                    <a:pt x="4" y="1413"/>
                  </a:lnTo>
                  <a:lnTo>
                    <a:pt x="2" y="1452"/>
                  </a:lnTo>
                  <a:lnTo>
                    <a:pt x="0" y="1489"/>
                  </a:lnTo>
                  <a:lnTo>
                    <a:pt x="0" y="1527"/>
                  </a:lnTo>
                  <a:lnTo>
                    <a:pt x="6" y="1667"/>
                  </a:lnTo>
                  <a:lnTo>
                    <a:pt x="10" y="1707"/>
                  </a:lnTo>
                  <a:lnTo>
                    <a:pt x="15" y="1746"/>
                  </a:lnTo>
                  <a:lnTo>
                    <a:pt x="22" y="1785"/>
                  </a:lnTo>
                  <a:lnTo>
                    <a:pt x="28" y="1823"/>
                  </a:lnTo>
                  <a:lnTo>
                    <a:pt x="36" y="1862"/>
                  </a:lnTo>
                  <a:lnTo>
                    <a:pt x="45" y="1900"/>
                  </a:lnTo>
                  <a:lnTo>
                    <a:pt x="55" y="1937"/>
                  </a:lnTo>
                  <a:lnTo>
                    <a:pt x="66" y="1975"/>
                  </a:lnTo>
                  <a:lnTo>
                    <a:pt x="78" y="2012"/>
                  </a:lnTo>
                  <a:lnTo>
                    <a:pt x="92" y="2049"/>
                  </a:lnTo>
                  <a:lnTo>
                    <a:pt x="105" y="2085"/>
                  </a:lnTo>
                  <a:lnTo>
                    <a:pt x="119" y="2122"/>
                  </a:lnTo>
                  <a:lnTo>
                    <a:pt x="136" y="2157"/>
                  </a:lnTo>
                  <a:lnTo>
                    <a:pt x="152" y="2193"/>
                  </a:lnTo>
                  <a:lnTo>
                    <a:pt x="170" y="2228"/>
                  </a:lnTo>
                  <a:lnTo>
                    <a:pt x="189" y="2262"/>
                  </a:lnTo>
                  <a:lnTo>
                    <a:pt x="195" y="2277"/>
                  </a:lnTo>
                  <a:lnTo>
                    <a:pt x="213" y="2312"/>
                  </a:lnTo>
                  <a:lnTo>
                    <a:pt x="242" y="2366"/>
                  </a:lnTo>
                  <a:lnTo>
                    <a:pt x="278" y="2439"/>
                  </a:lnTo>
                  <a:lnTo>
                    <a:pt x="323" y="2528"/>
                  </a:lnTo>
                  <a:lnTo>
                    <a:pt x="371" y="2631"/>
                  </a:lnTo>
                  <a:lnTo>
                    <a:pt x="422" y="2743"/>
                  </a:lnTo>
                  <a:lnTo>
                    <a:pt x="450" y="2804"/>
                  </a:lnTo>
                  <a:lnTo>
                    <a:pt x="476" y="2867"/>
                  </a:lnTo>
                  <a:lnTo>
                    <a:pt x="503" y="2931"/>
                  </a:lnTo>
                  <a:lnTo>
                    <a:pt x="530" y="2998"/>
                  </a:lnTo>
                  <a:lnTo>
                    <a:pt x="556" y="3065"/>
                  </a:lnTo>
                  <a:lnTo>
                    <a:pt x="582" y="3134"/>
                  </a:lnTo>
                  <a:lnTo>
                    <a:pt x="607" y="3202"/>
                  </a:lnTo>
                  <a:lnTo>
                    <a:pt x="630" y="3273"/>
                  </a:lnTo>
                  <a:lnTo>
                    <a:pt x="653" y="3343"/>
                  </a:lnTo>
                  <a:lnTo>
                    <a:pt x="674" y="3413"/>
                  </a:lnTo>
                  <a:lnTo>
                    <a:pt x="693" y="3483"/>
                  </a:lnTo>
                  <a:lnTo>
                    <a:pt x="711" y="3553"/>
                  </a:lnTo>
                  <a:lnTo>
                    <a:pt x="726" y="3621"/>
                  </a:lnTo>
                  <a:lnTo>
                    <a:pt x="739" y="3690"/>
                  </a:lnTo>
                  <a:lnTo>
                    <a:pt x="750" y="3756"/>
                  </a:lnTo>
                  <a:lnTo>
                    <a:pt x="754" y="3788"/>
                  </a:lnTo>
                  <a:lnTo>
                    <a:pt x="757" y="3822"/>
                  </a:lnTo>
                  <a:lnTo>
                    <a:pt x="760" y="3854"/>
                  </a:lnTo>
                  <a:lnTo>
                    <a:pt x="762" y="3885"/>
                  </a:lnTo>
                  <a:lnTo>
                    <a:pt x="763" y="3915"/>
                  </a:lnTo>
                  <a:lnTo>
                    <a:pt x="764" y="3946"/>
                  </a:lnTo>
                  <a:lnTo>
                    <a:pt x="783" y="4137"/>
                  </a:lnTo>
                  <a:lnTo>
                    <a:pt x="789" y="4160"/>
                  </a:lnTo>
                  <a:lnTo>
                    <a:pt x="796" y="4181"/>
                  </a:lnTo>
                  <a:lnTo>
                    <a:pt x="804" y="4202"/>
                  </a:lnTo>
                  <a:lnTo>
                    <a:pt x="813" y="4220"/>
                  </a:lnTo>
                  <a:lnTo>
                    <a:pt x="823" y="4237"/>
                  </a:lnTo>
                  <a:lnTo>
                    <a:pt x="833" y="4253"/>
                  </a:lnTo>
                  <a:lnTo>
                    <a:pt x="844" y="4267"/>
                  </a:lnTo>
                  <a:lnTo>
                    <a:pt x="855" y="4280"/>
                  </a:lnTo>
                  <a:lnTo>
                    <a:pt x="867" y="4291"/>
                  </a:lnTo>
                  <a:lnTo>
                    <a:pt x="880" y="4301"/>
                  </a:lnTo>
                  <a:lnTo>
                    <a:pt x="895" y="4309"/>
                  </a:lnTo>
                  <a:lnTo>
                    <a:pt x="909" y="4316"/>
                  </a:lnTo>
                  <a:lnTo>
                    <a:pt x="924" y="4321"/>
                  </a:lnTo>
                  <a:lnTo>
                    <a:pt x="941" y="4325"/>
                  </a:lnTo>
                  <a:lnTo>
                    <a:pt x="959" y="4328"/>
                  </a:lnTo>
                  <a:lnTo>
                    <a:pt x="976" y="4328"/>
                  </a:lnTo>
                  <a:lnTo>
                    <a:pt x="2079" y="4328"/>
                  </a:lnTo>
                  <a:lnTo>
                    <a:pt x="2097" y="4328"/>
                  </a:lnTo>
                  <a:lnTo>
                    <a:pt x="2114" y="4325"/>
                  </a:lnTo>
                  <a:lnTo>
                    <a:pt x="2130" y="4321"/>
                  </a:lnTo>
                  <a:lnTo>
                    <a:pt x="2145" y="4316"/>
                  </a:lnTo>
                  <a:lnTo>
                    <a:pt x="2161" y="4309"/>
                  </a:lnTo>
                  <a:lnTo>
                    <a:pt x="2174" y="4301"/>
                  </a:lnTo>
                  <a:lnTo>
                    <a:pt x="2187" y="4291"/>
                  </a:lnTo>
                  <a:lnTo>
                    <a:pt x="2201" y="4280"/>
                  </a:lnTo>
                  <a:lnTo>
                    <a:pt x="2212" y="4267"/>
                  </a:lnTo>
                  <a:lnTo>
                    <a:pt x="2223" y="4253"/>
                  </a:lnTo>
                  <a:lnTo>
                    <a:pt x="2233" y="4237"/>
                  </a:lnTo>
                  <a:lnTo>
                    <a:pt x="2243" y="4220"/>
                  </a:lnTo>
                  <a:lnTo>
                    <a:pt x="2251" y="4202"/>
                  </a:lnTo>
                  <a:lnTo>
                    <a:pt x="2259" y="4181"/>
                  </a:lnTo>
                  <a:lnTo>
                    <a:pt x="2266" y="4160"/>
                  </a:lnTo>
                  <a:lnTo>
                    <a:pt x="2272" y="4137"/>
                  </a:lnTo>
                  <a:lnTo>
                    <a:pt x="2291" y="3946"/>
                  </a:lnTo>
                  <a:lnTo>
                    <a:pt x="2293" y="3915"/>
                  </a:lnTo>
                  <a:lnTo>
                    <a:pt x="2294" y="3885"/>
                  </a:lnTo>
                  <a:lnTo>
                    <a:pt x="2295" y="3854"/>
                  </a:lnTo>
                  <a:lnTo>
                    <a:pt x="2298" y="3822"/>
                  </a:lnTo>
                  <a:lnTo>
                    <a:pt x="2301" y="3788"/>
                  </a:lnTo>
                  <a:lnTo>
                    <a:pt x="2306" y="3756"/>
                  </a:lnTo>
                  <a:lnTo>
                    <a:pt x="2316" y="3690"/>
                  </a:lnTo>
                  <a:lnTo>
                    <a:pt x="2329" y="3621"/>
                  </a:lnTo>
                  <a:lnTo>
                    <a:pt x="2345" y="3553"/>
                  </a:lnTo>
                  <a:lnTo>
                    <a:pt x="2362" y="3483"/>
                  </a:lnTo>
                  <a:lnTo>
                    <a:pt x="2381" y="3413"/>
                  </a:lnTo>
                  <a:lnTo>
                    <a:pt x="2402" y="3343"/>
                  </a:lnTo>
                  <a:lnTo>
                    <a:pt x="2425" y="3273"/>
                  </a:lnTo>
                  <a:lnTo>
                    <a:pt x="2449" y="3202"/>
                  </a:lnTo>
                  <a:lnTo>
                    <a:pt x="2474" y="3134"/>
                  </a:lnTo>
                  <a:lnTo>
                    <a:pt x="2499" y="3065"/>
                  </a:lnTo>
                  <a:lnTo>
                    <a:pt x="2526" y="2998"/>
                  </a:lnTo>
                  <a:lnTo>
                    <a:pt x="2552" y="2931"/>
                  </a:lnTo>
                  <a:lnTo>
                    <a:pt x="2579" y="2867"/>
                  </a:lnTo>
                  <a:lnTo>
                    <a:pt x="2607" y="2804"/>
                  </a:lnTo>
                  <a:lnTo>
                    <a:pt x="2633" y="2743"/>
                  </a:lnTo>
                  <a:lnTo>
                    <a:pt x="2685" y="2631"/>
                  </a:lnTo>
                  <a:lnTo>
                    <a:pt x="2735" y="2528"/>
                  </a:lnTo>
                  <a:lnTo>
                    <a:pt x="2778" y="2439"/>
                  </a:lnTo>
                  <a:lnTo>
                    <a:pt x="2816" y="2366"/>
                  </a:lnTo>
                  <a:lnTo>
                    <a:pt x="2846" y="2312"/>
                  </a:lnTo>
                  <a:lnTo>
                    <a:pt x="2872" y="2262"/>
                  </a:lnTo>
                  <a:lnTo>
                    <a:pt x="2890" y="2228"/>
                  </a:lnTo>
                  <a:lnTo>
                    <a:pt x="2906" y="2193"/>
                  </a:lnTo>
                  <a:lnTo>
                    <a:pt x="2923" y="2157"/>
                  </a:lnTo>
                  <a:lnTo>
                    <a:pt x="2937" y="2122"/>
                  </a:lnTo>
                  <a:lnTo>
                    <a:pt x="2952" y="2085"/>
                  </a:lnTo>
                  <a:lnTo>
                    <a:pt x="2965" y="2049"/>
                  </a:lnTo>
                  <a:lnTo>
                    <a:pt x="2978" y="2012"/>
                  </a:lnTo>
                  <a:lnTo>
                    <a:pt x="2989" y="1975"/>
                  </a:lnTo>
                  <a:lnTo>
                    <a:pt x="3000" y="1937"/>
                  </a:lnTo>
                  <a:lnTo>
                    <a:pt x="3010" y="1900"/>
                  </a:lnTo>
                  <a:lnTo>
                    <a:pt x="3019" y="1862"/>
                  </a:lnTo>
                  <a:lnTo>
                    <a:pt x="3027" y="1823"/>
                  </a:lnTo>
                  <a:lnTo>
                    <a:pt x="3034" y="1785"/>
                  </a:lnTo>
                  <a:lnTo>
                    <a:pt x="3040" y="1746"/>
                  </a:lnTo>
                  <a:lnTo>
                    <a:pt x="3045" y="1707"/>
                  </a:lnTo>
                  <a:lnTo>
                    <a:pt x="3049" y="1667"/>
                  </a:lnTo>
                  <a:lnTo>
                    <a:pt x="3056" y="1527"/>
                  </a:lnTo>
                  <a:lnTo>
                    <a:pt x="3055" y="1489"/>
                  </a:lnTo>
                  <a:lnTo>
                    <a:pt x="3054" y="1452"/>
                  </a:lnTo>
                  <a:lnTo>
                    <a:pt x="3051" y="1413"/>
                  </a:lnTo>
                  <a:lnTo>
                    <a:pt x="3048" y="1376"/>
                  </a:lnTo>
                  <a:lnTo>
                    <a:pt x="3044" y="1338"/>
                  </a:lnTo>
                  <a:lnTo>
                    <a:pt x="3039" y="1301"/>
                  </a:lnTo>
                  <a:lnTo>
                    <a:pt x="3034" y="1264"/>
                  </a:lnTo>
                  <a:lnTo>
                    <a:pt x="3026" y="1227"/>
                  </a:lnTo>
                  <a:lnTo>
                    <a:pt x="3018" y="1191"/>
                  </a:lnTo>
                  <a:lnTo>
                    <a:pt x="3010" y="1154"/>
                  </a:lnTo>
                  <a:lnTo>
                    <a:pt x="3000" y="1118"/>
                  </a:lnTo>
                  <a:lnTo>
                    <a:pt x="2990" y="1082"/>
                  </a:lnTo>
                  <a:lnTo>
                    <a:pt x="2979" y="1047"/>
                  </a:lnTo>
                  <a:lnTo>
                    <a:pt x="2967" y="1012"/>
                  </a:lnTo>
                  <a:lnTo>
                    <a:pt x="2954" y="977"/>
                  </a:lnTo>
                  <a:lnTo>
                    <a:pt x="2941" y="943"/>
                  </a:lnTo>
                  <a:lnTo>
                    <a:pt x="2925" y="909"/>
                  </a:lnTo>
                  <a:lnTo>
                    <a:pt x="2910" y="875"/>
                  </a:lnTo>
                  <a:lnTo>
                    <a:pt x="2894" y="841"/>
                  </a:lnTo>
                  <a:lnTo>
                    <a:pt x="2877" y="808"/>
                  </a:lnTo>
                  <a:lnTo>
                    <a:pt x="2859" y="776"/>
                  </a:lnTo>
                  <a:lnTo>
                    <a:pt x="2840" y="744"/>
                  </a:lnTo>
                  <a:lnTo>
                    <a:pt x="2820" y="712"/>
                  </a:lnTo>
                  <a:lnTo>
                    <a:pt x="2800" y="681"/>
                  </a:lnTo>
                  <a:lnTo>
                    <a:pt x="2779" y="650"/>
                  </a:lnTo>
                  <a:lnTo>
                    <a:pt x="2757" y="619"/>
                  </a:lnTo>
                  <a:lnTo>
                    <a:pt x="2734" y="589"/>
                  </a:lnTo>
                  <a:lnTo>
                    <a:pt x="2711" y="561"/>
                  </a:lnTo>
                  <a:lnTo>
                    <a:pt x="2686" y="531"/>
                  </a:lnTo>
                  <a:lnTo>
                    <a:pt x="2661" y="503"/>
                  </a:lnTo>
                  <a:lnTo>
                    <a:pt x="2635" y="475"/>
                  </a:lnTo>
                  <a:lnTo>
                    <a:pt x="2609" y="448"/>
                  </a:lnTo>
                  <a:close/>
                  <a:moveTo>
                    <a:pt x="2661" y="1641"/>
                  </a:moveTo>
                  <a:lnTo>
                    <a:pt x="2661" y="1641"/>
                  </a:lnTo>
                  <a:lnTo>
                    <a:pt x="2658" y="1669"/>
                  </a:lnTo>
                  <a:lnTo>
                    <a:pt x="2654" y="1697"/>
                  </a:lnTo>
                  <a:lnTo>
                    <a:pt x="2650" y="1725"/>
                  </a:lnTo>
                  <a:lnTo>
                    <a:pt x="2644" y="1753"/>
                  </a:lnTo>
                  <a:lnTo>
                    <a:pt x="2639" y="1781"/>
                  </a:lnTo>
                  <a:lnTo>
                    <a:pt x="2632" y="1809"/>
                  </a:lnTo>
                  <a:lnTo>
                    <a:pt x="2624" y="1837"/>
                  </a:lnTo>
                  <a:lnTo>
                    <a:pt x="2617" y="1863"/>
                  </a:lnTo>
                  <a:lnTo>
                    <a:pt x="2608" y="1891"/>
                  </a:lnTo>
                  <a:lnTo>
                    <a:pt x="2599" y="1918"/>
                  </a:lnTo>
                  <a:lnTo>
                    <a:pt x="2589" y="1945"/>
                  </a:lnTo>
                  <a:lnTo>
                    <a:pt x="2579" y="1972"/>
                  </a:lnTo>
                  <a:lnTo>
                    <a:pt x="2567" y="1998"/>
                  </a:lnTo>
                  <a:lnTo>
                    <a:pt x="2556" y="2025"/>
                  </a:lnTo>
                  <a:lnTo>
                    <a:pt x="2543" y="2051"/>
                  </a:lnTo>
                  <a:lnTo>
                    <a:pt x="2529" y="2078"/>
                  </a:lnTo>
                  <a:lnTo>
                    <a:pt x="2485" y="2158"/>
                  </a:lnTo>
                  <a:lnTo>
                    <a:pt x="2450" y="2227"/>
                  </a:lnTo>
                  <a:lnTo>
                    <a:pt x="2408" y="2311"/>
                  </a:lnTo>
                  <a:lnTo>
                    <a:pt x="2359" y="2409"/>
                  </a:lnTo>
                  <a:lnTo>
                    <a:pt x="2307" y="2519"/>
                  </a:lnTo>
                  <a:lnTo>
                    <a:pt x="2253" y="2641"/>
                  </a:lnTo>
                  <a:lnTo>
                    <a:pt x="2225" y="2705"/>
                  </a:lnTo>
                  <a:lnTo>
                    <a:pt x="2197" y="2771"/>
                  </a:lnTo>
                  <a:lnTo>
                    <a:pt x="2170" y="2838"/>
                  </a:lnTo>
                  <a:lnTo>
                    <a:pt x="2142" y="2908"/>
                  </a:lnTo>
                  <a:lnTo>
                    <a:pt x="2116" y="2979"/>
                  </a:lnTo>
                  <a:lnTo>
                    <a:pt x="2090" y="3051"/>
                  </a:lnTo>
                  <a:lnTo>
                    <a:pt x="2065" y="3124"/>
                  </a:lnTo>
                  <a:lnTo>
                    <a:pt x="2040" y="3198"/>
                  </a:lnTo>
                  <a:lnTo>
                    <a:pt x="2018" y="3272"/>
                  </a:lnTo>
                  <a:lnTo>
                    <a:pt x="1996" y="3346"/>
                  </a:lnTo>
                  <a:lnTo>
                    <a:pt x="1977" y="3420"/>
                  </a:lnTo>
                  <a:lnTo>
                    <a:pt x="1960" y="3494"/>
                  </a:lnTo>
                  <a:lnTo>
                    <a:pt x="1944" y="3568"/>
                  </a:lnTo>
                  <a:lnTo>
                    <a:pt x="1930" y="3641"/>
                  </a:lnTo>
                  <a:lnTo>
                    <a:pt x="1919" y="3714"/>
                  </a:lnTo>
                  <a:lnTo>
                    <a:pt x="1911" y="3785"/>
                  </a:lnTo>
                  <a:lnTo>
                    <a:pt x="1908" y="3820"/>
                  </a:lnTo>
                  <a:lnTo>
                    <a:pt x="1905" y="3856"/>
                  </a:lnTo>
                  <a:lnTo>
                    <a:pt x="1903" y="3890"/>
                  </a:lnTo>
                  <a:lnTo>
                    <a:pt x="1902" y="3924"/>
                  </a:lnTo>
                  <a:lnTo>
                    <a:pt x="1901" y="3939"/>
                  </a:lnTo>
                  <a:lnTo>
                    <a:pt x="1722" y="3939"/>
                  </a:lnTo>
                  <a:lnTo>
                    <a:pt x="1722" y="3230"/>
                  </a:lnTo>
                  <a:lnTo>
                    <a:pt x="1333" y="3230"/>
                  </a:lnTo>
                  <a:lnTo>
                    <a:pt x="1333" y="3939"/>
                  </a:lnTo>
                  <a:lnTo>
                    <a:pt x="1154" y="3939"/>
                  </a:lnTo>
                  <a:lnTo>
                    <a:pt x="1152" y="3924"/>
                  </a:lnTo>
                  <a:lnTo>
                    <a:pt x="1151" y="3873"/>
                  </a:lnTo>
                  <a:lnTo>
                    <a:pt x="1148" y="3820"/>
                  </a:lnTo>
                  <a:lnTo>
                    <a:pt x="1142" y="3767"/>
                  </a:lnTo>
                  <a:lnTo>
                    <a:pt x="1136" y="3714"/>
                  </a:lnTo>
                  <a:lnTo>
                    <a:pt x="1128" y="3659"/>
                  </a:lnTo>
                  <a:lnTo>
                    <a:pt x="1118" y="3604"/>
                  </a:lnTo>
                  <a:lnTo>
                    <a:pt x="1108" y="3547"/>
                  </a:lnTo>
                  <a:lnTo>
                    <a:pt x="1096" y="3491"/>
                  </a:lnTo>
                  <a:lnTo>
                    <a:pt x="1081" y="3434"/>
                  </a:lnTo>
                  <a:lnTo>
                    <a:pt x="1067" y="3377"/>
                  </a:lnTo>
                  <a:lnTo>
                    <a:pt x="1052" y="3319"/>
                  </a:lnTo>
                  <a:lnTo>
                    <a:pt x="1035" y="3261"/>
                  </a:lnTo>
                  <a:lnTo>
                    <a:pt x="1016" y="3203"/>
                  </a:lnTo>
                  <a:lnTo>
                    <a:pt x="997" y="3145"/>
                  </a:lnTo>
                  <a:lnTo>
                    <a:pt x="977" y="3086"/>
                  </a:lnTo>
                  <a:lnTo>
                    <a:pt x="958" y="3029"/>
                  </a:lnTo>
                  <a:lnTo>
                    <a:pt x="937" y="2970"/>
                  </a:lnTo>
                  <a:lnTo>
                    <a:pt x="914" y="2911"/>
                  </a:lnTo>
                  <a:lnTo>
                    <a:pt x="868" y="2796"/>
                  </a:lnTo>
                  <a:lnTo>
                    <a:pt x="820" y="2681"/>
                  </a:lnTo>
                  <a:lnTo>
                    <a:pt x="771" y="2570"/>
                  </a:lnTo>
                  <a:lnTo>
                    <a:pt x="721" y="2459"/>
                  </a:lnTo>
                  <a:lnTo>
                    <a:pt x="669" y="2353"/>
                  </a:lnTo>
                  <a:lnTo>
                    <a:pt x="618" y="2249"/>
                  </a:lnTo>
                  <a:lnTo>
                    <a:pt x="568" y="2150"/>
                  </a:lnTo>
                  <a:lnTo>
                    <a:pt x="567" y="2144"/>
                  </a:lnTo>
                  <a:lnTo>
                    <a:pt x="530" y="2075"/>
                  </a:lnTo>
                  <a:lnTo>
                    <a:pt x="515" y="2050"/>
                  </a:lnTo>
                  <a:lnTo>
                    <a:pt x="503" y="2024"/>
                  </a:lnTo>
                  <a:lnTo>
                    <a:pt x="491" y="1998"/>
                  </a:lnTo>
                  <a:lnTo>
                    <a:pt x="479" y="1972"/>
                  </a:lnTo>
                  <a:lnTo>
                    <a:pt x="468" y="1945"/>
                  </a:lnTo>
                  <a:lnTo>
                    <a:pt x="458" y="1918"/>
                  </a:lnTo>
                  <a:lnTo>
                    <a:pt x="449" y="1892"/>
                  </a:lnTo>
                  <a:lnTo>
                    <a:pt x="440" y="1864"/>
                  </a:lnTo>
                  <a:lnTo>
                    <a:pt x="431" y="1838"/>
                  </a:lnTo>
                  <a:lnTo>
                    <a:pt x="424" y="1810"/>
                  </a:lnTo>
                  <a:lnTo>
                    <a:pt x="418" y="1782"/>
                  </a:lnTo>
                  <a:lnTo>
                    <a:pt x="411" y="1754"/>
                  </a:lnTo>
                  <a:lnTo>
                    <a:pt x="406" y="1726"/>
                  </a:lnTo>
                  <a:lnTo>
                    <a:pt x="401" y="1697"/>
                  </a:lnTo>
                  <a:lnTo>
                    <a:pt x="398" y="1670"/>
                  </a:lnTo>
                  <a:lnTo>
                    <a:pt x="395" y="1641"/>
                  </a:lnTo>
                  <a:lnTo>
                    <a:pt x="389" y="1519"/>
                  </a:lnTo>
                  <a:lnTo>
                    <a:pt x="389" y="1492"/>
                  </a:lnTo>
                  <a:lnTo>
                    <a:pt x="390" y="1463"/>
                  </a:lnTo>
                  <a:lnTo>
                    <a:pt x="392" y="1435"/>
                  </a:lnTo>
                  <a:lnTo>
                    <a:pt x="395" y="1408"/>
                  </a:lnTo>
                  <a:lnTo>
                    <a:pt x="398" y="1380"/>
                  </a:lnTo>
                  <a:lnTo>
                    <a:pt x="402" y="1352"/>
                  </a:lnTo>
                  <a:lnTo>
                    <a:pt x="407" y="1325"/>
                  </a:lnTo>
                  <a:lnTo>
                    <a:pt x="412" y="1298"/>
                  </a:lnTo>
                  <a:lnTo>
                    <a:pt x="418" y="1270"/>
                  </a:lnTo>
                  <a:lnTo>
                    <a:pt x="424" y="1244"/>
                  </a:lnTo>
                  <a:lnTo>
                    <a:pt x="431" y="1217"/>
                  </a:lnTo>
                  <a:lnTo>
                    <a:pt x="439" y="1191"/>
                  </a:lnTo>
                  <a:lnTo>
                    <a:pt x="448" y="1165"/>
                  </a:lnTo>
                  <a:lnTo>
                    <a:pt x="457" y="1139"/>
                  </a:lnTo>
                  <a:lnTo>
                    <a:pt x="466" y="1113"/>
                  </a:lnTo>
                  <a:lnTo>
                    <a:pt x="476" y="1088"/>
                  </a:lnTo>
                  <a:lnTo>
                    <a:pt x="487" y="1063"/>
                  </a:lnTo>
                  <a:lnTo>
                    <a:pt x="499" y="1038"/>
                  </a:lnTo>
                  <a:lnTo>
                    <a:pt x="511" y="1013"/>
                  </a:lnTo>
                  <a:lnTo>
                    <a:pt x="524" y="989"/>
                  </a:lnTo>
                  <a:lnTo>
                    <a:pt x="537" y="965"/>
                  </a:lnTo>
                  <a:lnTo>
                    <a:pt x="551" y="941"/>
                  </a:lnTo>
                  <a:lnTo>
                    <a:pt x="565" y="918"/>
                  </a:lnTo>
                  <a:lnTo>
                    <a:pt x="580" y="895"/>
                  </a:lnTo>
                  <a:lnTo>
                    <a:pt x="596" y="871"/>
                  </a:lnTo>
                  <a:lnTo>
                    <a:pt x="612" y="849"/>
                  </a:lnTo>
                  <a:lnTo>
                    <a:pt x="629" y="827"/>
                  </a:lnTo>
                  <a:lnTo>
                    <a:pt x="647" y="806"/>
                  </a:lnTo>
                  <a:lnTo>
                    <a:pt x="664" y="784"/>
                  </a:lnTo>
                  <a:lnTo>
                    <a:pt x="683" y="763"/>
                  </a:lnTo>
                  <a:lnTo>
                    <a:pt x="702" y="743"/>
                  </a:lnTo>
                  <a:lnTo>
                    <a:pt x="722" y="723"/>
                  </a:lnTo>
                  <a:lnTo>
                    <a:pt x="743" y="703"/>
                  </a:lnTo>
                  <a:lnTo>
                    <a:pt x="764" y="683"/>
                  </a:lnTo>
                  <a:lnTo>
                    <a:pt x="785" y="665"/>
                  </a:lnTo>
                  <a:lnTo>
                    <a:pt x="806" y="647"/>
                  </a:lnTo>
                  <a:lnTo>
                    <a:pt x="828" y="629"/>
                  </a:lnTo>
                  <a:lnTo>
                    <a:pt x="850" y="611"/>
                  </a:lnTo>
                  <a:lnTo>
                    <a:pt x="874" y="596"/>
                  </a:lnTo>
                  <a:lnTo>
                    <a:pt x="896" y="579"/>
                  </a:lnTo>
                  <a:lnTo>
                    <a:pt x="920" y="565"/>
                  </a:lnTo>
                  <a:lnTo>
                    <a:pt x="943" y="550"/>
                  </a:lnTo>
                  <a:lnTo>
                    <a:pt x="968" y="536"/>
                  </a:lnTo>
                  <a:lnTo>
                    <a:pt x="992" y="523"/>
                  </a:lnTo>
                  <a:lnTo>
                    <a:pt x="1016" y="510"/>
                  </a:lnTo>
                  <a:lnTo>
                    <a:pt x="1041" y="498"/>
                  </a:lnTo>
                  <a:lnTo>
                    <a:pt x="1066" y="486"/>
                  </a:lnTo>
                  <a:lnTo>
                    <a:pt x="1091" y="475"/>
                  </a:lnTo>
                  <a:lnTo>
                    <a:pt x="1117" y="464"/>
                  </a:lnTo>
                  <a:lnTo>
                    <a:pt x="1143" y="456"/>
                  </a:lnTo>
                  <a:lnTo>
                    <a:pt x="1170" y="446"/>
                  </a:lnTo>
                  <a:lnTo>
                    <a:pt x="1195" y="438"/>
                  </a:lnTo>
                  <a:lnTo>
                    <a:pt x="1223" y="430"/>
                  </a:lnTo>
                  <a:lnTo>
                    <a:pt x="1250" y="423"/>
                  </a:lnTo>
                  <a:lnTo>
                    <a:pt x="1276" y="417"/>
                  </a:lnTo>
                  <a:lnTo>
                    <a:pt x="1304" y="411"/>
                  </a:lnTo>
                  <a:lnTo>
                    <a:pt x="1331" y="406"/>
                  </a:lnTo>
                  <a:lnTo>
                    <a:pt x="1359" y="401"/>
                  </a:lnTo>
                  <a:lnTo>
                    <a:pt x="1387" y="398"/>
                  </a:lnTo>
                  <a:lnTo>
                    <a:pt x="1414" y="395"/>
                  </a:lnTo>
                  <a:lnTo>
                    <a:pt x="1443" y="392"/>
                  </a:lnTo>
                  <a:lnTo>
                    <a:pt x="1471" y="390"/>
                  </a:lnTo>
                  <a:lnTo>
                    <a:pt x="1500" y="389"/>
                  </a:lnTo>
                  <a:lnTo>
                    <a:pt x="1527" y="389"/>
                  </a:lnTo>
                  <a:lnTo>
                    <a:pt x="1569" y="389"/>
                  </a:lnTo>
                  <a:lnTo>
                    <a:pt x="1610" y="391"/>
                  </a:lnTo>
                  <a:lnTo>
                    <a:pt x="1651" y="396"/>
                  </a:lnTo>
                  <a:lnTo>
                    <a:pt x="1691" y="400"/>
                  </a:lnTo>
                  <a:lnTo>
                    <a:pt x="1732" y="407"/>
                  </a:lnTo>
                  <a:lnTo>
                    <a:pt x="1771" y="415"/>
                  </a:lnTo>
                  <a:lnTo>
                    <a:pt x="1810" y="423"/>
                  </a:lnTo>
                  <a:lnTo>
                    <a:pt x="1849" y="435"/>
                  </a:lnTo>
                  <a:lnTo>
                    <a:pt x="1882" y="444"/>
                  </a:lnTo>
                  <a:lnTo>
                    <a:pt x="1917" y="457"/>
                  </a:lnTo>
                  <a:lnTo>
                    <a:pt x="1950" y="470"/>
                  </a:lnTo>
                  <a:lnTo>
                    <a:pt x="1983" y="483"/>
                  </a:lnTo>
                  <a:lnTo>
                    <a:pt x="2015" y="498"/>
                  </a:lnTo>
                  <a:lnTo>
                    <a:pt x="2047" y="514"/>
                  </a:lnTo>
                  <a:lnTo>
                    <a:pt x="2078" y="531"/>
                  </a:lnTo>
                  <a:lnTo>
                    <a:pt x="2109" y="548"/>
                  </a:lnTo>
                  <a:lnTo>
                    <a:pt x="2139" y="567"/>
                  </a:lnTo>
                  <a:lnTo>
                    <a:pt x="2169" y="586"/>
                  </a:lnTo>
                  <a:lnTo>
                    <a:pt x="2197" y="607"/>
                  </a:lnTo>
                  <a:lnTo>
                    <a:pt x="2226" y="628"/>
                  </a:lnTo>
                  <a:lnTo>
                    <a:pt x="2254" y="650"/>
                  </a:lnTo>
                  <a:lnTo>
                    <a:pt x="2281" y="673"/>
                  </a:lnTo>
                  <a:lnTo>
                    <a:pt x="2308" y="698"/>
                  </a:lnTo>
                  <a:lnTo>
                    <a:pt x="2333" y="723"/>
                  </a:lnTo>
                  <a:lnTo>
                    <a:pt x="2353" y="743"/>
                  </a:lnTo>
                  <a:lnTo>
                    <a:pt x="2372" y="763"/>
                  </a:lnTo>
                  <a:lnTo>
                    <a:pt x="2391" y="784"/>
                  </a:lnTo>
                  <a:lnTo>
                    <a:pt x="2409" y="806"/>
                  </a:lnTo>
                  <a:lnTo>
                    <a:pt x="2426" y="827"/>
                  </a:lnTo>
                  <a:lnTo>
                    <a:pt x="2443" y="849"/>
                  </a:lnTo>
                  <a:lnTo>
                    <a:pt x="2460" y="872"/>
                  </a:lnTo>
                  <a:lnTo>
                    <a:pt x="2475" y="895"/>
                  </a:lnTo>
                  <a:lnTo>
                    <a:pt x="2489" y="918"/>
                  </a:lnTo>
                  <a:lnTo>
                    <a:pt x="2505" y="941"/>
                  </a:lnTo>
                  <a:lnTo>
                    <a:pt x="2518" y="965"/>
                  </a:lnTo>
                  <a:lnTo>
                    <a:pt x="2531" y="989"/>
                  </a:lnTo>
                  <a:lnTo>
                    <a:pt x="2545" y="1013"/>
                  </a:lnTo>
                  <a:lnTo>
                    <a:pt x="2557" y="1038"/>
                  </a:lnTo>
                  <a:lnTo>
                    <a:pt x="2568" y="1063"/>
                  </a:lnTo>
                  <a:lnTo>
                    <a:pt x="2579" y="1088"/>
                  </a:lnTo>
                  <a:lnTo>
                    <a:pt x="2589" y="1113"/>
                  </a:lnTo>
                  <a:lnTo>
                    <a:pt x="2599" y="1139"/>
                  </a:lnTo>
                  <a:lnTo>
                    <a:pt x="2608" y="1164"/>
                  </a:lnTo>
                  <a:lnTo>
                    <a:pt x="2617" y="1191"/>
                  </a:lnTo>
                  <a:lnTo>
                    <a:pt x="2624" y="1217"/>
                  </a:lnTo>
                  <a:lnTo>
                    <a:pt x="2631" y="1244"/>
                  </a:lnTo>
                  <a:lnTo>
                    <a:pt x="2638" y="1270"/>
                  </a:lnTo>
                  <a:lnTo>
                    <a:pt x="2643" y="1297"/>
                  </a:lnTo>
                  <a:lnTo>
                    <a:pt x="2649" y="1325"/>
                  </a:lnTo>
                  <a:lnTo>
                    <a:pt x="2653" y="1352"/>
                  </a:lnTo>
                  <a:lnTo>
                    <a:pt x="2658" y="1379"/>
                  </a:lnTo>
                  <a:lnTo>
                    <a:pt x="2660" y="1406"/>
                  </a:lnTo>
                  <a:lnTo>
                    <a:pt x="2663" y="1435"/>
                  </a:lnTo>
                  <a:lnTo>
                    <a:pt x="2664" y="1463"/>
                  </a:lnTo>
                  <a:lnTo>
                    <a:pt x="2666" y="1491"/>
                  </a:lnTo>
                  <a:lnTo>
                    <a:pt x="2666" y="1519"/>
                  </a:lnTo>
                  <a:lnTo>
                    <a:pt x="2661" y="1641"/>
                  </a:lnTo>
                  <a:close/>
                  <a:moveTo>
                    <a:pt x="907" y="4981"/>
                  </a:moveTo>
                  <a:lnTo>
                    <a:pt x="2149" y="4981"/>
                  </a:lnTo>
                  <a:lnTo>
                    <a:pt x="2149" y="4592"/>
                  </a:lnTo>
                  <a:lnTo>
                    <a:pt x="907" y="4592"/>
                  </a:lnTo>
                  <a:lnTo>
                    <a:pt x="907" y="4981"/>
                  </a:lnTo>
                  <a:close/>
                  <a:moveTo>
                    <a:pt x="1177" y="5429"/>
                  </a:moveTo>
                  <a:lnTo>
                    <a:pt x="1879" y="5429"/>
                  </a:lnTo>
                  <a:lnTo>
                    <a:pt x="1879" y="5209"/>
                  </a:lnTo>
                  <a:lnTo>
                    <a:pt x="1177" y="5209"/>
                  </a:lnTo>
                  <a:lnTo>
                    <a:pt x="1177" y="54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3"/>
          <p:cNvSpPr txBox="1"/>
          <p:nvPr/>
        </p:nvSpPr>
        <p:spPr>
          <a:xfrm>
            <a:off x="6131100" y="1065054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医案分析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6131100" y="1340128"/>
            <a:ext cx="2157202" cy="73866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利用算法对中医医案进行分析，从准确率等指标进行评价</a:t>
            </a:r>
          </a:p>
        </p:txBody>
      </p:sp>
      <p:sp>
        <p:nvSpPr>
          <p:cNvPr id="31" name="TextBox 13"/>
          <p:cNvSpPr txBox="1"/>
          <p:nvPr/>
        </p:nvSpPr>
        <p:spPr>
          <a:xfrm>
            <a:off x="2151948" y="2828587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用户交互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2" name="TextBox 13"/>
          <p:cNvSpPr txBox="1"/>
          <p:nvPr/>
        </p:nvSpPr>
        <p:spPr>
          <a:xfrm>
            <a:off x="2151948" y="3103661"/>
            <a:ext cx="2157202" cy="9848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设计单项、批量并且支持多种文件格式的数据录入方式，并能够将用户数据读写到数据库</a:t>
            </a:r>
          </a:p>
        </p:txBody>
      </p:sp>
      <p:sp>
        <p:nvSpPr>
          <p:cNvPr id="33" name="TextBox 13"/>
          <p:cNvSpPr txBox="1"/>
          <p:nvPr/>
        </p:nvSpPr>
        <p:spPr>
          <a:xfrm>
            <a:off x="6131100" y="2828587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数据展示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6131100" y="3103661"/>
            <a:ext cx="2157202" cy="9848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利用数据可视化技术展示历史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辨证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数据，包括症状体征的分布、证型的分布等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00"/>
                            </p:stCondLst>
                            <p:childTnLst>
                              <p:par>
                                <p:cTn id="3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6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100"/>
                            </p:stCondLst>
                            <p:childTnLst>
                              <p:par>
                                <p:cTn id="5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6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100"/>
                            </p:stCondLst>
                            <p:childTnLst>
                              <p:par>
                                <p:cTn id="74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60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3" grpId="0"/>
      <p:bldP spid="20494" grpId="0"/>
      <p:bldP spid="24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Placeholder 2"/>
          <p:cNvSpPr txBox="1"/>
          <p:nvPr/>
        </p:nvSpPr>
        <p:spPr>
          <a:xfrm>
            <a:off x="1906916" y="1188959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zh-CN" altLang="en-US" sz="1400" b="1" dirty="0" smtClean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社会意义</a:t>
            </a:r>
            <a:endParaRPr lang="zh-CN" altLang="en-US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" name="Text Placeholder 8"/>
          <p:cNvSpPr txBox="1"/>
          <p:nvPr/>
        </p:nvSpPr>
        <p:spPr>
          <a:xfrm>
            <a:off x="1906915" y="1520058"/>
            <a:ext cx="4733522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形成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“以数据为支撑”、“以算法为驱动”的辨证量化诊断体系，为大数据时代中医辨证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研究提供参考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Text Placeholder 2"/>
          <p:cNvSpPr txBox="1"/>
          <p:nvPr/>
        </p:nvSpPr>
        <p:spPr>
          <a:xfrm>
            <a:off x="1906916" y="2850357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zh-CN" altLang="en-US" sz="1400" b="1" dirty="0" smtClean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个人意义</a:t>
            </a:r>
            <a:endParaRPr lang="zh-CN" altLang="en-US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 Placeholder 8"/>
          <p:cNvSpPr txBox="1"/>
          <p:nvPr/>
        </p:nvSpPr>
        <p:spPr>
          <a:xfrm>
            <a:off x="1906915" y="3195981"/>
            <a:ext cx="4733522" cy="669724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学习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到中医藏象辨证理论，理解机器学习算法实现与优化原理，掌握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Web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开发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技术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1.2 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课题意义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249193" y="1314056"/>
            <a:ext cx="602227" cy="602227"/>
            <a:chOff x="1201568" y="1323581"/>
            <a:chExt cx="602227" cy="602227"/>
          </a:xfrm>
          <a:solidFill>
            <a:schemeClr val="bg1"/>
          </a:solidFill>
        </p:grpSpPr>
        <p:sp>
          <p:nvSpPr>
            <p:cNvPr id="15" name="泪滴形 14"/>
            <p:cNvSpPr/>
            <p:nvPr/>
          </p:nvSpPr>
          <p:spPr>
            <a:xfrm>
              <a:off x="1201568" y="13235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370273" y="1442634"/>
              <a:ext cx="264816" cy="364121"/>
              <a:chOff x="6766243" y="2767965"/>
              <a:chExt cx="139700" cy="192088"/>
            </a:xfrm>
            <a:grpFill/>
          </p:grpSpPr>
          <p:sp>
            <p:nvSpPr>
              <p:cNvPr id="31762" name="Rectangle 27"/>
              <p:cNvSpPr/>
              <p:nvPr/>
            </p:nvSpPr>
            <p:spPr>
              <a:xfrm>
                <a:off x="6766243" y="2807653"/>
                <a:ext cx="22225" cy="152400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3" name="Rectangle 28"/>
              <p:cNvSpPr/>
              <p:nvPr/>
            </p:nvSpPr>
            <p:spPr>
              <a:xfrm>
                <a:off x="6807518" y="2783840"/>
                <a:ext cx="20637" cy="17621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4" name="Rectangle 29"/>
              <p:cNvSpPr/>
              <p:nvPr/>
            </p:nvSpPr>
            <p:spPr>
              <a:xfrm>
                <a:off x="6844030" y="2767965"/>
                <a:ext cx="22225" cy="192088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5" name="Rectangle 30"/>
              <p:cNvSpPr/>
              <p:nvPr/>
            </p:nvSpPr>
            <p:spPr>
              <a:xfrm>
                <a:off x="6882130" y="2866390"/>
                <a:ext cx="23813" cy="9366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1249193" y="2969162"/>
            <a:ext cx="602227" cy="602227"/>
            <a:chOff x="1201568" y="2978687"/>
            <a:chExt cx="602227" cy="602227"/>
          </a:xfrm>
          <a:solidFill>
            <a:schemeClr val="bg1"/>
          </a:solidFill>
        </p:grpSpPr>
        <p:sp>
          <p:nvSpPr>
            <p:cNvPr id="40" name="泪滴形 39"/>
            <p:cNvSpPr/>
            <p:nvPr/>
          </p:nvSpPr>
          <p:spPr>
            <a:xfrm>
              <a:off x="1201568" y="29786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61" name="Freeform 36"/>
            <p:cNvSpPr/>
            <p:nvPr/>
          </p:nvSpPr>
          <p:spPr>
            <a:xfrm>
              <a:off x="1311282" y="3111644"/>
              <a:ext cx="382799" cy="3363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34" h="117">
                  <a:moveTo>
                    <a:pt x="134" y="20"/>
                  </a:moveTo>
                  <a:cubicBezTo>
                    <a:pt x="134" y="9"/>
                    <a:pt x="125" y="0"/>
                    <a:pt x="114" y="0"/>
                  </a:cubicBezTo>
                  <a:cubicBezTo>
                    <a:pt x="103" y="0"/>
                    <a:pt x="94" y="9"/>
                    <a:pt x="94" y="20"/>
                  </a:cubicBezTo>
                  <a:cubicBezTo>
                    <a:pt x="94" y="26"/>
                    <a:pt x="96" y="31"/>
                    <a:pt x="100" y="34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5" y="62"/>
                    <a:pt x="23" y="62"/>
                    <a:pt x="21" y="62"/>
                  </a:cubicBezTo>
                  <a:cubicBezTo>
                    <a:pt x="9" y="62"/>
                    <a:pt x="0" y="71"/>
                    <a:pt x="0" y="82"/>
                  </a:cubicBezTo>
                  <a:cubicBezTo>
                    <a:pt x="0" y="93"/>
                    <a:pt x="9" y="102"/>
                    <a:pt x="21" y="102"/>
                  </a:cubicBezTo>
                  <a:cubicBezTo>
                    <a:pt x="32" y="102"/>
                    <a:pt x="41" y="93"/>
                    <a:pt x="41" y="82"/>
                  </a:cubicBezTo>
                  <a:cubicBezTo>
                    <a:pt x="41" y="81"/>
                    <a:pt x="41" y="79"/>
                    <a:pt x="40" y="78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28" y="37"/>
                    <a:pt x="134" y="29"/>
                    <a:pt x="134" y="2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33" name="直接连接符 3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2" grpId="0"/>
      <p:bldP spid="3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2.1 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研究思路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pSp>
        <p:nvGrpSpPr>
          <p:cNvPr id="48" name="组合 27"/>
          <p:cNvGrpSpPr>
            <a:grpSpLocks/>
          </p:cNvGrpSpPr>
          <p:nvPr/>
        </p:nvGrpSpPr>
        <p:grpSpPr bwMode="auto">
          <a:xfrm>
            <a:off x="966337" y="2223043"/>
            <a:ext cx="1624013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49" name="任意多边形 14"/>
            <p:cNvSpPr>
              <a:spLocks/>
            </p:cNvSpPr>
            <p:nvPr/>
          </p:nvSpPr>
          <p:spPr bwMode="auto">
            <a:xfrm>
              <a:off x="433519" y="234675"/>
              <a:ext cx="1732491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lIns="481462" tIns="239269" rIns="478992" bIns="239269" anchor="ctr"/>
            <a:lstStyle/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任意多边形 15"/>
            <p:cNvSpPr>
              <a:spLocks/>
            </p:cNvSpPr>
            <p:nvPr/>
          </p:nvSpPr>
          <p:spPr bwMode="auto">
            <a:xfrm>
              <a:off x="0" y="323896"/>
              <a:ext cx="867039" cy="866899"/>
            </a:xfrm>
            <a:custGeom>
              <a:avLst/>
              <a:gdLst>
                <a:gd name="T0" fmla="*/ 0 w 866404"/>
                <a:gd name="T1" fmla="*/ 433945 h 866404"/>
                <a:gd name="T2" fmla="*/ 434156 w 866404"/>
                <a:gd name="T3" fmla="*/ 0 h 866404"/>
                <a:gd name="T4" fmla="*/ 868310 w 866404"/>
                <a:gd name="T5" fmla="*/ 433945 h 866404"/>
                <a:gd name="T6" fmla="*/ 434156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1202687" y="583515"/>
              <a:ext cx="371639" cy="347662"/>
            </a:xfrm>
            <a:custGeom>
              <a:avLst/>
              <a:gdLst>
                <a:gd name="T0" fmla="*/ 489318417 w 257"/>
                <a:gd name="T1" fmla="*/ 49945036 h 241"/>
                <a:gd name="T2" fmla="*/ 384763496 w 257"/>
                <a:gd name="T3" fmla="*/ 0 h 241"/>
                <a:gd name="T4" fmla="*/ 288572622 w 257"/>
                <a:gd name="T5" fmla="*/ 49945036 h 241"/>
                <a:gd name="T6" fmla="*/ 41821679 w 257"/>
                <a:gd name="T7" fmla="*/ 299670218 h 241"/>
                <a:gd name="T8" fmla="*/ 41821679 w 257"/>
                <a:gd name="T9" fmla="*/ 457829019 h 241"/>
                <a:gd name="T10" fmla="*/ 198654783 w 257"/>
                <a:gd name="T11" fmla="*/ 457829019 h 241"/>
                <a:gd name="T12" fmla="*/ 432859656 w 257"/>
                <a:gd name="T13" fmla="*/ 220590818 h 241"/>
                <a:gd name="T14" fmla="*/ 443314715 w 257"/>
                <a:gd name="T15" fmla="*/ 93646583 h 241"/>
                <a:gd name="T16" fmla="*/ 319939243 w 257"/>
                <a:gd name="T17" fmla="*/ 106133563 h 241"/>
                <a:gd name="T18" fmla="*/ 92008851 w 257"/>
                <a:gd name="T19" fmla="*/ 339209918 h 241"/>
                <a:gd name="T20" fmla="*/ 92008851 w 257"/>
                <a:gd name="T21" fmla="*/ 362100792 h 241"/>
                <a:gd name="T22" fmla="*/ 115011425 w 257"/>
                <a:gd name="T23" fmla="*/ 362100792 h 241"/>
                <a:gd name="T24" fmla="*/ 342941817 w 257"/>
                <a:gd name="T25" fmla="*/ 129024437 h 241"/>
                <a:gd name="T26" fmla="*/ 422403152 w 257"/>
                <a:gd name="T27" fmla="*/ 116538899 h 241"/>
                <a:gd name="T28" fmla="*/ 409857082 w 257"/>
                <a:gd name="T29" fmla="*/ 197698501 h 241"/>
                <a:gd name="T30" fmla="*/ 175653655 w 257"/>
                <a:gd name="T31" fmla="*/ 434936703 h 241"/>
                <a:gd name="T32" fmla="*/ 64824253 w 257"/>
                <a:gd name="T33" fmla="*/ 434936703 h 241"/>
                <a:gd name="T34" fmla="*/ 64824253 w 257"/>
                <a:gd name="T35" fmla="*/ 322561092 h 241"/>
                <a:gd name="T36" fmla="*/ 311575196 w 257"/>
                <a:gd name="T37" fmla="*/ 70755709 h 241"/>
                <a:gd name="T38" fmla="*/ 384763496 w 257"/>
                <a:gd name="T39" fmla="*/ 33296210 h 241"/>
                <a:gd name="T40" fmla="*/ 466317289 w 257"/>
                <a:gd name="T41" fmla="*/ 72835910 h 241"/>
                <a:gd name="T42" fmla="*/ 503956945 w 257"/>
                <a:gd name="T43" fmla="*/ 153996955 h 241"/>
                <a:gd name="T44" fmla="*/ 466317289 w 257"/>
                <a:gd name="T45" fmla="*/ 230994711 h 241"/>
                <a:gd name="T46" fmla="*/ 328303290 w 257"/>
                <a:gd name="T47" fmla="*/ 370424484 h 241"/>
                <a:gd name="T48" fmla="*/ 328303290 w 257"/>
                <a:gd name="T49" fmla="*/ 393316801 h 241"/>
                <a:gd name="T50" fmla="*/ 351305864 w 257"/>
                <a:gd name="T51" fmla="*/ 393316801 h 241"/>
                <a:gd name="T52" fmla="*/ 487227405 w 257"/>
                <a:gd name="T53" fmla="*/ 253887028 h 241"/>
                <a:gd name="T54" fmla="*/ 535323565 w 257"/>
                <a:gd name="T55" fmla="*/ 156078599 h 241"/>
                <a:gd name="T56" fmla="*/ 489318417 w 257"/>
                <a:gd name="T57" fmla="*/ 49945036 h 2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57" h="241">
                  <a:moveTo>
                    <a:pt x="234" y="24"/>
                  </a:moveTo>
                  <a:cubicBezTo>
                    <a:pt x="218" y="8"/>
                    <a:pt x="201" y="0"/>
                    <a:pt x="184" y="0"/>
                  </a:cubicBezTo>
                  <a:cubicBezTo>
                    <a:pt x="156" y="2"/>
                    <a:pt x="138" y="23"/>
                    <a:pt x="138" y="2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0" y="165"/>
                    <a:pt x="0" y="199"/>
                    <a:pt x="20" y="220"/>
                  </a:cubicBezTo>
                  <a:cubicBezTo>
                    <a:pt x="41" y="241"/>
                    <a:pt x="74" y="241"/>
                    <a:pt x="95" y="220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24" y="88"/>
                    <a:pt x="227" y="61"/>
                    <a:pt x="212" y="45"/>
                  </a:cubicBezTo>
                  <a:cubicBezTo>
                    <a:pt x="198" y="30"/>
                    <a:pt x="171" y="33"/>
                    <a:pt x="153" y="51"/>
                  </a:cubicBezTo>
                  <a:cubicBezTo>
                    <a:pt x="44" y="163"/>
                    <a:pt x="44" y="163"/>
                    <a:pt x="44" y="163"/>
                  </a:cubicBezTo>
                  <a:cubicBezTo>
                    <a:pt x="41" y="166"/>
                    <a:pt x="41" y="171"/>
                    <a:pt x="44" y="174"/>
                  </a:cubicBezTo>
                  <a:cubicBezTo>
                    <a:pt x="47" y="177"/>
                    <a:pt x="52" y="177"/>
                    <a:pt x="55" y="174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76" y="50"/>
                    <a:pt x="193" y="47"/>
                    <a:pt x="202" y="56"/>
                  </a:cubicBezTo>
                  <a:cubicBezTo>
                    <a:pt x="210" y="65"/>
                    <a:pt x="208" y="83"/>
                    <a:pt x="196" y="95"/>
                  </a:cubicBezTo>
                  <a:cubicBezTo>
                    <a:pt x="84" y="209"/>
                    <a:pt x="84" y="209"/>
                    <a:pt x="84" y="209"/>
                  </a:cubicBezTo>
                  <a:cubicBezTo>
                    <a:pt x="70" y="225"/>
                    <a:pt x="46" y="225"/>
                    <a:pt x="31" y="209"/>
                  </a:cubicBezTo>
                  <a:cubicBezTo>
                    <a:pt x="16" y="194"/>
                    <a:pt x="16" y="170"/>
                    <a:pt x="31" y="155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4"/>
                    <a:pt x="163" y="17"/>
                    <a:pt x="184" y="16"/>
                  </a:cubicBezTo>
                  <a:cubicBezTo>
                    <a:pt x="197" y="15"/>
                    <a:pt x="210" y="22"/>
                    <a:pt x="223" y="35"/>
                  </a:cubicBezTo>
                  <a:cubicBezTo>
                    <a:pt x="236" y="47"/>
                    <a:pt x="242" y="61"/>
                    <a:pt x="241" y="74"/>
                  </a:cubicBezTo>
                  <a:cubicBezTo>
                    <a:pt x="240" y="95"/>
                    <a:pt x="224" y="111"/>
                    <a:pt x="223" y="111"/>
                  </a:cubicBezTo>
                  <a:cubicBezTo>
                    <a:pt x="157" y="178"/>
                    <a:pt x="157" y="178"/>
                    <a:pt x="157" y="178"/>
                  </a:cubicBezTo>
                  <a:cubicBezTo>
                    <a:pt x="155" y="181"/>
                    <a:pt x="155" y="186"/>
                    <a:pt x="157" y="189"/>
                  </a:cubicBezTo>
                  <a:cubicBezTo>
                    <a:pt x="160" y="192"/>
                    <a:pt x="165" y="192"/>
                    <a:pt x="168" y="189"/>
                  </a:cubicBezTo>
                  <a:cubicBezTo>
                    <a:pt x="233" y="122"/>
                    <a:pt x="233" y="122"/>
                    <a:pt x="233" y="122"/>
                  </a:cubicBezTo>
                  <a:cubicBezTo>
                    <a:pt x="234" y="122"/>
                    <a:pt x="255" y="103"/>
                    <a:pt x="256" y="75"/>
                  </a:cubicBezTo>
                  <a:cubicBezTo>
                    <a:pt x="257" y="57"/>
                    <a:pt x="249" y="40"/>
                    <a:pt x="234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2" name="组合 29"/>
          <p:cNvGrpSpPr>
            <a:grpSpLocks/>
          </p:cNvGrpSpPr>
          <p:nvPr/>
        </p:nvGrpSpPr>
        <p:grpSpPr bwMode="auto">
          <a:xfrm>
            <a:off x="4598533" y="2223043"/>
            <a:ext cx="1625204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53" name="任意多边形 18"/>
            <p:cNvSpPr>
              <a:spLocks/>
            </p:cNvSpPr>
            <p:nvPr/>
          </p:nvSpPr>
          <p:spPr bwMode="auto">
            <a:xfrm>
              <a:off x="433202" y="234675"/>
              <a:ext cx="1732808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lIns="481462" tIns="239269" rIns="478992" bIns="239269" anchor="ctr"/>
            <a:lstStyle/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任意多边形 19"/>
            <p:cNvSpPr>
              <a:spLocks/>
            </p:cNvSpPr>
            <p:nvPr/>
          </p:nvSpPr>
          <p:spPr bwMode="auto">
            <a:xfrm>
              <a:off x="0" y="323896"/>
              <a:ext cx="866404" cy="866899"/>
            </a:xfrm>
            <a:custGeom>
              <a:avLst/>
              <a:gdLst>
                <a:gd name="T0" fmla="*/ 0 w 866404"/>
                <a:gd name="T1" fmla="*/ 433945 h 866404"/>
                <a:gd name="T2" fmla="*/ 433202 w 866404"/>
                <a:gd name="T3" fmla="*/ 0 h 866404"/>
                <a:gd name="T4" fmla="*/ 866404 w 866404"/>
                <a:gd name="T5" fmla="*/ 433945 h 866404"/>
                <a:gd name="T6" fmla="*/ 433202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Freeform 14"/>
            <p:cNvSpPr>
              <a:spLocks noEditPoints="1"/>
            </p:cNvSpPr>
            <p:nvPr/>
          </p:nvSpPr>
          <p:spPr bwMode="auto">
            <a:xfrm>
              <a:off x="1212278" y="581118"/>
              <a:ext cx="352457" cy="352457"/>
            </a:xfrm>
            <a:custGeom>
              <a:avLst/>
              <a:gdLst>
                <a:gd name="T0" fmla="*/ 327681910 w 147"/>
                <a:gd name="T1" fmla="*/ 845074400 h 147"/>
                <a:gd name="T2" fmla="*/ 0 w 147"/>
                <a:gd name="T3" fmla="*/ 0 h 147"/>
                <a:gd name="T4" fmla="*/ 845074400 w 147"/>
                <a:gd name="T5" fmla="*/ 356425138 h 147"/>
                <a:gd name="T6" fmla="*/ 454156429 w 147"/>
                <a:gd name="T7" fmla="*/ 454156429 h 147"/>
                <a:gd name="T8" fmla="*/ 327681910 w 147"/>
                <a:gd name="T9" fmla="*/ 845074400 h 147"/>
                <a:gd name="T10" fmla="*/ 97728893 w 147"/>
                <a:gd name="T11" fmla="*/ 97728893 h 147"/>
                <a:gd name="T12" fmla="*/ 321932306 w 147"/>
                <a:gd name="T13" fmla="*/ 684107049 h 147"/>
                <a:gd name="T14" fmla="*/ 413913992 w 147"/>
                <a:gd name="T15" fmla="*/ 413913992 h 147"/>
                <a:gd name="T16" fmla="*/ 678359842 w 147"/>
                <a:gd name="T17" fmla="*/ 344928327 h 147"/>
                <a:gd name="T18" fmla="*/ 97728893 w 147"/>
                <a:gd name="T19" fmla="*/ 97728893 h 1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7" h="147">
                  <a:moveTo>
                    <a:pt x="57" y="147"/>
                  </a:moveTo>
                  <a:lnTo>
                    <a:pt x="0" y="0"/>
                  </a:lnTo>
                  <a:lnTo>
                    <a:pt x="147" y="62"/>
                  </a:lnTo>
                  <a:lnTo>
                    <a:pt x="79" y="79"/>
                  </a:lnTo>
                  <a:lnTo>
                    <a:pt x="57" y="147"/>
                  </a:lnTo>
                  <a:close/>
                  <a:moveTo>
                    <a:pt x="17" y="17"/>
                  </a:moveTo>
                  <a:lnTo>
                    <a:pt x="56" y="119"/>
                  </a:lnTo>
                  <a:lnTo>
                    <a:pt x="72" y="72"/>
                  </a:lnTo>
                  <a:lnTo>
                    <a:pt x="118" y="60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6" name="组合 28"/>
          <p:cNvGrpSpPr>
            <a:grpSpLocks/>
          </p:cNvGrpSpPr>
          <p:nvPr/>
        </p:nvGrpSpPr>
        <p:grpSpPr bwMode="auto">
          <a:xfrm>
            <a:off x="2781840" y="2223043"/>
            <a:ext cx="1625203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57" name="任意多边形 16"/>
            <p:cNvSpPr>
              <a:spLocks/>
            </p:cNvSpPr>
            <p:nvPr/>
          </p:nvSpPr>
          <p:spPr bwMode="auto">
            <a:xfrm>
              <a:off x="433203" y="234675"/>
              <a:ext cx="1732807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lIns="481462" tIns="239269" rIns="478992" bIns="239269" anchor="ctr"/>
            <a:lstStyle/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任意多边形 17"/>
            <p:cNvSpPr>
              <a:spLocks/>
            </p:cNvSpPr>
            <p:nvPr/>
          </p:nvSpPr>
          <p:spPr bwMode="auto">
            <a:xfrm>
              <a:off x="0" y="323896"/>
              <a:ext cx="866404" cy="866899"/>
            </a:xfrm>
            <a:custGeom>
              <a:avLst/>
              <a:gdLst>
                <a:gd name="T0" fmla="*/ 0 w 866404"/>
                <a:gd name="T1" fmla="*/ 433945 h 866404"/>
                <a:gd name="T2" fmla="*/ 433202 w 866404"/>
                <a:gd name="T3" fmla="*/ 0 h 866404"/>
                <a:gd name="T4" fmla="*/ 866404 w 866404"/>
                <a:gd name="T5" fmla="*/ 433945 h 866404"/>
                <a:gd name="T6" fmla="*/ 433202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Freeform 19"/>
            <p:cNvSpPr>
              <a:spLocks noEditPoints="1"/>
            </p:cNvSpPr>
            <p:nvPr/>
          </p:nvSpPr>
          <p:spPr bwMode="auto">
            <a:xfrm>
              <a:off x="1157132" y="608691"/>
              <a:ext cx="462749" cy="297310"/>
            </a:xfrm>
            <a:custGeom>
              <a:avLst/>
              <a:gdLst>
                <a:gd name="T0" fmla="*/ 516520434 w 320"/>
                <a:gd name="T1" fmla="*/ 429093379 h 206"/>
                <a:gd name="T2" fmla="*/ 98284995 w 320"/>
                <a:gd name="T3" fmla="*/ 429093379 h 206"/>
                <a:gd name="T4" fmla="*/ 0 w 320"/>
                <a:gd name="T5" fmla="*/ 306197548 h 206"/>
                <a:gd name="T6" fmla="*/ 127562546 w 320"/>
                <a:gd name="T7" fmla="*/ 185384331 h 206"/>
                <a:gd name="T8" fmla="*/ 340862359 w 320"/>
                <a:gd name="T9" fmla="*/ 0 h 206"/>
                <a:gd name="T10" fmla="*/ 549980079 w 320"/>
                <a:gd name="T11" fmla="*/ 141642236 h 206"/>
                <a:gd name="T12" fmla="*/ 669176991 w 320"/>
                <a:gd name="T13" fmla="*/ 283284473 h 206"/>
                <a:gd name="T14" fmla="*/ 516520434 w 320"/>
                <a:gd name="T15" fmla="*/ 429093379 h 206"/>
                <a:gd name="T16" fmla="*/ 102467090 w 320"/>
                <a:gd name="T17" fmla="*/ 397848407 h 206"/>
                <a:gd name="T18" fmla="*/ 516520434 w 320"/>
                <a:gd name="T19" fmla="*/ 397848407 h 206"/>
                <a:gd name="T20" fmla="*/ 637809839 w 320"/>
                <a:gd name="T21" fmla="*/ 283284473 h 206"/>
                <a:gd name="T22" fmla="*/ 535341303 w 320"/>
                <a:gd name="T23" fmla="*/ 170804595 h 206"/>
                <a:gd name="T24" fmla="*/ 524886068 w 320"/>
                <a:gd name="T25" fmla="*/ 170804595 h 206"/>
                <a:gd name="T26" fmla="*/ 522795021 w 320"/>
                <a:gd name="T27" fmla="*/ 160388642 h 206"/>
                <a:gd name="T28" fmla="*/ 340862359 w 320"/>
                <a:gd name="T29" fmla="*/ 33327585 h 206"/>
                <a:gd name="T30" fmla="*/ 156838651 w 320"/>
                <a:gd name="T31" fmla="*/ 204132180 h 206"/>
                <a:gd name="T32" fmla="*/ 156838651 w 320"/>
                <a:gd name="T33" fmla="*/ 222878586 h 206"/>
                <a:gd name="T34" fmla="*/ 138017781 w 320"/>
                <a:gd name="T35" fmla="*/ 218713359 h 206"/>
                <a:gd name="T36" fmla="*/ 123379006 w 320"/>
                <a:gd name="T37" fmla="*/ 218713359 h 206"/>
                <a:gd name="T38" fmla="*/ 31367152 w 320"/>
                <a:gd name="T39" fmla="*/ 306197548 h 206"/>
                <a:gd name="T40" fmla="*/ 102467090 w 320"/>
                <a:gd name="T41" fmla="*/ 397848407 h 20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0" h="206">
                  <a:moveTo>
                    <a:pt x="247" y="206"/>
                  </a:moveTo>
                  <a:cubicBezTo>
                    <a:pt x="47" y="206"/>
                    <a:pt x="47" y="206"/>
                    <a:pt x="47" y="206"/>
                  </a:cubicBezTo>
                  <a:cubicBezTo>
                    <a:pt x="20" y="200"/>
                    <a:pt x="0" y="175"/>
                    <a:pt x="0" y="147"/>
                  </a:cubicBezTo>
                  <a:cubicBezTo>
                    <a:pt x="0" y="115"/>
                    <a:pt x="27" y="88"/>
                    <a:pt x="61" y="89"/>
                  </a:cubicBezTo>
                  <a:cubicBezTo>
                    <a:pt x="67" y="38"/>
                    <a:pt x="110" y="0"/>
                    <a:pt x="163" y="0"/>
                  </a:cubicBezTo>
                  <a:cubicBezTo>
                    <a:pt x="208" y="0"/>
                    <a:pt x="248" y="28"/>
                    <a:pt x="263" y="68"/>
                  </a:cubicBezTo>
                  <a:cubicBezTo>
                    <a:pt x="296" y="74"/>
                    <a:pt x="320" y="103"/>
                    <a:pt x="320" y="136"/>
                  </a:cubicBezTo>
                  <a:cubicBezTo>
                    <a:pt x="320" y="174"/>
                    <a:pt x="287" y="206"/>
                    <a:pt x="247" y="206"/>
                  </a:cubicBezTo>
                  <a:close/>
                  <a:moveTo>
                    <a:pt x="49" y="191"/>
                  </a:moveTo>
                  <a:cubicBezTo>
                    <a:pt x="247" y="191"/>
                    <a:pt x="247" y="191"/>
                    <a:pt x="247" y="191"/>
                  </a:cubicBezTo>
                  <a:cubicBezTo>
                    <a:pt x="278" y="191"/>
                    <a:pt x="305" y="165"/>
                    <a:pt x="305" y="136"/>
                  </a:cubicBezTo>
                  <a:cubicBezTo>
                    <a:pt x="305" y="109"/>
                    <a:pt x="284" y="86"/>
                    <a:pt x="256" y="82"/>
                  </a:cubicBezTo>
                  <a:cubicBezTo>
                    <a:pt x="251" y="82"/>
                    <a:pt x="251" y="82"/>
                    <a:pt x="251" y="82"/>
                  </a:cubicBezTo>
                  <a:cubicBezTo>
                    <a:pt x="250" y="77"/>
                    <a:pt x="250" y="77"/>
                    <a:pt x="250" y="77"/>
                  </a:cubicBezTo>
                  <a:cubicBezTo>
                    <a:pt x="239" y="41"/>
                    <a:pt x="203" y="16"/>
                    <a:pt x="163" y="16"/>
                  </a:cubicBezTo>
                  <a:cubicBezTo>
                    <a:pt x="115" y="16"/>
                    <a:pt x="77" y="51"/>
                    <a:pt x="75" y="98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3" y="105"/>
                    <a:pt x="61" y="105"/>
                    <a:pt x="59" y="105"/>
                  </a:cubicBezTo>
                  <a:cubicBezTo>
                    <a:pt x="35" y="105"/>
                    <a:pt x="15" y="124"/>
                    <a:pt x="15" y="147"/>
                  </a:cubicBezTo>
                  <a:cubicBezTo>
                    <a:pt x="15" y="167"/>
                    <a:pt x="30" y="186"/>
                    <a:pt x="49" y="1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0" name="组合 30"/>
          <p:cNvGrpSpPr>
            <a:grpSpLocks/>
          </p:cNvGrpSpPr>
          <p:nvPr/>
        </p:nvGrpSpPr>
        <p:grpSpPr bwMode="auto">
          <a:xfrm>
            <a:off x="6415227" y="2223043"/>
            <a:ext cx="1624013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61" name="右箭头 20"/>
            <p:cNvSpPr>
              <a:spLocks noChangeArrowheads="1"/>
            </p:cNvSpPr>
            <p:nvPr/>
          </p:nvSpPr>
          <p:spPr bwMode="auto">
            <a:xfrm>
              <a:off x="433519" y="234675"/>
              <a:ext cx="1732491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任意多边形 21"/>
            <p:cNvSpPr>
              <a:spLocks/>
            </p:cNvSpPr>
            <p:nvPr/>
          </p:nvSpPr>
          <p:spPr bwMode="auto">
            <a:xfrm>
              <a:off x="0" y="323896"/>
              <a:ext cx="867039" cy="866899"/>
            </a:xfrm>
            <a:custGeom>
              <a:avLst/>
              <a:gdLst>
                <a:gd name="T0" fmla="*/ 0 w 866404"/>
                <a:gd name="T1" fmla="*/ 433945 h 866404"/>
                <a:gd name="T2" fmla="*/ 434156 w 866404"/>
                <a:gd name="T3" fmla="*/ 0 h 866404"/>
                <a:gd name="T4" fmla="*/ 868310 w 866404"/>
                <a:gd name="T5" fmla="*/ 433945 h 866404"/>
                <a:gd name="T6" fmla="*/ 434156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52282" tIns="152282" rIns="152282" bIns="1522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04</a:t>
              </a:r>
              <a:endParaRPr lang="zh-CN" altLang="en-US"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Freeform 26"/>
            <p:cNvSpPr>
              <a:spLocks noEditPoints="1"/>
            </p:cNvSpPr>
            <p:nvPr/>
          </p:nvSpPr>
          <p:spPr bwMode="auto">
            <a:xfrm>
              <a:off x="1214675" y="534364"/>
              <a:ext cx="347662" cy="445965"/>
            </a:xfrm>
            <a:custGeom>
              <a:avLst/>
              <a:gdLst>
                <a:gd name="T0" fmla="*/ 182561662 w 240"/>
                <a:gd name="T1" fmla="*/ 645729809 h 308"/>
                <a:gd name="T2" fmla="*/ 142692074 w 240"/>
                <a:gd name="T3" fmla="*/ 612185422 h 308"/>
                <a:gd name="T4" fmla="*/ 4196570 w 240"/>
                <a:gd name="T5" fmla="*/ 113212849 h 308"/>
                <a:gd name="T6" fmla="*/ 8393140 w 240"/>
                <a:gd name="T7" fmla="*/ 79668462 h 308"/>
                <a:gd name="T8" fmla="*/ 31476448 w 240"/>
                <a:gd name="T9" fmla="*/ 62895544 h 308"/>
                <a:gd name="T10" fmla="*/ 73445046 w 240"/>
                <a:gd name="T11" fmla="*/ 85956858 h 308"/>
                <a:gd name="T12" fmla="*/ 119610214 w 240"/>
                <a:gd name="T13" fmla="*/ 94343317 h 308"/>
                <a:gd name="T14" fmla="*/ 119610214 w 240"/>
                <a:gd name="T15" fmla="*/ 94343317 h 308"/>
                <a:gd name="T16" fmla="*/ 228726830 w 240"/>
                <a:gd name="T17" fmla="*/ 50317304 h 308"/>
                <a:gd name="T18" fmla="*/ 352533614 w 240"/>
                <a:gd name="T19" fmla="*/ 0 h 308"/>
                <a:gd name="T20" fmla="*/ 421782090 w 240"/>
                <a:gd name="T21" fmla="*/ 16772917 h 308"/>
                <a:gd name="T22" fmla="*/ 428077669 w 240"/>
                <a:gd name="T23" fmla="*/ 18868084 h 308"/>
                <a:gd name="T24" fmla="*/ 503620276 w 240"/>
                <a:gd name="T25" fmla="*/ 295609638 h 308"/>
                <a:gd name="T26" fmla="*/ 474242837 w 240"/>
                <a:gd name="T27" fmla="*/ 280934783 h 308"/>
                <a:gd name="T28" fmla="*/ 419683080 w 240"/>
                <a:gd name="T29" fmla="*/ 266258480 h 308"/>
                <a:gd name="T30" fmla="*/ 310566465 w 240"/>
                <a:gd name="T31" fmla="*/ 310285941 h 308"/>
                <a:gd name="T32" fmla="*/ 184660671 w 240"/>
                <a:gd name="T33" fmla="*/ 360601797 h 308"/>
                <a:gd name="T34" fmla="*/ 151086662 w 240"/>
                <a:gd name="T35" fmla="*/ 356410015 h 308"/>
                <a:gd name="T36" fmla="*/ 218236129 w 240"/>
                <a:gd name="T37" fmla="*/ 595412505 h 308"/>
                <a:gd name="T38" fmla="*/ 214038110 w 240"/>
                <a:gd name="T39" fmla="*/ 628956892 h 308"/>
                <a:gd name="T40" fmla="*/ 188857241 w 240"/>
                <a:gd name="T41" fmla="*/ 645729809 h 308"/>
                <a:gd name="T42" fmla="*/ 182561662 w 240"/>
                <a:gd name="T43" fmla="*/ 645729809 h 308"/>
                <a:gd name="T44" fmla="*/ 37772028 w 240"/>
                <a:gd name="T45" fmla="*/ 90150087 h 308"/>
                <a:gd name="T46" fmla="*/ 31476448 w 240"/>
                <a:gd name="T47" fmla="*/ 94343317 h 308"/>
                <a:gd name="T48" fmla="*/ 29377439 w 240"/>
                <a:gd name="T49" fmla="*/ 104826390 h 308"/>
                <a:gd name="T50" fmla="*/ 169971952 w 240"/>
                <a:gd name="T51" fmla="*/ 603798964 h 308"/>
                <a:gd name="T52" fmla="*/ 184660671 w 240"/>
                <a:gd name="T53" fmla="*/ 618475266 h 308"/>
                <a:gd name="T54" fmla="*/ 188857241 w 240"/>
                <a:gd name="T55" fmla="*/ 614282037 h 308"/>
                <a:gd name="T56" fmla="*/ 190956251 w 240"/>
                <a:gd name="T57" fmla="*/ 603798964 h 308"/>
                <a:gd name="T58" fmla="*/ 109118064 w 240"/>
                <a:gd name="T59" fmla="*/ 308189326 h 308"/>
                <a:gd name="T60" fmla="*/ 136396494 w 240"/>
                <a:gd name="T61" fmla="*/ 320769014 h 308"/>
                <a:gd name="T62" fmla="*/ 184660671 w 240"/>
                <a:gd name="T63" fmla="*/ 333347254 h 308"/>
                <a:gd name="T64" fmla="*/ 293778736 w 240"/>
                <a:gd name="T65" fmla="*/ 287224627 h 308"/>
                <a:gd name="T66" fmla="*/ 419683080 w 240"/>
                <a:gd name="T67" fmla="*/ 236907323 h 308"/>
                <a:gd name="T68" fmla="*/ 459554118 w 240"/>
                <a:gd name="T69" fmla="*/ 243197167 h 308"/>
                <a:gd name="T70" fmla="*/ 402896800 w 240"/>
                <a:gd name="T71" fmla="*/ 39834231 h 308"/>
                <a:gd name="T72" fmla="*/ 352533614 w 240"/>
                <a:gd name="T73" fmla="*/ 27254543 h 308"/>
                <a:gd name="T74" fmla="*/ 243416998 w 240"/>
                <a:gd name="T75" fmla="*/ 73378618 h 308"/>
                <a:gd name="T76" fmla="*/ 119610214 w 240"/>
                <a:gd name="T77" fmla="*/ 123694474 h 308"/>
                <a:gd name="T78" fmla="*/ 119610214 w 240"/>
                <a:gd name="T79" fmla="*/ 123694474 h 308"/>
                <a:gd name="T80" fmla="*/ 58756327 w 240"/>
                <a:gd name="T81" fmla="*/ 109019619 h 308"/>
                <a:gd name="T82" fmla="*/ 52460747 w 240"/>
                <a:gd name="T83" fmla="*/ 106923005 h 308"/>
                <a:gd name="T84" fmla="*/ 50361738 w 240"/>
                <a:gd name="T85" fmla="*/ 100633161 h 308"/>
                <a:gd name="T86" fmla="*/ 37772028 w 240"/>
                <a:gd name="T87" fmla="*/ 90150087 h 30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0" h="308">
                  <a:moveTo>
                    <a:pt x="87" y="308"/>
                  </a:moveTo>
                  <a:cubicBezTo>
                    <a:pt x="79" y="308"/>
                    <a:pt x="70" y="301"/>
                    <a:pt x="68" y="292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48"/>
                    <a:pt x="1" y="42"/>
                    <a:pt x="4" y="38"/>
                  </a:cubicBezTo>
                  <a:cubicBezTo>
                    <a:pt x="6" y="34"/>
                    <a:pt x="10" y="31"/>
                    <a:pt x="15" y="30"/>
                  </a:cubicBezTo>
                  <a:cubicBezTo>
                    <a:pt x="23" y="29"/>
                    <a:pt x="31" y="33"/>
                    <a:pt x="35" y="41"/>
                  </a:cubicBezTo>
                  <a:cubicBezTo>
                    <a:pt x="43" y="44"/>
                    <a:pt x="50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75" y="45"/>
                    <a:pt x="92" y="35"/>
                    <a:pt x="109" y="24"/>
                  </a:cubicBezTo>
                  <a:cubicBezTo>
                    <a:pt x="127" y="12"/>
                    <a:pt x="146" y="0"/>
                    <a:pt x="168" y="0"/>
                  </a:cubicBezTo>
                  <a:cubicBezTo>
                    <a:pt x="179" y="0"/>
                    <a:pt x="190" y="2"/>
                    <a:pt x="201" y="8"/>
                  </a:cubicBezTo>
                  <a:cubicBezTo>
                    <a:pt x="204" y="9"/>
                    <a:pt x="204" y="9"/>
                    <a:pt x="204" y="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26" y="134"/>
                    <a:pt x="226" y="134"/>
                    <a:pt x="226" y="134"/>
                  </a:cubicBezTo>
                  <a:cubicBezTo>
                    <a:pt x="217" y="129"/>
                    <a:pt x="209" y="127"/>
                    <a:pt x="200" y="127"/>
                  </a:cubicBezTo>
                  <a:cubicBezTo>
                    <a:pt x="181" y="127"/>
                    <a:pt x="165" y="137"/>
                    <a:pt x="148" y="148"/>
                  </a:cubicBezTo>
                  <a:cubicBezTo>
                    <a:pt x="130" y="160"/>
                    <a:pt x="111" y="172"/>
                    <a:pt x="88" y="172"/>
                  </a:cubicBezTo>
                  <a:cubicBezTo>
                    <a:pt x="83" y="172"/>
                    <a:pt x="77" y="172"/>
                    <a:pt x="72" y="170"/>
                  </a:cubicBezTo>
                  <a:cubicBezTo>
                    <a:pt x="104" y="284"/>
                    <a:pt x="104" y="284"/>
                    <a:pt x="104" y="284"/>
                  </a:cubicBezTo>
                  <a:cubicBezTo>
                    <a:pt x="105" y="290"/>
                    <a:pt x="104" y="296"/>
                    <a:pt x="102" y="300"/>
                  </a:cubicBezTo>
                  <a:cubicBezTo>
                    <a:pt x="99" y="304"/>
                    <a:pt x="95" y="307"/>
                    <a:pt x="90" y="308"/>
                  </a:cubicBezTo>
                  <a:cubicBezTo>
                    <a:pt x="89" y="308"/>
                    <a:pt x="88" y="308"/>
                    <a:pt x="87" y="308"/>
                  </a:cubicBezTo>
                  <a:close/>
                  <a:moveTo>
                    <a:pt x="18" y="43"/>
                  </a:moveTo>
                  <a:cubicBezTo>
                    <a:pt x="16" y="43"/>
                    <a:pt x="15" y="44"/>
                    <a:pt x="15" y="45"/>
                  </a:cubicBezTo>
                  <a:cubicBezTo>
                    <a:pt x="14" y="46"/>
                    <a:pt x="14" y="48"/>
                    <a:pt x="14" y="50"/>
                  </a:cubicBezTo>
                  <a:cubicBezTo>
                    <a:pt x="81" y="288"/>
                    <a:pt x="81" y="288"/>
                    <a:pt x="81" y="288"/>
                  </a:cubicBezTo>
                  <a:cubicBezTo>
                    <a:pt x="82" y="293"/>
                    <a:pt x="85" y="295"/>
                    <a:pt x="88" y="295"/>
                  </a:cubicBezTo>
                  <a:cubicBezTo>
                    <a:pt x="89" y="294"/>
                    <a:pt x="90" y="294"/>
                    <a:pt x="90" y="293"/>
                  </a:cubicBezTo>
                  <a:cubicBezTo>
                    <a:pt x="91" y="292"/>
                    <a:pt x="91" y="290"/>
                    <a:pt x="91" y="288"/>
                  </a:cubicBezTo>
                  <a:cubicBezTo>
                    <a:pt x="52" y="147"/>
                    <a:pt x="52" y="147"/>
                    <a:pt x="52" y="147"/>
                  </a:cubicBezTo>
                  <a:cubicBezTo>
                    <a:pt x="65" y="153"/>
                    <a:pt x="65" y="153"/>
                    <a:pt x="65" y="153"/>
                  </a:cubicBezTo>
                  <a:cubicBezTo>
                    <a:pt x="73" y="157"/>
                    <a:pt x="80" y="159"/>
                    <a:pt x="88" y="159"/>
                  </a:cubicBezTo>
                  <a:cubicBezTo>
                    <a:pt x="107" y="159"/>
                    <a:pt x="123" y="148"/>
                    <a:pt x="140" y="137"/>
                  </a:cubicBezTo>
                  <a:cubicBezTo>
                    <a:pt x="159" y="125"/>
                    <a:pt x="177" y="113"/>
                    <a:pt x="200" y="113"/>
                  </a:cubicBezTo>
                  <a:cubicBezTo>
                    <a:pt x="206" y="113"/>
                    <a:pt x="213" y="114"/>
                    <a:pt x="219" y="11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84" y="15"/>
                    <a:pt x="176" y="13"/>
                    <a:pt x="168" y="13"/>
                  </a:cubicBezTo>
                  <a:cubicBezTo>
                    <a:pt x="150" y="13"/>
                    <a:pt x="133" y="24"/>
                    <a:pt x="116" y="35"/>
                  </a:cubicBezTo>
                  <a:cubicBezTo>
                    <a:pt x="98" y="47"/>
                    <a:pt x="79" y="59"/>
                    <a:pt x="57" y="59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47" y="59"/>
                    <a:pt x="37" y="57"/>
                    <a:pt x="28" y="52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3" y="45"/>
                    <a:pt x="20" y="43"/>
                    <a:pt x="18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8" name="TextBox 1210"/>
          <p:cNvSpPr/>
          <p:nvPr/>
        </p:nvSpPr>
        <p:spPr>
          <a:xfrm>
            <a:off x="1196945" y="3142870"/>
            <a:ext cx="1036181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理论可行性</a:t>
            </a:r>
          </a:p>
        </p:txBody>
      </p:sp>
      <p:sp>
        <p:nvSpPr>
          <p:cNvPr id="69" name="文本框 8"/>
          <p:cNvSpPr txBox="1"/>
          <p:nvPr/>
        </p:nvSpPr>
        <p:spPr>
          <a:xfrm>
            <a:off x="580010" y="3427463"/>
            <a:ext cx="2270052" cy="80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从症状信息量化诊断出证型这一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过程在中医理论中是否可行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0" name="TextBox 1210"/>
          <p:cNvSpPr/>
          <p:nvPr/>
        </p:nvSpPr>
        <p:spPr>
          <a:xfrm>
            <a:off x="3238871" y="1206876"/>
            <a:ext cx="1036182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技术可行性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1" name="文本框 8"/>
          <p:cNvSpPr txBox="1"/>
          <p:nvPr/>
        </p:nvSpPr>
        <p:spPr>
          <a:xfrm>
            <a:off x="2653522" y="1491569"/>
            <a:ext cx="2270052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中医推理能否用机器学习算法实现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2" name="TextBox 1210"/>
          <p:cNvSpPr/>
          <p:nvPr/>
        </p:nvSpPr>
        <p:spPr>
          <a:xfrm>
            <a:off x="5024876" y="3142870"/>
            <a:ext cx="85664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算法思想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3" name="文本框 8"/>
          <p:cNvSpPr txBox="1"/>
          <p:nvPr/>
        </p:nvSpPr>
        <p:spPr>
          <a:xfrm>
            <a:off x="4318172" y="3427463"/>
            <a:ext cx="2270052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集成学习与深度学习思想与流程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4" name="TextBox 1210"/>
          <p:cNvSpPr/>
          <p:nvPr/>
        </p:nvSpPr>
        <p:spPr>
          <a:xfrm>
            <a:off x="7027966" y="1206876"/>
            <a:ext cx="85664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开发框架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5" name="文本框 8"/>
          <p:cNvSpPr txBox="1"/>
          <p:nvPr/>
        </p:nvSpPr>
        <p:spPr>
          <a:xfrm>
            <a:off x="6321262" y="1453350"/>
            <a:ext cx="2270052" cy="80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Python Web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开发框架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Django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的结构与工作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过程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6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1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600"/>
                            </p:stCondLst>
                            <p:childTnLst>
                              <p:par>
                                <p:cTn id="4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100"/>
                            </p:stCondLst>
                            <p:childTnLst>
                              <p:par>
                                <p:cTn id="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6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1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600"/>
                            </p:stCondLst>
                            <p:childTnLst>
                              <p:par>
                                <p:cTn id="6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100"/>
                            </p:stCondLst>
                            <p:childTnLst>
                              <p:par>
                                <p:cTn id="6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2.2 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理论可行性</a:t>
            </a:r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图片 57"/>
          <p:cNvPicPr/>
          <p:nvPr/>
        </p:nvPicPr>
        <p:blipFill>
          <a:blip r:embed="rId3"/>
          <a:stretch>
            <a:fillRect/>
          </a:stretch>
        </p:blipFill>
        <p:spPr>
          <a:xfrm>
            <a:off x="2086194" y="787978"/>
            <a:ext cx="5274310" cy="1181735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2086194" y="2972400"/>
            <a:ext cx="1381060" cy="7945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症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3890820" y="2177818"/>
            <a:ext cx="1381060" cy="7945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908805" y="2972400"/>
            <a:ext cx="1381060" cy="7945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证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3890820" y="3909660"/>
            <a:ext cx="1381060" cy="7945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病</a:t>
            </a:r>
          </a:p>
        </p:txBody>
      </p:sp>
      <p:cxnSp>
        <p:nvCxnSpPr>
          <p:cNvPr id="5" name="肘形连接符 4"/>
          <p:cNvCxnSpPr>
            <a:stCxn id="3" idx="2"/>
            <a:endCxn id="30" idx="1"/>
          </p:cNvCxnSpPr>
          <p:nvPr/>
        </p:nvCxnSpPr>
        <p:spPr>
          <a:xfrm rot="16200000" flipH="1">
            <a:off x="3063788" y="3479918"/>
            <a:ext cx="539969" cy="111409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3" idx="0"/>
            <a:endCxn id="28" idx="1"/>
          </p:cNvCxnSpPr>
          <p:nvPr/>
        </p:nvCxnSpPr>
        <p:spPr>
          <a:xfrm rot="5400000" flipH="1" flipV="1">
            <a:off x="3135127" y="2216707"/>
            <a:ext cx="397291" cy="111409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endCxn id="29" idx="0"/>
          </p:cNvCxnSpPr>
          <p:nvPr/>
        </p:nvCxnSpPr>
        <p:spPr>
          <a:xfrm>
            <a:off x="5316132" y="2575109"/>
            <a:ext cx="1283203" cy="39729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9" idx="2"/>
            <a:endCxn id="30" idx="3"/>
          </p:cNvCxnSpPr>
          <p:nvPr/>
        </p:nvCxnSpPr>
        <p:spPr>
          <a:xfrm rot="5400000">
            <a:off x="5665624" y="3373239"/>
            <a:ext cx="539969" cy="132745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Inverted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3" grpId="0" animBg="1"/>
      <p:bldP spid="28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2.3 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技术可行性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100" y="828328"/>
            <a:ext cx="6419719" cy="3559571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2.4 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算法思想与流程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YNDZ201806004_49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1" y="796126"/>
            <a:ext cx="2743200" cy="290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Boosting算法流程图Fig．2ProcedureofBoostingalgorith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1" b="2538"/>
          <a:stretch>
            <a:fillRect/>
          </a:stretch>
        </p:blipFill>
        <p:spPr bwMode="auto">
          <a:xfrm>
            <a:off x="3588441" y="788189"/>
            <a:ext cx="2763838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2520" y="788189"/>
            <a:ext cx="2513194" cy="2906712"/>
          </a:xfrm>
          <a:prstGeom prst="rect">
            <a:avLst/>
          </a:prstGeom>
        </p:spPr>
      </p:pic>
      <p:sp>
        <p:nvSpPr>
          <p:cNvPr id="7" name="文本框 8"/>
          <p:cNvSpPr txBox="1"/>
          <p:nvPr/>
        </p:nvSpPr>
        <p:spPr>
          <a:xfrm>
            <a:off x="774478" y="3702839"/>
            <a:ext cx="2270052" cy="31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Bagging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算法流程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8"/>
          <p:cNvSpPr txBox="1"/>
          <p:nvPr/>
        </p:nvSpPr>
        <p:spPr>
          <a:xfrm>
            <a:off x="3835334" y="3785871"/>
            <a:ext cx="2270052" cy="31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Boosting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算法流程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64091" y="3785871"/>
            <a:ext cx="2270052" cy="31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CNN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网络结构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557960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15"/>
          <p:cNvSpPr txBox="1"/>
          <p:nvPr/>
        </p:nvSpPr>
        <p:spPr>
          <a:xfrm>
            <a:off x="709386" y="309785"/>
            <a:ext cx="3377036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2.5 Django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框架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工作流程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46" y="1009893"/>
            <a:ext cx="3595479" cy="3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7960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695</Words>
  <Application>Microsoft Office PowerPoint</Application>
  <PresentationFormat>全屏显示(16:9)</PresentationFormat>
  <Paragraphs>175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Microsoft</cp:lastModifiedBy>
  <cp:revision>128</cp:revision>
  <dcterms:created xsi:type="dcterms:W3CDTF">2016-05-20T12:59:00Z</dcterms:created>
  <dcterms:modified xsi:type="dcterms:W3CDTF">2019-01-09T05:42:53Z</dcterms:modified>
  <cp:category/>
  <cp:contentStatus>ytfcells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