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handoutMasterIdLst>
    <p:handoutMasterId r:id="rId17"/>
  </p:handoutMasterIdLst>
  <p:sldIdLst>
    <p:sldId id="277" r:id="rId3"/>
    <p:sldId id="266" r:id="rId4"/>
    <p:sldId id="270" r:id="rId5"/>
    <p:sldId id="271" r:id="rId6"/>
    <p:sldId id="278" r:id="rId7"/>
    <p:sldId id="272" r:id="rId8"/>
    <p:sldId id="280" r:id="rId9"/>
    <p:sldId id="279" r:id="rId10"/>
    <p:sldId id="273" r:id="rId11"/>
    <p:sldId id="281" r:id="rId12"/>
    <p:sldId id="282" r:id="rId13"/>
    <p:sldId id="274" r:id="rId14"/>
    <p:sldId id="275"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54" autoAdjust="0"/>
    <p:restoredTop sz="72365" autoAdjust="0"/>
  </p:normalViewPr>
  <p:slideViewPr>
    <p:cSldViewPr snapToGrid="0" snapToObjects="1">
      <p:cViewPr varScale="1">
        <p:scale>
          <a:sx n="104" d="100"/>
          <a:sy n="104" d="100"/>
        </p:scale>
        <p:origin x="1344" y="72"/>
      </p:cViewPr>
      <p:guideLst>
        <p:guide orient="horz" pos="1620"/>
        <p:guide pos="5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2/19/2018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19-2-2018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1</a:t>
            </a:fld>
            <a:endParaRPr lang="nl-NL"/>
          </a:p>
        </p:txBody>
      </p:sp>
    </p:spTree>
    <p:extLst>
      <p:ext uri="{BB962C8B-B14F-4D97-AF65-F5344CB8AC3E}">
        <p14:creationId xmlns:p14="http://schemas.microsoft.com/office/powerpoint/2010/main" val="2784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a:t>
            </a:r>
          </a:p>
          <a:p>
            <a:r>
              <a:rPr lang="en-US" noProof="0" dirty="0"/>
              <a:t>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(Transmission System Operator);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The physical grid is </a:t>
            </a:r>
            <a:r>
              <a:rPr lang="en-US" dirty="0" err="1"/>
              <a:t>layed</a:t>
            </a:r>
            <a:r>
              <a:rPr lang="en-US" dirty="0"/>
              <a:t>-out in such a way that, on the lowest level we have a set of houses (e.g. a street) is connected to the same physical cable at 230 volts.</a:t>
            </a:r>
          </a:p>
          <a:p>
            <a:r>
              <a:rPr lang="en-US" dirty="0"/>
              <a:t>-&gt;Several of these are clustered together in a transformer houses all around the city, which on their turn are connected to a 10 kilo volt net.</a:t>
            </a:r>
          </a:p>
          <a:p>
            <a:r>
              <a:rPr lang="en-US" dirty="0"/>
              <a:t>-&gt; These 10 kilovolts then connect to larger transformer stations which connect multiple cities on a 50KV net.</a:t>
            </a:r>
          </a:p>
          <a:p>
            <a:r>
              <a:rPr lang="en-US" dirty="0"/>
              <a:t>-&gt; These are then again clustered together and transformed, to connect nets across the country,  (110 -150 KV)</a:t>
            </a:r>
          </a:p>
          <a:p>
            <a:r>
              <a:rPr lang="en-US" dirty="0"/>
              <a:t>-&gt;and then transformed up again to be part of a nation wide and international net. (220-380 KV)</a:t>
            </a:r>
          </a:p>
          <a:p>
            <a:endParaRPr lang="en-US" dirty="0"/>
          </a:p>
          <a:p>
            <a:r>
              <a:rPr lang="en-US" dirty="0"/>
              <a:t>Even when, on the top level (where the TSO operates) everything is in balance, there still might be a problem. If one cluster has a large sur-plus and another has a big shortage then there is the possibility that even though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 This also has the benefit that energy does not have to move from one side of the country to the other which reduces transport losses</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The balancing per cluster is done using a market based system, where people place bids and requests for energy.</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(“Compatible to the top-down legacy grid.”)</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Therefore backup supplier, utility company that will provide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different price production consumption,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maybe even cap the production (very likely in the future; 2020). </a:t>
            </a:r>
          </a:p>
          <a:p>
            <a:pPr marL="457200" lvl="1" indent="0">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6</a:t>
            </a:fld>
            <a:endParaRPr lang="nl-NL"/>
          </a:p>
        </p:txBody>
      </p:sp>
    </p:spTree>
    <p:extLst>
      <p:ext uri="{BB962C8B-B14F-4D97-AF65-F5344CB8AC3E}">
        <p14:creationId xmlns:p14="http://schemas.microsoft.com/office/powerpoint/2010/main" val="42834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Permissioned blockchain: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energy market is a highly regulated environment</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stake: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is more energy efficient and suitable for permissioned blockchain</a:t>
            </a:r>
          </a:p>
          <a:p>
            <a:r>
              <a:rPr lang="en-US" sz="1200" b="0" i="0" u="none" strike="noStrike" kern="1200" dirty="0">
                <a:solidFill>
                  <a:schemeClr val="tx1"/>
                </a:solidFill>
                <a:effectLst/>
                <a:latin typeface="+mn-lt"/>
                <a:ea typeface="+mn-ea"/>
                <a:cs typeface="+mn-cs"/>
              </a:rPr>
              <a:t>	Proof of stake (proof of work defies the purpose: waste energy to solve energy problems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Tendermint is agnostic of application logic but has BFT consensus across validators and messaging implemented out of box</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8</a:t>
            </a:fld>
            <a:endParaRPr lang="nl-NL"/>
          </a:p>
        </p:txBody>
      </p:sp>
    </p:spTree>
    <p:extLst>
      <p:ext uri="{BB962C8B-B14F-4D97-AF65-F5344CB8AC3E}">
        <p14:creationId xmlns:p14="http://schemas.microsoft.com/office/powerpoint/2010/main" val="252532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9</a:t>
            </a:fld>
            <a:endParaRPr lang="nl-NL"/>
          </a:p>
        </p:txBody>
      </p:sp>
    </p:spTree>
    <p:extLst>
      <p:ext uri="{BB962C8B-B14F-4D97-AF65-F5344CB8AC3E}">
        <p14:creationId xmlns:p14="http://schemas.microsoft.com/office/powerpoint/2010/main" val="223496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10</a:t>
            </a:fld>
            <a:endParaRPr lang="nl-NL"/>
          </a:p>
        </p:txBody>
      </p:sp>
    </p:spTree>
    <p:extLst>
      <p:ext uri="{BB962C8B-B14F-4D97-AF65-F5344CB8AC3E}">
        <p14:creationId xmlns:p14="http://schemas.microsoft.com/office/powerpoint/2010/main" val="408721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2/19/2018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pic>
        <p:nvPicPr>
          <p:cNvPr id="7" name="Picture 6">
            <a:extLst>
              <a:ext uri="{FF2B5EF4-FFF2-40B4-BE49-F238E27FC236}">
                <a16:creationId xmlns:a16="http://schemas.microsoft.com/office/drawing/2014/main" id="{C18C5AC1-A322-4BD1-82CF-9EBF380BFEB4}"/>
              </a:ext>
            </a:extLst>
          </p:cNvPr>
          <p:cNvPicPr>
            <a:picLocks noChangeAspect="1"/>
          </p:cNvPicPr>
          <p:nvPr/>
        </p:nvPicPr>
        <p:blipFill>
          <a:blip r:embed="rId3"/>
          <a:stretch>
            <a:fillRect/>
          </a:stretch>
        </p:blipFill>
        <p:spPr>
          <a:xfrm>
            <a:off x="1605133" y="694669"/>
            <a:ext cx="7538867" cy="2662562"/>
          </a:xfrm>
          <a:prstGeom prst="rect">
            <a:avLst/>
          </a:prstGeom>
        </p:spPr>
      </p:pic>
    </p:spTree>
    <p:extLst>
      <p:ext uri="{BB962C8B-B14F-4D97-AF65-F5344CB8AC3E}">
        <p14:creationId xmlns:p14="http://schemas.microsoft.com/office/powerpoint/2010/main" val="21398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07A-BBB0-4E87-A85D-286E2E9E79E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3DCB521-C918-4428-9EA8-698A7BD9C795}"/>
              </a:ext>
            </a:extLst>
          </p:cNvPr>
          <p:cNvSpPr>
            <a:spLocks noGrp="1"/>
          </p:cNvSpPr>
          <p:nvPr>
            <p:ph idx="1"/>
          </p:nvPr>
        </p:nvSpPr>
        <p:spPr/>
        <p:txBody>
          <a:bodyPr/>
          <a:lstStyle/>
          <a:p>
            <a:r>
              <a:rPr lang="en-US" dirty="0"/>
              <a:t>Working proof of concept</a:t>
            </a:r>
          </a:p>
          <a:p>
            <a:r>
              <a:rPr lang="en-US" dirty="0"/>
              <a:t>Self contained Docker-container</a:t>
            </a:r>
          </a:p>
          <a:p>
            <a:r>
              <a:rPr lang="en-US" dirty="0"/>
              <a:t>10 clients, 2 nodes, 30 sec interval</a:t>
            </a:r>
          </a:p>
          <a:p>
            <a:pPr marL="0" indent="0">
              <a:buNone/>
            </a:pPr>
            <a:endParaRPr lang="en-US" dirty="0"/>
          </a:p>
        </p:txBody>
      </p:sp>
    </p:spTree>
    <p:extLst>
      <p:ext uri="{BB962C8B-B14F-4D97-AF65-F5344CB8AC3E}">
        <p14:creationId xmlns:p14="http://schemas.microsoft.com/office/powerpoint/2010/main" val="167261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07A-BBB0-4E87-A85D-286E2E9E79EF}"/>
              </a:ext>
            </a:extLst>
          </p:cNvPr>
          <p:cNvSpPr>
            <a:spLocks noGrp="1"/>
          </p:cNvSpPr>
          <p:nvPr>
            <p:ph type="title"/>
          </p:nvPr>
        </p:nvSpPr>
        <p:spPr/>
        <p:txBody>
          <a:bodyPr/>
          <a:lstStyle/>
          <a:p>
            <a:r>
              <a:rPr lang="en-US"/>
              <a:t>Results:</a:t>
            </a:r>
            <a:endParaRPr lang="en-US" dirty="0"/>
          </a:p>
        </p:txBody>
      </p:sp>
      <p:pic>
        <p:nvPicPr>
          <p:cNvPr id="7" name="Content Placeholder 6">
            <a:extLst>
              <a:ext uri="{FF2B5EF4-FFF2-40B4-BE49-F238E27FC236}">
                <a16:creationId xmlns:a16="http://schemas.microsoft.com/office/drawing/2014/main" id="{0A1562DA-2E00-419D-8267-0BA8F698D150}"/>
              </a:ext>
            </a:extLst>
          </p:cNvPr>
          <p:cNvPicPr>
            <a:picLocks noGrp="1" noChangeAspect="1"/>
          </p:cNvPicPr>
          <p:nvPr>
            <p:ph idx="1"/>
          </p:nvPr>
        </p:nvPicPr>
        <p:blipFill>
          <a:blip r:embed="rId2"/>
          <a:stretch>
            <a:fillRect/>
          </a:stretch>
        </p:blipFill>
        <p:spPr>
          <a:xfrm>
            <a:off x="1679982" y="952713"/>
            <a:ext cx="7342990" cy="3896375"/>
          </a:xfrm>
        </p:spPr>
      </p:pic>
    </p:spTree>
    <p:extLst>
      <p:ext uri="{BB962C8B-B14F-4D97-AF65-F5344CB8AC3E}">
        <p14:creationId xmlns:p14="http://schemas.microsoft.com/office/powerpoint/2010/main" val="244203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intermittent sources vs old fashioned powerplant-household configuration</a:t>
            </a:r>
          </a:p>
          <a:p>
            <a:r>
              <a:rPr lang="en-US" dirty="0"/>
              <a:t>Currently the TSO responsible for balancing</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grpSp>
        <p:nvGrpSpPr>
          <p:cNvPr id="3" name="Group 2">
            <a:extLst>
              <a:ext uri="{FF2B5EF4-FFF2-40B4-BE49-F238E27FC236}">
                <a16:creationId xmlns:a16="http://schemas.microsoft.com/office/drawing/2014/main" id="{CE23A8C8-9E1F-4F51-8D62-57A3BE789655}"/>
              </a:ext>
            </a:extLst>
          </p:cNvPr>
          <p:cNvGrpSpPr/>
          <p:nvPr/>
        </p:nvGrpSpPr>
        <p:grpSpPr>
          <a:xfrm>
            <a:off x="2063901" y="800831"/>
            <a:ext cx="8733523" cy="4025225"/>
            <a:chOff x="-78764" y="-457049"/>
            <a:chExt cx="15809809" cy="7286640"/>
          </a:xfrm>
        </p:grpSpPr>
        <p:sp>
          <p:nvSpPr>
            <p:cNvPr id="5" name="Isosceles Triangle 4">
              <a:extLst>
                <a:ext uri="{FF2B5EF4-FFF2-40B4-BE49-F238E27FC236}">
                  <a16:creationId xmlns:a16="http://schemas.microsoft.com/office/drawing/2014/main" id="{6C039A60-FBAD-40F7-A03B-84E036C077CF}"/>
                </a:ext>
              </a:extLst>
            </p:cNvPr>
            <p:cNvSpPr/>
            <p:nvPr/>
          </p:nvSpPr>
          <p:spPr>
            <a:xfrm>
              <a:off x="243540" y="701755"/>
              <a:ext cx="7512358" cy="2501491"/>
            </a:xfrm>
            <a:prstGeom prst="triangle">
              <a:avLst>
                <a:gd name="adj" fmla="val 5013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6" name="Isosceles Triangle 5">
              <a:extLst>
                <a:ext uri="{FF2B5EF4-FFF2-40B4-BE49-F238E27FC236}">
                  <a16:creationId xmlns:a16="http://schemas.microsoft.com/office/drawing/2014/main" id="{E40E05EF-47CC-492C-A77F-D6ADF31B6B5B}"/>
                </a:ext>
              </a:extLst>
            </p:cNvPr>
            <p:cNvSpPr/>
            <p:nvPr/>
          </p:nvSpPr>
          <p:spPr>
            <a:xfrm>
              <a:off x="7755898" y="696283"/>
              <a:ext cx="7975147" cy="2494329"/>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7" name="Isosceles Triangle 6">
              <a:extLst>
                <a:ext uri="{FF2B5EF4-FFF2-40B4-BE49-F238E27FC236}">
                  <a16:creationId xmlns:a16="http://schemas.microsoft.com/office/drawing/2014/main" id="{B76B469F-CF8D-41A2-98FC-1458A5015541}"/>
                </a:ext>
              </a:extLst>
            </p:cNvPr>
            <p:cNvSpPr/>
            <p:nvPr/>
          </p:nvSpPr>
          <p:spPr>
            <a:xfrm>
              <a:off x="5997357" y="3190612"/>
              <a:ext cx="3534604"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8" name="Isosceles Triangle 7">
              <a:extLst>
                <a:ext uri="{FF2B5EF4-FFF2-40B4-BE49-F238E27FC236}">
                  <a16:creationId xmlns:a16="http://schemas.microsoft.com/office/drawing/2014/main" id="{47C6F900-10B4-4045-873A-74F62B2CC1C2}"/>
                </a:ext>
              </a:extLst>
            </p:cNvPr>
            <p:cNvSpPr/>
            <p:nvPr/>
          </p:nvSpPr>
          <p:spPr>
            <a:xfrm>
              <a:off x="2214197" y="3246819"/>
              <a:ext cx="3784495"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9" name="Isosceles Triangle 8">
              <a:extLst>
                <a:ext uri="{FF2B5EF4-FFF2-40B4-BE49-F238E27FC236}">
                  <a16:creationId xmlns:a16="http://schemas.microsoft.com/office/drawing/2014/main" id="{B74EA6AB-C71E-4C50-87A7-228F6670037D}"/>
                </a:ext>
              </a:extLst>
            </p:cNvPr>
            <p:cNvSpPr/>
            <p:nvPr/>
          </p:nvSpPr>
          <p:spPr>
            <a:xfrm>
              <a:off x="7718721" y="4912932"/>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0" name="Isosceles Triangle 9">
              <a:extLst>
                <a:ext uri="{FF2B5EF4-FFF2-40B4-BE49-F238E27FC236}">
                  <a16:creationId xmlns:a16="http://schemas.microsoft.com/office/drawing/2014/main" id="{5A5D9D0C-A6EC-4F7F-94B7-137B00B0FD3B}"/>
                </a:ext>
              </a:extLst>
            </p:cNvPr>
            <p:cNvSpPr/>
            <p:nvPr/>
          </p:nvSpPr>
          <p:spPr>
            <a:xfrm>
              <a:off x="4199124" y="4922740"/>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1" name="Isosceles Triangle 10">
              <a:extLst>
                <a:ext uri="{FF2B5EF4-FFF2-40B4-BE49-F238E27FC236}">
                  <a16:creationId xmlns:a16="http://schemas.microsoft.com/office/drawing/2014/main" id="{1978D04A-8E1E-4B37-820A-346FEEB733A6}"/>
                </a:ext>
              </a:extLst>
            </p:cNvPr>
            <p:cNvSpPr/>
            <p:nvPr/>
          </p:nvSpPr>
          <p:spPr>
            <a:xfrm>
              <a:off x="637953" y="4915694"/>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2" name="TextBox 11">
              <a:extLst>
                <a:ext uri="{FF2B5EF4-FFF2-40B4-BE49-F238E27FC236}">
                  <a16:creationId xmlns:a16="http://schemas.microsoft.com/office/drawing/2014/main" id="{DD736CEC-9B10-4DD5-ABFF-275C73418B43}"/>
                </a:ext>
              </a:extLst>
            </p:cNvPr>
            <p:cNvSpPr txBox="1"/>
            <p:nvPr/>
          </p:nvSpPr>
          <p:spPr>
            <a:xfrm>
              <a:off x="10191495" y="5680522"/>
              <a:ext cx="1979802" cy="612865"/>
            </a:xfrm>
            <a:prstGeom prst="rect">
              <a:avLst/>
            </a:prstGeom>
            <a:noFill/>
          </p:spPr>
          <p:txBody>
            <a:bodyPr wrap="square" rtlCol="0">
              <a:spAutoFit/>
            </a:bodyPr>
            <a:lstStyle/>
            <a:p>
              <a:pPr algn="ctr"/>
              <a:r>
                <a:rPr lang="en-US" sz="800" dirty="0"/>
                <a:t>Mains electricity</a:t>
              </a:r>
            </a:p>
            <a:p>
              <a:pPr algn="ctr"/>
              <a:r>
                <a:rPr lang="en-US" sz="800" dirty="0"/>
                <a:t>220 - 690 VAC</a:t>
              </a:r>
              <a:endParaRPr lang="nl-NL" sz="800" dirty="0"/>
            </a:p>
          </p:txBody>
        </p:sp>
        <p:cxnSp>
          <p:nvCxnSpPr>
            <p:cNvPr id="13" name="Straight Connector 12">
              <a:extLst>
                <a:ext uri="{FF2B5EF4-FFF2-40B4-BE49-F238E27FC236}">
                  <a16:creationId xmlns:a16="http://schemas.microsoft.com/office/drawing/2014/main" id="{5EC12F1E-B030-4E25-833E-457662B02D1C}"/>
                </a:ext>
              </a:extLst>
            </p:cNvPr>
            <p:cNvCxnSpPr/>
            <p:nvPr/>
          </p:nvCxnSpPr>
          <p:spPr>
            <a:xfrm>
              <a:off x="369572" y="42853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0EA6FB-6D29-4577-9A18-5F61AC41C39B}"/>
                </a:ext>
              </a:extLst>
            </p:cNvPr>
            <p:cNvSpPr txBox="1"/>
            <p:nvPr/>
          </p:nvSpPr>
          <p:spPr>
            <a:xfrm>
              <a:off x="10191495" y="4329137"/>
              <a:ext cx="1979802" cy="612865"/>
            </a:xfrm>
            <a:prstGeom prst="rect">
              <a:avLst/>
            </a:prstGeom>
            <a:noFill/>
          </p:spPr>
          <p:txBody>
            <a:bodyPr wrap="square" rtlCol="0">
              <a:spAutoFit/>
            </a:bodyPr>
            <a:lstStyle/>
            <a:p>
              <a:pPr algn="ctr"/>
              <a:r>
                <a:rPr lang="en-US" sz="800" dirty="0"/>
                <a:t>Regional  grid</a:t>
              </a:r>
            </a:p>
            <a:p>
              <a:pPr algn="ctr"/>
              <a:r>
                <a:rPr lang="en-US" sz="800" dirty="0"/>
                <a:t>10 KVAC</a:t>
              </a:r>
              <a:endParaRPr lang="nl-NL" sz="800" dirty="0"/>
            </a:p>
          </p:txBody>
        </p:sp>
        <p:cxnSp>
          <p:nvCxnSpPr>
            <p:cNvPr id="15" name="Straight Connector 14">
              <a:extLst>
                <a:ext uri="{FF2B5EF4-FFF2-40B4-BE49-F238E27FC236}">
                  <a16:creationId xmlns:a16="http://schemas.microsoft.com/office/drawing/2014/main" id="{E84B7419-4962-4473-B823-88BA3E6890CE}"/>
                </a:ext>
              </a:extLst>
            </p:cNvPr>
            <p:cNvCxnSpPr/>
            <p:nvPr/>
          </p:nvCxnSpPr>
          <p:spPr>
            <a:xfrm>
              <a:off x="378901" y="27628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A786A0-0BBA-4297-BC3C-BB1F5813335A}"/>
                </a:ext>
              </a:extLst>
            </p:cNvPr>
            <p:cNvSpPr txBox="1"/>
            <p:nvPr/>
          </p:nvSpPr>
          <p:spPr>
            <a:xfrm>
              <a:off x="10191495" y="3244652"/>
              <a:ext cx="1979802" cy="612865"/>
            </a:xfrm>
            <a:prstGeom prst="rect">
              <a:avLst/>
            </a:prstGeom>
            <a:noFill/>
          </p:spPr>
          <p:txBody>
            <a:bodyPr wrap="square" rtlCol="0">
              <a:spAutoFit/>
            </a:bodyPr>
            <a:lstStyle/>
            <a:p>
              <a:pPr algn="ctr"/>
              <a:r>
                <a:rPr lang="en-US" sz="800" dirty="0"/>
                <a:t>Distribution grid</a:t>
              </a:r>
            </a:p>
            <a:p>
              <a:pPr algn="ctr"/>
              <a:r>
                <a:rPr lang="en-US" sz="800" dirty="0"/>
                <a:t>50 KVAC</a:t>
              </a:r>
              <a:endParaRPr lang="nl-NL" sz="800" dirty="0"/>
            </a:p>
          </p:txBody>
        </p:sp>
        <p:cxnSp>
          <p:nvCxnSpPr>
            <p:cNvPr id="17" name="Straight Connector 16">
              <a:extLst>
                <a:ext uri="{FF2B5EF4-FFF2-40B4-BE49-F238E27FC236}">
                  <a16:creationId xmlns:a16="http://schemas.microsoft.com/office/drawing/2014/main" id="{7208384A-24E7-4DC4-A906-BBF61A39EE06}"/>
                </a:ext>
              </a:extLst>
            </p:cNvPr>
            <p:cNvCxnSpPr/>
            <p:nvPr/>
          </p:nvCxnSpPr>
          <p:spPr>
            <a:xfrm>
              <a:off x="378902" y="1305618"/>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6B4CA2-0FCF-4392-8176-47662D89E74B}"/>
                </a:ext>
              </a:extLst>
            </p:cNvPr>
            <p:cNvSpPr txBox="1"/>
            <p:nvPr/>
          </p:nvSpPr>
          <p:spPr>
            <a:xfrm>
              <a:off x="9861985" y="1383674"/>
              <a:ext cx="1979802" cy="612865"/>
            </a:xfrm>
            <a:prstGeom prst="rect">
              <a:avLst/>
            </a:prstGeom>
            <a:noFill/>
          </p:spPr>
          <p:txBody>
            <a:bodyPr wrap="square" rtlCol="0">
              <a:spAutoFit/>
            </a:bodyPr>
            <a:lstStyle/>
            <a:p>
              <a:pPr algn="ctr"/>
              <a:r>
                <a:rPr lang="en-US" sz="800" dirty="0"/>
                <a:t>Provence wide grid</a:t>
              </a:r>
            </a:p>
            <a:p>
              <a:pPr algn="ctr"/>
              <a:r>
                <a:rPr lang="en-US" sz="800" dirty="0"/>
                <a:t>110 - 150 KVAC</a:t>
              </a:r>
              <a:endParaRPr lang="nl-NL" sz="800" dirty="0"/>
            </a:p>
          </p:txBody>
        </p:sp>
        <p:sp>
          <p:nvSpPr>
            <p:cNvPr id="19" name="TextBox 18">
              <a:extLst>
                <a:ext uri="{FF2B5EF4-FFF2-40B4-BE49-F238E27FC236}">
                  <a16:creationId xmlns:a16="http://schemas.microsoft.com/office/drawing/2014/main" id="{C79CE3BE-7087-4B9B-A005-186688F9DFB7}"/>
                </a:ext>
              </a:extLst>
            </p:cNvPr>
            <p:cNvSpPr txBox="1"/>
            <p:nvPr/>
          </p:nvSpPr>
          <p:spPr>
            <a:xfrm>
              <a:off x="-78764" y="411122"/>
              <a:ext cx="2497494" cy="612865"/>
            </a:xfrm>
            <a:prstGeom prst="rect">
              <a:avLst/>
            </a:prstGeom>
            <a:noFill/>
          </p:spPr>
          <p:txBody>
            <a:bodyPr wrap="square" rtlCol="0">
              <a:spAutoFit/>
            </a:bodyPr>
            <a:lstStyle/>
            <a:p>
              <a:pPr algn="ctr"/>
              <a:r>
                <a:rPr lang="en-US" sz="800" dirty="0"/>
                <a:t>(inter)national grid </a:t>
              </a:r>
            </a:p>
            <a:p>
              <a:pPr algn="ctr"/>
              <a:r>
                <a:rPr lang="en-US" sz="800" dirty="0"/>
                <a:t>220 - 380 KVAC</a:t>
              </a:r>
              <a:endParaRPr lang="nl-NL" sz="800" dirty="0"/>
            </a:p>
          </p:txBody>
        </p:sp>
        <p:pic>
          <p:nvPicPr>
            <p:cNvPr id="20" name="Graphic 19" descr="Home">
              <a:extLst>
                <a:ext uri="{FF2B5EF4-FFF2-40B4-BE49-F238E27FC236}">
                  <a16:creationId xmlns:a16="http://schemas.microsoft.com/office/drawing/2014/main" id="{B82E89C8-51F6-4656-8A4D-DB3CF2777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1041" y="6195400"/>
              <a:ext cx="437206" cy="437206"/>
            </a:xfrm>
            <a:prstGeom prst="rect">
              <a:avLst/>
            </a:prstGeom>
          </p:spPr>
        </p:pic>
        <p:pic>
          <p:nvPicPr>
            <p:cNvPr id="21" name="Graphic 20" descr="House">
              <a:extLst>
                <a:ext uri="{FF2B5EF4-FFF2-40B4-BE49-F238E27FC236}">
                  <a16:creationId xmlns:a16="http://schemas.microsoft.com/office/drawing/2014/main" id="{2883BF60-D596-48D9-BBEB-151EB6EBF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955" y="6198110"/>
              <a:ext cx="437206" cy="437206"/>
            </a:xfrm>
            <a:prstGeom prst="rect">
              <a:avLst/>
            </a:prstGeom>
          </p:spPr>
        </p:pic>
        <p:pic>
          <p:nvPicPr>
            <p:cNvPr id="22" name="Graphic 21" descr="Home">
              <a:extLst>
                <a:ext uri="{FF2B5EF4-FFF2-40B4-BE49-F238E27FC236}">
                  <a16:creationId xmlns:a16="http://schemas.microsoft.com/office/drawing/2014/main" id="{C495EC5F-7A5B-4BF2-BA92-08CD9B9D3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2438" y="5988985"/>
              <a:ext cx="437206" cy="437206"/>
            </a:xfrm>
            <a:prstGeom prst="rect">
              <a:avLst/>
            </a:prstGeom>
          </p:spPr>
        </p:pic>
        <p:pic>
          <p:nvPicPr>
            <p:cNvPr id="23" name="Graphic 22" descr="Home">
              <a:extLst>
                <a:ext uri="{FF2B5EF4-FFF2-40B4-BE49-F238E27FC236}">
                  <a16:creationId xmlns:a16="http://schemas.microsoft.com/office/drawing/2014/main" id="{F37298AD-8346-423F-ADD7-33EFE7D67A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524" y="5990000"/>
              <a:ext cx="437206" cy="437206"/>
            </a:xfrm>
            <a:prstGeom prst="rect">
              <a:avLst/>
            </a:prstGeom>
          </p:spPr>
        </p:pic>
        <p:pic>
          <p:nvPicPr>
            <p:cNvPr id="24" name="Graphic 23" descr="Home">
              <a:extLst>
                <a:ext uri="{FF2B5EF4-FFF2-40B4-BE49-F238E27FC236}">
                  <a16:creationId xmlns:a16="http://schemas.microsoft.com/office/drawing/2014/main" id="{5071FFC7-4993-40CE-8DC7-AF7780F2FD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8247" y="6334961"/>
              <a:ext cx="437206" cy="437206"/>
            </a:xfrm>
            <a:prstGeom prst="rect">
              <a:avLst/>
            </a:prstGeom>
          </p:spPr>
        </p:pic>
        <p:pic>
          <p:nvPicPr>
            <p:cNvPr id="25" name="Graphic 24" descr="Home">
              <a:extLst>
                <a:ext uri="{FF2B5EF4-FFF2-40B4-BE49-F238E27FC236}">
                  <a16:creationId xmlns:a16="http://schemas.microsoft.com/office/drawing/2014/main" id="{11641BF5-C0D5-44A5-B228-F8D47590D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8330" y="6353388"/>
              <a:ext cx="437206" cy="437206"/>
            </a:xfrm>
            <a:prstGeom prst="rect">
              <a:avLst/>
            </a:prstGeom>
          </p:spPr>
        </p:pic>
        <p:pic>
          <p:nvPicPr>
            <p:cNvPr id="26" name="Graphic 25" descr="House">
              <a:extLst>
                <a:ext uri="{FF2B5EF4-FFF2-40B4-BE49-F238E27FC236}">
                  <a16:creationId xmlns:a16="http://schemas.microsoft.com/office/drawing/2014/main" id="{DC168FAB-E88D-45BE-9293-3B02F450D7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9967" y="6197095"/>
              <a:ext cx="437206" cy="437206"/>
            </a:xfrm>
            <a:prstGeom prst="rect">
              <a:avLst/>
            </a:prstGeom>
          </p:spPr>
        </p:pic>
        <p:pic>
          <p:nvPicPr>
            <p:cNvPr id="27" name="Graphic 26" descr="Home">
              <a:extLst>
                <a:ext uri="{FF2B5EF4-FFF2-40B4-BE49-F238E27FC236}">
                  <a16:creationId xmlns:a16="http://schemas.microsoft.com/office/drawing/2014/main" id="{49D4D595-A3B9-4C7C-82F0-CD7B15E4A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8450" y="5987970"/>
              <a:ext cx="437206" cy="437206"/>
            </a:xfrm>
            <a:prstGeom prst="rect">
              <a:avLst/>
            </a:prstGeom>
          </p:spPr>
        </p:pic>
        <p:pic>
          <p:nvPicPr>
            <p:cNvPr id="28" name="Graphic 27" descr="Home">
              <a:extLst>
                <a:ext uri="{FF2B5EF4-FFF2-40B4-BE49-F238E27FC236}">
                  <a16:creationId xmlns:a16="http://schemas.microsoft.com/office/drawing/2014/main" id="{14714859-E49C-42BA-AE9B-CCA40308F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5536" y="5913552"/>
              <a:ext cx="437206" cy="437206"/>
            </a:xfrm>
            <a:prstGeom prst="rect">
              <a:avLst/>
            </a:prstGeom>
          </p:spPr>
        </p:pic>
        <p:pic>
          <p:nvPicPr>
            <p:cNvPr id="29" name="Graphic 28" descr="Home">
              <a:extLst>
                <a:ext uri="{FF2B5EF4-FFF2-40B4-BE49-F238E27FC236}">
                  <a16:creationId xmlns:a16="http://schemas.microsoft.com/office/drawing/2014/main" id="{03A71A39-F950-4E8A-B3D4-34C9F8329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4259" y="6333946"/>
              <a:ext cx="437206" cy="437206"/>
            </a:xfrm>
            <a:prstGeom prst="rect">
              <a:avLst/>
            </a:prstGeom>
          </p:spPr>
        </p:pic>
        <p:pic>
          <p:nvPicPr>
            <p:cNvPr id="30" name="Graphic 29" descr="Home">
              <a:extLst>
                <a:ext uri="{FF2B5EF4-FFF2-40B4-BE49-F238E27FC236}">
                  <a16:creationId xmlns:a16="http://schemas.microsoft.com/office/drawing/2014/main" id="{5B9A8554-52DB-466A-8E8A-39FC0A9EAC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4943" y="6164118"/>
              <a:ext cx="437206" cy="437206"/>
            </a:xfrm>
            <a:prstGeom prst="rect">
              <a:avLst/>
            </a:prstGeom>
          </p:spPr>
        </p:pic>
        <p:pic>
          <p:nvPicPr>
            <p:cNvPr id="31" name="Graphic 30" descr="House">
              <a:extLst>
                <a:ext uri="{FF2B5EF4-FFF2-40B4-BE49-F238E27FC236}">
                  <a16:creationId xmlns:a16="http://schemas.microsoft.com/office/drawing/2014/main" id="{47681CE7-A604-4BCE-89AE-A42748EFB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7857" y="6166828"/>
              <a:ext cx="437206" cy="437206"/>
            </a:xfrm>
            <a:prstGeom prst="rect">
              <a:avLst/>
            </a:prstGeom>
          </p:spPr>
        </p:pic>
        <p:pic>
          <p:nvPicPr>
            <p:cNvPr id="32" name="Graphic 31" descr="Home">
              <a:extLst>
                <a:ext uri="{FF2B5EF4-FFF2-40B4-BE49-F238E27FC236}">
                  <a16:creationId xmlns:a16="http://schemas.microsoft.com/office/drawing/2014/main" id="{BA3AAFC3-F75C-4B6A-A8A8-3B6974762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6340" y="5957703"/>
              <a:ext cx="437206" cy="437206"/>
            </a:xfrm>
            <a:prstGeom prst="rect">
              <a:avLst/>
            </a:prstGeom>
          </p:spPr>
        </p:pic>
        <p:pic>
          <p:nvPicPr>
            <p:cNvPr id="33" name="Graphic 32" descr="Home">
              <a:extLst>
                <a:ext uri="{FF2B5EF4-FFF2-40B4-BE49-F238E27FC236}">
                  <a16:creationId xmlns:a16="http://schemas.microsoft.com/office/drawing/2014/main" id="{4B3389CA-76C6-4F59-B847-24D82872A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3426" y="5958718"/>
              <a:ext cx="437206" cy="437206"/>
            </a:xfrm>
            <a:prstGeom prst="rect">
              <a:avLst/>
            </a:prstGeom>
          </p:spPr>
        </p:pic>
        <p:pic>
          <p:nvPicPr>
            <p:cNvPr id="34" name="Graphic 33" descr="House">
              <a:extLst>
                <a:ext uri="{FF2B5EF4-FFF2-40B4-BE49-F238E27FC236}">
                  <a16:creationId xmlns:a16="http://schemas.microsoft.com/office/drawing/2014/main" id="{D88C1E02-77F9-4FFF-B90E-F8CF322122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6456" y="6170679"/>
              <a:ext cx="437206" cy="437206"/>
            </a:xfrm>
            <a:prstGeom prst="rect">
              <a:avLst/>
            </a:prstGeom>
          </p:spPr>
        </p:pic>
        <p:pic>
          <p:nvPicPr>
            <p:cNvPr id="35" name="Graphic 34" descr="House">
              <a:extLst>
                <a:ext uri="{FF2B5EF4-FFF2-40B4-BE49-F238E27FC236}">
                  <a16:creationId xmlns:a16="http://schemas.microsoft.com/office/drawing/2014/main" id="{F118D721-AC06-462F-B88F-60203CCF3D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407" y="6363133"/>
              <a:ext cx="437206" cy="437206"/>
            </a:xfrm>
            <a:prstGeom prst="rect">
              <a:avLst/>
            </a:prstGeom>
          </p:spPr>
        </p:pic>
        <p:pic>
          <p:nvPicPr>
            <p:cNvPr id="36" name="Graphic 35" descr="Home">
              <a:extLst>
                <a:ext uri="{FF2B5EF4-FFF2-40B4-BE49-F238E27FC236}">
                  <a16:creationId xmlns:a16="http://schemas.microsoft.com/office/drawing/2014/main" id="{07B9F038-9D8A-42E6-884B-269F422F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6024" y="6193370"/>
              <a:ext cx="437206" cy="437206"/>
            </a:xfrm>
            <a:prstGeom prst="rect">
              <a:avLst/>
            </a:prstGeom>
          </p:spPr>
        </p:pic>
        <p:pic>
          <p:nvPicPr>
            <p:cNvPr id="37" name="Graphic 36" descr="House">
              <a:extLst>
                <a:ext uri="{FF2B5EF4-FFF2-40B4-BE49-F238E27FC236}">
                  <a16:creationId xmlns:a16="http://schemas.microsoft.com/office/drawing/2014/main" id="{3BD9CA19-9E0B-4722-8643-730D29ACEC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8938" y="6196080"/>
              <a:ext cx="437206" cy="437206"/>
            </a:xfrm>
            <a:prstGeom prst="rect">
              <a:avLst/>
            </a:prstGeom>
          </p:spPr>
        </p:pic>
        <p:pic>
          <p:nvPicPr>
            <p:cNvPr id="38" name="Graphic 37" descr="Home">
              <a:extLst>
                <a:ext uri="{FF2B5EF4-FFF2-40B4-BE49-F238E27FC236}">
                  <a16:creationId xmlns:a16="http://schemas.microsoft.com/office/drawing/2014/main" id="{5552785F-E3FE-4633-9CA1-E6EA4215D8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7421" y="5986955"/>
              <a:ext cx="437206" cy="437206"/>
            </a:xfrm>
            <a:prstGeom prst="rect">
              <a:avLst/>
            </a:prstGeom>
          </p:spPr>
        </p:pic>
        <p:pic>
          <p:nvPicPr>
            <p:cNvPr id="39" name="Graphic 38" descr="Home">
              <a:extLst>
                <a:ext uri="{FF2B5EF4-FFF2-40B4-BE49-F238E27FC236}">
                  <a16:creationId xmlns:a16="http://schemas.microsoft.com/office/drawing/2014/main" id="{0944E21E-9D34-434D-A9F3-A47C281D8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507" y="5987970"/>
              <a:ext cx="437206" cy="437206"/>
            </a:xfrm>
            <a:prstGeom prst="rect">
              <a:avLst/>
            </a:prstGeom>
          </p:spPr>
        </p:pic>
        <p:pic>
          <p:nvPicPr>
            <p:cNvPr id="40" name="Graphic 39" descr="House">
              <a:extLst>
                <a:ext uri="{FF2B5EF4-FFF2-40B4-BE49-F238E27FC236}">
                  <a16:creationId xmlns:a16="http://schemas.microsoft.com/office/drawing/2014/main" id="{1DB06AD9-209F-43F7-BC93-7A185FD99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73488" y="6392385"/>
              <a:ext cx="437206" cy="437206"/>
            </a:xfrm>
            <a:prstGeom prst="rect">
              <a:avLst/>
            </a:prstGeom>
          </p:spPr>
        </p:pic>
        <p:sp>
          <p:nvSpPr>
            <p:cNvPr id="41" name="Oval 40">
              <a:extLst>
                <a:ext uri="{FF2B5EF4-FFF2-40B4-BE49-F238E27FC236}">
                  <a16:creationId xmlns:a16="http://schemas.microsoft.com/office/drawing/2014/main" id="{2900ADAD-FE7F-4F89-AB6F-69F231F8CD03}"/>
                </a:ext>
              </a:extLst>
            </p:cNvPr>
            <p:cNvSpPr/>
            <p:nvPr/>
          </p:nvSpPr>
          <p:spPr>
            <a:xfrm>
              <a:off x="8326487"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2" name="Oval 41">
              <a:extLst>
                <a:ext uri="{FF2B5EF4-FFF2-40B4-BE49-F238E27FC236}">
                  <a16:creationId xmlns:a16="http://schemas.microsoft.com/office/drawing/2014/main" id="{0AA6239C-CB7F-456D-A93D-657B41DCBBA1}"/>
                </a:ext>
              </a:extLst>
            </p:cNvPr>
            <p:cNvSpPr/>
            <p:nvPr/>
          </p:nvSpPr>
          <p:spPr>
            <a:xfrm>
              <a:off x="8176719" y="638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3" name="Oval 42">
              <a:extLst>
                <a:ext uri="{FF2B5EF4-FFF2-40B4-BE49-F238E27FC236}">
                  <a16:creationId xmlns:a16="http://schemas.microsoft.com/office/drawing/2014/main" id="{3BD830D3-6F74-42CC-B7E0-DC4E6BA880BA}"/>
                </a:ext>
              </a:extLst>
            </p:cNvPr>
            <p:cNvSpPr/>
            <p:nvPr/>
          </p:nvSpPr>
          <p:spPr>
            <a:xfrm>
              <a:off x="8450825"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pic>
          <p:nvPicPr>
            <p:cNvPr id="44" name="Graphic 43" descr="Factory">
              <a:extLst>
                <a:ext uri="{FF2B5EF4-FFF2-40B4-BE49-F238E27FC236}">
                  <a16:creationId xmlns:a16="http://schemas.microsoft.com/office/drawing/2014/main" id="{BDFFF8C7-0EA0-4362-9857-988F9EC08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32222" y="6118912"/>
              <a:ext cx="652240" cy="652240"/>
            </a:xfrm>
            <a:prstGeom prst="rect">
              <a:avLst/>
            </a:prstGeom>
          </p:spPr>
        </p:pic>
        <p:pic>
          <p:nvPicPr>
            <p:cNvPr id="45" name="Graphic 44" descr="Factory">
              <a:extLst>
                <a:ext uri="{FF2B5EF4-FFF2-40B4-BE49-F238E27FC236}">
                  <a16:creationId xmlns:a16="http://schemas.microsoft.com/office/drawing/2014/main" id="{3B0F2445-551C-4CD3-92C4-8EE3EB19CF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8833" y="5986955"/>
              <a:ext cx="746150" cy="746150"/>
            </a:xfrm>
            <a:prstGeom prst="rect">
              <a:avLst/>
            </a:prstGeom>
          </p:spPr>
        </p:pic>
        <p:pic>
          <p:nvPicPr>
            <p:cNvPr id="46" name="Graphic 45" descr="Factory">
              <a:extLst>
                <a:ext uri="{FF2B5EF4-FFF2-40B4-BE49-F238E27FC236}">
                  <a16:creationId xmlns:a16="http://schemas.microsoft.com/office/drawing/2014/main" id="{4B15A990-A27D-4223-90CD-30F790FFB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35706" y="4365197"/>
              <a:ext cx="1187185" cy="1187185"/>
            </a:xfrm>
            <a:prstGeom prst="rect">
              <a:avLst/>
            </a:prstGeom>
          </p:spPr>
        </p:pic>
        <p:pic>
          <p:nvPicPr>
            <p:cNvPr id="47" name="Graphic 46" descr="City">
              <a:extLst>
                <a:ext uri="{FF2B5EF4-FFF2-40B4-BE49-F238E27FC236}">
                  <a16:creationId xmlns:a16="http://schemas.microsoft.com/office/drawing/2014/main" id="{596A4015-DCF0-4BCA-A2B1-54E44EEB19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55515" y="4519844"/>
              <a:ext cx="914400" cy="914400"/>
            </a:xfrm>
            <a:prstGeom prst="rect">
              <a:avLst/>
            </a:prstGeom>
          </p:spPr>
        </p:pic>
        <p:pic>
          <p:nvPicPr>
            <p:cNvPr id="48" name="Graphic 47" descr="City">
              <a:extLst>
                <a:ext uri="{FF2B5EF4-FFF2-40B4-BE49-F238E27FC236}">
                  <a16:creationId xmlns:a16="http://schemas.microsoft.com/office/drawing/2014/main" id="{8B76269B-F668-41E1-994F-09AA2418B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9704" y="4647665"/>
              <a:ext cx="914400" cy="914400"/>
            </a:xfrm>
            <a:prstGeom prst="rect">
              <a:avLst/>
            </a:prstGeom>
          </p:spPr>
        </p:pic>
        <p:cxnSp>
          <p:nvCxnSpPr>
            <p:cNvPr id="49" name="Straight Connector 48">
              <a:extLst>
                <a:ext uri="{FF2B5EF4-FFF2-40B4-BE49-F238E27FC236}">
                  <a16:creationId xmlns:a16="http://schemas.microsoft.com/office/drawing/2014/main" id="{053AEEDB-5A1C-4B39-9CBA-1C3F955CAFDE}"/>
                </a:ext>
              </a:extLst>
            </p:cNvPr>
            <p:cNvCxnSpPr/>
            <p:nvPr/>
          </p:nvCxnSpPr>
          <p:spPr>
            <a:xfrm>
              <a:off x="378902" y="5703567"/>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0" name="Graphic 49" descr="Factory">
              <a:extLst>
                <a:ext uri="{FF2B5EF4-FFF2-40B4-BE49-F238E27FC236}">
                  <a16:creationId xmlns:a16="http://schemas.microsoft.com/office/drawing/2014/main" id="{FA40321C-D576-4337-A301-FECCF10C21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84" y="2352894"/>
              <a:ext cx="1613056" cy="1613056"/>
            </a:xfrm>
            <a:prstGeom prst="rect">
              <a:avLst/>
            </a:prstGeom>
          </p:spPr>
        </p:pic>
        <p:pic>
          <p:nvPicPr>
            <p:cNvPr id="51" name="Graphic 50" descr="Factory">
              <a:extLst>
                <a:ext uri="{FF2B5EF4-FFF2-40B4-BE49-F238E27FC236}">
                  <a16:creationId xmlns:a16="http://schemas.microsoft.com/office/drawing/2014/main" id="{8884F09B-4538-48F4-B417-5551ECAC9C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0941" y="2466144"/>
              <a:ext cx="1613056" cy="1613056"/>
            </a:xfrm>
            <a:prstGeom prst="rect">
              <a:avLst/>
            </a:prstGeom>
          </p:spPr>
        </p:pic>
        <p:pic>
          <p:nvPicPr>
            <p:cNvPr id="52" name="Graphic 51" descr="Factory">
              <a:extLst>
                <a:ext uri="{FF2B5EF4-FFF2-40B4-BE49-F238E27FC236}">
                  <a16:creationId xmlns:a16="http://schemas.microsoft.com/office/drawing/2014/main" id="{81AF8E96-89BB-4511-B0C0-153E55E08B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171" y="-209765"/>
              <a:ext cx="1613056" cy="1613056"/>
            </a:xfrm>
            <a:prstGeom prst="rect">
              <a:avLst/>
            </a:prstGeom>
          </p:spPr>
        </p:pic>
        <p:pic>
          <p:nvPicPr>
            <p:cNvPr id="53" name="Graphic 52" descr="Factory">
              <a:extLst>
                <a:ext uri="{FF2B5EF4-FFF2-40B4-BE49-F238E27FC236}">
                  <a16:creationId xmlns:a16="http://schemas.microsoft.com/office/drawing/2014/main" id="{7D26E0E6-AC82-41C0-9FF8-66A30B7F4B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83569" y="-457049"/>
              <a:ext cx="1613056" cy="1613056"/>
            </a:xfrm>
            <a:prstGeom prst="rect">
              <a:avLst/>
            </a:prstGeom>
          </p:spPr>
        </p:pic>
      </p:gr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594177" y="4243340"/>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498377" y="4018500"/>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518482"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422682"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a:t>
            </a:r>
          </a:p>
        </p:txBody>
      </p:sp>
      <p:sp>
        <p:nvSpPr>
          <p:cNvPr id="3" name="Content Placeholder 2"/>
          <p:cNvSpPr>
            <a:spLocks noGrp="1"/>
          </p:cNvSpPr>
          <p:nvPr>
            <p:ph idx="1"/>
          </p:nvPr>
        </p:nvSpPr>
        <p:spPr>
          <a:xfrm>
            <a:off x="1763106" y="967025"/>
            <a:ext cx="7106464" cy="232942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Distributed infrastructure</a:t>
            </a:r>
          </a:p>
          <a:p>
            <a:r>
              <a:rPr lang="en-US" dirty="0"/>
              <a:t>Decentralized control of market</a:t>
            </a:r>
          </a:p>
          <a:p>
            <a:pPr lvl="1"/>
            <a:r>
              <a:rPr lang="en-US" dirty="0"/>
              <a:t>No single authority benefits from trading</a:t>
            </a:r>
          </a:p>
          <a:p>
            <a:pPr lvl="1"/>
            <a:endParaRPr lang="en-US" dirty="0"/>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4C2B5-0A59-41E5-B75B-162A17BCC669}"/>
              </a:ext>
            </a:extLst>
          </p:cNvPr>
          <p:cNvSpPr>
            <a:spLocks noGrp="1"/>
          </p:cNvSpPr>
          <p:nvPr>
            <p:ph type="title"/>
          </p:nvPr>
        </p:nvSpPr>
        <p:spPr/>
        <p:txBody>
          <a:bodyPr/>
          <a:lstStyle/>
          <a:p>
            <a:r>
              <a:rPr lang="en-US" dirty="0"/>
              <a:t>The blockchain &amp; the grid</a:t>
            </a:r>
          </a:p>
        </p:txBody>
      </p:sp>
      <p:pic>
        <p:nvPicPr>
          <p:cNvPr id="4" name="Afbeelding 3">
            <a:extLst>
              <a:ext uri="{FF2B5EF4-FFF2-40B4-BE49-F238E27FC236}">
                <a16:creationId xmlns:a16="http://schemas.microsoft.com/office/drawing/2014/main" id="{BDC70AFD-1AD9-47F9-B0A9-7E2940C98AD1}"/>
              </a:ext>
            </a:extLst>
          </p:cNvPr>
          <p:cNvPicPr>
            <a:picLocks noChangeAspect="1"/>
          </p:cNvPicPr>
          <p:nvPr/>
        </p:nvPicPr>
        <p:blipFill>
          <a:blip r:embed="rId2"/>
          <a:stretch>
            <a:fillRect/>
          </a:stretch>
        </p:blipFill>
        <p:spPr>
          <a:xfrm>
            <a:off x="1763106" y="1992997"/>
            <a:ext cx="6875034" cy="3057981"/>
          </a:xfrm>
          <a:prstGeom prst="rect">
            <a:avLst/>
          </a:prstGeom>
        </p:spPr>
      </p:pic>
      <p:sp>
        <p:nvSpPr>
          <p:cNvPr id="5" name="Content Placeholder 2">
            <a:extLst>
              <a:ext uri="{FF2B5EF4-FFF2-40B4-BE49-F238E27FC236}">
                <a16:creationId xmlns:a16="http://schemas.microsoft.com/office/drawing/2014/main" id="{13E0DDF0-EB5D-41B9-9EA1-25B65210F77C}"/>
              </a:ext>
            </a:extLst>
          </p:cNvPr>
          <p:cNvSpPr>
            <a:spLocks noGrp="1"/>
          </p:cNvSpPr>
          <p:nvPr>
            <p:ph idx="1"/>
          </p:nvPr>
        </p:nvSpPr>
        <p:spPr>
          <a:xfrm>
            <a:off x="1763106" y="967026"/>
            <a:ext cx="7106464" cy="1025972"/>
          </a:xfrm>
        </p:spPr>
        <p:txBody>
          <a:bodyPr>
            <a:normAutofit fontScale="70000" lnSpcReduction="20000"/>
          </a:bodyPr>
          <a:lstStyle/>
          <a:p>
            <a:r>
              <a:rPr lang="en-US" dirty="0"/>
              <a:t>Reflects the physical grid</a:t>
            </a:r>
          </a:p>
          <a:p>
            <a:r>
              <a:rPr lang="en-US" dirty="0"/>
              <a:t>Inline with per cluster balancing</a:t>
            </a:r>
          </a:p>
          <a:p>
            <a:r>
              <a:rPr lang="en-US" dirty="0"/>
              <a:t>Scalability: prevent 8 million households on a single chain</a:t>
            </a:r>
          </a:p>
          <a:p>
            <a:pPr lvl="1"/>
            <a:endParaRPr lang="en-US" dirty="0"/>
          </a:p>
          <a:p>
            <a:endParaRPr lang="en-US" dirty="0"/>
          </a:p>
        </p:txBody>
      </p:sp>
    </p:spTree>
    <p:extLst>
      <p:ext uri="{BB962C8B-B14F-4D97-AF65-F5344CB8AC3E}">
        <p14:creationId xmlns:p14="http://schemas.microsoft.com/office/powerpoint/2010/main" val="42115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a:bodyPr>
          <a:lstStyle/>
          <a:p>
            <a:r>
              <a:rPr lang="en-US" dirty="0"/>
              <a:t>Permissioned blockchain</a:t>
            </a:r>
          </a:p>
          <a:p>
            <a:r>
              <a:rPr lang="en-US" dirty="0"/>
              <a:t>Proof of stake</a:t>
            </a:r>
          </a:p>
          <a:p>
            <a:r>
              <a:rPr lang="en-US" dirty="0"/>
              <a:t>Agnostic of application logic</a:t>
            </a:r>
          </a:p>
          <a:p>
            <a:r>
              <a:rPr lang="en-US" dirty="0"/>
              <a:t>BFT consensus across validators </a:t>
            </a:r>
          </a:p>
          <a:p>
            <a:r>
              <a:rPr lang="en-US" dirty="0"/>
              <a:t>Messaging implemented out of box</a:t>
            </a:r>
          </a:p>
          <a:p>
            <a:endParaRPr lang="en-US" dirty="0"/>
          </a:p>
        </p:txBody>
      </p:sp>
    </p:spTree>
    <p:extLst>
      <p:ext uri="{BB962C8B-B14F-4D97-AF65-F5344CB8AC3E}">
        <p14:creationId xmlns:p14="http://schemas.microsoft.com/office/powerpoint/2010/main" val="137268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77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 (Application Blockchain interface):</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Visualization Client:</a:t>
            </a:r>
          </a:p>
          <a:p>
            <a:pPr lvl="1"/>
            <a:r>
              <a:rPr lang="en-US" dirty="0"/>
              <a:t>Subscribed to messaging using tags</a:t>
            </a:r>
          </a:p>
          <a:p>
            <a:pPr lvl="1"/>
            <a:r>
              <a:rPr lang="en-US" dirty="0"/>
              <a:t>Visualizes state and transaction flow</a:t>
            </a:r>
          </a:p>
        </p:txBody>
      </p:sp>
    </p:spTree>
    <p:extLst>
      <p:ext uri="{BB962C8B-B14F-4D97-AF65-F5344CB8AC3E}">
        <p14:creationId xmlns:p14="http://schemas.microsoft.com/office/powerpoint/2010/main" val="2063307225"/>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634</TotalTime>
  <Words>1321</Words>
  <Application>Microsoft Office PowerPoint</Application>
  <PresentationFormat>On-screen Show (16:9)</PresentationFormat>
  <Paragraphs>162</Paragraphs>
  <Slides>13</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Consolas</vt:lpstr>
      <vt:lpstr>Tahoma</vt:lpstr>
      <vt:lpstr>Office Theme</vt:lpstr>
      <vt:lpstr>Custom Design</vt:lpstr>
      <vt:lpstr>PowerPoint Presentation</vt:lpstr>
      <vt:lpstr>Problem:</vt:lpstr>
      <vt:lpstr>Why it is a problem:</vt:lpstr>
      <vt:lpstr>How to balance dynamically:</vt:lpstr>
      <vt:lpstr>How to balance dynamically (2/2):</vt:lpstr>
      <vt:lpstr>Why blockchain:</vt:lpstr>
      <vt:lpstr>The blockchain &amp; the grid</vt:lpstr>
      <vt:lpstr>Why Tendermint:</vt:lpstr>
      <vt:lpstr>Implementation overview:</vt:lpstr>
      <vt:lpstr>Results:</vt:lpstr>
      <vt:lpstr>Results:</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Jetse Brouwer</cp:lastModifiedBy>
  <cp:revision>72</cp:revision>
  <dcterms:created xsi:type="dcterms:W3CDTF">2015-07-09T11:57:30Z</dcterms:created>
  <dcterms:modified xsi:type="dcterms:W3CDTF">2018-02-19T09:48:46Z</dcterms:modified>
</cp:coreProperties>
</file>