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5"/>
  </p:notesMasterIdLst>
  <p:handoutMasterIdLst>
    <p:handoutMasterId r:id="rId16"/>
  </p:handoutMasterIdLst>
  <p:sldIdLst>
    <p:sldId id="277" r:id="rId3"/>
    <p:sldId id="266" r:id="rId4"/>
    <p:sldId id="270" r:id="rId5"/>
    <p:sldId id="271" r:id="rId6"/>
    <p:sldId id="278" r:id="rId7"/>
    <p:sldId id="272" r:id="rId8"/>
    <p:sldId id="280" r:id="rId9"/>
    <p:sldId id="279" r:id="rId10"/>
    <p:sldId id="273" r:id="rId11"/>
    <p:sldId id="281" r:id="rId12"/>
    <p:sldId id="274" r:id="rId13"/>
    <p:sldId id="27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54" autoAdjust="0"/>
    <p:restoredTop sz="72365" autoAdjust="0"/>
  </p:normalViewPr>
  <p:slideViewPr>
    <p:cSldViewPr snapToGrid="0" snapToObjects="1">
      <p:cViewPr varScale="1">
        <p:scale>
          <a:sx n="109" d="100"/>
          <a:sy n="109" d="100"/>
        </p:scale>
        <p:origin x="1272" y="78"/>
      </p:cViewPr>
      <p:guideLst>
        <p:guide orient="horz" pos="1620"/>
        <p:guide pos="5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2/19/2018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DF19-1C47-4F71-B80E-D5714F33FDD2}" type="datetimeFigureOut">
              <a:rPr lang="nl-NL" smtClean="0"/>
              <a:t>19-2-2018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BA2E9-BF41-4C3A-A6E3-EB331EAF49EB}" type="slidenum">
              <a:rPr lang="nl-NL" smtClean="0"/>
              <a:t>‹#›</a:t>
            </a:fld>
            <a:endParaRPr lang="nl-NL"/>
          </a:p>
        </p:txBody>
      </p:sp>
    </p:spTree>
    <p:extLst>
      <p:ext uri="{BB962C8B-B14F-4D97-AF65-F5344CB8AC3E}">
        <p14:creationId xmlns:p14="http://schemas.microsoft.com/office/powerpoint/2010/main" val="313276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ABA2E9-BF41-4C3A-A6E3-EB331EAF49EB}" type="slidenum">
              <a:rPr lang="nl-NL" smtClean="0"/>
              <a:t>1</a:t>
            </a:fld>
            <a:endParaRPr lang="nl-NL"/>
          </a:p>
        </p:txBody>
      </p:sp>
    </p:spTree>
    <p:extLst>
      <p:ext uri="{BB962C8B-B14F-4D97-AF65-F5344CB8AC3E}">
        <p14:creationId xmlns:p14="http://schemas.microsoft.com/office/powerpoint/2010/main" val="2784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problem we were assigned is to create a decentralized energy market. This is a very relevant topic, we as a society are adopting more sustainable energy sources such as solar panels, wind turbines and renewable sources. Besides that people are also starting to adopt more electrical vehicles and electrical only houses. </a:t>
            </a:r>
          </a:p>
          <a:p>
            <a:r>
              <a:rPr lang="en-US" noProof="0" dirty="0"/>
              <a:t>And while I think we all can agree that this is a good thing it does create problems:</a:t>
            </a:r>
          </a:p>
          <a:p>
            <a:endParaRPr lang="en-US" noProof="0" dirty="0"/>
          </a:p>
          <a:p>
            <a:r>
              <a:rPr lang="en-US" noProof="0" dirty="0"/>
              <a:t>Think for example of this case: we have a neighborhood where we all have solar panels and electric cars, averaged out on a year we are energy neutral, so that’s good. But there is a problem during solar noon, the solar panels produce the most of their energy, while most of the people are at working consuming hardly ever any energy in their homes.</a:t>
            </a:r>
          </a:p>
          <a:p>
            <a:r>
              <a:rPr lang="en-US" noProof="0" dirty="0"/>
              <a:t>But when most of them get home from work around 18:00 they all plug in their cars to charge. </a:t>
            </a:r>
          </a:p>
          <a:p>
            <a:endParaRPr lang="en-US" noProof="0" dirty="0"/>
          </a:p>
          <a:p>
            <a:r>
              <a:rPr lang="en-US" noProof="0" dirty="0"/>
              <a:t>Electricity won’t sit still in the cable, it has to be used; either directly are stored for later usage.</a:t>
            </a:r>
          </a:p>
          <a:p>
            <a:endParaRPr lang="en-US" noProof="0" dirty="0"/>
          </a:p>
          <a:p>
            <a:r>
              <a:rPr lang="en-US" noProof="0" dirty="0" err="1"/>
              <a:t>Atm</a:t>
            </a:r>
            <a:r>
              <a:rPr lang="en-US" noProof="0" dirty="0"/>
              <a:t>: the TSO (in our case </a:t>
            </a:r>
            <a:r>
              <a:rPr lang="en-US" noProof="0" dirty="0" err="1"/>
              <a:t>tennet</a:t>
            </a:r>
            <a:r>
              <a:rPr lang="en-US" noProof="0" dirty="0"/>
              <a:t>) is solely responsible for matching the input and output in the grid and does so by literally calling up companies who have signed up to turn up are down they’re production or consumption to keep the grids stable.</a:t>
            </a:r>
          </a:p>
          <a:p>
            <a:endParaRPr lang="en-US" noProof="0" dirty="0"/>
          </a:p>
          <a:p>
            <a:endParaRPr lang="en-US" noProof="0"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2</a:t>
            </a:fld>
            <a:endParaRPr lang="nl-NL"/>
          </a:p>
        </p:txBody>
      </p:sp>
    </p:spTree>
    <p:extLst>
      <p:ext uri="{BB962C8B-B14F-4D97-AF65-F5344CB8AC3E}">
        <p14:creationId xmlns:p14="http://schemas.microsoft.com/office/powerpoint/2010/main" val="420674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Besides the fact that the input and output has to be balanced there are also limitations to the capacity of the physical grid</a:t>
            </a:r>
          </a:p>
          <a:p>
            <a:endParaRPr lang="en-US" dirty="0"/>
          </a:p>
          <a:p>
            <a:r>
              <a:rPr lang="en-US" dirty="0"/>
              <a:t>Even when, on the top level (where the TSO operates) everything is in balance, there still might be a problem. If one cluster has a large sur-plus and another has a big shortage then there is the possibility that </a:t>
            </a:r>
            <a:r>
              <a:rPr lang="en-US" dirty="0" err="1"/>
              <a:t>eventhough</a:t>
            </a:r>
            <a:r>
              <a:rPr lang="en-US" dirty="0"/>
              <a:t> the grid is balance we’re overloading the physical grid by inter-cluster energy flows</a:t>
            </a:r>
          </a:p>
          <a:p>
            <a:endParaRPr lang="en-US" dirty="0"/>
          </a:p>
          <a:p>
            <a:r>
              <a:rPr lang="en-US" dirty="0"/>
              <a:t>One solution to prevent this while still maintaining a balanced grid is to first only start balancing within your own grid and try to solve the imbalance as much as possible. And only then escalate the imbalance to and try and solve it at a higher level. This works as at ever increasing levels bigger players keep joining.</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3</a:t>
            </a:fld>
            <a:endParaRPr lang="nl-NL"/>
          </a:p>
        </p:txBody>
      </p:sp>
    </p:spTree>
    <p:extLst>
      <p:ext uri="{BB962C8B-B14F-4D97-AF65-F5344CB8AC3E}">
        <p14:creationId xmlns:p14="http://schemas.microsoft.com/office/powerpoint/2010/main" val="246262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4</a:t>
            </a:fld>
            <a:endParaRPr lang="nl-NL"/>
          </a:p>
        </p:txBody>
      </p:sp>
    </p:spTree>
    <p:extLst>
      <p:ext uri="{BB962C8B-B14F-4D97-AF65-F5344CB8AC3E}">
        <p14:creationId xmlns:p14="http://schemas.microsoft.com/office/powerpoint/2010/main" val="150914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5</a:t>
            </a:fld>
            <a:endParaRPr lang="nl-NL"/>
          </a:p>
        </p:txBody>
      </p:sp>
    </p:spTree>
    <p:extLst>
      <p:ext uri="{BB962C8B-B14F-4D97-AF65-F5344CB8AC3E}">
        <p14:creationId xmlns:p14="http://schemas.microsoft.com/office/powerpoint/2010/main" val="220126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6</a:t>
            </a:fld>
            <a:endParaRPr lang="nl-NL"/>
          </a:p>
        </p:txBody>
      </p:sp>
    </p:spTree>
    <p:extLst>
      <p:ext uri="{BB962C8B-B14F-4D97-AF65-F5344CB8AC3E}">
        <p14:creationId xmlns:p14="http://schemas.microsoft.com/office/powerpoint/2010/main" val="42834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Permissioned blockchain: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energy market is a highly regulated environment</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stake: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is more energy efficient and suitable for permissioned blockchain</a:t>
            </a:r>
          </a:p>
          <a:p>
            <a:r>
              <a:rPr lang="en-US" sz="1200" b="0" i="0" u="none" strike="noStrike" kern="1200" dirty="0">
                <a:solidFill>
                  <a:schemeClr val="tx1"/>
                </a:solidFill>
                <a:effectLst/>
                <a:latin typeface="+mn-lt"/>
                <a:ea typeface="+mn-ea"/>
                <a:cs typeface="+mn-cs"/>
              </a:rPr>
              <a:t>	Proof of stake (proof of work defies the purpose: waste energy to solve energy problems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Tendermint is agnostic of application logic but has BFT consensus across validators and messaging implemented out of box</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8</a:t>
            </a:fld>
            <a:endParaRPr lang="nl-NL"/>
          </a:p>
        </p:txBody>
      </p:sp>
    </p:spTree>
    <p:extLst>
      <p:ext uri="{BB962C8B-B14F-4D97-AF65-F5344CB8AC3E}">
        <p14:creationId xmlns:p14="http://schemas.microsoft.com/office/powerpoint/2010/main" val="252532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2/19/2018</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51840" y="3602891"/>
            <a:ext cx="5892160" cy="1314450"/>
          </a:xfrm>
        </p:spPr>
        <p:txBody>
          <a:bodyPr>
            <a:noAutofit/>
          </a:bodyPr>
          <a:lstStyle/>
          <a:p>
            <a:r>
              <a:rPr lang="en-US" sz="1600" dirty="0"/>
              <a:t>CS4160 Blockchain Engineering (2017/18 Q2)</a:t>
            </a:r>
          </a:p>
          <a:p>
            <a:pPr algn="r"/>
            <a:r>
              <a:rPr lang="en-US" sz="900" dirty="0"/>
              <a:t>Project by:</a:t>
            </a:r>
          </a:p>
          <a:p>
            <a:pPr algn="r"/>
            <a:r>
              <a:rPr lang="en-US" sz="900" dirty="0"/>
              <a:t>Joseph </a:t>
            </a:r>
            <a:r>
              <a:rPr lang="en-US" sz="900" dirty="0" err="1"/>
              <a:t>Verburg</a:t>
            </a:r>
            <a:r>
              <a:rPr lang="en-US" sz="900" dirty="0"/>
              <a:t> 4018575</a:t>
            </a:r>
          </a:p>
          <a:p>
            <a:pPr algn="r"/>
            <a:r>
              <a:rPr lang="nl-NL" sz="900" dirty="0"/>
              <a:t>Michal Loin 4587324</a:t>
            </a:r>
            <a:endParaRPr lang="en-US" sz="900" dirty="0"/>
          </a:p>
          <a:p>
            <a:pPr algn="r"/>
            <a:r>
              <a:rPr lang="nl-NL" sz="900" dirty="0"/>
              <a:t>Jetse Brouwer 4615964</a:t>
            </a:r>
            <a:endParaRPr lang="en-US" sz="900" dirty="0"/>
          </a:p>
          <a:p>
            <a:pPr algn="r"/>
            <a:r>
              <a:rPr lang="nl-NL" sz="900" dirty="0"/>
              <a:t>Niels Hokke 4610148</a:t>
            </a:r>
            <a:endParaRPr lang="en-US" sz="900" dirty="0"/>
          </a:p>
          <a:p>
            <a:pPr algn="r"/>
            <a:r>
              <a:rPr lang="nl-NL" sz="900" dirty="0"/>
              <a:t>Evgenia Domnenkova 4625633</a:t>
            </a:r>
            <a:endParaRPr lang="en-US" sz="900" dirty="0">
              <a:latin typeface="Arial"/>
              <a:cs typeface="Arial"/>
            </a:endParaRPr>
          </a:p>
        </p:txBody>
      </p:sp>
      <p:pic>
        <p:nvPicPr>
          <p:cNvPr id="7" name="Picture 6">
            <a:extLst>
              <a:ext uri="{FF2B5EF4-FFF2-40B4-BE49-F238E27FC236}">
                <a16:creationId xmlns:a16="http://schemas.microsoft.com/office/drawing/2014/main" id="{C18C5AC1-A322-4BD1-82CF-9EBF380BFEB4}"/>
              </a:ext>
            </a:extLst>
          </p:cNvPr>
          <p:cNvPicPr>
            <a:picLocks noChangeAspect="1"/>
          </p:cNvPicPr>
          <p:nvPr/>
        </p:nvPicPr>
        <p:blipFill>
          <a:blip r:embed="rId3"/>
          <a:stretch>
            <a:fillRect/>
          </a:stretch>
        </p:blipFill>
        <p:spPr>
          <a:xfrm>
            <a:off x="1605133" y="694669"/>
            <a:ext cx="7538867" cy="2662562"/>
          </a:xfrm>
          <a:prstGeom prst="rect">
            <a:avLst/>
          </a:prstGeom>
        </p:spPr>
      </p:pic>
    </p:spTree>
    <p:extLst>
      <p:ext uri="{BB962C8B-B14F-4D97-AF65-F5344CB8AC3E}">
        <p14:creationId xmlns:p14="http://schemas.microsoft.com/office/powerpoint/2010/main" val="21398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07A-BBB0-4E87-A85D-286E2E9E79E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3DCB521-C918-4428-9EA8-698A7BD9C795}"/>
              </a:ext>
            </a:extLst>
          </p:cNvPr>
          <p:cNvSpPr>
            <a:spLocks noGrp="1"/>
          </p:cNvSpPr>
          <p:nvPr>
            <p:ph idx="1"/>
          </p:nvPr>
        </p:nvSpPr>
        <p:spPr/>
        <p:txBody>
          <a:bodyPr/>
          <a:lstStyle/>
          <a:p>
            <a:r>
              <a:rPr lang="en-US" dirty="0"/>
              <a:t>Working proof of concept</a:t>
            </a:r>
          </a:p>
          <a:p>
            <a:r>
              <a:rPr lang="en-US" dirty="0"/>
              <a:t>Self contained Docker-container</a:t>
            </a:r>
          </a:p>
          <a:p>
            <a:r>
              <a:rPr lang="en-US" dirty="0"/>
              <a:t>10 clients, 2 nodes, 30 sec interval</a:t>
            </a:r>
          </a:p>
          <a:p>
            <a:pPr marL="0" indent="0">
              <a:buNone/>
            </a:pPr>
            <a:endParaRPr lang="en-US" dirty="0"/>
          </a:p>
        </p:txBody>
      </p:sp>
    </p:spTree>
    <p:extLst>
      <p:ext uri="{BB962C8B-B14F-4D97-AF65-F5344CB8AC3E}">
        <p14:creationId xmlns:p14="http://schemas.microsoft.com/office/powerpoint/2010/main" val="167261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383950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258566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consumers becoming producers</a:t>
            </a:r>
          </a:p>
          <a:p>
            <a:r>
              <a:rPr lang="en-US" dirty="0"/>
              <a:t>imbalance caused by unpredictable consumers and producers</a:t>
            </a:r>
          </a:p>
          <a:p>
            <a:r>
              <a:rPr lang="en-US" dirty="0"/>
              <a:t>Currently the TSO responsible for balancing</a:t>
            </a:r>
          </a:p>
          <a:p>
            <a:r>
              <a:rPr lang="en-US" dirty="0"/>
              <a:t>intermittent sources vs old fashioned powerplant-household configuration</a:t>
            </a:r>
          </a:p>
          <a:p>
            <a:endParaRPr lang="en-US" dirty="0"/>
          </a:p>
        </p:txBody>
      </p:sp>
    </p:spTree>
    <p:extLst>
      <p:ext uri="{BB962C8B-B14F-4D97-AF65-F5344CB8AC3E}">
        <p14:creationId xmlns:p14="http://schemas.microsoft.com/office/powerpoint/2010/main" val="15128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a problem:</a:t>
            </a:r>
          </a:p>
        </p:txBody>
      </p:sp>
      <p:grpSp>
        <p:nvGrpSpPr>
          <p:cNvPr id="3" name="Group 2">
            <a:extLst>
              <a:ext uri="{FF2B5EF4-FFF2-40B4-BE49-F238E27FC236}">
                <a16:creationId xmlns:a16="http://schemas.microsoft.com/office/drawing/2014/main" id="{CE23A8C8-9E1F-4F51-8D62-57A3BE789655}"/>
              </a:ext>
            </a:extLst>
          </p:cNvPr>
          <p:cNvGrpSpPr/>
          <p:nvPr/>
        </p:nvGrpSpPr>
        <p:grpSpPr>
          <a:xfrm>
            <a:off x="2063901" y="800831"/>
            <a:ext cx="8733523" cy="4025225"/>
            <a:chOff x="-78764" y="-457049"/>
            <a:chExt cx="15809809" cy="7286640"/>
          </a:xfrm>
        </p:grpSpPr>
        <p:sp>
          <p:nvSpPr>
            <p:cNvPr id="5" name="Isosceles Triangle 4">
              <a:extLst>
                <a:ext uri="{FF2B5EF4-FFF2-40B4-BE49-F238E27FC236}">
                  <a16:creationId xmlns:a16="http://schemas.microsoft.com/office/drawing/2014/main" id="{6C039A60-FBAD-40F7-A03B-84E036C077CF}"/>
                </a:ext>
              </a:extLst>
            </p:cNvPr>
            <p:cNvSpPr/>
            <p:nvPr/>
          </p:nvSpPr>
          <p:spPr>
            <a:xfrm>
              <a:off x="243540" y="701755"/>
              <a:ext cx="7512358" cy="2501491"/>
            </a:xfrm>
            <a:prstGeom prst="triangle">
              <a:avLst>
                <a:gd name="adj" fmla="val 5013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6" name="Isosceles Triangle 5">
              <a:extLst>
                <a:ext uri="{FF2B5EF4-FFF2-40B4-BE49-F238E27FC236}">
                  <a16:creationId xmlns:a16="http://schemas.microsoft.com/office/drawing/2014/main" id="{E40E05EF-47CC-492C-A77F-D6ADF31B6B5B}"/>
                </a:ext>
              </a:extLst>
            </p:cNvPr>
            <p:cNvSpPr/>
            <p:nvPr/>
          </p:nvSpPr>
          <p:spPr>
            <a:xfrm>
              <a:off x="7755898" y="696283"/>
              <a:ext cx="7975147" cy="2494329"/>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7" name="Isosceles Triangle 6">
              <a:extLst>
                <a:ext uri="{FF2B5EF4-FFF2-40B4-BE49-F238E27FC236}">
                  <a16:creationId xmlns:a16="http://schemas.microsoft.com/office/drawing/2014/main" id="{B76B469F-CF8D-41A2-98FC-1458A5015541}"/>
                </a:ext>
              </a:extLst>
            </p:cNvPr>
            <p:cNvSpPr/>
            <p:nvPr/>
          </p:nvSpPr>
          <p:spPr>
            <a:xfrm>
              <a:off x="5997357" y="3190612"/>
              <a:ext cx="3534604"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8" name="Isosceles Triangle 7">
              <a:extLst>
                <a:ext uri="{FF2B5EF4-FFF2-40B4-BE49-F238E27FC236}">
                  <a16:creationId xmlns:a16="http://schemas.microsoft.com/office/drawing/2014/main" id="{47C6F900-10B4-4045-873A-74F62B2CC1C2}"/>
                </a:ext>
              </a:extLst>
            </p:cNvPr>
            <p:cNvSpPr/>
            <p:nvPr/>
          </p:nvSpPr>
          <p:spPr>
            <a:xfrm>
              <a:off x="2214197" y="3246819"/>
              <a:ext cx="3784495"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9" name="Isosceles Triangle 8">
              <a:extLst>
                <a:ext uri="{FF2B5EF4-FFF2-40B4-BE49-F238E27FC236}">
                  <a16:creationId xmlns:a16="http://schemas.microsoft.com/office/drawing/2014/main" id="{B74EA6AB-C71E-4C50-87A7-228F6670037D}"/>
                </a:ext>
              </a:extLst>
            </p:cNvPr>
            <p:cNvSpPr/>
            <p:nvPr/>
          </p:nvSpPr>
          <p:spPr>
            <a:xfrm>
              <a:off x="7718721" y="4912932"/>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0" name="Isosceles Triangle 9">
              <a:extLst>
                <a:ext uri="{FF2B5EF4-FFF2-40B4-BE49-F238E27FC236}">
                  <a16:creationId xmlns:a16="http://schemas.microsoft.com/office/drawing/2014/main" id="{5A5D9D0C-A6EC-4F7F-94B7-137B00B0FD3B}"/>
                </a:ext>
              </a:extLst>
            </p:cNvPr>
            <p:cNvSpPr/>
            <p:nvPr/>
          </p:nvSpPr>
          <p:spPr>
            <a:xfrm>
              <a:off x="4199124" y="4922740"/>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1" name="Isosceles Triangle 10">
              <a:extLst>
                <a:ext uri="{FF2B5EF4-FFF2-40B4-BE49-F238E27FC236}">
                  <a16:creationId xmlns:a16="http://schemas.microsoft.com/office/drawing/2014/main" id="{1978D04A-8E1E-4B37-820A-346FEEB733A6}"/>
                </a:ext>
              </a:extLst>
            </p:cNvPr>
            <p:cNvSpPr/>
            <p:nvPr/>
          </p:nvSpPr>
          <p:spPr>
            <a:xfrm>
              <a:off x="637953" y="4915694"/>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2" name="TextBox 11">
              <a:extLst>
                <a:ext uri="{FF2B5EF4-FFF2-40B4-BE49-F238E27FC236}">
                  <a16:creationId xmlns:a16="http://schemas.microsoft.com/office/drawing/2014/main" id="{DD736CEC-9B10-4DD5-ABFF-275C73418B43}"/>
                </a:ext>
              </a:extLst>
            </p:cNvPr>
            <p:cNvSpPr txBox="1"/>
            <p:nvPr/>
          </p:nvSpPr>
          <p:spPr>
            <a:xfrm>
              <a:off x="10191495" y="5680522"/>
              <a:ext cx="1979802" cy="612865"/>
            </a:xfrm>
            <a:prstGeom prst="rect">
              <a:avLst/>
            </a:prstGeom>
            <a:noFill/>
          </p:spPr>
          <p:txBody>
            <a:bodyPr wrap="square" rtlCol="0">
              <a:spAutoFit/>
            </a:bodyPr>
            <a:lstStyle/>
            <a:p>
              <a:pPr algn="ctr"/>
              <a:r>
                <a:rPr lang="en-US" sz="800" dirty="0"/>
                <a:t>Mains electricity</a:t>
              </a:r>
            </a:p>
            <a:p>
              <a:pPr algn="ctr"/>
              <a:r>
                <a:rPr lang="en-US" sz="800" dirty="0"/>
                <a:t>220 - 690 VAC</a:t>
              </a:r>
              <a:endParaRPr lang="nl-NL" sz="800" dirty="0"/>
            </a:p>
          </p:txBody>
        </p:sp>
        <p:cxnSp>
          <p:nvCxnSpPr>
            <p:cNvPr id="13" name="Straight Connector 12">
              <a:extLst>
                <a:ext uri="{FF2B5EF4-FFF2-40B4-BE49-F238E27FC236}">
                  <a16:creationId xmlns:a16="http://schemas.microsoft.com/office/drawing/2014/main" id="{5EC12F1E-B030-4E25-833E-457662B02D1C}"/>
                </a:ext>
              </a:extLst>
            </p:cNvPr>
            <p:cNvCxnSpPr/>
            <p:nvPr/>
          </p:nvCxnSpPr>
          <p:spPr>
            <a:xfrm>
              <a:off x="369572" y="42853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0EA6FB-6D29-4577-9A18-5F61AC41C39B}"/>
                </a:ext>
              </a:extLst>
            </p:cNvPr>
            <p:cNvSpPr txBox="1"/>
            <p:nvPr/>
          </p:nvSpPr>
          <p:spPr>
            <a:xfrm>
              <a:off x="10191495" y="4329137"/>
              <a:ext cx="1979802" cy="612865"/>
            </a:xfrm>
            <a:prstGeom prst="rect">
              <a:avLst/>
            </a:prstGeom>
            <a:noFill/>
          </p:spPr>
          <p:txBody>
            <a:bodyPr wrap="square" rtlCol="0">
              <a:spAutoFit/>
            </a:bodyPr>
            <a:lstStyle/>
            <a:p>
              <a:pPr algn="ctr"/>
              <a:r>
                <a:rPr lang="en-US" sz="800" dirty="0"/>
                <a:t>Regional  grid</a:t>
              </a:r>
            </a:p>
            <a:p>
              <a:pPr algn="ctr"/>
              <a:r>
                <a:rPr lang="en-US" sz="800" dirty="0"/>
                <a:t>10 KVAC</a:t>
              </a:r>
              <a:endParaRPr lang="nl-NL" sz="800" dirty="0"/>
            </a:p>
          </p:txBody>
        </p:sp>
        <p:cxnSp>
          <p:nvCxnSpPr>
            <p:cNvPr id="15" name="Straight Connector 14">
              <a:extLst>
                <a:ext uri="{FF2B5EF4-FFF2-40B4-BE49-F238E27FC236}">
                  <a16:creationId xmlns:a16="http://schemas.microsoft.com/office/drawing/2014/main" id="{E84B7419-4962-4473-B823-88BA3E6890CE}"/>
                </a:ext>
              </a:extLst>
            </p:cNvPr>
            <p:cNvCxnSpPr/>
            <p:nvPr/>
          </p:nvCxnSpPr>
          <p:spPr>
            <a:xfrm>
              <a:off x="378901" y="27628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A786A0-0BBA-4297-BC3C-BB1F5813335A}"/>
                </a:ext>
              </a:extLst>
            </p:cNvPr>
            <p:cNvSpPr txBox="1"/>
            <p:nvPr/>
          </p:nvSpPr>
          <p:spPr>
            <a:xfrm>
              <a:off x="10191495" y="3244652"/>
              <a:ext cx="1979802" cy="612865"/>
            </a:xfrm>
            <a:prstGeom prst="rect">
              <a:avLst/>
            </a:prstGeom>
            <a:noFill/>
          </p:spPr>
          <p:txBody>
            <a:bodyPr wrap="square" rtlCol="0">
              <a:spAutoFit/>
            </a:bodyPr>
            <a:lstStyle/>
            <a:p>
              <a:pPr algn="ctr"/>
              <a:r>
                <a:rPr lang="en-US" sz="800" dirty="0"/>
                <a:t>Distribution grid</a:t>
              </a:r>
            </a:p>
            <a:p>
              <a:pPr algn="ctr"/>
              <a:r>
                <a:rPr lang="en-US" sz="800" dirty="0"/>
                <a:t>50 KVAC</a:t>
              </a:r>
              <a:endParaRPr lang="nl-NL" sz="800" dirty="0"/>
            </a:p>
          </p:txBody>
        </p:sp>
        <p:cxnSp>
          <p:nvCxnSpPr>
            <p:cNvPr id="17" name="Straight Connector 16">
              <a:extLst>
                <a:ext uri="{FF2B5EF4-FFF2-40B4-BE49-F238E27FC236}">
                  <a16:creationId xmlns:a16="http://schemas.microsoft.com/office/drawing/2014/main" id="{7208384A-24E7-4DC4-A906-BBF61A39EE06}"/>
                </a:ext>
              </a:extLst>
            </p:cNvPr>
            <p:cNvCxnSpPr/>
            <p:nvPr/>
          </p:nvCxnSpPr>
          <p:spPr>
            <a:xfrm>
              <a:off x="378902" y="1305618"/>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6B4CA2-0FCF-4392-8176-47662D89E74B}"/>
                </a:ext>
              </a:extLst>
            </p:cNvPr>
            <p:cNvSpPr txBox="1"/>
            <p:nvPr/>
          </p:nvSpPr>
          <p:spPr>
            <a:xfrm>
              <a:off x="9861985" y="1383674"/>
              <a:ext cx="1979802" cy="612865"/>
            </a:xfrm>
            <a:prstGeom prst="rect">
              <a:avLst/>
            </a:prstGeom>
            <a:noFill/>
          </p:spPr>
          <p:txBody>
            <a:bodyPr wrap="square" rtlCol="0">
              <a:spAutoFit/>
            </a:bodyPr>
            <a:lstStyle/>
            <a:p>
              <a:pPr algn="ctr"/>
              <a:r>
                <a:rPr lang="en-US" sz="800" dirty="0"/>
                <a:t>Provence wide grid</a:t>
              </a:r>
            </a:p>
            <a:p>
              <a:pPr algn="ctr"/>
              <a:r>
                <a:rPr lang="en-US" sz="800" dirty="0"/>
                <a:t>110 - 150 KVAC</a:t>
              </a:r>
              <a:endParaRPr lang="nl-NL" sz="800" dirty="0"/>
            </a:p>
          </p:txBody>
        </p:sp>
        <p:sp>
          <p:nvSpPr>
            <p:cNvPr id="19" name="TextBox 18">
              <a:extLst>
                <a:ext uri="{FF2B5EF4-FFF2-40B4-BE49-F238E27FC236}">
                  <a16:creationId xmlns:a16="http://schemas.microsoft.com/office/drawing/2014/main" id="{C79CE3BE-7087-4B9B-A005-186688F9DFB7}"/>
                </a:ext>
              </a:extLst>
            </p:cNvPr>
            <p:cNvSpPr txBox="1"/>
            <p:nvPr/>
          </p:nvSpPr>
          <p:spPr>
            <a:xfrm>
              <a:off x="-78764" y="411122"/>
              <a:ext cx="2497494" cy="612865"/>
            </a:xfrm>
            <a:prstGeom prst="rect">
              <a:avLst/>
            </a:prstGeom>
            <a:noFill/>
          </p:spPr>
          <p:txBody>
            <a:bodyPr wrap="square" rtlCol="0">
              <a:spAutoFit/>
            </a:bodyPr>
            <a:lstStyle/>
            <a:p>
              <a:pPr algn="ctr"/>
              <a:r>
                <a:rPr lang="en-US" sz="800" dirty="0"/>
                <a:t>(inter)national grid </a:t>
              </a:r>
            </a:p>
            <a:p>
              <a:pPr algn="ctr"/>
              <a:r>
                <a:rPr lang="en-US" sz="800" dirty="0"/>
                <a:t>220 - 380 KVAC</a:t>
              </a:r>
              <a:endParaRPr lang="nl-NL" sz="800" dirty="0"/>
            </a:p>
          </p:txBody>
        </p:sp>
        <p:pic>
          <p:nvPicPr>
            <p:cNvPr id="20" name="Graphic 19" descr="Home">
              <a:extLst>
                <a:ext uri="{FF2B5EF4-FFF2-40B4-BE49-F238E27FC236}">
                  <a16:creationId xmlns:a16="http://schemas.microsoft.com/office/drawing/2014/main" id="{B82E89C8-51F6-4656-8A4D-DB3CF2777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1041" y="6195400"/>
              <a:ext cx="437206" cy="437206"/>
            </a:xfrm>
            <a:prstGeom prst="rect">
              <a:avLst/>
            </a:prstGeom>
          </p:spPr>
        </p:pic>
        <p:pic>
          <p:nvPicPr>
            <p:cNvPr id="21" name="Graphic 20" descr="House">
              <a:extLst>
                <a:ext uri="{FF2B5EF4-FFF2-40B4-BE49-F238E27FC236}">
                  <a16:creationId xmlns:a16="http://schemas.microsoft.com/office/drawing/2014/main" id="{2883BF60-D596-48D9-BBEB-151EB6EBF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955" y="6198110"/>
              <a:ext cx="437206" cy="437206"/>
            </a:xfrm>
            <a:prstGeom prst="rect">
              <a:avLst/>
            </a:prstGeom>
          </p:spPr>
        </p:pic>
        <p:pic>
          <p:nvPicPr>
            <p:cNvPr id="22" name="Graphic 21" descr="Home">
              <a:extLst>
                <a:ext uri="{FF2B5EF4-FFF2-40B4-BE49-F238E27FC236}">
                  <a16:creationId xmlns:a16="http://schemas.microsoft.com/office/drawing/2014/main" id="{C495EC5F-7A5B-4BF2-BA92-08CD9B9D3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2438" y="5988985"/>
              <a:ext cx="437206" cy="437206"/>
            </a:xfrm>
            <a:prstGeom prst="rect">
              <a:avLst/>
            </a:prstGeom>
          </p:spPr>
        </p:pic>
        <p:pic>
          <p:nvPicPr>
            <p:cNvPr id="23" name="Graphic 22" descr="Home">
              <a:extLst>
                <a:ext uri="{FF2B5EF4-FFF2-40B4-BE49-F238E27FC236}">
                  <a16:creationId xmlns:a16="http://schemas.microsoft.com/office/drawing/2014/main" id="{F37298AD-8346-423F-ADD7-33EFE7D67A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9524" y="5990000"/>
              <a:ext cx="437206" cy="437206"/>
            </a:xfrm>
            <a:prstGeom prst="rect">
              <a:avLst/>
            </a:prstGeom>
          </p:spPr>
        </p:pic>
        <p:pic>
          <p:nvPicPr>
            <p:cNvPr id="24" name="Graphic 23" descr="Home">
              <a:extLst>
                <a:ext uri="{FF2B5EF4-FFF2-40B4-BE49-F238E27FC236}">
                  <a16:creationId xmlns:a16="http://schemas.microsoft.com/office/drawing/2014/main" id="{5071FFC7-4993-40CE-8DC7-AF7780F2FD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8247" y="6334961"/>
              <a:ext cx="437206" cy="437206"/>
            </a:xfrm>
            <a:prstGeom prst="rect">
              <a:avLst/>
            </a:prstGeom>
          </p:spPr>
        </p:pic>
        <p:pic>
          <p:nvPicPr>
            <p:cNvPr id="25" name="Graphic 24" descr="Home">
              <a:extLst>
                <a:ext uri="{FF2B5EF4-FFF2-40B4-BE49-F238E27FC236}">
                  <a16:creationId xmlns:a16="http://schemas.microsoft.com/office/drawing/2014/main" id="{11641BF5-C0D5-44A5-B228-F8D47590D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8330" y="6353388"/>
              <a:ext cx="437206" cy="437206"/>
            </a:xfrm>
            <a:prstGeom prst="rect">
              <a:avLst/>
            </a:prstGeom>
          </p:spPr>
        </p:pic>
        <p:pic>
          <p:nvPicPr>
            <p:cNvPr id="26" name="Graphic 25" descr="House">
              <a:extLst>
                <a:ext uri="{FF2B5EF4-FFF2-40B4-BE49-F238E27FC236}">
                  <a16:creationId xmlns:a16="http://schemas.microsoft.com/office/drawing/2014/main" id="{DC168FAB-E88D-45BE-9293-3B02F450D7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9967" y="6197095"/>
              <a:ext cx="437206" cy="437206"/>
            </a:xfrm>
            <a:prstGeom prst="rect">
              <a:avLst/>
            </a:prstGeom>
          </p:spPr>
        </p:pic>
        <p:pic>
          <p:nvPicPr>
            <p:cNvPr id="27" name="Graphic 26" descr="Home">
              <a:extLst>
                <a:ext uri="{FF2B5EF4-FFF2-40B4-BE49-F238E27FC236}">
                  <a16:creationId xmlns:a16="http://schemas.microsoft.com/office/drawing/2014/main" id="{49D4D595-A3B9-4C7C-82F0-CD7B15E4A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8450" y="5987970"/>
              <a:ext cx="437206" cy="437206"/>
            </a:xfrm>
            <a:prstGeom prst="rect">
              <a:avLst/>
            </a:prstGeom>
          </p:spPr>
        </p:pic>
        <p:pic>
          <p:nvPicPr>
            <p:cNvPr id="28" name="Graphic 27" descr="Home">
              <a:extLst>
                <a:ext uri="{FF2B5EF4-FFF2-40B4-BE49-F238E27FC236}">
                  <a16:creationId xmlns:a16="http://schemas.microsoft.com/office/drawing/2014/main" id="{14714859-E49C-42BA-AE9B-CCA40308F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5536" y="5913552"/>
              <a:ext cx="437206" cy="437206"/>
            </a:xfrm>
            <a:prstGeom prst="rect">
              <a:avLst/>
            </a:prstGeom>
          </p:spPr>
        </p:pic>
        <p:pic>
          <p:nvPicPr>
            <p:cNvPr id="29" name="Graphic 28" descr="Home">
              <a:extLst>
                <a:ext uri="{FF2B5EF4-FFF2-40B4-BE49-F238E27FC236}">
                  <a16:creationId xmlns:a16="http://schemas.microsoft.com/office/drawing/2014/main" id="{03A71A39-F950-4E8A-B3D4-34C9F8329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4259" y="6333946"/>
              <a:ext cx="437206" cy="437206"/>
            </a:xfrm>
            <a:prstGeom prst="rect">
              <a:avLst/>
            </a:prstGeom>
          </p:spPr>
        </p:pic>
        <p:pic>
          <p:nvPicPr>
            <p:cNvPr id="30" name="Graphic 29" descr="Home">
              <a:extLst>
                <a:ext uri="{FF2B5EF4-FFF2-40B4-BE49-F238E27FC236}">
                  <a16:creationId xmlns:a16="http://schemas.microsoft.com/office/drawing/2014/main" id="{5B9A8554-52DB-466A-8E8A-39FC0A9EAC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4943" y="6164118"/>
              <a:ext cx="437206" cy="437206"/>
            </a:xfrm>
            <a:prstGeom prst="rect">
              <a:avLst/>
            </a:prstGeom>
          </p:spPr>
        </p:pic>
        <p:pic>
          <p:nvPicPr>
            <p:cNvPr id="31" name="Graphic 30" descr="House">
              <a:extLst>
                <a:ext uri="{FF2B5EF4-FFF2-40B4-BE49-F238E27FC236}">
                  <a16:creationId xmlns:a16="http://schemas.microsoft.com/office/drawing/2014/main" id="{47681CE7-A604-4BCE-89AE-A42748EFB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7857" y="6166828"/>
              <a:ext cx="437206" cy="437206"/>
            </a:xfrm>
            <a:prstGeom prst="rect">
              <a:avLst/>
            </a:prstGeom>
          </p:spPr>
        </p:pic>
        <p:pic>
          <p:nvPicPr>
            <p:cNvPr id="32" name="Graphic 31" descr="Home">
              <a:extLst>
                <a:ext uri="{FF2B5EF4-FFF2-40B4-BE49-F238E27FC236}">
                  <a16:creationId xmlns:a16="http://schemas.microsoft.com/office/drawing/2014/main" id="{BA3AAFC3-F75C-4B6A-A8A8-3B69747623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6340" y="5957703"/>
              <a:ext cx="437206" cy="437206"/>
            </a:xfrm>
            <a:prstGeom prst="rect">
              <a:avLst/>
            </a:prstGeom>
          </p:spPr>
        </p:pic>
        <p:pic>
          <p:nvPicPr>
            <p:cNvPr id="33" name="Graphic 32" descr="Home">
              <a:extLst>
                <a:ext uri="{FF2B5EF4-FFF2-40B4-BE49-F238E27FC236}">
                  <a16:creationId xmlns:a16="http://schemas.microsoft.com/office/drawing/2014/main" id="{4B3389CA-76C6-4F59-B847-24D82872A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3426" y="5958718"/>
              <a:ext cx="437206" cy="437206"/>
            </a:xfrm>
            <a:prstGeom prst="rect">
              <a:avLst/>
            </a:prstGeom>
          </p:spPr>
        </p:pic>
        <p:pic>
          <p:nvPicPr>
            <p:cNvPr id="34" name="Graphic 33" descr="House">
              <a:extLst>
                <a:ext uri="{FF2B5EF4-FFF2-40B4-BE49-F238E27FC236}">
                  <a16:creationId xmlns:a16="http://schemas.microsoft.com/office/drawing/2014/main" id="{D88C1E02-77F9-4FFF-B90E-F8CF322122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6456" y="6170679"/>
              <a:ext cx="437206" cy="437206"/>
            </a:xfrm>
            <a:prstGeom prst="rect">
              <a:avLst/>
            </a:prstGeom>
          </p:spPr>
        </p:pic>
        <p:pic>
          <p:nvPicPr>
            <p:cNvPr id="35" name="Graphic 34" descr="House">
              <a:extLst>
                <a:ext uri="{FF2B5EF4-FFF2-40B4-BE49-F238E27FC236}">
                  <a16:creationId xmlns:a16="http://schemas.microsoft.com/office/drawing/2014/main" id="{F118D721-AC06-462F-B88F-60203CCF3D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407" y="6363133"/>
              <a:ext cx="437206" cy="437206"/>
            </a:xfrm>
            <a:prstGeom prst="rect">
              <a:avLst/>
            </a:prstGeom>
          </p:spPr>
        </p:pic>
        <p:pic>
          <p:nvPicPr>
            <p:cNvPr id="36" name="Graphic 35" descr="Home">
              <a:extLst>
                <a:ext uri="{FF2B5EF4-FFF2-40B4-BE49-F238E27FC236}">
                  <a16:creationId xmlns:a16="http://schemas.microsoft.com/office/drawing/2014/main" id="{07B9F038-9D8A-42E6-884B-269F422F5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6024" y="6193370"/>
              <a:ext cx="437206" cy="437206"/>
            </a:xfrm>
            <a:prstGeom prst="rect">
              <a:avLst/>
            </a:prstGeom>
          </p:spPr>
        </p:pic>
        <p:pic>
          <p:nvPicPr>
            <p:cNvPr id="37" name="Graphic 36" descr="House">
              <a:extLst>
                <a:ext uri="{FF2B5EF4-FFF2-40B4-BE49-F238E27FC236}">
                  <a16:creationId xmlns:a16="http://schemas.microsoft.com/office/drawing/2014/main" id="{3BD9CA19-9E0B-4722-8643-730D29ACEC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8938" y="6196080"/>
              <a:ext cx="437206" cy="437206"/>
            </a:xfrm>
            <a:prstGeom prst="rect">
              <a:avLst/>
            </a:prstGeom>
          </p:spPr>
        </p:pic>
        <p:pic>
          <p:nvPicPr>
            <p:cNvPr id="38" name="Graphic 37" descr="Home">
              <a:extLst>
                <a:ext uri="{FF2B5EF4-FFF2-40B4-BE49-F238E27FC236}">
                  <a16:creationId xmlns:a16="http://schemas.microsoft.com/office/drawing/2014/main" id="{5552785F-E3FE-4633-9CA1-E6EA4215D8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7421" y="5986955"/>
              <a:ext cx="437206" cy="437206"/>
            </a:xfrm>
            <a:prstGeom prst="rect">
              <a:avLst/>
            </a:prstGeom>
          </p:spPr>
        </p:pic>
        <p:pic>
          <p:nvPicPr>
            <p:cNvPr id="39" name="Graphic 38" descr="Home">
              <a:extLst>
                <a:ext uri="{FF2B5EF4-FFF2-40B4-BE49-F238E27FC236}">
                  <a16:creationId xmlns:a16="http://schemas.microsoft.com/office/drawing/2014/main" id="{0944E21E-9D34-434D-A9F3-A47C281D8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507" y="5987970"/>
              <a:ext cx="437206" cy="437206"/>
            </a:xfrm>
            <a:prstGeom prst="rect">
              <a:avLst/>
            </a:prstGeom>
          </p:spPr>
        </p:pic>
        <p:pic>
          <p:nvPicPr>
            <p:cNvPr id="40" name="Graphic 39" descr="House">
              <a:extLst>
                <a:ext uri="{FF2B5EF4-FFF2-40B4-BE49-F238E27FC236}">
                  <a16:creationId xmlns:a16="http://schemas.microsoft.com/office/drawing/2014/main" id="{1DB06AD9-209F-43F7-BC93-7A185FD999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73488" y="6392385"/>
              <a:ext cx="437206" cy="437206"/>
            </a:xfrm>
            <a:prstGeom prst="rect">
              <a:avLst/>
            </a:prstGeom>
          </p:spPr>
        </p:pic>
        <p:sp>
          <p:nvSpPr>
            <p:cNvPr id="41" name="Oval 40">
              <a:extLst>
                <a:ext uri="{FF2B5EF4-FFF2-40B4-BE49-F238E27FC236}">
                  <a16:creationId xmlns:a16="http://schemas.microsoft.com/office/drawing/2014/main" id="{2900ADAD-FE7F-4F89-AB6F-69F231F8CD03}"/>
                </a:ext>
              </a:extLst>
            </p:cNvPr>
            <p:cNvSpPr/>
            <p:nvPr/>
          </p:nvSpPr>
          <p:spPr>
            <a:xfrm>
              <a:off x="8326487"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2" name="Oval 41">
              <a:extLst>
                <a:ext uri="{FF2B5EF4-FFF2-40B4-BE49-F238E27FC236}">
                  <a16:creationId xmlns:a16="http://schemas.microsoft.com/office/drawing/2014/main" id="{0AA6239C-CB7F-456D-A93D-657B41DCBBA1}"/>
                </a:ext>
              </a:extLst>
            </p:cNvPr>
            <p:cNvSpPr/>
            <p:nvPr/>
          </p:nvSpPr>
          <p:spPr>
            <a:xfrm>
              <a:off x="8176719" y="6387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3" name="Oval 42">
              <a:extLst>
                <a:ext uri="{FF2B5EF4-FFF2-40B4-BE49-F238E27FC236}">
                  <a16:creationId xmlns:a16="http://schemas.microsoft.com/office/drawing/2014/main" id="{3BD830D3-6F74-42CC-B7E0-DC4E6BA880BA}"/>
                </a:ext>
              </a:extLst>
            </p:cNvPr>
            <p:cNvSpPr/>
            <p:nvPr/>
          </p:nvSpPr>
          <p:spPr>
            <a:xfrm>
              <a:off x="8450825"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pic>
          <p:nvPicPr>
            <p:cNvPr id="44" name="Graphic 43" descr="Factory">
              <a:extLst>
                <a:ext uri="{FF2B5EF4-FFF2-40B4-BE49-F238E27FC236}">
                  <a16:creationId xmlns:a16="http://schemas.microsoft.com/office/drawing/2014/main" id="{BDFFF8C7-0EA0-4362-9857-988F9EC081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32222" y="6118912"/>
              <a:ext cx="652240" cy="652240"/>
            </a:xfrm>
            <a:prstGeom prst="rect">
              <a:avLst/>
            </a:prstGeom>
          </p:spPr>
        </p:pic>
        <p:pic>
          <p:nvPicPr>
            <p:cNvPr id="45" name="Graphic 44" descr="Factory">
              <a:extLst>
                <a:ext uri="{FF2B5EF4-FFF2-40B4-BE49-F238E27FC236}">
                  <a16:creationId xmlns:a16="http://schemas.microsoft.com/office/drawing/2014/main" id="{3B0F2445-551C-4CD3-92C4-8EE3EB19CF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8833" y="5986955"/>
              <a:ext cx="746150" cy="746150"/>
            </a:xfrm>
            <a:prstGeom prst="rect">
              <a:avLst/>
            </a:prstGeom>
          </p:spPr>
        </p:pic>
        <p:pic>
          <p:nvPicPr>
            <p:cNvPr id="46" name="Graphic 45" descr="Factory">
              <a:extLst>
                <a:ext uri="{FF2B5EF4-FFF2-40B4-BE49-F238E27FC236}">
                  <a16:creationId xmlns:a16="http://schemas.microsoft.com/office/drawing/2014/main" id="{4B15A990-A27D-4223-90CD-30F790FFB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35706" y="4365197"/>
              <a:ext cx="1187185" cy="1187185"/>
            </a:xfrm>
            <a:prstGeom prst="rect">
              <a:avLst/>
            </a:prstGeom>
          </p:spPr>
        </p:pic>
        <p:pic>
          <p:nvPicPr>
            <p:cNvPr id="47" name="Graphic 46" descr="City">
              <a:extLst>
                <a:ext uri="{FF2B5EF4-FFF2-40B4-BE49-F238E27FC236}">
                  <a16:creationId xmlns:a16="http://schemas.microsoft.com/office/drawing/2014/main" id="{596A4015-DCF0-4BCA-A2B1-54E44EEB19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55515" y="4519844"/>
              <a:ext cx="914400" cy="914400"/>
            </a:xfrm>
            <a:prstGeom prst="rect">
              <a:avLst/>
            </a:prstGeom>
          </p:spPr>
        </p:pic>
        <p:pic>
          <p:nvPicPr>
            <p:cNvPr id="48" name="Graphic 47" descr="City">
              <a:extLst>
                <a:ext uri="{FF2B5EF4-FFF2-40B4-BE49-F238E27FC236}">
                  <a16:creationId xmlns:a16="http://schemas.microsoft.com/office/drawing/2014/main" id="{8B76269B-F668-41E1-994F-09AA2418B1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9704" y="4647665"/>
              <a:ext cx="914400" cy="914400"/>
            </a:xfrm>
            <a:prstGeom prst="rect">
              <a:avLst/>
            </a:prstGeom>
          </p:spPr>
        </p:pic>
        <p:cxnSp>
          <p:nvCxnSpPr>
            <p:cNvPr id="49" name="Straight Connector 48">
              <a:extLst>
                <a:ext uri="{FF2B5EF4-FFF2-40B4-BE49-F238E27FC236}">
                  <a16:creationId xmlns:a16="http://schemas.microsoft.com/office/drawing/2014/main" id="{053AEEDB-5A1C-4B39-9CBA-1C3F955CAFDE}"/>
                </a:ext>
              </a:extLst>
            </p:cNvPr>
            <p:cNvCxnSpPr/>
            <p:nvPr/>
          </p:nvCxnSpPr>
          <p:spPr>
            <a:xfrm>
              <a:off x="378902" y="5703567"/>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0" name="Graphic 49" descr="Factory">
              <a:extLst>
                <a:ext uri="{FF2B5EF4-FFF2-40B4-BE49-F238E27FC236}">
                  <a16:creationId xmlns:a16="http://schemas.microsoft.com/office/drawing/2014/main" id="{FA40321C-D576-4337-A301-FECCF10C21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84" y="2352894"/>
              <a:ext cx="1613056" cy="1613056"/>
            </a:xfrm>
            <a:prstGeom prst="rect">
              <a:avLst/>
            </a:prstGeom>
          </p:spPr>
        </p:pic>
        <p:pic>
          <p:nvPicPr>
            <p:cNvPr id="51" name="Graphic 50" descr="Factory">
              <a:extLst>
                <a:ext uri="{FF2B5EF4-FFF2-40B4-BE49-F238E27FC236}">
                  <a16:creationId xmlns:a16="http://schemas.microsoft.com/office/drawing/2014/main" id="{8884F09B-4538-48F4-B417-5551ECAC9C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0941" y="2466144"/>
              <a:ext cx="1613056" cy="1613056"/>
            </a:xfrm>
            <a:prstGeom prst="rect">
              <a:avLst/>
            </a:prstGeom>
          </p:spPr>
        </p:pic>
        <p:pic>
          <p:nvPicPr>
            <p:cNvPr id="52" name="Graphic 51" descr="Factory">
              <a:extLst>
                <a:ext uri="{FF2B5EF4-FFF2-40B4-BE49-F238E27FC236}">
                  <a16:creationId xmlns:a16="http://schemas.microsoft.com/office/drawing/2014/main" id="{81AF8E96-89BB-4511-B0C0-153E55E08B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171" y="-209765"/>
              <a:ext cx="1613056" cy="1613056"/>
            </a:xfrm>
            <a:prstGeom prst="rect">
              <a:avLst/>
            </a:prstGeom>
          </p:spPr>
        </p:pic>
        <p:pic>
          <p:nvPicPr>
            <p:cNvPr id="53" name="Graphic 52" descr="Factory">
              <a:extLst>
                <a:ext uri="{FF2B5EF4-FFF2-40B4-BE49-F238E27FC236}">
                  <a16:creationId xmlns:a16="http://schemas.microsoft.com/office/drawing/2014/main" id="{7D26E0E6-AC82-41C0-9FF8-66A30B7F4B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83569" y="-457049"/>
              <a:ext cx="1613056" cy="1613056"/>
            </a:xfrm>
            <a:prstGeom prst="rect">
              <a:avLst/>
            </a:prstGeom>
          </p:spPr>
        </p:pic>
      </p:grpSp>
    </p:spTree>
    <p:extLst>
      <p:ext uri="{BB962C8B-B14F-4D97-AF65-F5344CB8AC3E}">
        <p14:creationId xmlns:p14="http://schemas.microsoft.com/office/powerpoint/2010/main" val="32658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a:t>
            </a:r>
          </a:p>
        </p:txBody>
      </p:sp>
      <p:sp>
        <p:nvSpPr>
          <p:cNvPr id="3" name="Content Placeholder 2"/>
          <p:cNvSpPr>
            <a:spLocks noGrp="1"/>
          </p:cNvSpPr>
          <p:nvPr>
            <p:ph idx="1"/>
          </p:nvPr>
        </p:nvSpPr>
        <p:spPr>
          <a:xfrm>
            <a:off x="1763106" y="980182"/>
            <a:ext cx="7106464" cy="1978172"/>
          </a:xfrm>
        </p:spPr>
        <p:txBody>
          <a:bodyPr>
            <a:normAutofit/>
          </a:bodyPr>
          <a:lstStyle/>
          <a:p>
            <a:r>
              <a:rPr lang="en-US" dirty="0"/>
              <a:t>Have a backup supplier to ensure continuity</a:t>
            </a:r>
          </a:p>
          <a:p>
            <a:r>
              <a:rPr lang="en-US" dirty="0"/>
              <a:t>Clients submit their flexibility</a:t>
            </a:r>
          </a:p>
          <a:p>
            <a:r>
              <a:rPr lang="en-US" dirty="0"/>
              <a:t>Balance at every cluster level</a:t>
            </a:r>
          </a:p>
        </p:txBody>
      </p:sp>
      <p:sp>
        <p:nvSpPr>
          <p:cNvPr id="4" name="Rectangle 113">
            <a:extLst>
              <a:ext uri="{FF2B5EF4-FFF2-40B4-BE49-F238E27FC236}">
                <a16:creationId xmlns:a16="http://schemas.microsoft.com/office/drawing/2014/main" id="{20CCB518-C81C-42BE-86C3-73E74A3DD52C}"/>
              </a:ext>
            </a:extLst>
          </p:cNvPr>
          <p:cNvSpPr/>
          <p:nvPr/>
        </p:nvSpPr>
        <p:spPr>
          <a:xfrm>
            <a:off x="1922888" y="3505170"/>
            <a:ext cx="3562965" cy="12742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onsolas" panose="020B0609020204030204" pitchFamily="49" charset="0"/>
            </a:endParaRPr>
          </a:p>
        </p:txBody>
      </p:sp>
      <p:sp>
        <p:nvSpPr>
          <p:cNvPr id="44" name="TextBox 109">
            <a:extLst>
              <a:ext uri="{FF2B5EF4-FFF2-40B4-BE49-F238E27FC236}">
                <a16:creationId xmlns:a16="http://schemas.microsoft.com/office/drawing/2014/main" id="{F1CBD41F-8126-432F-A4EF-C96D26338A6C}"/>
              </a:ext>
            </a:extLst>
          </p:cNvPr>
          <p:cNvSpPr txBox="1"/>
          <p:nvPr/>
        </p:nvSpPr>
        <p:spPr>
          <a:xfrm>
            <a:off x="5594177" y="4243340"/>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45" name="TextBox 110">
            <a:extLst>
              <a:ext uri="{FF2B5EF4-FFF2-40B4-BE49-F238E27FC236}">
                <a16:creationId xmlns:a16="http://schemas.microsoft.com/office/drawing/2014/main" id="{AD5E98B6-FD41-4A6D-9094-EA8C31B7C076}"/>
              </a:ext>
            </a:extLst>
          </p:cNvPr>
          <p:cNvSpPr txBox="1"/>
          <p:nvPr/>
        </p:nvSpPr>
        <p:spPr>
          <a:xfrm>
            <a:off x="5498377" y="4018500"/>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
        <p:nvSpPr>
          <p:cNvPr id="46" name="TextBox 111">
            <a:extLst>
              <a:ext uri="{FF2B5EF4-FFF2-40B4-BE49-F238E27FC236}">
                <a16:creationId xmlns:a16="http://schemas.microsoft.com/office/drawing/2014/main" id="{F300D1DB-C942-4C95-9FC7-C4CB0318B9BC}"/>
              </a:ext>
            </a:extLst>
          </p:cNvPr>
          <p:cNvSpPr txBox="1"/>
          <p:nvPr/>
        </p:nvSpPr>
        <p:spPr>
          <a:xfrm>
            <a:off x="1929092" y="3505169"/>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A(0,0,10,10)</a:t>
            </a:r>
          </a:p>
        </p:txBody>
      </p:sp>
      <p:sp>
        <p:nvSpPr>
          <p:cNvPr id="47" name="TextBox 114">
            <a:extLst>
              <a:ext uri="{FF2B5EF4-FFF2-40B4-BE49-F238E27FC236}">
                <a16:creationId xmlns:a16="http://schemas.microsoft.com/office/drawing/2014/main" id="{D74190E5-C0AB-4EA7-9F67-EA4D15DF2564}"/>
              </a:ext>
            </a:extLst>
          </p:cNvPr>
          <p:cNvSpPr txBox="1"/>
          <p:nvPr/>
        </p:nvSpPr>
        <p:spPr>
          <a:xfrm>
            <a:off x="1827088" y="3256848"/>
            <a:ext cx="2885623"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Intra-cluster trading:</a:t>
            </a:r>
            <a:endParaRPr lang="nl-NL" sz="1400" i="1" dirty="0">
              <a:latin typeface="Consolas" panose="020B0609020204030204" pitchFamily="49" charset="0"/>
            </a:endParaRPr>
          </a:p>
        </p:txBody>
      </p:sp>
      <p:sp>
        <p:nvSpPr>
          <p:cNvPr id="48" name="TextBox 115">
            <a:extLst>
              <a:ext uri="{FF2B5EF4-FFF2-40B4-BE49-F238E27FC236}">
                <a16:creationId xmlns:a16="http://schemas.microsoft.com/office/drawing/2014/main" id="{430AF79F-C33D-4BDF-8802-1A2E4817AABA}"/>
              </a:ext>
            </a:extLst>
          </p:cNvPr>
          <p:cNvSpPr txBox="1"/>
          <p:nvPr/>
        </p:nvSpPr>
        <p:spPr>
          <a:xfrm>
            <a:off x="1929092" y="3682141"/>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B(1,0,10,5)</a:t>
            </a:r>
          </a:p>
        </p:txBody>
      </p:sp>
      <p:cxnSp>
        <p:nvCxnSpPr>
          <p:cNvPr id="49" name="Straight Connector 117">
            <a:extLst>
              <a:ext uri="{FF2B5EF4-FFF2-40B4-BE49-F238E27FC236}">
                <a16:creationId xmlns:a16="http://schemas.microsoft.com/office/drawing/2014/main" id="{BB8636B1-B4D4-46CE-94B3-5C45491A866C}"/>
              </a:ext>
            </a:extLst>
          </p:cNvPr>
          <p:cNvCxnSpPr/>
          <p:nvPr/>
        </p:nvCxnSpPr>
        <p:spPr>
          <a:xfrm>
            <a:off x="2062802" y="4006508"/>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Right Brace 118">
            <a:extLst>
              <a:ext uri="{FF2B5EF4-FFF2-40B4-BE49-F238E27FC236}">
                <a16:creationId xmlns:a16="http://schemas.microsoft.com/office/drawing/2014/main" id="{48DE74E0-B878-49BA-AE44-1BD2A00F7103}"/>
              </a:ext>
            </a:extLst>
          </p:cNvPr>
          <p:cNvSpPr/>
          <p:nvPr/>
        </p:nvSpPr>
        <p:spPr>
          <a:xfrm>
            <a:off x="2925582" y="3573334"/>
            <a:ext cx="95799" cy="3077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latin typeface="Consolas" panose="020B0609020204030204" pitchFamily="49" charset="0"/>
            </a:endParaRPr>
          </a:p>
        </p:txBody>
      </p:sp>
      <p:sp>
        <p:nvSpPr>
          <p:cNvPr id="51" name="TextBox 119">
            <a:extLst>
              <a:ext uri="{FF2B5EF4-FFF2-40B4-BE49-F238E27FC236}">
                <a16:creationId xmlns:a16="http://schemas.microsoft.com/office/drawing/2014/main" id="{2412AAE4-6EE4-4E68-AED7-F0336B462C7A}"/>
              </a:ext>
            </a:extLst>
          </p:cNvPr>
          <p:cNvSpPr txBox="1"/>
          <p:nvPr/>
        </p:nvSpPr>
        <p:spPr>
          <a:xfrm>
            <a:off x="3097905" y="3603942"/>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Match 10 qty. at 7.5 each </a:t>
            </a:r>
          </a:p>
        </p:txBody>
      </p:sp>
      <p:sp>
        <p:nvSpPr>
          <p:cNvPr id="52" name="TextBox 120">
            <a:extLst>
              <a:ext uri="{FF2B5EF4-FFF2-40B4-BE49-F238E27FC236}">
                <a16:creationId xmlns:a16="http://schemas.microsoft.com/office/drawing/2014/main" id="{8C72A8B4-AC7F-4B75-BA1F-6B98E2CB08AD}"/>
              </a:ext>
            </a:extLst>
          </p:cNvPr>
          <p:cNvSpPr txBox="1"/>
          <p:nvPr/>
        </p:nvSpPr>
        <p:spPr>
          <a:xfrm>
            <a:off x="1937800" y="4312992"/>
            <a:ext cx="1452857"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T(1,0,Bid,10,7.5)</a:t>
            </a:r>
          </a:p>
        </p:txBody>
      </p:sp>
      <p:sp>
        <p:nvSpPr>
          <p:cNvPr id="53" name="TextBox 121">
            <a:extLst>
              <a:ext uri="{FF2B5EF4-FFF2-40B4-BE49-F238E27FC236}">
                <a16:creationId xmlns:a16="http://schemas.microsoft.com/office/drawing/2014/main" id="{4823F3D5-B514-4906-AF93-FF2AF094CFFF}"/>
              </a:ext>
            </a:extLst>
          </p:cNvPr>
          <p:cNvSpPr txBox="1"/>
          <p:nvPr/>
        </p:nvSpPr>
        <p:spPr>
          <a:xfrm>
            <a:off x="1937800" y="4489964"/>
            <a:ext cx="1575686"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T(0,0,Ask,10,7.5)</a:t>
            </a:r>
          </a:p>
        </p:txBody>
      </p:sp>
      <p:sp>
        <p:nvSpPr>
          <p:cNvPr id="54" name="TextBox 122">
            <a:extLst>
              <a:ext uri="{FF2B5EF4-FFF2-40B4-BE49-F238E27FC236}">
                <a16:creationId xmlns:a16="http://schemas.microsoft.com/office/drawing/2014/main" id="{C5744167-3CFC-4E06-90D6-53287C20D7C9}"/>
              </a:ext>
            </a:extLst>
          </p:cNvPr>
          <p:cNvSpPr txBox="1"/>
          <p:nvPr/>
        </p:nvSpPr>
        <p:spPr>
          <a:xfrm>
            <a:off x="3315618" y="4312992"/>
            <a:ext cx="151715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a owes 75 to 1</a:t>
            </a:r>
          </a:p>
        </p:txBody>
      </p:sp>
      <p:sp>
        <p:nvSpPr>
          <p:cNvPr id="55" name="TextBox 123">
            <a:extLst>
              <a:ext uri="{FF2B5EF4-FFF2-40B4-BE49-F238E27FC236}">
                <a16:creationId xmlns:a16="http://schemas.microsoft.com/office/drawing/2014/main" id="{A80B40D7-A437-4A72-8866-475EA3DAAE4B}"/>
              </a:ext>
            </a:extLst>
          </p:cNvPr>
          <p:cNvSpPr txBox="1"/>
          <p:nvPr/>
        </p:nvSpPr>
        <p:spPr>
          <a:xfrm>
            <a:off x="3315618" y="4478397"/>
            <a:ext cx="139709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0 owes 75 to a</a:t>
            </a:r>
          </a:p>
        </p:txBody>
      </p:sp>
      <p:cxnSp>
        <p:nvCxnSpPr>
          <p:cNvPr id="56" name="Straight Connector 124">
            <a:extLst>
              <a:ext uri="{FF2B5EF4-FFF2-40B4-BE49-F238E27FC236}">
                <a16:creationId xmlns:a16="http://schemas.microsoft.com/office/drawing/2014/main" id="{6F713F16-50A5-4C3D-B54C-2C3983D77BEE}"/>
              </a:ext>
            </a:extLst>
          </p:cNvPr>
          <p:cNvCxnSpPr/>
          <p:nvPr/>
        </p:nvCxnSpPr>
        <p:spPr>
          <a:xfrm>
            <a:off x="2062800" y="4278162"/>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125">
            <a:extLst>
              <a:ext uri="{FF2B5EF4-FFF2-40B4-BE49-F238E27FC236}">
                <a16:creationId xmlns:a16="http://schemas.microsoft.com/office/drawing/2014/main" id="{DAD88BE1-AEF8-4265-9E09-2EF5BC4D9FA0}"/>
              </a:ext>
            </a:extLst>
          </p:cNvPr>
          <p:cNvSpPr txBox="1"/>
          <p:nvPr/>
        </p:nvSpPr>
        <p:spPr>
          <a:xfrm>
            <a:off x="2062800" y="4013487"/>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No open orders</a:t>
            </a:r>
          </a:p>
        </p:txBody>
      </p:sp>
      <p:sp>
        <p:nvSpPr>
          <p:cNvPr id="58" name="TextBox 151">
            <a:extLst>
              <a:ext uri="{FF2B5EF4-FFF2-40B4-BE49-F238E27FC236}">
                <a16:creationId xmlns:a16="http://schemas.microsoft.com/office/drawing/2014/main" id="{E44D3E50-FC9F-4E35-8D38-FDB52CA86F7D}"/>
              </a:ext>
            </a:extLst>
          </p:cNvPr>
          <p:cNvSpPr txBox="1"/>
          <p:nvPr/>
        </p:nvSpPr>
        <p:spPr>
          <a:xfrm>
            <a:off x="5238325" y="4498673"/>
            <a:ext cx="217715" cy="369332"/>
          </a:xfrm>
          <a:prstGeom prst="rect">
            <a:avLst/>
          </a:prstGeom>
          <a:noFill/>
        </p:spPr>
        <p:txBody>
          <a:bodyPr wrap="square" rtlCol="0">
            <a:spAutoFit/>
          </a:bodyPr>
          <a:lstStyle/>
          <a:p>
            <a:r>
              <a:rPr lang="en-US" dirty="0">
                <a:solidFill>
                  <a:schemeClr val="bg1">
                    <a:lumMod val="50000"/>
                  </a:schemeClr>
                </a:solidFill>
                <a:latin typeface="Consolas" panose="020B0609020204030204" pitchFamily="49" charset="0"/>
              </a:rPr>
              <a:t>a</a:t>
            </a:r>
            <a:endParaRPr lang="nl-NL"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9867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P spid="46" grpId="0"/>
      <p:bldP spid="47" grpId="0"/>
      <p:bldP spid="48" grpId="0"/>
      <p:bldP spid="50" grpId="0" animBg="1"/>
      <p:bldP spid="51" grpId="0"/>
      <p:bldP spid="52" grpId="0"/>
      <p:bldP spid="53" grpId="0"/>
      <p:bldP spid="54"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 (2/2):</a:t>
            </a:r>
          </a:p>
        </p:txBody>
      </p:sp>
      <p:sp>
        <p:nvSpPr>
          <p:cNvPr id="3" name="Content Placeholder 2"/>
          <p:cNvSpPr>
            <a:spLocks noGrp="1"/>
          </p:cNvSpPr>
          <p:nvPr>
            <p:ph idx="1"/>
          </p:nvPr>
        </p:nvSpPr>
        <p:spPr>
          <a:xfrm>
            <a:off x="1763106" y="980182"/>
            <a:ext cx="7106464" cy="464416"/>
          </a:xfrm>
        </p:spPr>
        <p:txBody>
          <a:bodyPr>
            <a:normAutofit fontScale="47500" lnSpcReduction="20000"/>
          </a:bodyPr>
          <a:lstStyle/>
          <a:p>
            <a:r>
              <a:rPr lang="en-US" dirty="0"/>
              <a:t>Send aggregated cluster imbalance and flexibility up to intra-cluster level</a:t>
            </a:r>
          </a:p>
          <a:p>
            <a:r>
              <a:rPr lang="en-US" dirty="0"/>
              <a:t>Repeat through cluster levels until no imbalance or the root is reached</a:t>
            </a:r>
          </a:p>
        </p:txBody>
      </p:sp>
      <p:sp>
        <p:nvSpPr>
          <p:cNvPr id="144" name="Rectangle 113">
            <a:extLst>
              <a:ext uri="{FF2B5EF4-FFF2-40B4-BE49-F238E27FC236}">
                <a16:creationId xmlns:a16="http://schemas.microsoft.com/office/drawing/2014/main" id="{EC5ABD00-8E2E-462B-BB5D-535D16F2FCCF}"/>
              </a:ext>
            </a:extLst>
          </p:cNvPr>
          <p:cNvSpPr/>
          <p:nvPr/>
        </p:nvSpPr>
        <p:spPr>
          <a:xfrm>
            <a:off x="1879838" y="1685228"/>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45" name="TextBox 111">
            <a:extLst>
              <a:ext uri="{FF2B5EF4-FFF2-40B4-BE49-F238E27FC236}">
                <a16:creationId xmlns:a16="http://schemas.microsoft.com/office/drawing/2014/main" id="{28D7E513-5568-4130-A527-A0F2D9E3713F}"/>
              </a:ext>
            </a:extLst>
          </p:cNvPr>
          <p:cNvSpPr txBox="1"/>
          <p:nvPr/>
        </p:nvSpPr>
        <p:spPr>
          <a:xfrm>
            <a:off x="1884730" y="1685227"/>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A(0,0,7,10)</a:t>
            </a:r>
          </a:p>
        </p:txBody>
      </p:sp>
      <p:sp>
        <p:nvSpPr>
          <p:cNvPr id="146" name="TextBox 114">
            <a:extLst>
              <a:ext uri="{FF2B5EF4-FFF2-40B4-BE49-F238E27FC236}">
                <a16:creationId xmlns:a16="http://schemas.microsoft.com/office/drawing/2014/main" id="{B804FFC5-7FEC-4EC8-A51C-70B7F4FF93E8}"/>
              </a:ext>
            </a:extLst>
          </p:cNvPr>
          <p:cNvSpPr txBox="1"/>
          <p:nvPr/>
        </p:nvSpPr>
        <p:spPr>
          <a:xfrm>
            <a:off x="1763106" y="1409964"/>
            <a:ext cx="1429144" cy="260672"/>
          </a:xfrm>
          <a:prstGeom prst="rect">
            <a:avLst/>
          </a:prstGeom>
          <a:noFill/>
          <a:ln>
            <a:noFill/>
          </a:ln>
        </p:spPr>
        <p:txBody>
          <a:bodyPr wrap="square" rtlCol="0">
            <a:spAutoFit/>
          </a:bodyPr>
          <a:lstStyle/>
          <a:p>
            <a:pPr defTabSz="539750"/>
            <a:r>
              <a:rPr lang="en-US" sz="1050" i="1" dirty="0"/>
              <a:t>Inter-cluster trading:</a:t>
            </a:r>
            <a:endParaRPr lang="nl-NL" sz="1050" i="1" dirty="0"/>
          </a:p>
        </p:txBody>
      </p:sp>
      <p:sp>
        <p:nvSpPr>
          <p:cNvPr id="147" name="TextBox 115">
            <a:extLst>
              <a:ext uri="{FF2B5EF4-FFF2-40B4-BE49-F238E27FC236}">
                <a16:creationId xmlns:a16="http://schemas.microsoft.com/office/drawing/2014/main" id="{A1D1CBBC-41B1-41EC-930E-49C1819F15D1}"/>
              </a:ext>
            </a:extLst>
          </p:cNvPr>
          <p:cNvSpPr txBox="1"/>
          <p:nvPr/>
        </p:nvSpPr>
        <p:spPr>
          <a:xfrm>
            <a:off x="1884730" y="1847295"/>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A(1,0,10,10)</a:t>
            </a:r>
            <a:endParaRPr lang="en-US" sz="800" dirty="0">
              <a:latin typeface="Consolas" panose="020B0609020204030204" pitchFamily="49" charset="0"/>
            </a:endParaRPr>
          </a:p>
        </p:txBody>
      </p:sp>
      <p:cxnSp>
        <p:nvCxnSpPr>
          <p:cNvPr id="148" name="Straight Connector 117">
            <a:extLst>
              <a:ext uri="{FF2B5EF4-FFF2-40B4-BE49-F238E27FC236}">
                <a16:creationId xmlns:a16="http://schemas.microsoft.com/office/drawing/2014/main" id="{4AE03ED7-978C-4454-BCF7-6614DACDE494}"/>
              </a:ext>
            </a:extLst>
          </p:cNvPr>
          <p:cNvCxnSpPr/>
          <p:nvPr/>
        </p:nvCxnSpPr>
        <p:spPr>
          <a:xfrm>
            <a:off x="2047303" y="2144347"/>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ight Brace 118">
            <a:extLst>
              <a:ext uri="{FF2B5EF4-FFF2-40B4-BE49-F238E27FC236}">
                <a16:creationId xmlns:a16="http://schemas.microsoft.com/office/drawing/2014/main" id="{755486C2-4628-450B-BABA-4E9B12ABE99E}"/>
              </a:ext>
            </a:extLst>
          </p:cNvPr>
          <p:cNvSpPr/>
          <p:nvPr/>
        </p:nvSpPr>
        <p:spPr>
          <a:xfrm>
            <a:off x="2670410" y="1747651"/>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0" name="TextBox 119">
            <a:extLst>
              <a:ext uri="{FF2B5EF4-FFF2-40B4-BE49-F238E27FC236}">
                <a16:creationId xmlns:a16="http://schemas.microsoft.com/office/drawing/2014/main" id="{553E0F6B-7F60-4C2B-B8DA-45F13BEA0A83}"/>
              </a:ext>
            </a:extLst>
          </p:cNvPr>
          <p:cNvSpPr txBox="1"/>
          <p:nvPr/>
        </p:nvSpPr>
        <p:spPr>
          <a:xfrm>
            <a:off x="2806277" y="1775682"/>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Same price: order is summed</a:t>
            </a:r>
            <a:endParaRPr lang="en-US" sz="800" i="1" dirty="0">
              <a:latin typeface="Consolas" panose="020B0609020204030204" pitchFamily="49" charset="0"/>
            </a:endParaRPr>
          </a:p>
        </p:txBody>
      </p:sp>
      <p:cxnSp>
        <p:nvCxnSpPr>
          <p:cNvPr id="151" name="Straight Connector 124">
            <a:extLst>
              <a:ext uri="{FF2B5EF4-FFF2-40B4-BE49-F238E27FC236}">
                <a16:creationId xmlns:a16="http://schemas.microsoft.com/office/drawing/2014/main" id="{FA11E826-1866-4568-BCC8-B57E60E6081A}"/>
              </a:ext>
            </a:extLst>
          </p:cNvPr>
          <p:cNvCxnSpPr/>
          <p:nvPr/>
        </p:nvCxnSpPr>
        <p:spPr>
          <a:xfrm>
            <a:off x="2047301" y="239312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25">
            <a:extLst>
              <a:ext uri="{FF2B5EF4-FFF2-40B4-BE49-F238E27FC236}">
                <a16:creationId xmlns:a16="http://schemas.microsoft.com/office/drawing/2014/main" id="{41061E87-D766-43A1-B026-3A0A9F7D828F}"/>
              </a:ext>
            </a:extLst>
          </p:cNvPr>
          <p:cNvSpPr txBox="1"/>
          <p:nvPr/>
        </p:nvSpPr>
        <p:spPr>
          <a:xfrm>
            <a:off x="1990151" y="2150738"/>
            <a:ext cx="2541027"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53" name="TextBox 151">
            <a:extLst>
              <a:ext uri="{FF2B5EF4-FFF2-40B4-BE49-F238E27FC236}">
                <a16:creationId xmlns:a16="http://schemas.microsoft.com/office/drawing/2014/main" id="{8EC68787-AF6C-4F84-A25D-DCC93138B550}"/>
              </a:ext>
            </a:extLst>
          </p:cNvPr>
          <p:cNvSpPr txBox="1"/>
          <p:nvPr/>
        </p:nvSpPr>
        <p:spPr>
          <a:xfrm>
            <a:off x="4493967" y="2595065"/>
            <a:ext cx="171656" cy="276999"/>
          </a:xfrm>
          <a:prstGeom prst="rect">
            <a:avLst/>
          </a:prstGeom>
          <a:noFill/>
        </p:spPr>
        <p:txBody>
          <a:bodyPr wrap="square" rtlCol="0">
            <a:spAutoFit/>
          </a:bodyPr>
          <a:lstStyle/>
          <a:p>
            <a:r>
              <a:rPr lang="en-US" sz="1200" dirty="0">
                <a:solidFill>
                  <a:schemeClr val="bg1">
                    <a:lumMod val="50000"/>
                  </a:schemeClr>
                </a:solidFill>
              </a:rPr>
              <a:t>a</a:t>
            </a:r>
            <a:endParaRPr lang="nl-NL" sz="1200" dirty="0">
              <a:solidFill>
                <a:schemeClr val="bg1">
                  <a:lumMod val="50000"/>
                </a:schemeClr>
              </a:solidFill>
            </a:endParaRPr>
          </a:p>
        </p:txBody>
      </p:sp>
      <p:sp>
        <p:nvSpPr>
          <p:cNvPr id="154" name="Rectangle 72">
            <a:extLst>
              <a:ext uri="{FF2B5EF4-FFF2-40B4-BE49-F238E27FC236}">
                <a16:creationId xmlns:a16="http://schemas.microsoft.com/office/drawing/2014/main" id="{EECA1096-4C46-451C-AB0C-7221BF0BCD0A}"/>
              </a:ext>
            </a:extLst>
          </p:cNvPr>
          <p:cNvSpPr/>
          <p:nvPr/>
        </p:nvSpPr>
        <p:spPr>
          <a:xfrm>
            <a:off x="1879838" y="3646104"/>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55" name="TextBox 73">
            <a:extLst>
              <a:ext uri="{FF2B5EF4-FFF2-40B4-BE49-F238E27FC236}">
                <a16:creationId xmlns:a16="http://schemas.microsoft.com/office/drawing/2014/main" id="{195E0A5C-5576-457C-A631-0931E07A8069}"/>
              </a:ext>
            </a:extLst>
          </p:cNvPr>
          <p:cNvSpPr txBox="1"/>
          <p:nvPr/>
        </p:nvSpPr>
        <p:spPr>
          <a:xfrm>
            <a:off x="1884730" y="3646104"/>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B(0,0,12,5)</a:t>
            </a:r>
          </a:p>
        </p:txBody>
      </p:sp>
      <p:sp>
        <p:nvSpPr>
          <p:cNvPr id="156" name="TextBox 74">
            <a:extLst>
              <a:ext uri="{FF2B5EF4-FFF2-40B4-BE49-F238E27FC236}">
                <a16:creationId xmlns:a16="http://schemas.microsoft.com/office/drawing/2014/main" id="{63ABB658-3873-4F8C-9FF2-1BE96A8EFEBA}"/>
              </a:ext>
            </a:extLst>
          </p:cNvPr>
          <p:cNvSpPr txBox="1"/>
          <p:nvPr/>
        </p:nvSpPr>
        <p:spPr>
          <a:xfrm>
            <a:off x="1884730" y="3808172"/>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B(1,0,10,5)</a:t>
            </a:r>
          </a:p>
        </p:txBody>
      </p:sp>
      <p:cxnSp>
        <p:nvCxnSpPr>
          <p:cNvPr id="157" name="Straight Connector 75">
            <a:extLst>
              <a:ext uri="{FF2B5EF4-FFF2-40B4-BE49-F238E27FC236}">
                <a16:creationId xmlns:a16="http://schemas.microsoft.com/office/drawing/2014/main" id="{2A329667-6B0A-4A00-A691-9B67094ED109}"/>
              </a:ext>
            </a:extLst>
          </p:cNvPr>
          <p:cNvCxnSpPr/>
          <p:nvPr/>
        </p:nvCxnSpPr>
        <p:spPr>
          <a:xfrm>
            <a:off x="1990153" y="4105223"/>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ight Brace 76">
            <a:extLst>
              <a:ext uri="{FF2B5EF4-FFF2-40B4-BE49-F238E27FC236}">
                <a16:creationId xmlns:a16="http://schemas.microsoft.com/office/drawing/2014/main" id="{391C5768-2F8B-4A4E-845F-0FC6238F241C}"/>
              </a:ext>
            </a:extLst>
          </p:cNvPr>
          <p:cNvSpPr/>
          <p:nvPr/>
        </p:nvSpPr>
        <p:spPr>
          <a:xfrm>
            <a:off x="2670410" y="3708527"/>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9" name="TextBox 77">
            <a:extLst>
              <a:ext uri="{FF2B5EF4-FFF2-40B4-BE49-F238E27FC236}">
                <a16:creationId xmlns:a16="http://schemas.microsoft.com/office/drawing/2014/main" id="{74DF76F2-A027-419E-B052-3245C940A0E8}"/>
              </a:ext>
            </a:extLst>
          </p:cNvPr>
          <p:cNvSpPr txBox="1"/>
          <p:nvPr/>
        </p:nvSpPr>
        <p:spPr>
          <a:xfrm>
            <a:off x="2806277" y="3736558"/>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Same price: order is summed</a:t>
            </a:r>
          </a:p>
        </p:txBody>
      </p:sp>
      <p:cxnSp>
        <p:nvCxnSpPr>
          <p:cNvPr id="160" name="Straight Connector 82">
            <a:extLst>
              <a:ext uri="{FF2B5EF4-FFF2-40B4-BE49-F238E27FC236}">
                <a16:creationId xmlns:a16="http://schemas.microsoft.com/office/drawing/2014/main" id="{83F06C43-19E0-48E4-93C2-B04131BC5C4F}"/>
              </a:ext>
            </a:extLst>
          </p:cNvPr>
          <p:cNvCxnSpPr/>
          <p:nvPr/>
        </p:nvCxnSpPr>
        <p:spPr>
          <a:xfrm>
            <a:off x="1990151" y="4354000"/>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83">
            <a:extLst>
              <a:ext uri="{FF2B5EF4-FFF2-40B4-BE49-F238E27FC236}">
                <a16:creationId xmlns:a16="http://schemas.microsoft.com/office/drawing/2014/main" id="{714C5A5A-3170-4CE0-BC48-268C5E323D35}"/>
              </a:ext>
            </a:extLst>
          </p:cNvPr>
          <p:cNvSpPr txBox="1"/>
          <p:nvPr/>
        </p:nvSpPr>
        <p:spPr>
          <a:xfrm>
            <a:off x="1990151" y="4117088"/>
            <a:ext cx="2527294"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62" name="TextBox 101">
            <a:extLst>
              <a:ext uri="{FF2B5EF4-FFF2-40B4-BE49-F238E27FC236}">
                <a16:creationId xmlns:a16="http://schemas.microsoft.com/office/drawing/2014/main" id="{B5A86568-D7BD-4EA6-9C1B-474E2071002D}"/>
              </a:ext>
            </a:extLst>
          </p:cNvPr>
          <p:cNvSpPr txBox="1"/>
          <p:nvPr/>
        </p:nvSpPr>
        <p:spPr>
          <a:xfrm>
            <a:off x="4490866" y="4555942"/>
            <a:ext cx="171656" cy="276999"/>
          </a:xfrm>
          <a:prstGeom prst="rect">
            <a:avLst/>
          </a:prstGeom>
          <a:noFill/>
        </p:spPr>
        <p:txBody>
          <a:bodyPr wrap="square" rtlCol="0">
            <a:spAutoFit/>
          </a:bodyPr>
          <a:lstStyle/>
          <a:p>
            <a:r>
              <a:rPr lang="en-US" sz="1200" dirty="0">
                <a:solidFill>
                  <a:schemeClr val="bg1">
                    <a:lumMod val="50000"/>
                  </a:schemeClr>
                </a:solidFill>
              </a:rPr>
              <a:t>b</a:t>
            </a:r>
            <a:endParaRPr lang="nl-NL" sz="1200" dirty="0">
              <a:solidFill>
                <a:schemeClr val="bg1">
                  <a:lumMod val="50000"/>
                </a:schemeClr>
              </a:solidFill>
            </a:endParaRPr>
          </a:p>
        </p:txBody>
      </p:sp>
      <p:sp>
        <p:nvSpPr>
          <p:cNvPr id="163" name="Rectangle 107">
            <a:extLst>
              <a:ext uri="{FF2B5EF4-FFF2-40B4-BE49-F238E27FC236}">
                <a16:creationId xmlns:a16="http://schemas.microsoft.com/office/drawing/2014/main" id="{6CA94E4C-0515-4BF7-839C-4541DD3709C4}"/>
              </a:ext>
            </a:extLst>
          </p:cNvPr>
          <p:cNvSpPr/>
          <p:nvPr/>
        </p:nvSpPr>
        <p:spPr>
          <a:xfrm>
            <a:off x="5734465" y="2637615"/>
            <a:ext cx="2849174"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64" name="TextBox 108">
            <a:extLst>
              <a:ext uri="{FF2B5EF4-FFF2-40B4-BE49-F238E27FC236}">
                <a16:creationId xmlns:a16="http://schemas.microsoft.com/office/drawing/2014/main" id="{F500633F-103F-4D34-B013-1D96AEDE39A5}"/>
              </a:ext>
            </a:extLst>
          </p:cNvPr>
          <p:cNvSpPr txBox="1"/>
          <p:nvPr/>
        </p:nvSpPr>
        <p:spPr>
          <a:xfrm>
            <a:off x="5849999" y="2637614"/>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A(a,0,17,10)</a:t>
            </a:r>
            <a:endParaRPr lang="en-US" sz="800" dirty="0">
              <a:latin typeface="Consolas" panose="020B0609020204030204" pitchFamily="49" charset="0"/>
            </a:endParaRPr>
          </a:p>
        </p:txBody>
      </p:sp>
      <p:sp>
        <p:nvSpPr>
          <p:cNvPr id="165" name="TextBox 112">
            <a:extLst>
              <a:ext uri="{FF2B5EF4-FFF2-40B4-BE49-F238E27FC236}">
                <a16:creationId xmlns:a16="http://schemas.microsoft.com/office/drawing/2014/main" id="{07415402-FD4E-41E5-BFE7-5ACE494139F8}"/>
              </a:ext>
            </a:extLst>
          </p:cNvPr>
          <p:cNvSpPr txBox="1"/>
          <p:nvPr/>
        </p:nvSpPr>
        <p:spPr>
          <a:xfrm>
            <a:off x="5849999" y="2799683"/>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B(b,0,22,5)</a:t>
            </a:r>
            <a:endParaRPr lang="en-US" sz="800" dirty="0">
              <a:latin typeface="Consolas" panose="020B0609020204030204" pitchFamily="49" charset="0"/>
            </a:endParaRPr>
          </a:p>
        </p:txBody>
      </p:sp>
      <p:cxnSp>
        <p:nvCxnSpPr>
          <p:cNvPr id="166" name="Straight Connector 116">
            <a:extLst>
              <a:ext uri="{FF2B5EF4-FFF2-40B4-BE49-F238E27FC236}">
                <a16:creationId xmlns:a16="http://schemas.microsoft.com/office/drawing/2014/main" id="{15FE763B-D82E-4901-8418-6D85F4D7EDD0}"/>
              </a:ext>
            </a:extLst>
          </p:cNvPr>
          <p:cNvCxnSpPr/>
          <p:nvPr/>
        </p:nvCxnSpPr>
        <p:spPr>
          <a:xfrm>
            <a:off x="5884741" y="309673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ight Brace 126">
            <a:extLst>
              <a:ext uri="{FF2B5EF4-FFF2-40B4-BE49-F238E27FC236}">
                <a16:creationId xmlns:a16="http://schemas.microsoft.com/office/drawing/2014/main" id="{CF322C47-8D47-41E4-953F-30358D7AD2E3}"/>
              </a:ext>
            </a:extLst>
          </p:cNvPr>
          <p:cNvSpPr/>
          <p:nvPr/>
        </p:nvSpPr>
        <p:spPr>
          <a:xfrm>
            <a:off x="6635679" y="2700039"/>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68" name="TextBox 127">
            <a:extLst>
              <a:ext uri="{FF2B5EF4-FFF2-40B4-BE49-F238E27FC236}">
                <a16:creationId xmlns:a16="http://schemas.microsoft.com/office/drawing/2014/main" id="{1710954A-C99E-4FAA-BD07-C1780C79EDF8}"/>
              </a:ext>
            </a:extLst>
          </p:cNvPr>
          <p:cNvSpPr txBox="1"/>
          <p:nvPr/>
        </p:nvSpPr>
        <p:spPr>
          <a:xfrm>
            <a:off x="6700866" y="2728070"/>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Match for 17 qty. at 7.5 each</a:t>
            </a:r>
            <a:endParaRPr lang="en-US" sz="800" i="1" dirty="0">
              <a:latin typeface="Consolas" panose="020B0609020204030204" pitchFamily="49" charset="0"/>
            </a:endParaRPr>
          </a:p>
        </p:txBody>
      </p:sp>
      <p:cxnSp>
        <p:nvCxnSpPr>
          <p:cNvPr id="169" name="Straight Connector 128">
            <a:extLst>
              <a:ext uri="{FF2B5EF4-FFF2-40B4-BE49-F238E27FC236}">
                <a16:creationId xmlns:a16="http://schemas.microsoft.com/office/drawing/2014/main" id="{74326690-7EF4-453D-88C4-C0D9089DE037}"/>
              </a:ext>
            </a:extLst>
          </p:cNvPr>
          <p:cNvCxnSpPr/>
          <p:nvPr/>
        </p:nvCxnSpPr>
        <p:spPr>
          <a:xfrm>
            <a:off x="5884740" y="3345511"/>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29">
            <a:extLst>
              <a:ext uri="{FF2B5EF4-FFF2-40B4-BE49-F238E27FC236}">
                <a16:creationId xmlns:a16="http://schemas.microsoft.com/office/drawing/2014/main" id="{36C1703D-A43E-4E15-AD19-681F88CB8E98}"/>
              </a:ext>
            </a:extLst>
          </p:cNvPr>
          <p:cNvSpPr txBox="1"/>
          <p:nvPr/>
        </p:nvSpPr>
        <p:spPr>
          <a:xfrm>
            <a:off x="5884741" y="3103125"/>
            <a:ext cx="2541027"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Top cluster: can’t send orders up</a:t>
            </a:r>
          </a:p>
        </p:txBody>
      </p:sp>
      <p:sp>
        <p:nvSpPr>
          <p:cNvPr id="171" name="TextBox 130">
            <a:extLst>
              <a:ext uri="{FF2B5EF4-FFF2-40B4-BE49-F238E27FC236}">
                <a16:creationId xmlns:a16="http://schemas.microsoft.com/office/drawing/2014/main" id="{C4A1BD70-43CC-418C-BC35-862A49C38BAB}"/>
              </a:ext>
            </a:extLst>
          </p:cNvPr>
          <p:cNvSpPr txBox="1"/>
          <p:nvPr/>
        </p:nvSpPr>
        <p:spPr>
          <a:xfrm>
            <a:off x="8385454" y="3547453"/>
            <a:ext cx="171656" cy="276999"/>
          </a:xfrm>
          <a:prstGeom prst="rect">
            <a:avLst/>
          </a:prstGeom>
          <a:noFill/>
        </p:spPr>
        <p:txBody>
          <a:bodyPr wrap="square" rtlCol="0">
            <a:spAutoFit/>
          </a:bodyPr>
          <a:lstStyle/>
          <a:p>
            <a:r>
              <a:rPr lang="en-US" sz="1200" dirty="0">
                <a:solidFill>
                  <a:schemeClr val="bg1">
                    <a:lumMod val="50000"/>
                  </a:schemeClr>
                </a:solidFill>
              </a:rPr>
              <a:t>c</a:t>
            </a:r>
            <a:endParaRPr lang="nl-NL" sz="1200" dirty="0">
              <a:solidFill>
                <a:schemeClr val="bg1">
                  <a:lumMod val="50000"/>
                </a:schemeClr>
              </a:solidFill>
            </a:endParaRPr>
          </a:p>
        </p:txBody>
      </p:sp>
      <p:sp>
        <p:nvSpPr>
          <p:cNvPr id="172" name="TextBox 131">
            <a:extLst>
              <a:ext uri="{FF2B5EF4-FFF2-40B4-BE49-F238E27FC236}">
                <a16:creationId xmlns:a16="http://schemas.microsoft.com/office/drawing/2014/main" id="{197D9C30-6C26-468C-9885-483094374F73}"/>
              </a:ext>
            </a:extLst>
          </p:cNvPr>
          <p:cNvSpPr txBox="1"/>
          <p:nvPr/>
        </p:nvSpPr>
        <p:spPr>
          <a:xfrm>
            <a:off x="5856864" y="3336312"/>
            <a:ext cx="941437"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T(a,0,17,7.5)</a:t>
            </a:r>
          </a:p>
        </p:txBody>
      </p:sp>
      <p:sp>
        <p:nvSpPr>
          <p:cNvPr id="173" name="TextBox 132">
            <a:extLst>
              <a:ext uri="{FF2B5EF4-FFF2-40B4-BE49-F238E27FC236}">
                <a16:creationId xmlns:a16="http://schemas.microsoft.com/office/drawing/2014/main" id="{9AEC23D7-6AD6-4912-A09B-0448AE926D08}"/>
              </a:ext>
            </a:extLst>
          </p:cNvPr>
          <p:cNvSpPr txBox="1"/>
          <p:nvPr/>
        </p:nvSpPr>
        <p:spPr>
          <a:xfrm>
            <a:off x="5856864" y="3498379"/>
            <a:ext cx="1216213"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T(b,0,17,7.5)</a:t>
            </a:r>
          </a:p>
        </p:txBody>
      </p:sp>
      <p:sp>
        <p:nvSpPr>
          <p:cNvPr id="174" name="TextBox 133">
            <a:extLst>
              <a:ext uri="{FF2B5EF4-FFF2-40B4-BE49-F238E27FC236}">
                <a16:creationId xmlns:a16="http://schemas.microsoft.com/office/drawing/2014/main" id="{1A9724C4-0FB7-4F1A-98DB-C76ECD6B32D8}"/>
              </a:ext>
            </a:extLst>
          </p:cNvPr>
          <p:cNvSpPr txBox="1"/>
          <p:nvPr/>
        </p:nvSpPr>
        <p:spPr>
          <a:xfrm>
            <a:off x="6769450" y="335471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a owes 127.5 to c</a:t>
            </a:r>
          </a:p>
        </p:txBody>
      </p:sp>
      <p:sp>
        <p:nvSpPr>
          <p:cNvPr id="175" name="TextBox 135">
            <a:extLst>
              <a:ext uri="{FF2B5EF4-FFF2-40B4-BE49-F238E27FC236}">
                <a16:creationId xmlns:a16="http://schemas.microsoft.com/office/drawing/2014/main" id="{BE7B5A6F-DBF6-4ADA-918F-DA3EE20B7A27}"/>
              </a:ext>
            </a:extLst>
          </p:cNvPr>
          <p:cNvSpPr txBox="1"/>
          <p:nvPr/>
        </p:nvSpPr>
        <p:spPr>
          <a:xfrm>
            <a:off x="6767603" y="3504025"/>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c owes 127.5 to b</a:t>
            </a:r>
          </a:p>
        </p:txBody>
      </p:sp>
      <p:cxnSp>
        <p:nvCxnSpPr>
          <p:cNvPr id="176" name="Straight Arrow Connector 2">
            <a:extLst>
              <a:ext uri="{FF2B5EF4-FFF2-40B4-BE49-F238E27FC236}">
                <a16:creationId xmlns:a16="http://schemas.microsoft.com/office/drawing/2014/main" id="{A5CD7047-7A48-4BA7-BC60-5F37D83BEB2E}"/>
              </a:ext>
            </a:extLst>
          </p:cNvPr>
          <p:cNvCxnSpPr>
            <a:cxnSpLocks/>
            <a:endCxn id="164" idx="1"/>
          </p:cNvCxnSpPr>
          <p:nvPr/>
        </p:nvCxnSpPr>
        <p:spPr>
          <a:xfrm>
            <a:off x="4523800" y="1900671"/>
            <a:ext cx="1326199" cy="844665"/>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36">
            <a:extLst>
              <a:ext uri="{FF2B5EF4-FFF2-40B4-BE49-F238E27FC236}">
                <a16:creationId xmlns:a16="http://schemas.microsoft.com/office/drawing/2014/main" id="{E3F70F68-DD0F-443E-893F-BFD61E5074D0}"/>
              </a:ext>
            </a:extLst>
          </p:cNvPr>
          <p:cNvCxnSpPr>
            <a:cxnSpLocks/>
            <a:endCxn id="165" idx="1"/>
          </p:cNvCxnSpPr>
          <p:nvPr/>
        </p:nvCxnSpPr>
        <p:spPr>
          <a:xfrm flipV="1">
            <a:off x="4517445" y="2907405"/>
            <a:ext cx="1332554" cy="954143"/>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37">
            <a:extLst>
              <a:ext uri="{FF2B5EF4-FFF2-40B4-BE49-F238E27FC236}">
                <a16:creationId xmlns:a16="http://schemas.microsoft.com/office/drawing/2014/main" id="{516E0194-CFB7-4589-B60E-BB0D9A023503}"/>
              </a:ext>
            </a:extLst>
          </p:cNvPr>
          <p:cNvCxnSpPr>
            <a:cxnSpLocks/>
          </p:cNvCxnSpPr>
          <p:nvPr/>
        </p:nvCxnSpPr>
        <p:spPr>
          <a:xfrm flipH="1" flipV="1">
            <a:off x="4608093" y="2602495"/>
            <a:ext cx="1239857" cy="857514"/>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9" name="TextBox 138">
            <a:extLst>
              <a:ext uri="{FF2B5EF4-FFF2-40B4-BE49-F238E27FC236}">
                <a16:creationId xmlns:a16="http://schemas.microsoft.com/office/drawing/2014/main" id="{002DEE57-83E8-405D-9D64-5D095604930E}"/>
              </a:ext>
            </a:extLst>
          </p:cNvPr>
          <p:cNvSpPr txBox="1"/>
          <p:nvPr/>
        </p:nvSpPr>
        <p:spPr>
          <a:xfrm>
            <a:off x="1929611" y="2440425"/>
            <a:ext cx="876665"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T(0,0,7,7.5)</a:t>
            </a:r>
          </a:p>
        </p:txBody>
      </p:sp>
      <p:sp>
        <p:nvSpPr>
          <p:cNvPr id="180" name="TextBox 139">
            <a:extLst>
              <a:ext uri="{FF2B5EF4-FFF2-40B4-BE49-F238E27FC236}">
                <a16:creationId xmlns:a16="http://schemas.microsoft.com/office/drawing/2014/main" id="{64F31E64-E624-45BC-ACB2-E99405FA9F24}"/>
              </a:ext>
            </a:extLst>
          </p:cNvPr>
          <p:cNvSpPr txBox="1"/>
          <p:nvPr/>
        </p:nvSpPr>
        <p:spPr>
          <a:xfrm>
            <a:off x="1929611" y="2602497"/>
            <a:ext cx="1048844" cy="215444"/>
          </a:xfrm>
          <a:prstGeom prst="rect">
            <a:avLst/>
          </a:prstGeom>
          <a:noFill/>
          <a:ln>
            <a:noFill/>
          </a:ln>
        </p:spPr>
        <p:txBody>
          <a:bodyPr wrap="square" rtlCol="0">
            <a:spAutoFit/>
          </a:bodyPr>
          <a:lstStyle/>
          <a:p>
            <a:pPr defTabSz="539750"/>
            <a:r>
              <a:rPr lang="en-US" sz="800">
                <a:latin typeface="Consolas" panose="020B0609020204030204" pitchFamily="49" charset="0"/>
              </a:rPr>
              <a:t>T(1,0,10,7.5)</a:t>
            </a:r>
            <a:endParaRPr lang="en-US" sz="800" dirty="0">
              <a:latin typeface="Consolas" panose="020B0609020204030204" pitchFamily="49" charset="0"/>
            </a:endParaRPr>
          </a:p>
        </p:txBody>
      </p:sp>
      <p:sp>
        <p:nvSpPr>
          <p:cNvPr id="181" name="TextBox 140">
            <a:extLst>
              <a:ext uri="{FF2B5EF4-FFF2-40B4-BE49-F238E27FC236}">
                <a16:creationId xmlns:a16="http://schemas.microsoft.com/office/drawing/2014/main" id="{6430CB67-3E94-47F1-9306-5302CC0BE345}"/>
              </a:ext>
            </a:extLst>
          </p:cNvPr>
          <p:cNvSpPr txBox="1"/>
          <p:nvPr/>
        </p:nvSpPr>
        <p:spPr>
          <a:xfrm>
            <a:off x="2755869" y="24468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0 owes 52.5 to a</a:t>
            </a:r>
          </a:p>
        </p:txBody>
      </p:sp>
      <p:sp>
        <p:nvSpPr>
          <p:cNvPr id="182" name="TextBox 141">
            <a:extLst>
              <a:ext uri="{FF2B5EF4-FFF2-40B4-BE49-F238E27FC236}">
                <a16:creationId xmlns:a16="http://schemas.microsoft.com/office/drawing/2014/main" id="{6B44BB79-B5BD-457E-B893-569BB805AB8F}"/>
              </a:ext>
            </a:extLst>
          </p:cNvPr>
          <p:cNvSpPr txBox="1"/>
          <p:nvPr/>
        </p:nvSpPr>
        <p:spPr>
          <a:xfrm>
            <a:off x="2750859" y="261119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1 owes 75   to a</a:t>
            </a:r>
          </a:p>
        </p:txBody>
      </p:sp>
      <p:cxnSp>
        <p:nvCxnSpPr>
          <p:cNvPr id="183" name="Straight Arrow Connector 142">
            <a:extLst>
              <a:ext uri="{FF2B5EF4-FFF2-40B4-BE49-F238E27FC236}">
                <a16:creationId xmlns:a16="http://schemas.microsoft.com/office/drawing/2014/main" id="{9BE15FE9-D13C-466B-93CF-6D621107D823}"/>
              </a:ext>
            </a:extLst>
          </p:cNvPr>
          <p:cNvCxnSpPr>
            <a:cxnSpLocks/>
            <a:stCxn id="173" idx="1"/>
            <a:endCxn id="162" idx="0"/>
          </p:cNvCxnSpPr>
          <p:nvPr/>
        </p:nvCxnSpPr>
        <p:spPr>
          <a:xfrm flipH="1">
            <a:off x="4576694" y="3606101"/>
            <a:ext cx="1280170" cy="949841"/>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4" name="TextBox 143">
            <a:extLst>
              <a:ext uri="{FF2B5EF4-FFF2-40B4-BE49-F238E27FC236}">
                <a16:creationId xmlns:a16="http://schemas.microsoft.com/office/drawing/2014/main" id="{0BEE329D-F98C-4ED4-907F-CD4DBFB0CE2A}"/>
              </a:ext>
            </a:extLst>
          </p:cNvPr>
          <p:cNvSpPr txBox="1"/>
          <p:nvPr/>
        </p:nvSpPr>
        <p:spPr>
          <a:xfrm>
            <a:off x="1896212" y="438925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T(0,0,9,7.5)</a:t>
            </a:r>
          </a:p>
        </p:txBody>
      </p:sp>
      <p:sp>
        <p:nvSpPr>
          <p:cNvPr id="185" name="TextBox 144">
            <a:extLst>
              <a:ext uri="{FF2B5EF4-FFF2-40B4-BE49-F238E27FC236}">
                <a16:creationId xmlns:a16="http://schemas.microsoft.com/office/drawing/2014/main" id="{06529C93-D873-421B-A65E-9957F5FD040E}"/>
              </a:ext>
            </a:extLst>
          </p:cNvPr>
          <p:cNvSpPr txBox="1"/>
          <p:nvPr/>
        </p:nvSpPr>
        <p:spPr>
          <a:xfrm>
            <a:off x="1896212" y="455132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T(1,0,8,7.5)</a:t>
            </a:r>
          </a:p>
        </p:txBody>
      </p:sp>
      <p:sp>
        <p:nvSpPr>
          <p:cNvPr id="186" name="TextBox 145">
            <a:extLst>
              <a:ext uri="{FF2B5EF4-FFF2-40B4-BE49-F238E27FC236}">
                <a16:creationId xmlns:a16="http://schemas.microsoft.com/office/drawing/2014/main" id="{E008DD92-8F46-49BD-89D4-90E80F2B0FC9}"/>
              </a:ext>
            </a:extLst>
          </p:cNvPr>
          <p:cNvSpPr txBox="1"/>
          <p:nvPr/>
        </p:nvSpPr>
        <p:spPr>
          <a:xfrm>
            <a:off x="2735906" y="43906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67.5 to 0</a:t>
            </a:r>
          </a:p>
        </p:txBody>
      </p:sp>
      <p:sp>
        <p:nvSpPr>
          <p:cNvPr id="187" name="TextBox 146">
            <a:extLst>
              <a:ext uri="{FF2B5EF4-FFF2-40B4-BE49-F238E27FC236}">
                <a16:creationId xmlns:a16="http://schemas.microsoft.com/office/drawing/2014/main" id="{111ADE95-9669-4316-A43C-7E2742A32DFE}"/>
              </a:ext>
            </a:extLst>
          </p:cNvPr>
          <p:cNvSpPr txBox="1"/>
          <p:nvPr/>
        </p:nvSpPr>
        <p:spPr>
          <a:xfrm>
            <a:off x="2730896" y="4554991"/>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60   to 1</a:t>
            </a:r>
          </a:p>
        </p:txBody>
      </p:sp>
      <p:sp>
        <p:nvSpPr>
          <p:cNvPr id="192" name="TextBox 109">
            <a:extLst>
              <a:ext uri="{FF2B5EF4-FFF2-40B4-BE49-F238E27FC236}">
                <a16:creationId xmlns:a16="http://schemas.microsoft.com/office/drawing/2014/main" id="{5A1F680F-1CE2-4FCF-90C0-458EDB5949EE}"/>
              </a:ext>
            </a:extLst>
          </p:cNvPr>
          <p:cNvSpPr txBox="1"/>
          <p:nvPr/>
        </p:nvSpPr>
        <p:spPr>
          <a:xfrm>
            <a:off x="5518482"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193" name="TextBox 110">
            <a:extLst>
              <a:ext uri="{FF2B5EF4-FFF2-40B4-BE49-F238E27FC236}">
                <a16:creationId xmlns:a16="http://schemas.microsoft.com/office/drawing/2014/main" id="{73153A31-BDF6-437D-83E6-1BAB25EE1440}"/>
              </a:ext>
            </a:extLst>
          </p:cNvPr>
          <p:cNvSpPr txBox="1"/>
          <p:nvPr/>
        </p:nvSpPr>
        <p:spPr>
          <a:xfrm>
            <a:off x="5422682"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Tree>
    <p:extLst>
      <p:ext uri="{BB962C8B-B14F-4D97-AF65-F5344CB8AC3E}">
        <p14:creationId xmlns:p14="http://schemas.microsoft.com/office/powerpoint/2010/main" val="34118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p:bldP spid="146" grpId="0"/>
      <p:bldP spid="147" grpId="0"/>
      <p:bldP spid="149" grpId="0" animBg="1"/>
      <p:bldP spid="150" grpId="0"/>
      <p:bldP spid="152" grpId="0"/>
      <p:bldP spid="153" grpId="0"/>
      <p:bldP spid="154" grpId="0" animBg="1"/>
      <p:bldP spid="155" grpId="0"/>
      <p:bldP spid="156" grpId="0"/>
      <p:bldP spid="158" grpId="0" animBg="1"/>
      <p:bldP spid="159" grpId="0"/>
      <p:bldP spid="161" grpId="0"/>
      <p:bldP spid="162" grpId="0"/>
      <p:bldP spid="163" grpId="0" animBg="1"/>
      <p:bldP spid="164" grpId="0"/>
      <p:bldP spid="165" grpId="0"/>
      <p:bldP spid="167" grpId="0" animBg="1"/>
      <p:bldP spid="168" grpId="0"/>
      <p:bldP spid="170" grpId="0"/>
      <p:bldP spid="171" grpId="0"/>
      <p:bldP spid="172" grpId="0"/>
      <p:bldP spid="173" grpId="0"/>
      <p:bldP spid="174" grpId="0"/>
      <p:bldP spid="175" grpId="0"/>
      <p:bldP spid="179" grpId="0"/>
      <p:bldP spid="180" grpId="0"/>
      <p:bldP spid="181" grpId="0"/>
      <p:bldP spid="182" grpId="0"/>
      <p:bldP spid="184" grpId="0"/>
      <p:bldP spid="185" grpId="0"/>
      <p:bldP spid="186" grpId="0"/>
      <p:bldP spid="187" grpId="0"/>
      <p:bldP spid="192" grpId="0" animBg="1"/>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blockchain:</a:t>
            </a:r>
          </a:p>
        </p:txBody>
      </p:sp>
      <p:sp>
        <p:nvSpPr>
          <p:cNvPr id="3" name="Content Placeholder 2"/>
          <p:cNvSpPr>
            <a:spLocks noGrp="1"/>
          </p:cNvSpPr>
          <p:nvPr>
            <p:ph idx="1"/>
          </p:nvPr>
        </p:nvSpPr>
        <p:spPr>
          <a:xfrm>
            <a:off x="1763106" y="967025"/>
            <a:ext cx="7106464" cy="2329425"/>
          </a:xfrm>
        </p:spPr>
        <p:txBody>
          <a:bodyPr>
            <a:normAutofit fontScale="92500" lnSpcReduction="20000"/>
          </a:bodyPr>
          <a:lstStyle/>
          <a:p>
            <a:r>
              <a:rPr lang="en-US" dirty="0"/>
              <a:t>Multiple parties collaborate in a single market</a:t>
            </a:r>
          </a:p>
          <a:p>
            <a:r>
              <a:rPr lang="en-US" dirty="0"/>
              <a:t>Lack of trust between the parties</a:t>
            </a:r>
          </a:p>
          <a:p>
            <a:r>
              <a:rPr lang="en-US" dirty="0"/>
              <a:t>Distributed infrastructure</a:t>
            </a:r>
          </a:p>
          <a:p>
            <a:r>
              <a:rPr lang="en-US" dirty="0"/>
              <a:t>Decentralized control of market</a:t>
            </a:r>
          </a:p>
          <a:p>
            <a:pPr lvl="1"/>
            <a:r>
              <a:rPr lang="en-US" dirty="0"/>
              <a:t>No single authority benefits from trading</a:t>
            </a:r>
          </a:p>
          <a:p>
            <a:pPr lvl="1"/>
            <a:endParaRPr lang="en-US" dirty="0"/>
          </a:p>
          <a:p>
            <a:endParaRPr lang="en-US" dirty="0"/>
          </a:p>
        </p:txBody>
      </p:sp>
    </p:spTree>
    <p:extLst>
      <p:ext uri="{BB962C8B-B14F-4D97-AF65-F5344CB8AC3E}">
        <p14:creationId xmlns:p14="http://schemas.microsoft.com/office/powerpoint/2010/main" val="1616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4C2B5-0A59-41E5-B75B-162A17BCC669}"/>
              </a:ext>
            </a:extLst>
          </p:cNvPr>
          <p:cNvSpPr>
            <a:spLocks noGrp="1"/>
          </p:cNvSpPr>
          <p:nvPr>
            <p:ph type="title"/>
          </p:nvPr>
        </p:nvSpPr>
        <p:spPr/>
        <p:txBody>
          <a:bodyPr/>
          <a:lstStyle/>
          <a:p>
            <a:r>
              <a:rPr lang="en-US" dirty="0"/>
              <a:t>The blockchain &amp; the grid</a:t>
            </a:r>
          </a:p>
        </p:txBody>
      </p:sp>
      <p:pic>
        <p:nvPicPr>
          <p:cNvPr id="4" name="Afbeelding 3">
            <a:extLst>
              <a:ext uri="{FF2B5EF4-FFF2-40B4-BE49-F238E27FC236}">
                <a16:creationId xmlns:a16="http://schemas.microsoft.com/office/drawing/2014/main" id="{BDC70AFD-1AD9-47F9-B0A9-7E2940C98AD1}"/>
              </a:ext>
            </a:extLst>
          </p:cNvPr>
          <p:cNvPicPr>
            <a:picLocks noChangeAspect="1"/>
          </p:cNvPicPr>
          <p:nvPr/>
        </p:nvPicPr>
        <p:blipFill>
          <a:blip r:embed="rId2"/>
          <a:stretch>
            <a:fillRect/>
          </a:stretch>
        </p:blipFill>
        <p:spPr>
          <a:xfrm>
            <a:off x="1763106" y="1992997"/>
            <a:ext cx="6875034" cy="3057981"/>
          </a:xfrm>
          <a:prstGeom prst="rect">
            <a:avLst/>
          </a:prstGeom>
        </p:spPr>
      </p:pic>
      <p:sp>
        <p:nvSpPr>
          <p:cNvPr id="5" name="Content Placeholder 2">
            <a:extLst>
              <a:ext uri="{FF2B5EF4-FFF2-40B4-BE49-F238E27FC236}">
                <a16:creationId xmlns:a16="http://schemas.microsoft.com/office/drawing/2014/main" id="{13E0DDF0-EB5D-41B9-9EA1-25B65210F77C}"/>
              </a:ext>
            </a:extLst>
          </p:cNvPr>
          <p:cNvSpPr>
            <a:spLocks noGrp="1"/>
          </p:cNvSpPr>
          <p:nvPr>
            <p:ph idx="1"/>
          </p:nvPr>
        </p:nvSpPr>
        <p:spPr>
          <a:xfrm>
            <a:off x="1763106" y="967026"/>
            <a:ext cx="7106464" cy="1025972"/>
          </a:xfrm>
        </p:spPr>
        <p:txBody>
          <a:bodyPr>
            <a:normAutofit fontScale="70000" lnSpcReduction="20000"/>
          </a:bodyPr>
          <a:lstStyle/>
          <a:p>
            <a:r>
              <a:rPr lang="en-US" dirty="0"/>
              <a:t>Reflects the physical grid</a:t>
            </a:r>
          </a:p>
          <a:p>
            <a:r>
              <a:rPr lang="en-US" dirty="0"/>
              <a:t>Inline with per cluster balancing</a:t>
            </a:r>
          </a:p>
          <a:p>
            <a:r>
              <a:rPr lang="en-US" dirty="0"/>
              <a:t>Scalability: prevent 8 million households on a single chain</a:t>
            </a:r>
          </a:p>
          <a:p>
            <a:pPr lvl="1"/>
            <a:endParaRPr lang="en-US" dirty="0"/>
          </a:p>
          <a:p>
            <a:endParaRPr lang="en-US" dirty="0"/>
          </a:p>
        </p:txBody>
      </p:sp>
    </p:spTree>
    <p:extLst>
      <p:ext uri="{BB962C8B-B14F-4D97-AF65-F5344CB8AC3E}">
        <p14:creationId xmlns:p14="http://schemas.microsoft.com/office/powerpoint/2010/main" val="421151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Tendermint</a:t>
            </a:r>
            <a:r>
              <a:rPr lang="en-US" dirty="0"/>
              <a:t>:</a:t>
            </a:r>
          </a:p>
        </p:txBody>
      </p:sp>
      <p:sp>
        <p:nvSpPr>
          <p:cNvPr id="3" name="Content Placeholder 2"/>
          <p:cNvSpPr>
            <a:spLocks noGrp="1"/>
          </p:cNvSpPr>
          <p:nvPr>
            <p:ph idx="1"/>
          </p:nvPr>
        </p:nvSpPr>
        <p:spPr>
          <a:xfrm>
            <a:off x="1763106" y="967025"/>
            <a:ext cx="7106464" cy="3844235"/>
          </a:xfrm>
        </p:spPr>
        <p:txBody>
          <a:bodyPr>
            <a:normAutofit/>
          </a:bodyPr>
          <a:lstStyle/>
          <a:p>
            <a:r>
              <a:rPr lang="en-US" dirty="0"/>
              <a:t>Permissioned blockchain</a:t>
            </a:r>
          </a:p>
          <a:p>
            <a:r>
              <a:rPr lang="en-US" dirty="0"/>
              <a:t>Proof of stake</a:t>
            </a:r>
          </a:p>
          <a:p>
            <a:r>
              <a:rPr lang="en-US" dirty="0"/>
              <a:t>Agnostic of application logic</a:t>
            </a:r>
          </a:p>
          <a:p>
            <a:r>
              <a:rPr lang="en-US" dirty="0"/>
              <a:t>BFT consensus across validators </a:t>
            </a:r>
          </a:p>
          <a:p>
            <a:r>
              <a:rPr lang="en-US" dirty="0"/>
              <a:t>Messaging implemented out of box</a:t>
            </a:r>
          </a:p>
          <a:p>
            <a:endParaRPr lang="en-US" dirty="0"/>
          </a:p>
        </p:txBody>
      </p:sp>
    </p:spTree>
    <p:extLst>
      <p:ext uri="{BB962C8B-B14F-4D97-AF65-F5344CB8AC3E}">
        <p14:creationId xmlns:p14="http://schemas.microsoft.com/office/powerpoint/2010/main" val="137268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overview:</a:t>
            </a:r>
          </a:p>
        </p:txBody>
      </p:sp>
      <p:sp>
        <p:nvSpPr>
          <p:cNvPr id="3" name="Content Placeholder 2"/>
          <p:cNvSpPr>
            <a:spLocks noGrp="1"/>
          </p:cNvSpPr>
          <p:nvPr>
            <p:ph idx="1"/>
          </p:nvPr>
        </p:nvSpPr>
        <p:spPr>
          <a:xfrm>
            <a:off x="1763106" y="1045957"/>
            <a:ext cx="7106464" cy="3844235"/>
          </a:xfrm>
        </p:spPr>
        <p:txBody>
          <a:bodyPr>
            <a:normAutofit fontScale="62500" lnSpcReduction="20000"/>
          </a:bodyPr>
          <a:lstStyle/>
          <a:p>
            <a:r>
              <a:rPr lang="en-US" dirty="0"/>
              <a:t>Toolkit: </a:t>
            </a:r>
            <a:r>
              <a:rPr lang="en-US" dirty="0" err="1"/>
              <a:t>Tendermint</a:t>
            </a:r>
            <a:r>
              <a:rPr lang="en-US" dirty="0"/>
              <a:t>, </a:t>
            </a:r>
            <a:r>
              <a:rPr lang="en-US" dirty="0" err="1"/>
              <a:t>Protobuf</a:t>
            </a:r>
            <a:r>
              <a:rPr lang="en-US" dirty="0"/>
              <a:t>, Python, Docker, Node.js, </a:t>
            </a:r>
            <a:r>
              <a:rPr lang="en-US" dirty="0" err="1"/>
              <a:t>Github</a:t>
            </a:r>
            <a:endParaRPr lang="en-US" dirty="0"/>
          </a:p>
          <a:p>
            <a:r>
              <a:rPr lang="en-US" dirty="0"/>
              <a:t>Clients:</a:t>
            </a:r>
          </a:p>
          <a:p>
            <a:pPr lvl="1"/>
            <a:r>
              <a:rPr lang="en-US" dirty="0"/>
              <a:t>Simulated data</a:t>
            </a:r>
          </a:p>
          <a:p>
            <a:r>
              <a:rPr lang="en-US" dirty="0" err="1"/>
              <a:t>Tendermint</a:t>
            </a:r>
            <a:r>
              <a:rPr lang="en-US" dirty="0"/>
              <a:t> ABCI (Application Blockchain interface):</a:t>
            </a:r>
          </a:p>
          <a:p>
            <a:pPr lvl="1"/>
            <a:r>
              <a:rPr lang="en-US" dirty="0"/>
              <a:t>Transactions</a:t>
            </a:r>
          </a:p>
          <a:p>
            <a:pPr lvl="1"/>
            <a:r>
              <a:rPr lang="en-US" dirty="0"/>
              <a:t>Signatures</a:t>
            </a:r>
          </a:p>
          <a:p>
            <a:pPr lvl="1"/>
            <a:r>
              <a:rPr lang="en-US" dirty="0"/>
              <a:t>Tagging</a:t>
            </a:r>
          </a:p>
          <a:p>
            <a:pPr lvl="1"/>
            <a:r>
              <a:rPr lang="en-US" dirty="0"/>
              <a:t>Balancing algorithm (every 15 mins, configurable)</a:t>
            </a:r>
          </a:p>
          <a:p>
            <a:r>
              <a:rPr lang="en-US" dirty="0"/>
              <a:t>Thin Visualization Client:</a:t>
            </a:r>
          </a:p>
          <a:p>
            <a:pPr lvl="1"/>
            <a:r>
              <a:rPr lang="en-US" dirty="0"/>
              <a:t>Subscribed to messaging using tags</a:t>
            </a:r>
          </a:p>
          <a:p>
            <a:pPr lvl="1"/>
            <a:r>
              <a:rPr lang="en-US" dirty="0"/>
              <a:t>Visualizes state and transaction flow</a:t>
            </a:r>
          </a:p>
          <a:p>
            <a:r>
              <a:rPr lang="en-US" dirty="0"/>
              <a:t>Number of nodes:</a:t>
            </a:r>
          </a:p>
          <a:p>
            <a:r>
              <a:rPr lang="en-US" dirty="0"/>
              <a:t>Number of clients:</a:t>
            </a:r>
          </a:p>
        </p:txBody>
      </p:sp>
    </p:spTree>
    <p:extLst>
      <p:ext uri="{BB962C8B-B14F-4D97-AF65-F5344CB8AC3E}">
        <p14:creationId xmlns:p14="http://schemas.microsoft.com/office/powerpoint/2010/main" val="2063307225"/>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584</TotalTime>
  <Words>997</Words>
  <Application>Microsoft Office PowerPoint</Application>
  <PresentationFormat>On-screen Show (16:9)</PresentationFormat>
  <Paragraphs>147</Paragraphs>
  <Slides>12</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Consolas</vt:lpstr>
      <vt:lpstr>Tahoma</vt:lpstr>
      <vt:lpstr>Office Theme</vt:lpstr>
      <vt:lpstr>Custom Design</vt:lpstr>
      <vt:lpstr>PowerPoint Presentation</vt:lpstr>
      <vt:lpstr>Problem:</vt:lpstr>
      <vt:lpstr>Why it is a problem:</vt:lpstr>
      <vt:lpstr>How to balance dynamically:</vt:lpstr>
      <vt:lpstr>How to balance dynamically (2/2):</vt:lpstr>
      <vt:lpstr>Why blockchain:</vt:lpstr>
      <vt:lpstr>The blockchain &amp; the grid</vt:lpstr>
      <vt:lpstr>Why Tendermint:</vt:lpstr>
      <vt:lpstr>Implementation overview:</vt:lpstr>
      <vt:lpstr>Results:</vt:lpstr>
      <vt:lpstr>Demo</vt:lpstr>
      <vt:lpstr>Questions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Nelis</cp:lastModifiedBy>
  <cp:revision>62</cp:revision>
  <dcterms:created xsi:type="dcterms:W3CDTF">2015-07-09T11:57:30Z</dcterms:created>
  <dcterms:modified xsi:type="dcterms:W3CDTF">2018-02-19T08:41:22Z</dcterms:modified>
</cp:coreProperties>
</file>