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63" r:id="rId4"/>
    <p:sldId id="261" r:id="rId5"/>
    <p:sldId id="259" r:id="rId6"/>
    <p:sldId id="260" r:id="rId7"/>
    <p:sldId id="262" r:id="rId8"/>
    <p:sldId id="264" r:id="rId9"/>
    <p:sldId id="275" r:id="rId10"/>
    <p:sldId id="276" r:id="rId11"/>
    <p:sldId id="277" r:id="rId12"/>
    <p:sldId id="278" r:id="rId13"/>
    <p:sldId id="266" r:id="rId14"/>
    <p:sldId id="267" r:id="rId15"/>
    <p:sldId id="270" r:id="rId16"/>
    <p:sldId id="269" r:id="rId17"/>
    <p:sldId id="271" r:id="rId18"/>
    <p:sldId id="26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SEPPE ARIENZO" initials="GA" lastIdx="1" clrIdx="0">
    <p:extLst>
      <p:ext uri="{19B8F6BF-5375-455C-9EA6-DF929625EA0E}">
        <p15:presenceInfo xmlns:p15="http://schemas.microsoft.com/office/powerpoint/2012/main" userId="GIUSEPPE ARIEN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AB75"/>
    <a:srgbClr val="C39790"/>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FA8B8-E531-41B3-A7CD-E42EB56A431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BE6920A-3EB6-416B-A010-75670E6C5395}">
      <dgm:prSet/>
      <dgm:spPr/>
      <dgm:t>
        <a:bodyPr/>
        <a:lstStyle/>
        <a:p>
          <a:pPr>
            <a:defRPr cap="all"/>
          </a:pPr>
          <a:r>
            <a:rPr lang="it-IT" b="1"/>
            <a:t>Input prompt</a:t>
          </a:r>
          <a:endParaRPr lang="en-US"/>
        </a:p>
      </dgm:t>
    </dgm:pt>
    <dgm:pt modelId="{B3F82799-5559-42A4-8920-752B101D3F11}" type="parTrans" cxnId="{A555381F-414E-4C75-B472-FD5AD8292007}">
      <dgm:prSet/>
      <dgm:spPr/>
      <dgm:t>
        <a:bodyPr/>
        <a:lstStyle/>
        <a:p>
          <a:endParaRPr lang="en-US"/>
        </a:p>
      </dgm:t>
    </dgm:pt>
    <dgm:pt modelId="{8CBD15DD-F3A8-4247-A17A-B5479B2787E7}" type="sibTrans" cxnId="{A555381F-414E-4C75-B472-FD5AD8292007}">
      <dgm:prSet/>
      <dgm:spPr/>
      <dgm:t>
        <a:bodyPr/>
        <a:lstStyle/>
        <a:p>
          <a:endParaRPr lang="en-US"/>
        </a:p>
      </dgm:t>
    </dgm:pt>
    <dgm:pt modelId="{17B2E3CB-E94C-451C-AB31-8BEB03D456D8}">
      <dgm:prSet/>
      <dgm:spPr/>
      <dgm:t>
        <a:bodyPr/>
        <a:lstStyle/>
        <a:p>
          <a:pPr>
            <a:defRPr cap="all"/>
          </a:pPr>
          <a:r>
            <a:rPr lang="en-US" b="1"/>
            <a:t>Go back to a safe place</a:t>
          </a:r>
          <a:endParaRPr lang="en-US"/>
        </a:p>
      </dgm:t>
    </dgm:pt>
    <dgm:pt modelId="{AF37D5E7-FAE8-4396-8541-67DB487C0352}" type="parTrans" cxnId="{B567419E-D901-44C5-B5FD-2AED9BF50660}">
      <dgm:prSet/>
      <dgm:spPr/>
      <dgm:t>
        <a:bodyPr/>
        <a:lstStyle/>
        <a:p>
          <a:endParaRPr lang="en-US"/>
        </a:p>
      </dgm:t>
    </dgm:pt>
    <dgm:pt modelId="{6BA728A2-C4E7-4BCC-8E7E-E38331FE1876}" type="sibTrans" cxnId="{B567419E-D901-44C5-B5FD-2AED9BF50660}">
      <dgm:prSet/>
      <dgm:spPr/>
      <dgm:t>
        <a:bodyPr/>
        <a:lstStyle/>
        <a:p>
          <a:endParaRPr lang="en-US"/>
        </a:p>
      </dgm:t>
    </dgm:pt>
    <dgm:pt modelId="{AAD3F31A-7F49-4B23-9CA2-FE20F1FE4429}">
      <dgm:prSet/>
      <dgm:spPr/>
      <dgm:t>
        <a:bodyPr/>
        <a:lstStyle/>
        <a:p>
          <a:pPr>
            <a:defRPr cap="all"/>
          </a:pPr>
          <a:r>
            <a:rPr lang="en-US" b="1"/>
            <a:t>Notifications</a:t>
          </a:r>
          <a:endParaRPr lang="en-US"/>
        </a:p>
      </dgm:t>
    </dgm:pt>
    <dgm:pt modelId="{6D87157F-D387-461C-A8AF-C025C52FFEA4}" type="parTrans" cxnId="{090345CC-B522-40CF-87C6-BB33A726BDDD}">
      <dgm:prSet/>
      <dgm:spPr/>
      <dgm:t>
        <a:bodyPr/>
        <a:lstStyle/>
        <a:p>
          <a:endParaRPr lang="en-US"/>
        </a:p>
      </dgm:t>
    </dgm:pt>
    <dgm:pt modelId="{81151A32-4F56-495B-8D8B-A26E44B5265C}" type="sibTrans" cxnId="{090345CC-B522-40CF-87C6-BB33A726BDDD}">
      <dgm:prSet/>
      <dgm:spPr/>
      <dgm:t>
        <a:bodyPr/>
        <a:lstStyle/>
        <a:p>
          <a:endParaRPr lang="en-US"/>
        </a:p>
      </dgm:t>
    </dgm:pt>
    <dgm:pt modelId="{A14DE83D-E157-4C3D-9996-683A45BAFCA5}">
      <dgm:prSet/>
      <dgm:spPr/>
      <dgm:t>
        <a:bodyPr/>
        <a:lstStyle/>
        <a:p>
          <a:pPr>
            <a:defRPr cap="all"/>
          </a:pPr>
          <a:r>
            <a:rPr lang="it-IT" b="1"/>
            <a:t>Sort by column</a:t>
          </a:r>
          <a:endParaRPr lang="en-US"/>
        </a:p>
      </dgm:t>
    </dgm:pt>
    <dgm:pt modelId="{FECF6840-B9EE-4427-A1DF-D46CA5480464}" type="parTrans" cxnId="{513DB39B-067F-4308-8FE2-CB8629378A5F}">
      <dgm:prSet/>
      <dgm:spPr/>
      <dgm:t>
        <a:bodyPr/>
        <a:lstStyle/>
        <a:p>
          <a:endParaRPr lang="en-US"/>
        </a:p>
      </dgm:t>
    </dgm:pt>
    <dgm:pt modelId="{139E1EBF-CFDF-4F24-9800-A912841CDEB3}" type="sibTrans" cxnId="{513DB39B-067F-4308-8FE2-CB8629378A5F}">
      <dgm:prSet/>
      <dgm:spPr/>
      <dgm:t>
        <a:bodyPr/>
        <a:lstStyle/>
        <a:p>
          <a:endParaRPr lang="en-US"/>
        </a:p>
      </dgm:t>
    </dgm:pt>
    <dgm:pt modelId="{27A58CE1-FF1B-4C8A-B93A-A8127C8F27A1}" type="pres">
      <dgm:prSet presAssocID="{F56FA8B8-E531-41B3-A7CD-E42EB56A431D}" presName="root" presStyleCnt="0">
        <dgm:presLayoutVars>
          <dgm:dir/>
          <dgm:resizeHandles val="exact"/>
        </dgm:presLayoutVars>
      </dgm:prSet>
      <dgm:spPr/>
    </dgm:pt>
    <dgm:pt modelId="{DDE59204-5489-4E4F-AE28-3E18A85DB0FD}" type="pres">
      <dgm:prSet presAssocID="{5BE6920A-3EB6-416B-A010-75670E6C5395}" presName="compNode" presStyleCnt="0"/>
      <dgm:spPr/>
    </dgm:pt>
    <dgm:pt modelId="{EC54BBDA-E438-4152-B3AB-BD51C198EEB3}" type="pres">
      <dgm:prSet presAssocID="{5BE6920A-3EB6-416B-A010-75670E6C5395}" presName="iconBgRect" presStyleLbl="bgShp" presStyleIdx="0" presStyleCnt="4"/>
      <dgm:spPr>
        <a:prstGeom prst="round2DiagRect">
          <a:avLst>
            <a:gd name="adj1" fmla="val 29727"/>
            <a:gd name="adj2" fmla="val 0"/>
          </a:avLst>
        </a:prstGeom>
      </dgm:spPr>
    </dgm:pt>
    <dgm:pt modelId="{A5D57E47-3C50-4D74-8B40-95A3DEAF7AF3}" type="pres">
      <dgm:prSet presAssocID="{5BE6920A-3EB6-416B-A010-75670E6C53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58CEDE32-0462-4F81-8045-1BA397549062}" type="pres">
      <dgm:prSet presAssocID="{5BE6920A-3EB6-416B-A010-75670E6C5395}" presName="spaceRect" presStyleCnt="0"/>
      <dgm:spPr/>
    </dgm:pt>
    <dgm:pt modelId="{72D7B117-8699-4A85-9D06-3C49438DCD94}" type="pres">
      <dgm:prSet presAssocID="{5BE6920A-3EB6-416B-A010-75670E6C5395}" presName="textRect" presStyleLbl="revTx" presStyleIdx="0" presStyleCnt="4">
        <dgm:presLayoutVars>
          <dgm:chMax val="1"/>
          <dgm:chPref val="1"/>
        </dgm:presLayoutVars>
      </dgm:prSet>
      <dgm:spPr/>
    </dgm:pt>
    <dgm:pt modelId="{0CCAD70E-04B7-4FD6-BF54-0C1CD93FCD3D}" type="pres">
      <dgm:prSet presAssocID="{8CBD15DD-F3A8-4247-A17A-B5479B2787E7}" presName="sibTrans" presStyleCnt="0"/>
      <dgm:spPr/>
    </dgm:pt>
    <dgm:pt modelId="{39D3D9BD-C511-430D-8EB5-949F0D1882A0}" type="pres">
      <dgm:prSet presAssocID="{17B2E3CB-E94C-451C-AB31-8BEB03D456D8}" presName="compNode" presStyleCnt="0"/>
      <dgm:spPr/>
    </dgm:pt>
    <dgm:pt modelId="{1F5EE296-1ED5-422F-86DC-A74328716703}" type="pres">
      <dgm:prSet presAssocID="{17B2E3CB-E94C-451C-AB31-8BEB03D456D8}" presName="iconBgRect" presStyleLbl="bgShp" presStyleIdx="1" presStyleCnt="4"/>
      <dgm:spPr>
        <a:prstGeom prst="round2DiagRect">
          <a:avLst>
            <a:gd name="adj1" fmla="val 29727"/>
            <a:gd name="adj2" fmla="val 0"/>
          </a:avLst>
        </a:prstGeom>
      </dgm:spPr>
    </dgm:pt>
    <dgm:pt modelId="{C5890A2C-0545-4B6C-A75E-21D33C928B9B}" type="pres">
      <dgm:prSet presAssocID="{17B2E3CB-E94C-451C-AB31-8BEB03D456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eguire"/>
        </a:ext>
      </dgm:extLst>
    </dgm:pt>
    <dgm:pt modelId="{02E4CFB3-E235-47A9-9009-AC2DBB0D3022}" type="pres">
      <dgm:prSet presAssocID="{17B2E3CB-E94C-451C-AB31-8BEB03D456D8}" presName="spaceRect" presStyleCnt="0"/>
      <dgm:spPr/>
    </dgm:pt>
    <dgm:pt modelId="{82024735-3076-4C7E-91CC-0150AEB4B90C}" type="pres">
      <dgm:prSet presAssocID="{17B2E3CB-E94C-451C-AB31-8BEB03D456D8}" presName="textRect" presStyleLbl="revTx" presStyleIdx="1" presStyleCnt="4">
        <dgm:presLayoutVars>
          <dgm:chMax val="1"/>
          <dgm:chPref val="1"/>
        </dgm:presLayoutVars>
      </dgm:prSet>
      <dgm:spPr/>
    </dgm:pt>
    <dgm:pt modelId="{70B74098-0AF2-4211-AD9F-B2E93D1ABBA2}" type="pres">
      <dgm:prSet presAssocID="{6BA728A2-C4E7-4BCC-8E7E-E38331FE1876}" presName="sibTrans" presStyleCnt="0"/>
      <dgm:spPr/>
    </dgm:pt>
    <dgm:pt modelId="{9643CBE0-FA6C-4021-A6CF-135B4A568FBD}" type="pres">
      <dgm:prSet presAssocID="{AAD3F31A-7F49-4B23-9CA2-FE20F1FE4429}" presName="compNode" presStyleCnt="0"/>
      <dgm:spPr/>
    </dgm:pt>
    <dgm:pt modelId="{44165F56-75E1-4A7F-9077-7EFC4F6433E0}" type="pres">
      <dgm:prSet presAssocID="{AAD3F31A-7F49-4B23-9CA2-FE20F1FE4429}" presName="iconBgRect" presStyleLbl="bgShp" presStyleIdx="2" presStyleCnt="4"/>
      <dgm:spPr>
        <a:prstGeom prst="round2DiagRect">
          <a:avLst>
            <a:gd name="adj1" fmla="val 29727"/>
            <a:gd name="adj2" fmla="val 0"/>
          </a:avLst>
        </a:prstGeom>
      </dgm:spPr>
    </dgm:pt>
    <dgm:pt modelId="{0D55BEF6-BA21-49B7-88E8-89572F56775D}" type="pres">
      <dgm:prSet presAssocID="{AAD3F31A-7F49-4B23-9CA2-FE20F1FE44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pana"/>
        </a:ext>
      </dgm:extLst>
    </dgm:pt>
    <dgm:pt modelId="{556EDEBA-FB6E-4C6B-AC91-0A488394D461}" type="pres">
      <dgm:prSet presAssocID="{AAD3F31A-7F49-4B23-9CA2-FE20F1FE4429}" presName="spaceRect" presStyleCnt="0"/>
      <dgm:spPr/>
    </dgm:pt>
    <dgm:pt modelId="{28719BE7-8B37-4D80-B676-B91026391FA1}" type="pres">
      <dgm:prSet presAssocID="{AAD3F31A-7F49-4B23-9CA2-FE20F1FE4429}" presName="textRect" presStyleLbl="revTx" presStyleIdx="2" presStyleCnt="4">
        <dgm:presLayoutVars>
          <dgm:chMax val="1"/>
          <dgm:chPref val="1"/>
        </dgm:presLayoutVars>
      </dgm:prSet>
      <dgm:spPr/>
    </dgm:pt>
    <dgm:pt modelId="{01104ED5-E63B-4417-AA66-50FB556630BB}" type="pres">
      <dgm:prSet presAssocID="{81151A32-4F56-495B-8D8B-A26E44B5265C}" presName="sibTrans" presStyleCnt="0"/>
      <dgm:spPr/>
    </dgm:pt>
    <dgm:pt modelId="{58E1AE68-DE6A-416E-ADCA-71ABB2F4E0FD}" type="pres">
      <dgm:prSet presAssocID="{A14DE83D-E157-4C3D-9996-683A45BAFCA5}" presName="compNode" presStyleCnt="0"/>
      <dgm:spPr/>
    </dgm:pt>
    <dgm:pt modelId="{300CF7EE-31D3-40D0-93B4-0A429BCA2FD6}" type="pres">
      <dgm:prSet presAssocID="{A14DE83D-E157-4C3D-9996-683A45BAFCA5}" presName="iconBgRect" presStyleLbl="bgShp" presStyleIdx="3" presStyleCnt="4"/>
      <dgm:spPr>
        <a:prstGeom prst="round2DiagRect">
          <a:avLst>
            <a:gd name="adj1" fmla="val 29727"/>
            <a:gd name="adj2" fmla="val 0"/>
          </a:avLst>
        </a:prstGeom>
      </dgm:spPr>
    </dgm:pt>
    <dgm:pt modelId="{4108340F-FA10-4D5A-9976-3C7D49E1BE1B}" type="pres">
      <dgm:prSet presAssocID="{A14DE83D-E157-4C3D-9996-683A45BAFC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ro"/>
        </a:ext>
      </dgm:extLst>
    </dgm:pt>
    <dgm:pt modelId="{04B6AAF1-4CE5-487C-8A33-52194F3E748C}" type="pres">
      <dgm:prSet presAssocID="{A14DE83D-E157-4C3D-9996-683A45BAFCA5}" presName="spaceRect" presStyleCnt="0"/>
      <dgm:spPr/>
    </dgm:pt>
    <dgm:pt modelId="{1E8A608D-6451-42DA-B967-5525C99E4CC2}" type="pres">
      <dgm:prSet presAssocID="{A14DE83D-E157-4C3D-9996-683A45BAFCA5}" presName="textRect" presStyleLbl="revTx" presStyleIdx="3" presStyleCnt="4">
        <dgm:presLayoutVars>
          <dgm:chMax val="1"/>
          <dgm:chPref val="1"/>
        </dgm:presLayoutVars>
      </dgm:prSet>
      <dgm:spPr/>
    </dgm:pt>
  </dgm:ptLst>
  <dgm:cxnLst>
    <dgm:cxn modelId="{A555381F-414E-4C75-B472-FD5AD8292007}" srcId="{F56FA8B8-E531-41B3-A7CD-E42EB56A431D}" destId="{5BE6920A-3EB6-416B-A010-75670E6C5395}" srcOrd="0" destOrd="0" parTransId="{B3F82799-5559-42A4-8920-752B101D3F11}" sibTransId="{8CBD15DD-F3A8-4247-A17A-B5479B2787E7}"/>
    <dgm:cxn modelId="{607BDE2E-312B-4B99-848E-B709F184809A}" type="presOf" srcId="{5BE6920A-3EB6-416B-A010-75670E6C5395}" destId="{72D7B117-8699-4A85-9D06-3C49438DCD94}" srcOrd="0" destOrd="0" presId="urn:microsoft.com/office/officeart/2018/5/layout/IconLeafLabelList"/>
    <dgm:cxn modelId="{13F9C774-D3C9-4EDD-BC08-F48B39BEDD37}" type="presOf" srcId="{AAD3F31A-7F49-4B23-9CA2-FE20F1FE4429}" destId="{28719BE7-8B37-4D80-B676-B91026391FA1}" srcOrd="0" destOrd="0" presId="urn:microsoft.com/office/officeart/2018/5/layout/IconLeafLabelList"/>
    <dgm:cxn modelId="{40E86D76-A833-461C-89BB-EAE2B7002765}" type="presOf" srcId="{A14DE83D-E157-4C3D-9996-683A45BAFCA5}" destId="{1E8A608D-6451-42DA-B967-5525C99E4CC2}" srcOrd="0" destOrd="0" presId="urn:microsoft.com/office/officeart/2018/5/layout/IconLeafLabelList"/>
    <dgm:cxn modelId="{513DB39B-067F-4308-8FE2-CB8629378A5F}" srcId="{F56FA8B8-E531-41B3-A7CD-E42EB56A431D}" destId="{A14DE83D-E157-4C3D-9996-683A45BAFCA5}" srcOrd="3" destOrd="0" parTransId="{FECF6840-B9EE-4427-A1DF-D46CA5480464}" sibTransId="{139E1EBF-CFDF-4F24-9800-A912841CDEB3}"/>
    <dgm:cxn modelId="{B567419E-D901-44C5-B5FD-2AED9BF50660}" srcId="{F56FA8B8-E531-41B3-A7CD-E42EB56A431D}" destId="{17B2E3CB-E94C-451C-AB31-8BEB03D456D8}" srcOrd="1" destOrd="0" parTransId="{AF37D5E7-FAE8-4396-8541-67DB487C0352}" sibTransId="{6BA728A2-C4E7-4BCC-8E7E-E38331FE1876}"/>
    <dgm:cxn modelId="{13C529AF-8011-4CB7-ADAC-881BF169F5AD}" type="presOf" srcId="{F56FA8B8-E531-41B3-A7CD-E42EB56A431D}" destId="{27A58CE1-FF1B-4C8A-B93A-A8127C8F27A1}" srcOrd="0" destOrd="0" presId="urn:microsoft.com/office/officeart/2018/5/layout/IconLeafLabelList"/>
    <dgm:cxn modelId="{090345CC-B522-40CF-87C6-BB33A726BDDD}" srcId="{F56FA8B8-E531-41B3-A7CD-E42EB56A431D}" destId="{AAD3F31A-7F49-4B23-9CA2-FE20F1FE4429}" srcOrd="2" destOrd="0" parTransId="{6D87157F-D387-461C-A8AF-C025C52FFEA4}" sibTransId="{81151A32-4F56-495B-8D8B-A26E44B5265C}"/>
    <dgm:cxn modelId="{6F330AF6-EBB6-4947-A4E8-F3C75677585E}" type="presOf" srcId="{17B2E3CB-E94C-451C-AB31-8BEB03D456D8}" destId="{82024735-3076-4C7E-91CC-0150AEB4B90C}" srcOrd="0" destOrd="0" presId="urn:microsoft.com/office/officeart/2018/5/layout/IconLeafLabelList"/>
    <dgm:cxn modelId="{583210CC-3599-42DD-9F1B-26B6CB28933D}" type="presParOf" srcId="{27A58CE1-FF1B-4C8A-B93A-A8127C8F27A1}" destId="{DDE59204-5489-4E4F-AE28-3E18A85DB0FD}" srcOrd="0" destOrd="0" presId="urn:microsoft.com/office/officeart/2018/5/layout/IconLeafLabelList"/>
    <dgm:cxn modelId="{2DB7C7DB-7897-4ECA-B5A0-3F6C4EF632A9}" type="presParOf" srcId="{DDE59204-5489-4E4F-AE28-3E18A85DB0FD}" destId="{EC54BBDA-E438-4152-B3AB-BD51C198EEB3}" srcOrd="0" destOrd="0" presId="urn:microsoft.com/office/officeart/2018/5/layout/IconLeafLabelList"/>
    <dgm:cxn modelId="{3848DCFC-AC15-4CDD-BB23-A67EF6C7337C}" type="presParOf" srcId="{DDE59204-5489-4E4F-AE28-3E18A85DB0FD}" destId="{A5D57E47-3C50-4D74-8B40-95A3DEAF7AF3}" srcOrd="1" destOrd="0" presId="urn:microsoft.com/office/officeart/2018/5/layout/IconLeafLabelList"/>
    <dgm:cxn modelId="{5C30358F-7B8C-4549-B923-1B8A5BB594DA}" type="presParOf" srcId="{DDE59204-5489-4E4F-AE28-3E18A85DB0FD}" destId="{58CEDE32-0462-4F81-8045-1BA397549062}" srcOrd="2" destOrd="0" presId="urn:microsoft.com/office/officeart/2018/5/layout/IconLeafLabelList"/>
    <dgm:cxn modelId="{ECD9167F-F7DD-41EB-84E5-841F099BFA74}" type="presParOf" srcId="{DDE59204-5489-4E4F-AE28-3E18A85DB0FD}" destId="{72D7B117-8699-4A85-9D06-3C49438DCD94}" srcOrd="3" destOrd="0" presId="urn:microsoft.com/office/officeart/2018/5/layout/IconLeafLabelList"/>
    <dgm:cxn modelId="{BD4AF7D4-BABD-41E3-B284-ECED0A15628E}" type="presParOf" srcId="{27A58CE1-FF1B-4C8A-B93A-A8127C8F27A1}" destId="{0CCAD70E-04B7-4FD6-BF54-0C1CD93FCD3D}" srcOrd="1" destOrd="0" presId="urn:microsoft.com/office/officeart/2018/5/layout/IconLeafLabelList"/>
    <dgm:cxn modelId="{26176D4E-6D88-4639-8F8E-1FE5EF8621B4}" type="presParOf" srcId="{27A58CE1-FF1B-4C8A-B93A-A8127C8F27A1}" destId="{39D3D9BD-C511-430D-8EB5-949F0D1882A0}" srcOrd="2" destOrd="0" presId="urn:microsoft.com/office/officeart/2018/5/layout/IconLeafLabelList"/>
    <dgm:cxn modelId="{EEEFAE4B-F37F-42D8-B54E-7019AEB1D139}" type="presParOf" srcId="{39D3D9BD-C511-430D-8EB5-949F0D1882A0}" destId="{1F5EE296-1ED5-422F-86DC-A74328716703}" srcOrd="0" destOrd="0" presId="urn:microsoft.com/office/officeart/2018/5/layout/IconLeafLabelList"/>
    <dgm:cxn modelId="{F43FC98E-2834-4A18-95F7-D4D5BBCEFAEF}" type="presParOf" srcId="{39D3D9BD-C511-430D-8EB5-949F0D1882A0}" destId="{C5890A2C-0545-4B6C-A75E-21D33C928B9B}" srcOrd="1" destOrd="0" presId="urn:microsoft.com/office/officeart/2018/5/layout/IconLeafLabelList"/>
    <dgm:cxn modelId="{5AABAD3B-DAD1-47E4-9A2A-5AF49D3FDD67}" type="presParOf" srcId="{39D3D9BD-C511-430D-8EB5-949F0D1882A0}" destId="{02E4CFB3-E235-47A9-9009-AC2DBB0D3022}" srcOrd="2" destOrd="0" presId="urn:microsoft.com/office/officeart/2018/5/layout/IconLeafLabelList"/>
    <dgm:cxn modelId="{1A618E48-73C1-42EF-9130-BB394BC1D682}" type="presParOf" srcId="{39D3D9BD-C511-430D-8EB5-949F0D1882A0}" destId="{82024735-3076-4C7E-91CC-0150AEB4B90C}" srcOrd="3" destOrd="0" presId="urn:microsoft.com/office/officeart/2018/5/layout/IconLeafLabelList"/>
    <dgm:cxn modelId="{F86A5275-1C08-4629-BAC6-43C1A8E02ECB}" type="presParOf" srcId="{27A58CE1-FF1B-4C8A-B93A-A8127C8F27A1}" destId="{70B74098-0AF2-4211-AD9F-B2E93D1ABBA2}" srcOrd="3" destOrd="0" presId="urn:microsoft.com/office/officeart/2018/5/layout/IconLeafLabelList"/>
    <dgm:cxn modelId="{44100B96-0083-4213-906C-D84F94143888}" type="presParOf" srcId="{27A58CE1-FF1B-4C8A-B93A-A8127C8F27A1}" destId="{9643CBE0-FA6C-4021-A6CF-135B4A568FBD}" srcOrd="4" destOrd="0" presId="urn:microsoft.com/office/officeart/2018/5/layout/IconLeafLabelList"/>
    <dgm:cxn modelId="{76EC5DFE-72DE-418F-BC15-955727DAEC2A}" type="presParOf" srcId="{9643CBE0-FA6C-4021-A6CF-135B4A568FBD}" destId="{44165F56-75E1-4A7F-9077-7EFC4F6433E0}" srcOrd="0" destOrd="0" presId="urn:microsoft.com/office/officeart/2018/5/layout/IconLeafLabelList"/>
    <dgm:cxn modelId="{8D3055D1-950C-4880-9E0B-EA89670FE5D3}" type="presParOf" srcId="{9643CBE0-FA6C-4021-A6CF-135B4A568FBD}" destId="{0D55BEF6-BA21-49B7-88E8-89572F56775D}" srcOrd="1" destOrd="0" presId="urn:microsoft.com/office/officeart/2018/5/layout/IconLeafLabelList"/>
    <dgm:cxn modelId="{0098F063-30B4-475C-92D4-62344FD1F61A}" type="presParOf" srcId="{9643CBE0-FA6C-4021-A6CF-135B4A568FBD}" destId="{556EDEBA-FB6E-4C6B-AC91-0A488394D461}" srcOrd="2" destOrd="0" presId="urn:microsoft.com/office/officeart/2018/5/layout/IconLeafLabelList"/>
    <dgm:cxn modelId="{C915916E-0F88-43E8-A6E2-82062E1319BB}" type="presParOf" srcId="{9643CBE0-FA6C-4021-A6CF-135B4A568FBD}" destId="{28719BE7-8B37-4D80-B676-B91026391FA1}" srcOrd="3" destOrd="0" presId="urn:microsoft.com/office/officeart/2018/5/layout/IconLeafLabelList"/>
    <dgm:cxn modelId="{8BAB16C5-33AE-4CF3-A8F6-9045421EB5CA}" type="presParOf" srcId="{27A58CE1-FF1B-4C8A-B93A-A8127C8F27A1}" destId="{01104ED5-E63B-4417-AA66-50FB556630BB}" srcOrd="5" destOrd="0" presId="urn:microsoft.com/office/officeart/2018/5/layout/IconLeafLabelList"/>
    <dgm:cxn modelId="{2371923A-95F3-46F1-AF73-F7338888D530}" type="presParOf" srcId="{27A58CE1-FF1B-4C8A-B93A-A8127C8F27A1}" destId="{58E1AE68-DE6A-416E-ADCA-71ABB2F4E0FD}" srcOrd="6" destOrd="0" presId="urn:microsoft.com/office/officeart/2018/5/layout/IconLeafLabelList"/>
    <dgm:cxn modelId="{B3A9D7CF-03DA-454C-8663-5DF9E2B39801}" type="presParOf" srcId="{58E1AE68-DE6A-416E-ADCA-71ABB2F4E0FD}" destId="{300CF7EE-31D3-40D0-93B4-0A429BCA2FD6}" srcOrd="0" destOrd="0" presId="urn:microsoft.com/office/officeart/2018/5/layout/IconLeafLabelList"/>
    <dgm:cxn modelId="{6A28F066-BB59-4F2E-AB3E-3E10D2FA9881}" type="presParOf" srcId="{58E1AE68-DE6A-416E-ADCA-71ABB2F4E0FD}" destId="{4108340F-FA10-4D5A-9976-3C7D49E1BE1B}" srcOrd="1" destOrd="0" presId="urn:microsoft.com/office/officeart/2018/5/layout/IconLeafLabelList"/>
    <dgm:cxn modelId="{512FB30F-3742-4F0C-BF7E-9B20654A4E44}" type="presParOf" srcId="{58E1AE68-DE6A-416E-ADCA-71ABB2F4E0FD}" destId="{04B6AAF1-4CE5-487C-8A33-52194F3E748C}" srcOrd="2" destOrd="0" presId="urn:microsoft.com/office/officeart/2018/5/layout/IconLeafLabelList"/>
    <dgm:cxn modelId="{03DD8557-7D64-41F3-8110-7AA562CC66F0}" type="presParOf" srcId="{58E1AE68-DE6A-416E-ADCA-71ABB2F4E0FD}" destId="{1E8A608D-6451-42DA-B967-5525C99E4CC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4BBDA-E438-4152-B3AB-BD51C198EEB3}">
      <dsp:nvSpPr>
        <dsp:cNvPr id="0" name=""/>
        <dsp:cNvSpPr/>
      </dsp:nvSpPr>
      <dsp:spPr>
        <a:xfrm>
          <a:off x="600792" y="596391"/>
          <a:ext cx="1449891" cy="144989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57E47-3C50-4D74-8B40-95A3DEAF7AF3}">
      <dsp:nvSpPr>
        <dsp:cNvPr id="0" name=""/>
        <dsp:cNvSpPr/>
      </dsp:nvSpPr>
      <dsp:spPr>
        <a:xfrm>
          <a:off x="909785" y="905385"/>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D7B117-8699-4A85-9D06-3C49438DCD94}">
      <dsp:nvSpPr>
        <dsp:cNvPr id="0" name=""/>
        <dsp:cNvSpPr/>
      </dsp:nvSpPr>
      <dsp:spPr>
        <a:xfrm>
          <a:off x="137302"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it-IT" sz="2700" b="1" kern="1200"/>
            <a:t>Input prompt</a:t>
          </a:r>
          <a:endParaRPr lang="en-US" sz="2700" kern="1200"/>
        </a:p>
      </dsp:txBody>
      <dsp:txXfrm>
        <a:off x="137302" y="2497889"/>
        <a:ext cx="2376871" cy="720000"/>
      </dsp:txXfrm>
    </dsp:sp>
    <dsp:sp modelId="{1F5EE296-1ED5-422F-86DC-A74328716703}">
      <dsp:nvSpPr>
        <dsp:cNvPr id="0" name=""/>
        <dsp:cNvSpPr/>
      </dsp:nvSpPr>
      <dsp:spPr>
        <a:xfrm>
          <a:off x="3393616" y="596391"/>
          <a:ext cx="1449891" cy="144989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90A2C-0545-4B6C-A75E-21D33C928B9B}">
      <dsp:nvSpPr>
        <dsp:cNvPr id="0" name=""/>
        <dsp:cNvSpPr/>
      </dsp:nvSpPr>
      <dsp:spPr>
        <a:xfrm>
          <a:off x="3702610" y="905385"/>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024735-3076-4C7E-91CC-0150AEB4B90C}">
      <dsp:nvSpPr>
        <dsp:cNvPr id="0" name=""/>
        <dsp:cNvSpPr/>
      </dsp:nvSpPr>
      <dsp:spPr>
        <a:xfrm>
          <a:off x="2930126"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Go back to a safe place</a:t>
          </a:r>
          <a:endParaRPr lang="en-US" sz="2700" kern="1200"/>
        </a:p>
      </dsp:txBody>
      <dsp:txXfrm>
        <a:off x="2930126" y="2497889"/>
        <a:ext cx="2376871" cy="720000"/>
      </dsp:txXfrm>
    </dsp:sp>
    <dsp:sp modelId="{44165F56-75E1-4A7F-9077-7EFC4F6433E0}">
      <dsp:nvSpPr>
        <dsp:cNvPr id="0" name=""/>
        <dsp:cNvSpPr/>
      </dsp:nvSpPr>
      <dsp:spPr>
        <a:xfrm>
          <a:off x="6186441" y="596391"/>
          <a:ext cx="1449891" cy="144989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5BEF6-BA21-49B7-88E8-89572F56775D}">
      <dsp:nvSpPr>
        <dsp:cNvPr id="0" name=""/>
        <dsp:cNvSpPr/>
      </dsp:nvSpPr>
      <dsp:spPr>
        <a:xfrm>
          <a:off x="6495434" y="905385"/>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19BE7-8B37-4D80-B676-B91026391FA1}">
      <dsp:nvSpPr>
        <dsp:cNvPr id="0" name=""/>
        <dsp:cNvSpPr/>
      </dsp:nvSpPr>
      <dsp:spPr>
        <a:xfrm>
          <a:off x="5722951"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Notifications</a:t>
          </a:r>
          <a:endParaRPr lang="en-US" sz="2700" kern="1200"/>
        </a:p>
      </dsp:txBody>
      <dsp:txXfrm>
        <a:off x="5722951" y="2497889"/>
        <a:ext cx="2376871" cy="720000"/>
      </dsp:txXfrm>
    </dsp:sp>
    <dsp:sp modelId="{300CF7EE-31D3-40D0-93B4-0A429BCA2FD6}">
      <dsp:nvSpPr>
        <dsp:cNvPr id="0" name=""/>
        <dsp:cNvSpPr/>
      </dsp:nvSpPr>
      <dsp:spPr>
        <a:xfrm>
          <a:off x="8979265" y="596391"/>
          <a:ext cx="1449891" cy="144989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8340F-FA10-4D5A-9976-3C7D49E1BE1B}">
      <dsp:nvSpPr>
        <dsp:cNvPr id="0" name=""/>
        <dsp:cNvSpPr/>
      </dsp:nvSpPr>
      <dsp:spPr>
        <a:xfrm>
          <a:off x="9288259" y="905385"/>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8A608D-6451-42DA-B967-5525C99E4CC2}">
      <dsp:nvSpPr>
        <dsp:cNvPr id="0" name=""/>
        <dsp:cNvSpPr/>
      </dsp:nvSpPr>
      <dsp:spPr>
        <a:xfrm>
          <a:off x="8515775"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it-IT" sz="2700" b="1" kern="1200"/>
            <a:t>Sort by column</a:t>
          </a:r>
          <a:endParaRPr lang="en-US" sz="2700" kern="1200"/>
        </a:p>
      </dsp:txBody>
      <dsp:txXfrm>
        <a:off x="8515775" y="2497889"/>
        <a:ext cx="2376871"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3888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08905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1061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7599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5183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3167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1851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2020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342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93330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49993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38411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Assignment%203/Desing%20OliCilento%20Finale.bmp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sa.it/canale_terraegusto/notizie/in_breve/2019/05/14/olio-di-soia-venduto-per-extravergine-24-misure-cautelari_3f278887-34cf-4b30-bbba-3f1054686b83.html"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AD092E2B-B981-4163-B096-0C0C06D46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2">
            <a:extLst>
              <a:ext uri="{FF2B5EF4-FFF2-40B4-BE49-F238E27FC236}">
                <a16:creationId xmlns:a16="http://schemas.microsoft.com/office/drawing/2014/main" id="{6EF2AC52-AED3-4C53-A8B7-7E269511C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34">
            <a:extLst>
              <a:ext uri="{FF2B5EF4-FFF2-40B4-BE49-F238E27FC236}">
                <a16:creationId xmlns:a16="http://schemas.microsoft.com/office/drawing/2014/main" id="{81FB9E51-8600-44EB-8711-A624BF607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BFF231E-DFB9-4A60-ABEC-13B4DB9B5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8164FE3-2FE0-4986-8BDC-5EA20074E3A0}"/>
              </a:ext>
            </a:extLst>
          </p:cNvPr>
          <p:cNvPicPr>
            <a:picLocks noChangeAspect="1"/>
          </p:cNvPicPr>
          <p:nvPr/>
        </p:nvPicPr>
        <p:blipFill rotWithShape="1">
          <a:blip r:embed="rId2"/>
          <a:srcRect l="4612" r="4878" b="-3"/>
          <a:stretch/>
        </p:blipFill>
        <p:spPr>
          <a:xfrm>
            <a:off x="446533" y="3475230"/>
            <a:ext cx="3703319" cy="2925569"/>
          </a:xfrm>
          <a:prstGeom prst="rect">
            <a:avLst/>
          </a:prstGeom>
        </p:spPr>
      </p:pic>
      <p:sp>
        <p:nvSpPr>
          <p:cNvPr id="39" name="Rectangle 38">
            <a:extLst>
              <a:ext uri="{FF2B5EF4-FFF2-40B4-BE49-F238E27FC236}">
                <a16:creationId xmlns:a16="http://schemas.microsoft.com/office/drawing/2014/main" id="{2A96593A-C989-43FB-9E9F-EF593584B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38175"/>
            <a:ext cx="7498616"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DD5DD235-178C-4FED-BCE7-5B746477C6C7}"/>
              </a:ext>
            </a:extLst>
          </p:cNvPr>
          <p:cNvSpPr>
            <a:spLocks noGrp="1"/>
          </p:cNvSpPr>
          <p:nvPr>
            <p:ph type="ctrTitle"/>
          </p:nvPr>
        </p:nvSpPr>
        <p:spPr>
          <a:xfrm>
            <a:off x="4579243" y="1656292"/>
            <a:ext cx="6798608" cy="2085869"/>
          </a:xfrm>
        </p:spPr>
        <p:txBody>
          <a:bodyPr>
            <a:normAutofit/>
          </a:bodyPr>
          <a:lstStyle/>
          <a:p>
            <a:r>
              <a:rPr lang="it-IT" dirty="0">
                <a:solidFill>
                  <a:srgbClr val="FFFFFF"/>
                </a:solidFill>
              </a:rPr>
              <a:t>OLiCilento</a:t>
            </a:r>
          </a:p>
        </p:txBody>
      </p:sp>
      <p:sp>
        <p:nvSpPr>
          <p:cNvPr id="3" name="Sottotitolo 2">
            <a:extLst>
              <a:ext uri="{FF2B5EF4-FFF2-40B4-BE49-F238E27FC236}">
                <a16:creationId xmlns:a16="http://schemas.microsoft.com/office/drawing/2014/main" id="{27EEF8C6-E96F-4236-BA8A-7E3B59178221}"/>
              </a:ext>
            </a:extLst>
          </p:cNvPr>
          <p:cNvSpPr>
            <a:spLocks noGrp="1"/>
          </p:cNvSpPr>
          <p:nvPr>
            <p:ph type="subTitle" idx="1"/>
          </p:nvPr>
        </p:nvSpPr>
        <p:spPr>
          <a:xfrm>
            <a:off x="4579243" y="3742162"/>
            <a:ext cx="6798608" cy="1733655"/>
          </a:xfrm>
        </p:spPr>
        <p:txBody>
          <a:bodyPr>
            <a:normAutofit/>
          </a:bodyPr>
          <a:lstStyle/>
          <a:p>
            <a:pPr>
              <a:lnSpc>
                <a:spcPct val="100000"/>
              </a:lnSpc>
            </a:pPr>
            <a:r>
              <a:rPr lang="it-IT" sz="1100" dirty="0">
                <a:solidFill>
                  <a:srgbClr val="FFFFFF">
                    <a:alpha val="75000"/>
                  </a:srgbClr>
                </a:solidFill>
              </a:rPr>
              <a:t>Progetto di Iterazione Uomo Macchina anno accademico 2019/2020</a:t>
            </a:r>
          </a:p>
          <a:p>
            <a:pPr>
              <a:lnSpc>
                <a:spcPct val="100000"/>
              </a:lnSpc>
            </a:pPr>
            <a:endParaRPr lang="it-IT" sz="1100" dirty="0">
              <a:solidFill>
                <a:srgbClr val="FFFFFF">
                  <a:alpha val="75000"/>
                </a:srgbClr>
              </a:solidFill>
            </a:endParaRPr>
          </a:p>
          <a:p>
            <a:pPr>
              <a:lnSpc>
                <a:spcPct val="100000"/>
              </a:lnSpc>
            </a:pPr>
            <a:r>
              <a:rPr lang="it-IT" sz="1100" dirty="0">
                <a:solidFill>
                  <a:srgbClr val="FFFFFF">
                    <a:alpha val="75000"/>
                  </a:srgbClr>
                </a:solidFill>
              </a:rPr>
              <a:t>Università degli studi di Salerno</a:t>
            </a:r>
          </a:p>
          <a:p>
            <a:pPr>
              <a:lnSpc>
                <a:spcPct val="100000"/>
              </a:lnSpc>
            </a:pPr>
            <a:endParaRPr lang="it-IT" sz="1100" dirty="0">
              <a:solidFill>
                <a:srgbClr val="FFFFFF">
                  <a:alpha val="75000"/>
                </a:srgbClr>
              </a:solidFill>
            </a:endParaRPr>
          </a:p>
          <a:p>
            <a:pPr>
              <a:lnSpc>
                <a:spcPct val="100000"/>
              </a:lnSpc>
            </a:pPr>
            <a:r>
              <a:rPr lang="it-IT" sz="1100" dirty="0">
                <a:solidFill>
                  <a:srgbClr val="FFFFFF">
                    <a:alpha val="75000"/>
                  </a:srgbClr>
                </a:solidFill>
              </a:rPr>
              <a:t>Arienzo Giuseppe 			0512106124</a:t>
            </a:r>
          </a:p>
          <a:p>
            <a:pPr>
              <a:lnSpc>
                <a:spcPct val="100000"/>
              </a:lnSpc>
            </a:pPr>
            <a:r>
              <a:rPr lang="it-IT" sz="1100" dirty="0">
                <a:solidFill>
                  <a:srgbClr val="FFFFFF">
                    <a:alpha val="75000"/>
                  </a:srgbClr>
                </a:solidFill>
              </a:rPr>
              <a:t>Cocchinone Lorenzo Paolo	0512105326</a:t>
            </a:r>
          </a:p>
        </p:txBody>
      </p:sp>
      <p:pic>
        <p:nvPicPr>
          <p:cNvPr id="6" name="Immagine 5" descr="Immagine che contiene scatola, orologio, segnale&#10;&#10;Descrizione generata automaticamente">
            <a:extLst>
              <a:ext uri="{FF2B5EF4-FFF2-40B4-BE49-F238E27FC236}">
                <a16:creationId xmlns:a16="http://schemas.microsoft.com/office/drawing/2014/main" id="{12756408-5608-4E98-B23E-CAA1CE332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23" y="595230"/>
            <a:ext cx="2880000" cy="2880000"/>
          </a:xfrm>
          <a:prstGeom prst="rect">
            <a:avLst/>
          </a:prstGeom>
        </p:spPr>
      </p:pic>
    </p:spTree>
    <p:extLst>
      <p:ext uri="{BB962C8B-B14F-4D97-AF65-F5344CB8AC3E}">
        <p14:creationId xmlns:p14="http://schemas.microsoft.com/office/powerpoint/2010/main" val="34101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2</a:t>
            </a:r>
            <a:endParaRPr lang="en-US" sz="1400" b="1" dirty="0">
              <a:solidFill>
                <a:schemeClr val="tx1"/>
              </a:solidFill>
            </a:endParaRPr>
          </a:p>
        </p:txBody>
      </p:sp>
      <p:sp>
        <p:nvSpPr>
          <p:cNvPr id="21" name="Titolo 1">
            <a:extLst>
              <a:ext uri="{FF2B5EF4-FFF2-40B4-BE49-F238E27FC236}">
                <a16:creationId xmlns:a16="http://schemas.microsoft.com/office/drawing/2014/main" id="{501428AB-E0A0-40EC-93BB-886D09F5C2D5}"/>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Analisi comparativa</a:t>
            </a:r>
            <a:endParaRPr lang="en-US" sz="1400" b="1" kern="1200" cap="all" dirty="0">
              <a:solidFill>
                <a:schemeClr val="tx1"/>
              </a:solidFill>
            </a:endParaRPr>
          </a:p>
        </p:txBody>
      </p:sp>
      <p:sp>
        <p:nvSpPr>
          <p:cNvPr id="15" name="CasellaDiTesto 14">
            <a:extLst>
              <a:ext uri="{FF2B5EF4-FFF2-40B4-BE49-F238E27FC236}">
                <a16:creationId xmlns:a16="http://schemas.microsoft.com/office/drawing/2014/main" id="{08685012-397E-4A69-93B6-A98EC0618F48}"/>
              </a:ext>
            </a:extLst>
          </p:cNvPr>
          <p:cNvSpPr txBox="1"/>
          <p:nvPr/>
        </p:nvSpPr>
        <p:spPr>
          <a:xfrm>
            <a:off x="462574" y="1219717"/>
            <a:ext cx="7579573" cy="646331"/>
          </a:xfrm>
          <a:prstGeom prst="rect">
            <a:avLst/>
          </a:prstGeom>
          <a:ln w="25400">
            <a:noFill/>
            <a:extLst>
              <a:ext uri="{C807C97D-BFC1-408E-A445-0C87EB9F89A2}">
                <ask:lineSketchStyleProps xmlns:ask="http://schemas.microsoft.com/office/drawing/2018/sketchyshapes" sd="981765707">
                  <a:custGeom>
                    <a:avLst/>
                    <a:gdLst>
                      <a:gd name="connsiteX0" fmla="*/ 0 w 7579573"/>
                      <a:gd name="connsiteY0" fmla="*/ 0 h 646331"/>
                      <a:gd name="connsiteX1" fmla="*/ 7579573 w 7579573"/>
                      <a:gd name="connsiteY1" fmla="*/ 0 h 646331"/>
                      <a:gd name="connsiteX2" fmla="*/ 7579573 w 7579573"/>
                      <a:gd name="connsiteY2" fmla="*/ 646331 h 646331"/>
                      <a:gd name="connsiteX3" fmla="*/ 0 w 7579573"/>
                      <a:gd name="connsiteY3" fmla="*/ 646331 h 646331"/>
                      <a:gd name="connsiteX4" fmla="*/ 0 w 7579573"/>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573" h="646331" fill="none" extrusionOk="0">
                        <a:moveTo>
                          <a:pt x="0" y="0"/>
                        </a:moveTo>
                        <a:cubicBezTo>
                          <a:pt x="3556882" y="-33775"/>
                          <a:pt x="4107188" y="138873"/>
                          <a:pt x="7579573" y="0"/>
                        </a:cubicBezTo>
                        <a:cubicBezTo>
                          <a:pt x="7607591" y="300386"/>
                          <a:pt x="7562214" y="555476"/>
                          <a:pt x="7579573" y="646331"/>
                        </a:cubicBezTo>
                        <a:cubicBezTo>
                          <a:pt x="4370692" y="509001"/>
                          <a:pt x="3196189" y="508475"/>
                          <a:pt x="0" y="646331"/>
                        </a:cubicBezTo>
                        <a:cubicBezTo>
                          <a:pt x="41281" y="554748"/>
                          <a:pt x="43087" y="116183"/>
                          <a:pt x="0" y="0"/>
                        </a:cubicBezTo>
                        <a:close/>
                      </a:path>
                      <a:path w="7579573" h="646331" stroke="0" extrusionOk="0">
                        <a:moveTo>
                          <a:pt x="0" y="0"/>
                        </a:moveTo>
                        <a:cubicBezTo>
                          <a:pt x="3111329" y="-101487"/>
                          <a:pt x="6089772" y="-162162"/>
                          <a:pt x="7579573" y="0"/>
                        </a:cubicBezTo>
                        <a:cubicBezTo>
                          <a:pt x="7595279" y="155220"/>
                          <a:pt x="7629470" y="457908"/>
                          <a:pt x="7579573" y="646331"/>
                        </a:cubicBezTo>
                        <a:cubicBezTo>
                          <a:pt x="4380555" y="696396"/>
                          <a:pt x="1395728" y="487882"/>
                          <a:pt x="0" y="646331"/>
                        </a:cubicBezTo>
                        <a:cubicBezTo>
                          <a:pt x="-30818" y="527861"/>
                          <a:pt x="-3845" y="153755"/>
                          <a:pt x="0" y="0"/>
                        </a:cubicBezTo>
                        <a:close/>
                      </a:path>
                    </a:pathLst>
                  </a:custGeom>
                  <ask:type>
                    <ask:lineSketchNone/>
                  </ask:type>
                </ask:lineSketchStyleProps>
              </a:ext>
            </a:extLst>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it-IT" b="1" dirty="0">
                <a:solidFill>
                  <a:srgbClr val="96AB75"/>
                </a:solidFill>
              </a:rPr>
              <a:t>Frantoio Ciccarelli </a:t>
            </a:r>
            <a:r>
              <a:rPr lang="it-IT" dirty="0"/>
              <a:t>è un sito specializzato nella vendita di oli online già presente da diverso tempo.</a:t>
            </a:r>
          </a:p>
        </p:txBody>
      </p:sp>
      <p:pic>
        <p:nvPicPr>
          <p:cNvPr id="17" name="Immagine 16">
            <a:extLst>
              <a:ext uri="{FF2B5EF4-FFF2-40B4-BE49-F238E27FC236}">
                <a16:creationId xmlns:a16="http://schemas.microsoft.com/office/drawing/2014/main" id="{594C9395-F1E3-4D81-A346-4BE9E0466830}"/>
              </a:ext>
            </a:extLst>
          </p:cNvPr>
          <p:cNvPicPr>
            <a:picLocks noChangeAspect="1"/>
          </p:cNvPicPr>
          <p:nvPr/>
        </p:nvPicPr>
        <p:blipFill>
          <a:blip r:embed="rId2"/>
          <a:stretch>
            <a:fillRect/>
          </a:stretch>
        </p:blipFill>
        <p:spPr>
          <a:xfrm>
            <a:off x="469996" y="1971626"/>
            <a:ext cx="7556103" cy="3668939"/>
          </a:xfrm>
          <a:prstGeom prst="rect">
            <a:avLst/>
          </a:prstGeom>
          <a:ln w="19050">
            <a:solidFill>
              <a:schemeClr val="tx1"/>
            </a:solidFill>
          </a:ln>
        </p:spPr>
      </p:pic>
      <p:sp>
        <p:nvSpPr>
          <p:cNvPr id="26" name="CasellaDiTesto 25">
            <a:extLst>
              <a:ext uri="{FF2B5EF4-FFF2-40B4-BE49-F238E27FC236}">
                <a16:creationId xmlns:a16="http://schemas.microsoft.com/office/drawing/2014/main" id="{8A9228DD-7D3E-4C89-A97B-9B28445135AF}"/>
              </a:ext>
            </a:extLst>
          </p:cNvPr>
          <p:cNvSpPr txBox="1"/>
          <p:nvPr/>
        </p:nvSpPr>
        <p:spPr>
          <a:xfrm>
            <a:off x="8153332" y="1218816"/>
            <a:ext cx="3568672" cy="1200329"/>
          </a:xfrm>
          <a:prstGeom prst="rect">
            <a:avLst/>
          </a:prstGeom>
          <a:ln w="25400">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it-IT" dirty="0"/>
              <a:t>Il sito ha lo scopo di permettere ai produttori di vendere il proprio olio sotto marchio </a:t>
            </a:r>
            <a:r>
              <a:rPr lang="it-IT" b="1" dirty="0">
                <a:solidFill>
                  <a:srgbClr val="96AB75"/>
                </a:solidFill>
              </a:rPr>
              <a:t>Ciccarelli.</a:t>
            </a:r>
          </a:p>
        </p:txBody>
      </p:sp>
      <p:cxnSp>
        <p:nvCxnSpPr>
          <p:cNvPr id="27" name="Connettore 2 26">
            <a:extLst>
              <a:ext uri="{FF2B5EF4-FFF2-40B4-BE49-F238E27FC236}">
                <a16:creationId xmlns:a16="http://schemas.microsoft.com/office/drawing/2014/main" id="{7379836B-8B89-493D-8579-B06C38DBA25E}"/>
              </a:ext>
            </a:extLst>
          </p:cNvPr>
          <p:cNvCxnSpPr>
            <a:cxnSpLocks/>
            <a:stCxn id="26" idx="2"/>
            <a:endCxn id="28" idx="0"/>
          </p:cNvCxnSpPr>
          <p:nvPr/>
        </p:nvCxnSpPr>
        <p:spPr>
          <a:xfrm>
            <a:off x="9937668" y="2419145"/>
            <a:ext cx="0" cy="22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C4C85845-525A-44D0-8121-F38339F5D072}"/>
              </a:ext>
            </a:extLst>
          </p:cNvPr>
          <p:cNvSpPr txBox="1"/>
          <p:nvPr/>
        </p:nvSpPr>
        <p:spPr>
          <a:xfrm>
            <a:off x="8132380" y="2640350"/>
            <a:ext cx="3610575" cy="1200329"/>
          </a:xfrm>
          <a:prstGeom prst="rect">
            <a:avLst/>
          </a:prstGeom>
          <a:ln w="25400">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it-IT" b="1" dirty="0">
                <a:solidFill>
                  <a:srgbClr val="C39790"/>
                </a:solidFill>
              </a:rPr>
              <a:t>OliCilento</a:t>
            </a:r>
            <a:r>
              <a:rPr lang="it-IT" dirty="0"/>
              <a:t> nasce proprio per permettere di mantenere le caratteristiche peculiari di ogni singolo produttore.</a:t>
            </a:r>
          </a:p>
        </p:txBody>
      </p:sp>
    </p:spTree>
    <p:extLst>
      <p:ext uri="{BB962C8B-B14F-4D97-AF65-F5344CB8AC3E}">
        <p14:creationId xmlns:p14="http://schemas.microsoft.com/office/powerpoint/2010/main" val="177933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2</a:t>
            </a:r>
            <a:endParaRPr lang="en-US" sz="1400" b="1" dirty="0">
              <a:solidFill>
                <a:schemeClr val="tx1"/>
              </a:solidFill>
            </a:endParaRPr>
          </a:p>
        </p:txBody>
      </p:sp>
      <p:sp>
        <p:nvSpPr>
          <p:cNvPr id="21" name="Titolo 1">
            <a:extLst>
              <a:ext uri="{FF2B5EF4-FFF2-40B4-BE49-F238E27FC236}">
                <a16:creationId xmlns:a16="http://schemas.microsoft.com/office/drawing/2014/main" id="{501428AB-E0A0-40EC-93BB-886D09F5C2D5}"/>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IDEE INIZIALI di Progetto</a:t>
            </a:r>
            <a:endParaRPr lang="en-US" sz="1400" b="1" kern="1200" cap="all" dirty="0">
              <a:solidFill>
                <a:schemeClr val="tx1"/>
              </a:solidFill>
            </a:endParaRPr>
          </a:p>
        </p:txBody>
      </p:sp>
      <p:sp>
        <p:nvSpPr>
          <p:cNvPr id="23" name="CasellaDiTesto 22">
            <a:extLst>
              <a:ext uri="{FF2B5EF4-FFF2-40B4-BE49-F238E27FC236}">
                <a16:creationId xmlns:a16="http://schemas.microsoft.com/office/drawing/2014/main" id="{A00829FF-3E7C-4357-A9EF-BE760B3CAEB7}"/>
              </a:ext>
            </a:extLst>
          </p:cNvPr>
          <p:cNvSpPr txBox="1"/>
          <p:nvPr/>
        </p:nvSpPr>
        <p:spPr>
          <a:xfrm>
            <a:off x="446533" y="1234054"/>
            <a:ext cx="698742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L’idea</a:t>
            </a:r>
            <a:r>
              <a:rPr lang="it-IT" dirty="0"/>
              <a:t>: </a:t>
            </a:r>
            <a:r>
              <a:rPr lang="it-IT" dirty="0">
                <a:effectLst/>
                <a:ea typeface="Calibri" panose="020F0502020204030204" pitchFamily="34" charset="0"/>
                <a:cs typeface="Times New Roman" panose="02020603050405020304" pitchFamily="18" charset="0"/>
              </a:rPr>
              <a:t>Costruire un sito web non troppo fuorviante.</a:t>
            </a:r>
          </a:p>
        </p:txBody>
      </p:sp>
      <p:pic>
        <p:nvPicPr>
          <p:cNvPr id="25" name="Immagine 24">
            <a:extLst>
              <a:ext uri="{FF2B5EF4-FFF2-40B4-BE49-F238E27FC236}">
                <a16:creationId xmlns:a16="http://schemas.microsoft.com/office/drawing/2014/main" id="{0EE9948F-0761-4E9B-A393-912AFD18FA3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591661" y="1651174"/>
            <a:ext cx="4450486" cy="2670567"/>
          </a:xfrm>
          <a:prstGeom prst="rect">
            <a:avLst/>
          </a:prstGeom>
          <a:ln w="19050">
            <a:solidFill>
              <a:schemeClr val="tx1"/>
            </a:solidFill>
          </a:ln>
        </p:spPr>
      </p:pic>
      <p:sp>
        <p:nvSpPr>
          <p:cNvPr id="29" name="CasellaDiTesto 28">
            <a:extLst>
              <a:ext uri="{FF2B5EF4-FFF2-40B4-BE49-F238E27FC236}">
                <a16:creationId xmlns:a16="http://schemas.microsoft.com/office/drawing/2014/main" id="{454CEF24-D3AD-4D1C-948E-B2DCD96EC0EA}"/>
              </a:ext>
            </a:extLst>
          </p:cNvPr>
          <p:cNvSpPr txBox="1"/>
          <p:nvPr/>
        </p:nvSpPr>
        <p:spPr>
          <a:xfrm>
            <a:off x="8153332" y="1212309"/>
            <a:ext cx="3525474" cy="92333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Home page</a:t>
            </a:r>
            <a:r>
              <a:rPr lang="it-IT" dirty="0"/>
              <a:t>: </a:t>
            </a:r>
            <a:r>
              <a:rPr lang="it-IT" dirty="0">
                <a:cs typeface="Times New Roman" panose="02020603050405020304" pitchFamily="18" charset="0"/>
              </a:rPr>
              <a:t>r</a:t>
            </a:r>
            <a:r>
              <a:rPr lang="it-IT" dirty="0">
                <a:effectLst/>
                <a:ea typeface="Calibri" panose="020F0502020204030204" pitchFamily="34" charset="0"/>
                <a:cs typeface="Times New Roman" panose="02020603050405020304" pitchFamily="18" charset="0"/>
              </a:rPr>
              <a:t>appresent</a:t>
            </a:r>
            <a:r>
              <a:rPr lang="it-IT" dirty="0">
                <a:ea typeface="Calibri" panose="020F0502020204030204" pitchFamily="34" charset="0"/>
                <a:cs typeface="Times New Roman" panose="02020603050405020304" pitchFamily="18" charset="0"/>
              </a:rPr>
              <a:t>a il fulcro del sistema. Vengono visualizzati i produttori.</a:t>
            </a:r>
            <a:endParaRPr lang="it-IT" dirty="0">
              <a:effectLst/>
              <a:ea typeface="Calibri" panose="020F0502020204030204" pitchFamily="34" charset="0"/>
              <a:cs typeface="Times New Roman" panose="02020603050405020304" pitchFamily="18" charset="0"/>
            </a:endParaRPr>
          </a:p>
        </p:txBody>
      </p:sp>
      <p:sp>
        <p:nvSpPr>
          <p:cNvPr id="30" name="CasellaDiTesto 29">
            <a:extLst>
              <a:ext uri="{FF2B5EF4-FFF2-40B4-BE49-F238E27FC236}">
                <a16:creationId xmlns:a16="http://schemas.microsoft.com/office/drawing/2014/main" id="{51A64B0A-1C62-4274-B339-DDEDBEF9FA41}"/>
              </a:ext>
            </a:extLst>
          </p:cNvPr>
          <p:cNvSpPr txBox="1"/>
          <p:nvPr/>
        </p:nvSpPr>
        <p:spPr>
          <a:xfrm>
            <a:off x="8153332" y="2202861"/>
            <a:ext cx="3525474" cy="120032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Pagina del Produttore</a:t>
            </a:r>
            <a:r>
              <a:rPr lang="it-IT" dirty="0"/>
              <a:t>: pagina rappresentativa del produttore, contiene le informazioni di contatto del produttore.</a:t>
            </a:r>
            <a:endParaRPr lang="it-IT" dirty="0">
              <a:effectLst/>
              <a:ea typeface="Calibri" panose="020F0502020204030204" pitchFamily="34" charset="0"/>
              <a:cs typeface="Times New Roman" panose="02020603050405020304" pitchFamily="18" charset="0"/>
            </a:endParaRPr>
          </a:p>
        </p:txBody>
      </p:sp>
      <p:pic>
        <p:nvPicPr>
          <p:cNvPr id="24" name="Immagine 23">
            <a:extLst>
              <a:ext uri="{FF2B5EF4-FFF2-40B4-BE49-F238E27FC236}">
                <a16:creationId xmlns:a16="http://schemas.microsoft.com/office/drawing/2014/main" id="{98FC0DF7-0B1C-44C9-99B8-515938691957}"/>
              </a:ext>
            </a:extLst>
          </p:cNvPr>
          <p:cNvPicPr/>
          <p:nvPr/>
        </p:nvPicPr>
        <p:blipFill>
          <a:blip r:embed="rId3"/>
          <a:stretch>
            <a:fillRect/>
          </a:stretch>
        </p:blipFill>
        <p:spPr>
          <a:xfrm>
            <a:off x="446533" y="2868243"/>
            <a:ext cx="4450487" cy="2670567"/>
          </a:xfrm>
          <a:prstGeom prst="rect">
            <a:avLst/>
          </a:prstGeom>
          <a:ln w="19050">
            <a:solidFill>
              <a:schemeClr val="tx1"/>
            </a:solidFill>
          </a:ln>
        </p:spPr>
      </p:pic>
    </p:spTree>
    <p:extLst>
      <p:ext uri="{BB962C8B-B14F-4D97-AF65-F5344CB8AC3E}">
        <p14:creationId xmlns:p14="http://schemas.microsoft.com/office/powerpoint/2010/main" val="126267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2</a:t>
            </a:r>
            <a:endParaRPr lang="en-US" sz="1400" b="1" dirty="0">
              <a:solidFill>
                <a:schemeClr val="tx1"/>
              </a:solidFill>
            </a:endParaRPr>
          </a:p>
        </p:txBody>
      </p:sp>
      <p:sp>
        <p:nvSpPr>
          <p:cNvPr id="21" name="Titolo 1">
            <a:extLst>
              <a:ext uri="{FF2B5EF4-FFF2-40B4-BE49-F238E27FC236}">
                <a16:creationId xmlns:a16="http://schemas.microsoft.com/office/drawing/2014/main" id="{501428AB-E0A0-40EC-93BB-886D09F5C2D5}"/>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IDEE INIZIALI di Progetto</a:t>
            </a:r>
            <a:endParaRPr lang="en-US" sz="1400" b="1" kern="1200" cap="all" dirty="0">
              <a:solidFill>
                <a:schemeClr val="tx1"/>
              </a:solidFill>
            </a:endParaRPr>
          </a:p>
        </p:txBody>
      </p:sp>
      <p:sp>
        <p:nvSpPr>
          <p:cNvPr id="17" name="CasellaDiTesto 16">
            <a:extLst>
              <a:ext uri="{FF2B5EF4-FFF2-40B4-BE49-F238E27FC236}">
                <a16:creationId xmlns:a16="http://schemas.microsoft.com/office/drawing/2014/main" id="{94D828C7-4ACA-465E-9F7E-10926FC44AEB}"/>
              </a:ext>
            </a:extLst>
          </p:cNvPr>
          <p:cNvSpPr txBox="1"/>
          <p:nvPr/>
        </p:nvSpPr>
        <p:spPr>
          <a:xfrm>
            <a:off x="8153332" y="1174668"/>
            <a:ext cx="3587114" cy="120032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Pagina Personale</a:t>
            </a:r>
            <a:r>
              <a:rPr lang="it-IT" dirty="0"/>
              <a:t>: </a:t>
            </a:r>
            <a:r>
              <a:rPr lang="it-IT" dirty="0">
                <a:cs typeface="Times New Roman" panose="02020603050405020304" pitchFamily="18" charset="0"/>
              </a:rPr>
              <a:t>fornisce uno strumento per osservare l’andamento qualitativo e quantitativo.</a:t>
            </a:r>
            <a:endParaRPr lang="it-IT" dirty="0">
              <a:effectLst/>
              <a:ea typeface="Calibri" panose="020F0502020204030204" pitchFamily="34" charset="0"/>
              <a:cs typeface="Times New Roman" panose="02020603050405020304" pitchFamily="18" charset="0"/>
            </a:endParaRPr>
          </a:p>
        </p:txBody>
      </p:sp>
      <p:pic>
        <p:nvPicPr>
          <p:cNvPr id="26" name="Immagine 25">
            <a:extLst>
              <a:ext uri="{FF2B5EF4-FFF2-40B4-BE49-F238E27FC236}">
                <a16:creationId xmlns:a16="http://schemas.microsoft.com/office/drawing/2014/main" id="{56BE577F-BB7F-4BEC-BFA4-F8A2848054A8}"/>
              </a:ext>
            </a:extLst>
          </p:cNvPr>
          <p:cNvPicPr/>
          <p:nvPr/>
        </p:nvPicPr>
        <p:blipFill>
          <a:blip r:embed="rId2"/>
          <a:stretch>
            <a:fillRect/>
          </a:stretch>
        </p:blipFill>
        <p:spPr>
          <a:xfrm>
            <a:off x="475015" y="1183014"/>
            <a:ext cx="3703321" cy="2319427"/>
          </a:xfrm>
          <a:prstGeom prst="rect">
            <a:avLst/>
          </a:prstGeom>
          <a:ln w="19050">
            <a:solidFill>
              <a:schemeClr val="tx1"/>
            </a:solidFill>
          </a:ln>
        </p:spPr>
      </p:pic>
      <p:sp>
        <p:nvSpPr>
          <p:cNvPr id="27" name="CasellaDiTesto 26">
            <a:extLst>
              <a:ext uri="{FF2B5EF4-FFF2-40B4-BE49-F238E27FC236}">
                <a16:creationId xmlns:a16="http://schemas.microsoft.com/office/drawing/2014/main" id="{F9BD34DE-01E2-4364-AA58-903244941A62}"/>
              </a:ext>
            </a:extLst>
          </p:cNvPr>
          <p:cNvSpPr txBox="1"/>
          <p:nvPr/>
        </p:nvSpPr>
        <p:spPr>
          <a:xfrm>
            <a:off x="8153332" y="3142600"/>
            <a:ext cx="3587114"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Login</a:t>
            </a:r>
            <a:r>
              <a:rPr lang="it-IT" dirty="0"/>
              <a:t>: </a:t>
            </a:r>
            <a:r>
              <a:rPr lang="it-IT" dirty="0">
                <a:cs typeface="Times New Roman" panose="02020603050405020304" pitchFamily="18" charset="0"/>
              </a:rPr>
              <a:t>pagine per il login.</a:t>
            </a:r>
            <a:endParaRPr lang="it-IT" dirty="0">
              <a:effectLst/>
              <a:ea typeface="Calibri" panose="020F0502020204030204" pitchFamily="34" charset="0"/>
              <a:cs typeface="Times New Roman" panose="02020603050405020304" pitchFamily="18" charset="0"/>
            </a:endParaRPr>
          </a:p>
        </p:txBody>
      </p:sp>
      <p:sp>
        <p:nvSpPr>
          <p:cNvPr id="28" name="CasellaDiTesto 27">
            <a:extLst>
              <a:ext uri="{FF2B5EF4-FFF2-40B4-BE49-F238E27FC236}">
                <a16:creationId xmlns:a16="http://schemas.microsoft.com/office/drawing/2014/main" id="{661A5ECC-0061-4A38-8454-241085722EF6}"/>
              </a:ext>
            </a:extLst>
          </p:cNvPr>
          <p:cNvSpPr txBox="1"/>
          <p:nvPr/>
        </p:nvSpPr>
        <p:spPr>
          <a:xfrm>
            <a:off x="8153332" y="2435633"/>
            <a:ext cx="3587114" cy="64633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it-IT" dirty="0">
                <a:solidFill>
                  <a:srgbClr val="96AB75"/>
                </a:solidFill>
              </a:rPr>
              <a:t>Registrazione</a:t>
            </a:r>
            <a:r>
              <a:rPr lang="it-IT" dirty="0"/>
              <a:t>: </a:t>
            </a:r>
            <a:r>
              <a:rPr lang="it-IT" dirty="0">
                <a:cs typeface="Times New Roman" panose="02020603050405020304" pitchFamily="18" charset="0"/>
              </a:rPr>
              <a:t>pagina per la registrazione del produttore.</a:t>
            </a:r>
            <a:endParaRPr lang="it-IT" dirty="0">
              <a:effectLst/>
              <a:ea typeface="Calibri" panose="020F0502020204030204" pitchFamily="34" charset="0"/>
              <a:cs typeface="Times New Roman" panose="02020603050405020304" pitchFamily="18" charset="0"/>
            </a:endParaRPr>
          </a:p>
        </p:txBody>
      </p:sp>
      <p:pic>
        <p:nvPicPr>
          <p:cNvPr id="31" name="Immagine 30">
            <a:extLst>
              <a:ext uri="{FF2B5EF4-FFF2-40B4-BE49-F238E27FC236}">
                <a16:creationId xmlns:a16="http://schemas.microsoft.com/office/drawing/2014/main" id="{99F499D7-FBA7-47D0-8EFD-646DCC73A1C0}"/>
              </a:ext>
            </a:extLst>
          </p:cNvPr>
          <p:cNvPicPr/>
          <p:nvPr/>
        </p:nvPicPr>
        <p:blipFill>
          <a:blip r:embed="rId3"/>
          <a:stretch>
            <a:fillRect/>
          </a:stretch>
        </p:blipFill>
        <p:spPr>
          <a:xfrm>
            <a:off x="4327807" y="1178490"/>
            <a:ext cx="3698300" cy="2328473"/>
          </a:xfrm>
          <a:prstGeom prst="rect">
            <a:avLst/>
          </a:prstGeom>
          <a:ln w="19050">
            <a:solidFill>
              <a:schemeClr val="tx1"/>
            </a:solidFill>
          </a:ln>
        </p:spPr>
      </p:pic>
      <p:pic>
        <p:nvPicPr>
          <p:cNvPr id="32" name="Immagine 31">
            <a:extLst>
              <a:ext uri="{FF2B5EF4-FFF2-40B4-BE49-F238E27FC236}">
                <a16:creationId xmlns:a16="http://schemas.microsoft.com/office/drawing/2014/main" id="{0E4F7CD3-026D-40EA-8EF5-3ECFFE7AA07C}"/>
              </a:ext>
            </a:extLst>
          </p:cNvPr>
          <p:cNvPicPr/>
          <p:nvPr/>
        </p:nvPicPr>
        <p:blipFill>
          <a:blip r:embed="rId4"/>
          <a:stretch>
            <a:fillRect/>
          </a:stretch>
        </p:blipFill>
        <p:spPr>
          <a:xfrm>
            <a:off x="2434032" y="3301478"/>
            <a:ext cx="3708342" cy="2319426"/>
          </a:xfrm>
          <a:prstGeom prst="rect">
            <a:avLst/>
          </a:prstGeom>
          <a:ln w="19050">
            <a:solidFill>
              <a:schemeClr val="tx1"/>
            </a:solidFill>
          </a:ln>
        </p:spPr>
      </p:pic>
    </p:spTree>
    <p:extLst>
      <p:ext uri="{BB962C8B-B14F-4D97-AF65-F5344CB8AC3E}">
        <p14:creationId xmlns:p14="http://schemas.microsoft.com/office/powerpoint/2010/main" val="194888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0E6B067-2737-4CAA-B623-05496EFD6BD6}"/>
              </a:ext>
            </a:extLst>
          </p:cNvPr>
          <p:cNvSpPr>
            <a:spLocks noGrp="1"/>
          </p:cNvSpPr>
          <p:nvPr>
            <p:ph type="title"/>
          </p:nvPr>
        </p:nvSpPr>
        <p:spPr>
          <a:xfrm>
            <a:off x="581192" y="1009398"/>
            <a:ext cx="6400798" cy="4586182"/>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Assignment </a:t>
            </a:r>
            <a:r>
              <a:rPr lang="en-US" sz="6000" dirty="0">
                <a:solidFill>
                  <a:srgbClr val="FFFFFF"/>
                </a:solidFill>
              </a:rPr>
              <a:t>3</a:t>
            </a:r>
            <a:endParaRPr lang="en-US" sz="6000" b="0" kern="1200" cap="all" dirty="0">
              <a:solidFill>
                <a:srgbClr val="FFFFFF"/>
              </a:solidFill>
              <a:latin typeface="+mj-lt"/>
              <a:ea typeface="+mj-ea"/>
              <a:cs typeface="+mj-cs"/>
            </a:endParaRPr>
          </a:p>
        </p:txBody>
      </p:sp>
      <p:sp>
        <p:nvSpPr>
          <p:cNvPr id="17" name="Rectangle 16">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237478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Design pattern utilizzati</a:t>
            </a:r>
          </a:p>
        </p:txBody>
      </p:sp>
      <p:graphicFrame>
        <p:nvGraphicFramePr>
          <p:cNvPr id="26" name="CasellaDiTesto 20">
            <a:extLst>
              <a:ext uri="{FF2B5EF4-FFF2-40B4-BE49-F238E27FC236}">
                <a16:creationId xmlns:a16="http://schemas.microsoft.com/office/drawing/2014/main" id="{B4488457-866F-4A49-AF14-4D5C4B62CED8}"/>
              </a:ext>
            </a:extLst>
          </p:cNvPr>
          <p:cNvGraphicFramePr/>
          <p:nvPr>
            <p:extLst>
              <p:ext uri="{D42A27DB-BD31-4B8C-83A1-F6EECF244321}">
                <p14:modId xmlns:p14="http://schemas.microsoft.com/office/powerpoint/2010/main" val="165523941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tangolo 2">
            <a:extLst>
              <a:ext uri="{FF2B5EF4-FFF2-40B4-BE49-F238E27FC236}">
                <a16:creationId xmlns:a16="http://schemas.microsoft.com/office/drawing/2014/main" id="{31909A5E-31D9-4C3E-AE11-E03C041B579F}"/>
              </a:ext>
            </a:extLst>
          </p:cNvPr>
          <p:cNvSpPr/>
          <p:nvPr/>
        </p:nvSpPr>
        <p:spPr>
          <a:xfrm>
            <a:off x="8036974" y="464946"/>
            <a:ext cx="3713659" cy="658906"/>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052693" y="483897"/>
            <a:ext cx="3697940"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it-IT" sz="1400" b="1" dirty="0">
                <a:solidFill>
                  <a:schemeClr val="tx1"/>
                </a:solidFill>
              </a:rPr>
              <a:t>Assignment 3</a:t>
            </a:r>
            <a:endParaRPr lang="en-US" sz="1400" b="1" dirty="0">
              <a:solidFill>
                <a:schemeClr val="tx1"/>
              </a:solidFill>
            </a:endParaRPr>
          </a:p>
        </p:txBody>
      </p:sp>
      <p:sp>
        <p:nvSpPr>
          <p:cNvPr id="27" name="Rettangolo 26">
            <a:extLst>
              <a:ext uri="{FF2B5EF4-FFF2-40B4-BE49-F238E27FC236}">
                <a16:creationId xmlns:a16="http://schemas.microsoft.com/office/drawing/2014/main" id="{E15007F8-B1D2-4FAF-B29E-6AAF8ED3F90A}"/>
              </a:ext>
            </a:extLst>
          </p:cNvPr>
          <p:cNvSpPr/>
          <p:nvPr/>
        </p:nvSpPr>
        <p:spPr>
          <a:xfrm>
            <a:off x="4239170" y="459610"/>
            <a:ext cx="3713659" cy="658906"/>
          </a:xfrm>
          <a:prstGeom prst="rect">
            <a:avLst/>
          </a:prstGeom>
          <a:solidFill>
            <a:srgbClr val="C39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3DF7F180-B417-4F94-80C1-03D7B8D3071D}"/>
              </a:ext>
            </a:extLst>
          </p:cNvPr>
          <p:cNvSpPr/>
          <p:nvPr/>
        </p:nvSpPr>
        <p:spPr>
          <a:xfrm>
            <a:off x="441367" y="459610"/>
            <a:ext cx="3713659" cy="658906"/>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519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Valutazione dell’usabilità: mago di OZ</a:t>
            </a:r>
            <a:endParaRPr lang="en-US" sz="1400" b="1" kern="1200" cap="all" dirty="0">
              <a:solidFill>
                <a:schemeClr val="tx1"/>
              </a:solidFill>
            </a:endParaRPr>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3</a:t>
            </a:r>
            <a:endParaRPr lang="en-US" sz="1400" b="1" dirty="0">
              <a:solidFill>
                <a:schemeClr val="tx1"/>
              </a:solidFill>
            </a:endParaRPr>
          </a:p>
        </p:txBody>
      </p:sp>
      <p:sp>
        <p:nvSpPr>
          <p:cNvPr id="21" name="CasellaDiTesto 20">
            <a:extLst>
              <a:ext uri="{FF2B5EF4-FFF2-40B4-BE49-F238E27FC236}">
                <a16:creationId xmlns:a16="http://schemas.microsoft.com/office/drawing/2014/main" id="{470982B5-75EF-4B5B-BE12-DCAAC9B8C5EA}"/>
              </a:ext>
            </a:extLst>
          </p:cNvPr>
          <p:cNvSpPr txBox="1"/>
          <p:nvPr/>
        </p:nvSpPr>
        <p:spPr>
          <a:xfrm>
            <a:off x="446533" y="1168930"/>
            <a:ext cx="6797415" cy="923330"/>
          </a:xfrm>
          <a:prstGeom prst="rect">
            <a:avLst/>
          </a:prstGeom>
          <a:noFill/>
        </p:spPr>
        <p:txBody>
          <a:bodyPr wrap="square" rtlCol="0">
            <a:spAutoFit/>
          </a:bodyPr>
          <a:lstStyle/>
          <a:p>
            <a:pPr marL="285750" indent="-285750">
              <a:buFont typeface="Arial" panose="020B0604020202020204" pitchFamily="34" charset="0"/>
              <a:buChar char="•"/>
            </a:pPr>
            <a:r>
              <a:rPr lang="it-IT" b="1" dirty="0"/>
              <a:t>È stato condotto con:</a:t>
            </a:r>
          </a:p>
          <a:p>
            <a:pPr marL="742950" lvl="1" indent="-285750">
              <a:buFont typeface="Arial" panose="020B0604020202020204" pitchFamily="34" charset="0"/>
              <a:buChar char="•"/>
            </a:pPr>
            <a:r>
              <a:rPr lang="it-IT" b="1" dirty="0">
                <a:solidFill>
                  <a:srgbClr val="C39790"/>
                </a:solidFill>
              </a:rPr>
              <a:t>Familiari;</a:t>
            </a:r>
          </a:p>
          <a:p>
            <a:pPr marL="742950" lvl="1" indent="-285750">
              <a:buFont typeface="Arial" panose="020B0604020202020204" pitchFamily="34" charset="0"/>
              <a:buChar char="•"/>
            </a:pPr>
            <a:r>
              <a:rPr lang="it-IT" b="1" dirty="0">
                <a:solidFill>
                  <a:srgbClr val="96AB75"/>
                </a:solidFill>
              </a:rPr>
              <a:t>Amici</a:t>
            </a:r>
            <a:r>
              <a:rPr lang="it-IT" dirty="0">
                <a:solidFill>
                  <a:srgbClr val="96AB75"/>
                </a:solidFill>
              </a:rPr>
              <a:t>;</a:t>
            </a:r>
            <a:endParaRPr lang="it-IT" b="1" dirty="0">
              <a:solidFill>
                <a:srgbClr val="96AB75"/>
              </a:solidFill>
            </a:endParaRPr>
          </a:p>
        </p:txBody>
      </p:sp>
      <p:pic>
        <p:nvPicPr>
          <p:cNvPr id="6" name="Immagine 5">
            <a:extLst>
              <a:ext uri="{FF2B5EF4-FFF2-40B4-BE49-F238E27FC236}">
                <a16:creationId xmlns:a16="http://schemas.microsoft.com/office/drawing/2014/main" id="{EEFBF08D-BCF5-42B3-AD60-71F82CF99A72}"/>
              </a:ext>
            </a:extLst>
          </p:cNvPr>
          <p:cNvPicPr>
            <a:picLocks noChangeAspect="1"/>
          </p:cNvPicPr>
          <p:nvPr/>
        </p:nvPicPr>
        <p:blipFill>
          <a:blip r:embed="rId2"/>
          <a:stretch>
            <a:fillRect/>
          </a:stretch>
        </p:blipFill>
        <p:spPr>
          <a:xfrm>
            <a:off x="8186130" y="1162202"/>
            <a:ext cx="3503075" cy="4478363"/>
          </a:xfrm>
          <a:prstGeom prst="rect">
            <a:avLst/>
          </a:prstGeom>
          <a:ln w="19050">
            <a:solidFill>
              <a:schemeClr val="tx1"/>
            </a:solidFill>
          </a:ln>
        </p:spPr>
      </p:pic>
      <p:sp>
        <p:nvSpPr>
          <p:cNvPr id="24" name="CasellaDiTesto 23">
            <a:extLst>
              <a:ext uri="{FF2B5EF4-FFF2-40B4-BE49-F238E27FC236}">
                <a16:creationId xmlns:a16="http://schemas.microsoft.com/office/drawing/2014/main" id="{36836B08-42C2-4232-93D1-B940AA1E2941}"/>
              </a:ext>
            </a:extLst>
          </p:cNvPr>
          <p:cNvSpPr txBox="1"/>
          <p:nvPr/>
        </p:nvSpPr>
        <p:spPr>
          <a:xfrm>
            <a:off x="515142" y="2757218"/>
            <a:ext cx="7442355" cy="1754326"/>
          </a:xfrm>
          <a:prstGeom prst="rect">
            <a:avLst/>
          </a:prstGeom>
          <a:noFill/>
        </p:spPr>
        <p:txBody>
          <a:bodyPr wrap="square" rtlCol="0">
            <a:spAutoFit/>
          </a:bodyPr>
          <a:lstStyle/>
          <a:p>
            <a:pPr marL="285750" indent="-285750">
              <a:buFont typeface="Arial" panose="020B0604020202020204" pitchFamily="34" charset="0"/>
              <a:buChar char="•"/>
            </a:pPr>
            <a:r>
              <a:rPr lang="it-IT" b="1" dirty="0"/>
              <a:t>Miglioramenti apportati dalla valutazione dell’usabilità:</a:t>
            </a:r>
          </a:p>
          <a:p>
            <a:pPr marL="742950" lvl="1" indent="-285750">
              <a:buFont typeface="Arial" panose="020B0604020202020204" pitchFamily="34" charset="0"/>
              <a:buChar char="•"/>
            </a:pPr>
            <a:r>
              <a:rPr lang="it-IT" dirty="0">
                <a:solidFill>
                  <a:srgbClr val="C39790"/>
                </a:solidFill>
              </a:rPr>
              <a:t>Inserimento di un </a:t>
            </a:r>
            <a:r>
              <a:rPr lang="it-IT" b="1" dirty="0">
                <a:solidFill>
                  <a:srgbClr val="C39790"/>
                </a:solidFill>
              </a:rPr>
              <a:t>Notification Pattern</a:t>
            </a:r>
            <a:r>
              <a:rPr lang="it-IT" dirty="0">
                <a:solidFill>
                  <a:srgbClr val="C39790"/>
                </a:solidFill>
              </a:rPr>
              <a:t>.</a:t>
            </a:r>
          </a:p>
          <a:p>
            <a:pPr marL="742950" lvl="1" indent="-285750">
              <a:buFont typeface="Arial" panose="020B0604020202020204" pitchFamily="34" charset="0"/>
              <a:buChar char="•"/>
            </a:pPr>
            <a:r>
              <a:rPr lang="it-IT" dirty="0">
                <a:solidFill>
                  <a:srgbClr val="96AB75"/>
                </a:solidFill>
              </a:rPr>
              <a:t>Inserimento di alcuni </a:t>
            </a:r>
            <a:r>
              <a:rPr lang="it-IT" b="1" dirty="0">
                <a:solidFill>
                  <a:srgbClr val="96AB75"/>
                </a:solidFill>
              </a:rPr>
              <a:t>bottoni extra</a:t>
            </a:r>
            <a:r>
              <a:rPr lang="it-IT" dirty="0">
                <a:solidFill>
                  <a:srgbClr val="96AB75"/>
                </a:solidFill>
              </a:rPr>
              <a:t>.</a:t>
            </a:r>
          </a:p>
          <a:p>
            <a:pPr marL="742950" lvl="1" indent="-285750">
              <a:buFont typeface="Arial" panose="020B0604020202020204" pitchFamily="34" charset="0"/>
              <a:buChar char="•"/>
            </a:pPr>
            <a:r>
              <a:rPr lang="it-IT" dirty="0">
                <a:solidFill>
                  <a:srgbClr val="C39790"/>
                </a:solidFill>
              </a:rPr>
              <a:t>Inserimento di alcuni </a:t>
            </a:r>
            <a:r>
              <a:rPr lang="it-IT" b="1" dirty="0">
                <a:solidFill>
                  <a:srgbClr val="C39790"/>
                </a:solidFill>
              </a:rPr>
              <a:t>suggerimenti</a:t>
            </a:r>
            <a:r>
              <a:rPr lang="it-IT" dirty="0">
                <a:solidFill>
                  <a:srgbClr val="C39790"/>
                </a:solidFill>
              </a:rPr>
              <a:t>.</a:t>
            </a:r>
          </a:p>
          <a:p>
            <a:pPr marL="742950" lvl="1" indent="-285750">
              <a:buFont typeface="Arial" panose="020B0604020202020204" pitchFamily="34" charset="0"/>
              <a:buChar char="•"/>
            </a:pPr>
            <a:r>
              <a:rPr lang="it-IT" dirty="0">
                <a:solidFill>
                  <a:srgbClr val="96AB75"/>
                </a:solidFill>
              </a:rPr>
              <a:t>Revisionata il tipo di </a:t>
            </a:r>
            <a:r>
              <a:rPr lang="it-IT" b="1" dirty="0">
                <a:solidFill>
                  <a:srgbClr val="96AB75"/>
                </a:solidFill>
              </a:rPr>
              <a:t>classificazione qualitativa </a:t>
            </a:r>
            <a:r>
              <a:rPr lang="it-IT" dirty="0">
                <a:solidFill>
                  <a:srgbClr val="96AB75"/>
                </a:solidFill>
              </a:rPr>
              <a:t>utilizzata.</a:t>
            </a:r>
          </a:p>
          <a:p>
            <a:pPr marL="742950" lvl="1" indent="-285750">
              <a:buFont typeface="Arial" panose="020B0604020202020204" pitchFamily="34" charset="0"/>
              <a:buChar char="•"/>
            </a:pPr>
            <a:r>
              <a:rPr lang="it-IT" dirty="0">
                <a:solidFill>
                  <a:srgbClr val="C39790"/>
                </a:solidFill>
              </a:rPr>
              <a:t>Modificato il </a:t>
            </a:r>
            <a:r>
              <a:rPr lang="it-IT" b="1" dirty="0">
                <a:solidFill>
                  <a:srgbClr val="C39790"/>
                </a:solidFill>
              </a:rPr>
              <a:t>form</a:t>
            </a:r>
            <a:r>
              <a:rPr lang="it-IT" dirty="0">
                <a:solidFill>
                  <a:srgbClr val="C39790"/>
                </a:solidFill>
              </a:rPr>
              <a:t> di </a:t>
            </a:r>
            <a:r>
              <a:rPr lang="it-IT" b="1" dirty="0">
                <a:solidFill>
                  <a:srgbClr val="C39790"/>
                </a:solidFill>
              </a:rPr>
              <a:t>inserimento</a:t>
            </a:r>
            <a:r>
              <a:rPr lang="it-IT" dirty="0">
                <a:solidFill>
                  <a:srgbClr val="C39790"/>
                </a:solidFill>
              </a:rPr>
              <a:t> e il grafico dei dati qualitativi. </a:t>
            </a:r>
          </a:p>
        </p:txBody>
      </p:sp>
    </p:spTree>
    <p:extLst>
      <p:ext uri="{BB962C8B-B14F-4D97-AF65-F5344CB8AC3E}">
        <p14:creationId xmlns:p14="http://schemas.microsoft.com/office/powerpoint/2010/main" val="346372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9" name="Immagine 8" descr="Immagine che contiene screenshot&#10;&#10;Descrizione generata automaticamente">
            <a:hlinkClick r:id="rId2" action="ppaction://hlinkfile"/>
            <a:extLst>
              <a:ext uri="{FF2B5EF4-FFF2-40B4-BE49-F238E27FC236}">
                <a16:creationId xmlns:a16="http://schemas.microsoft.com/office/drawing/2014/main" id="{B868F3A6-99DD-4212-B727-3BB7FEFF2885}"/>
              </a:ext>
            </a:extLst>
          </p:cNvPr>
          <p:cNvPicPr>
            <a:picLocks noChangeAspect="1"/>
          </p:cNvPicPr>
          <p:nvPr/>
        </p:nvPicPr>
        <p:blipFill rotWithShape="1">
          <a:blip r:embed="rId3"/>
          <a:srcRect l="16262" r="11383" b="1"/>
          <a:stretch/>
        </p:blipFill>
        <p:spPr>
          <a:xfrm>
            <a:off x="453302" y="457200"/>
            <a:ext cx="7588885" cy="5899650"/>
          </a:xfrm>
          <a:prstGeom prst="rect">
            <a:avLst/>
          </a:prstGeom>
        </p:spPr>
      </p:pic>
      <p:sp>
        <p:nvSpPr>
          <p:cNvPr id="54" name="Rectangle 53">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Prototipo Medium-Fi</a:t>
            </a:r>
          </a:p>
        </p:txBody>
      </p:sp>
      <p:sp>
        <p:nvSpPr>
          <p:cNvPr id="56" name="Rectangle 55">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372723" y="5545331"/>
            <a:ext cx="3202016" cy="649222"/>
          </a:xfrm>
          <a:prstGeom prst="rect">
            <a:avLst/>
          </a:prstGeom>
          <a:noFill/>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accent1"/>
              </a:buClr>
              <a:buSzPct val="92000"/>
            </a:pPr>
            <a:r>
              <a:rPr lang="en-US" sz="1800" b="1">
                <a:solidFill>
                  <a:srgbClr val="FFFFFF">
                    <a:alpha val="75000"/>
                  </a:srgbClr>
                </a:solidFill>
                <a:latin typeface="+mn-lt"/>
                <a:ea typeface="+mn-ea"/>
                <a:cs typeface="+mn-cs"/>
              </a:rPr>
              <a:t>Assignment 3</a:t>
            </a:r>
          </a:p>
        </p:txBody>
      </p:sp>
    </p:spTree>
    <p:extLst>
      <p:ext uri="{BB962C8B-B14F-4D97-AF65-F5344CB8AC3E}">
        <p14:creationId xmlns:p14="http://schemas.microsoft.com/office/powerpoint/2010/main" val="229063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2800">
                <a:solidFill>
                  <a:srgbClr val="FFFFFF"/>
                </a:solidFill>
              </a:rPr>
              <a:t>Valutazione del design: il cognitive walkthrough</a:t>
            </a:r>
          </a:p>
        </p:txBody>
      </p:sp>
      <p:sp>
        <p:nvSpPr>
          <p:cNvPr id="39" name="Rectangle 38">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372723" y="5545331"/>
            <a:ext cx="3202016" cy="649222"/>
          </a:xfrm>
          <a:prstGeom prst="rect">
            <a:avLst/>
          </a:prstGeom>
          <a:noFill/>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accent1"/>
              </a:buClr>
              <a:buSzPct val="92000"/>
            </a:pPr>
            <a:r>
              <a:rPr lang="en-US" sz="1800" b="1">
                <a:solidFill>
                  <a:srgbClr val="FFFFFF">
                    <a:alpha val="75000"/>
                  </a:srgbClr>
                </a:solidFill>
                <a:latin typeface="+mn-lt"/>
                <a:ea typeface="+mn-ea"/>
                <a:cs typeface="+mn-cs"/>
              </a:rPr>
              <a:t>Assignment 3</a:t>
            </a:r>
          </a:p>
        </p:txBody>
      </p:sp>
      <p:pic>
        <p:nvPicPr>
          <p:cNvPr id="7" name="Immagine 6">
            <a:extLst>
              <a:ext uri="{FF2B5EF4-FFF2-40B4-BE49-F238E27FC236}">
                <a16:creationId xmlns:a16="http://schemas.microsoft.com/office/drawing/2014/main" id="{E45F9F20-7151-435D-87AE-FF25ECA18569}"/>
              </a:ext>
            </a:extLst>
          </p:cNvPr>
          <p:cNvPicPr>
            <a:picLocks noChangeAspect="1"/>
          </p:cNvPicPr>
          <p:nvPr/>
        </p:nvPicPr>
        <p:blipFill>
          <a:blip r:embed="rId2"/>
          <a:stretch>
            <a:fillRect/>
          </a:stretch>
        </p:blipFill>
        <p:spPr>
          <a:xfrm>
            <a:off x="422558" y="343323"/>
            <a:ext cx="7444550" cy="6171354"/>
          </a:xfrm>
          <a:prstGeom prst="rect">
            <a:avLst/>
          </a:prstGeom>
        </p:spPr>
      </p:pic>
    </p:spTree>
    <p:extLst>
      <p:ext uri="{BB962C8B-B14F-4D97-AF65-F5344CB8AC3E}">
        <p14:creationId xmlns:p14="http://schemas.microsoft.com/office/powerpoint/2010/main" val="310931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00BDC88A-176A-4C74-9A93-7C0BC765F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F81E05-F529-4DFE-AFC8-E3E964F95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5422"/>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358E157-7D0A-4F9C-8B70-83F2B7AA9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5421"/>
            <a:ext cx="6248454" cy="585973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EF21386C-559D-4734-B86A-37588630506C}"/>
              </a:ext>
            </a:extLst>
          </p:cNvPr>
          <p:cNvSpPr>
            <a:spLocks noGrp="1"/>
          </p:cNvSpPr>
          <p:nvPr>
            <p:ph type="title"/>
          </p:nvPr>
        </p:nvSpPr>
        <p:spPr>
          <a:xfrm>
            <a:off x="2268547" y="1024820"/>
            <a:ext cx="5279696" cy="4720938"/>
          </a:xfrm>
        </p:spPr>
        <p:txBody>
          <a:bodyPr vert="horz" lIns="91440" tIns="45720" rIns="91440" bIns="45720" rtlCol="0" anchor="ctr">
            <a:normAutofit/>
          </a:bodyPr>
          <a:lstStyle/>
          <a:p>
            <a:r>
              <a:rPr lang="en-US" sz="3800" b="0" kern="1200" cap="all">
                <a:solidFill>
                  <a:srgbClr val="FFFFFF"/>
                </a:solidFill>
                <a:latin typeface="+mj-lt"/>
                <a:ea typeface="+mj-ea"/>
                <a:cs typeface="+mj-cs"/>
              </a:rPr>
              <a:t>Grazie dell’attenzione</a:t>
            </a:r>
          </a:p>
        </p:txBody>
      </p:sp>
      <p:sp>
        <p:nvSpPr>
          <p:cNvPr id="21" name="Rectangle 20">
            <a:extLst>
              <a:ext uri="{FF2B5EF4-FFF2-40B4-BE49-F238E27FC236}">
                <a16:creationId xmlns:a16="http://schemas.microsoft.com/office/drawing/2014/main" id="{8977A541-1F4E-4C7A-B7E2-4D5926B76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3"/>
            <a:ext cx="3615595" cy="5863293"/>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153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Com’è</a:t>
            </a:r>
            <a:r>
              <a:rPr lang="en-US" sz="1400" b="1" kern="1200" cap="all" dirty="0">
                <a:solidFill>
                  <a:schemeClr val="tx1"/>
                </a:solidFill>
                <a:latin typeface="+mj-lt"/>
                <a:ea typeface="+mj-ea"/>
                <a:cs typeface="+mj-cs"/>
              </a:rPr>
              <a:t> nata l’idea ?</a:t>
            </a:r>
            <a:endParaRPr lang="en-US" sz="1400" b="1" kern="1200" cap="all" dirty="0">
              <a:solidFill>
                <a:schemeClr val="tx1"/>
              </a:solidFill>
            </a:endParaRPr>
          </a:p>
        </p:txBody>
      </p:sp>
      <p:sp>
        <p:nvSpPr>
          <p:cNvPr id="4" name="CasellaDiTesto 3">
            <a:extLst>
              <a:ext uri="{FF2B5EF4-FFF2-40B4-BE49-F238E27FC236}">
                <a16:creationId xmlns:a16="http://schemas.microsoft.com/office/drawing/2014/main" id="{13AA79F4-4DD8-49F6-98C5-BA8F01D775BE}"/>
              </a:ext>
            </a:extLst>
          </p:cNvPr>
          <p:cNvSpPr txBox="1"/>
          <p:nvPr/>
        </p:nvSpPr>
        <p:spPr>
          <a:xfrm>
            <a:off x="446533" y="1166722"/>
            <a:ext cx="6797415" cy="1754326"/>
          </a:xfrm>
          <a:prstGeom prst="rect">
            <a:avLst/>
          </a:prstGeom>
          <a:noFill/>
        </p:spPr>
        <p:txBody>
          <a:bodyPr wrap="square" rtlCol="0">
            <a:spAutoFit/>
          </a:bodyPr>
          <a:lstStyle/>
          <a:p>
            <a:pPr marL="285750" indent="-285750">
              <a:buFont typeface="Arial" panose="020B0604020202020204" pitchFamily="34" charset="0"/>
              <a:buChar char="•"/>
            </a:pPr>
            <a:r>
              <a:rPr lang="it-IT" b="1" dirty="0"/>
              <a:t>Una tradizione di famiglia.</a:t>
            </a:r>
          </a:p>
          <a:p>
            <a:pPr marL="742950" lvl="1" indent="-285750">
              <a:buFont typeface="Arial" panose="020B0604020202020204" pitchFamily="34" charset="0"/>
              <a:buChar char="•"/>
            </a:pPr>
            <a:r>
              <a:rPr lang="it-IT" b="1" dirty="0">
                <a:solidFill>
                  <a:srgbClr val="96AB75"/>
                </a:solidFill>
              </a:rPr>
              <a:t>Vatolla</a:t>
            </a:r>
            <a:r>
              <a:rPr lang="it-IT" dirty="0"/>
              <a:t>, un piccolo gioiello nel territorio Cilentano:</a:t>
            </a:r>
          </a:p>
          <a:p>
            <a:pPr marL="1200150" lvl="2" indent="-285750">
              <a:buFont typeface="Arial" panose="020B0604020202020204" pitchFamily="34" charset="0"/>
              <a:buChar char="•"/>
            </a:pPr>
            <a:r>
              <a:rPr lang="it-IT" dirty="0"/>
              <a:t>Sagra della </a:t>
            </a:r>
            <a:r>
              <a:rPr lang="it-IT" dirty="0">
                <a:solidFill>
                  <a:srgbClr val="96AB75"/>
                </a:solidFill>
              </a:rPr>
              <a:t>Cipolla</a:t>
            </a:r>
            <a:r>
              <a:rPr lang="it-IT" dirty="0"/>
              <a:t>;</a:t>
            </a:r>
          </a:p>
          <a:p>
            <a:pPr marL="1200150" lvl="2" indent="-285750">
              <a:buFont typeface="Arial" panose="020B0604020202020204" pitchFamily="34" charset="0"/>
              <a:buChar char="•"/>
            </a:pPr>
            <a:r>
              <a:rPr lang="it-IT" dirty="0"/>
              <a:t>Il suo </a:t>
            </a:r>
            <a:r>
              <a:rPr lang="it-IT" dirty="0">
                <a:solidFill>
                  <a:srgbClr val="96AB75"/>
                </a:solidFill>
              </a:rPr>
              <a:t>Olio</a:t>
            </a:r>
            <a:r>
              <a:rPr lang="it-IT" dirty="0"/>
              <a:t>;</a:t>
            </a:r>
          </a:p>
          <a:p>
            <a:pPr marL="1200150" lvl="2" indent="-285750">
              <a:buFont typeface="Arial" panose="020B0604020202020204" pitchFamily="34" charset="0"/>
              <a:buChar char="•"/>
            </a:pPr>
            <a:r>
              <a:rPr lang="it-IT" dirty="0"/>
              <a:t>I suoi prodotti a base di </a:t>
            </a:r>
            <a:r>
              <a:rPr lang="it-IT" dirty="0">
                <a:solidFill>
                  <a:srgbClr val="96AB75"/>
                </a:solidFill>
              </a:rPr>
              <a:t>Fichi</a:t>
            </a:r>
            <a:r>
              <a:rPr lang="it-IT" dirty="0"/>
              <a:t>;</a:t>
            </a:r>
          </a:p>
          <a:p>
            <a:pPr marL="285750" indent="-285750">
              <a:buFont typeface="Arial" panose="020B0604020202020204" pitchFamily="34" charset="0"/>
              <a:buChar char="•"/>
            </a:pPr>
            <a:endParaRPr lang="it-IT" dirty="0"/>
          </a:p>
        </p:txBody>
      </p:sp>
      <p:sp>
        <p:nvSpPr>
          <p:cNvPr id="13" name="CasellaDiTesto 12">
            <a:extLst>
              <a:ext uri="{FF2B5EF4-FFF2-40B4-BE49-F238E27FC236}">
                <a16:creationId xmlns:a16="http://schemas.microsoft.com/office/drawing/2014/main" id="{619C84FA-A9AB-4A44-9AAD-F552ECAE042C}"/>
              </a:ext>
            </a:extLst>
          </p:cNvPr>
          <p:cNvSpPr txBox="1"/>
          <p:nvPr/>
        </p:nvSpPr>
        <p:spPr>
          <a:xfrm>
            <a:off x="498619" y="3188107"/>
            <a:ext cx="6797415" cy="1477328"/>
          </a:xfrm>
          <a:prstGeom prst="rect">
            <a:avLst/>
          </a:prstGeom>
          <a:noFill/>
        </p:spPr>
        <p:txBody>
          <a:bodyPr wrap="square" rtlCol="0">
            <a:spAutoFit/>
          </a:bodyPr>
          <a:lstStyle/>
          <a:p>
            <a:pPr marL="285750" indent="-285750">
              <a:buFont typeface="Arial" panose="020B0604020202020204" pitchFamily="34" charset="0"/>
              <a:buChar char="•"/>
            </a:pPr>
            <a:r>
              <a:rPr lang="it-IT" b="1" dirty="0"/>
              <a:t>L’olio extravergine di Oliva, un prodotto semplice ma essenziale nella nostra cultura:</a:t>
            </a:r>
          </a:p>
          <a:p>
            <a:pPr marL="742950" lvl="1" indent="-285750">
              <a:buFont typeface="Arial" panose="020B0604020202020204" pitchFamily="34" charset="0"/>
              <a:buChar char="•"/>
            </a:pPr>
            <a:r>
              <a:rPr lang="it-IT" dirty="0"/>
              <a:t>Un prodotto cardine della </a:t>
            </a:r>
            <a:r>
              <a:rPr lang="it-IT" b="1" dirty="0">
                <a:solidFill>
                  <a:srgbClr val="C39790"/>
                </a:solidFill>
              </a:rPr>
              <a:t>dieta Mediterranea</a:t>
            </a:r>
            <a:r>
              <a:rPr lang="it-IT" dirty="0"/>
              <a:t>;</a:t>
            </a:r>
          </a:p>
          <a:p>
            <a:pPr marL="742950" lvl="1" indent="-285750">
              <a:buFont typeface="Arial" panose="020B0604020202020204" pitchFamily="34" charset="0"/>
              <a:buChar char="•"/>
            </a:pPr>
            <a:r>
              <a:rPr lang="it-IT" dirty="0"/>
              <a:t>Fonte di </a:t>
            </a:r>
            <a:r>
              <a:rPr lang="it-IT" b="1" dirty="0">
                <a:solidFill>
                  <a:srgbClr val="C39790"/>
                </a:solidFill>
              </a:rPr>
              <a:t>sostentamento economica </a:t>
            </a:r>
            <a:r>
              <a:rPr lang="it-IT" dirty="0"/>
              <a:t>per molti abitanti del Cilento;</a:t>
            </a:r>
          </a:p>
        </p:txBody>
      </p:sp>
      <p:pic>
        <p:nvPicPr>
          <p:cNvPr id="6" name="Immagine 5" descr="Immagine che contiene edificio, esterni, via, strada&#10;&#10;Descrizione generata automaticamente">
            <a:extLst>
              <a:ext uri="{FF2B5EF4-FFF2-40B4-BE49-F238E27FC236}">
                <a16:creationId xmlns:a16="http://schemas.microsoft.com/office/drawing/2014/main" id="{07C359BC-67BB-48F8-BB57-A375D095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332" y="1156085"/>
            <a:ext cx="3568673" cy="2007378"/>
          </a:xfrm>
          <a:prstGeom prst="rect">
            <a:avLst/>
          </a:prstGeom>
          <a:ln w="19050" cap="sq">
            <a:solidFill>
              <a:srgbClr val="000000"/>
            </a:solidFill>
            <a:prstDash val="solid"/>
            <a:miter lim="800000"/>
          </a:ln>
          <a:effectLst/>
        </p:spPr>
      </p:pic>
      <p:pic>
        <p:nvPicPr>
          <p:cNvPr id="9" name="Immagine 8" descr="Immagine che contiene mela, esterni, frutta, cibo&#10;&#10;Descrizione generata automaticamente">
            <a:extLst>
              <a:ext uri="{FF2B5EF4-FFF2-40B4-BE49-F238E27FC236}">
                <a16:creationId xmlns:a16="http://schemas.microsoft.com/office/drawing/2014/main" id="{1F52A463-2A4F-4AB8-82A2-4A5DB07F9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332" y="3253715"/>
            <a:ext cx="3568673" cy="2379116"/>
          </a:xfrm>
          <a:prstGeom prst="rect">
            <a:avLst/>
          </a:prstGeom>
          <a:ln w="19050" cap="sq">
            <a:solidFill>
              <a:srgbClr val="000000"/>
            </a:solidFill>
            <a:prstDash val="solid"/>
            <a:miter lim="800000"/>
          </a:ln>
          <a:effectLst/>
        </p:spPr>
      </p:pic>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Introduzione</a:t>
            </a:r>
            <a:endParaRPr lang="en-US" sz="1400" b="1" dirty="0">
              <a:solidFill>
                <a:schemeClr val="tx1"/>
              </a:solidFill>
            </a:endParaRPr>
          </a:p>
        </p:txBody>
      </p:sp>
    </p:spTree>
    <p:extLst>
      <p:ext uri="{BB962C8B-B14F-4D97-AF65-F5344CB8AC3E}">
        <p14:creationId xmlns:p14="http://schemas.microsoft.com/office/powerpoint/2010/main" val="216393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0E6B067-2737-4CAA-B623-05496EFD6BD6}"/>
              </a:ext>
            </a:extLst>
          </p:cNvPr>
          <p:cNvSpPr>
            <a:spLocks noGrp="1"/>
          </p:cNvSpPr>
          <p:nvPr>
            <p:ph type="title"/>
          </p:nvPr>
        </p:nvSpPr>
        <p:spPr>
          <a:xfrm>
            <a:off x="581192" y="1009398"/>
            <a:ext cx="6400798" cy="4586182"/>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Assignment 1</a:t>
            </a:r>
          </a:p>
        </p:txBody>
      </p:sp>
      <p:sp>
        <p:nvSpPr>
          <p:cNvPr id="17" name="Rectangle 16">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44638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Quali sono i problem</a:t>
            </a:r>
            <a:r>
              <a:rPr lang="it-IT" sz="1400" b="1" dirty="0">
                <a:solidFill>
                  <a:schemeClr val="tx1"/>
                </a:solidFill>
              </a:rPr>
              <a:t>i </a:t>
            </a:r>
            <a:r>
              <a:rPr lang="en-US" sz="1400" b="1" kern="1200" cap="all" dirty="0">
                <a:solidFill>
                  <a:schemeClr val="tx1"/>
                </a:solidFill>
                <a:latin typeface="+mj-lt"/>
                <a:ea typeface="+mj-ea"/>
                <a:cs typeface="+mj-cs"/>
              </a:rPr>
              <a:t>?</a:t>
            </a:r>
            <a:endParaRPr lang="en-US" sz="1400" b="1" kern="1200" cap="all" dirty="0">
              <a:solidFill>
                <a:schemeClr val="tx1"/>
              </a:solidFill>
            </a:endParaRPr>
          </a:p>
        </p:txBody>
      </p:sp>
      <p:sp>
        <p:nvSpPr>
          <p:cNvPr id="4" name="CasellaDiTesto 3">
            <a:extLst>
              <a:ext uri="{FF2B5EF4-FFF2-40B4-BE49-F238E27FC236}">
                <a16:creationId xmlns:a16="http://schemas.microsoft.com/office/drawing/2014/main" id="{13AA79F4-4DD8-49F6-98C5-BA8F01D775BE}"/>
              </a:ext>
            </a:extLst>
          </p:cNvPr>
          <p:cNvSpPr txBox="1"/>
          <p:nvPr/>
        </p:nvSpPr>
        <p:spPr>
          <a:xfrm>
            <a:off x="469995" y="3332132"/>
            <a:ext cx="6797415" cy="1477328"/>
          </a:xfrm>
          <a:prstGeom prst="rect">
            <a:avLst/>
          </a:prstGeom>
          <a:noFill/>
        </p:spPr>
        <p:txBody>
          <a:bodyPr wrap="square" rtlCol="0">
            <a:spAutoFit/>
          </a:bodyPr>
          <a:lstStyle/>
          <a:p>
            <a:pPr marL="285750" indent="-285750">
              <a:buFont typeface="Arial" panose="020B0604020202020204" pitchFamily="34" charset="0"/>
              <a:buChar char="•"/>
            </a:pPr>
            <a:r>
              <a:rPr lang="it-IT" b="1" dirty="0"/>
              <a:t>Cosa abbiamo scoperto ?</a:t>
            </a:r>
          </a:p>
          <a:p>
            <a:pPr marL="742950" lvl="1" indent="-285750">
              <a:buFont typeface="Arial" panose="020B0604020202020204" pitchFamily="34" charset="0"/>
              <a:buChar char="•"/>
            </a:pPr>
            <a:r>
              <a:rPr lang="it-IT" b="1" dirty="0">
                <a:solidFill>
                  <a:srgbClr val="96AB75"/>
                </a:solidFill>
              </a:rPr>
              <a:t>Presentare </a:t>
            </a:r>
            <a:r>
              <a:rPr lang="it-IT" dirty="0">
                <a:solidFill>
                  <a:srgbClr val="96AB75"/>
                </a:solidFill>
              </a:rPr>
              <a:t>e</a:t>
            </a:r>
            <a:r>
              <a:rPr lang="it-IT" b="1" dirty="0">
                <a:solidFill>
                  <a:srgbClr val="96AB75"/>
                </a:solidFill>
              </a:rPr>
              <a:t> acquistare </a:t>
            </a:r>
            <a:r>
              <a:rPr lang="it-IT" dirty="0">
                <a:solidFill>
                  <a:srgbClr val="96AB75"/>
                </a:solidFill>
              </a:rPr>
              <a:t>a</a:t>
            </a:r>
            <a:r>
              <a:rPr lang="it-IT" b="1" dirty="0">
                <a:solidFill>
                  <a:srgbClr val="96AB75"/>
                </a:solidFill>
              </a:rPr>
              <a:t> </a:t>
            </a:r>
            <a:r>
              <a:rPr lang="it-IT" dirty="0">
                <a:solidFill>
                  <a:srgbClr val="96AB75"/>
                </a:solidFill>
              </a:rPr>
              <a:t>volte</a:t>
            </a:r>
            <a:r>
              <a:rPr lang="it-IT" b="1" dirty="0">
                <a:solidFill>
                  <a:srgbClr val="96AB75"/>
                </a:solidFill>
              </a:rPr>
              <a:t> </a:t>
            </a:r>
            <a:r>
              <a:rPr lang="it-IT" dirty="0">
                <a:solidFill>
                  <a:srgbClr val="96AB75"/>
                </a:solidFill>
              </a:rPr>
              <a:t>è</a:t>
            </a:r>
            <a:r>
              <a:rPr lang="it-IT" b="1" dirty="0">
                <a:solidFill>
                  <a:srgbClr val="96AB75"/>
                </a:solidFill>
              </a:rPr>
              <a:t> </a:t>
            </a:r>
            <a:r>
              <a:rPr lang="it-IT" dirty="0">
                <a:solidFill>
                  <a:srgbClr val="96AB75"/>
                </a:solidFill>
              </a:rPr>
              <a:t>difficile</a:t>
            </a:r>
            <a:r>
              <a:rPr lang="it-IT" b="1" dirty="0">
                <a:solidFill>
                  <a:srgbClr val="96AB75"/>
                </a:solidFill>
              </a:rPr>
              <a:t>;</a:t>
            </a:r>
          </a:p>
          <a:p>
            <a:pPr marL="742950" lvl="1" indent="-285750">
              <a:buFont typeface="Arial" panose="020B0604020202020204" pitchFamily="34" charset="0"/>
              <a:buChar char="•"/>
            </a:pPr>
            <a:r>
              <a:rPr lang="it-IT" dirty="0">
                <a:solidFill>
                  <a:srgbClr val="C39790"/>
                </a:solidFill>
              </a:rPr>
              <a:t>Garantire</a:t>
            </a:r>
            <a:r>
              <a:rPr lang="it-IT" b="1" dirty="0">
                <a:solidFill>
                  <a:srgbClr val="C39790"/>
                </a:solidFill>
              </a:rPr>
              <a:t> </a:t>
            </a:r>
            <a:r>
              <a:rPr lang="it-IT" dirty="0">
                <a:solidFill>
                  <a:srgbClr val="C39790"/>
                </a:solidFill>
              </a:rPr>
              <a:t>la</a:t>
            </a:r>
            <a:r>
              <a:rPr lang="it-IT" b="1" dirty="0">
                <a:solidFill>
                  <a:srgbClr val="C39790"/>
                </a:solidFill>
              </a:rPr>
              <a:t> qualità;</a:t>
            </a:r>
          </a:p>
          <a:p>
            <a:pPr marL="742950" lvl="1" indent="-285750">
              <a:buFont typeface="Arial" panose="020B0604020202020204" pitchFamily="34" charset="0"/>
              <a:buChar char="•"/>
            </a:pPr>
            <a:r>
              <a:rPr lang="it-IT" dirty="0">
                <a:solidFill>
                  <a:srgbClr val="96AB75"/>
                </a:solidFill>
              </a:rPr>
              <a:t>Avere</a:t>
            </a:r>
            <a:r>
              <a:rPr lang="it-IT" b="1" dirty="0">
                <a:solidFill>
                  <a:srgbClr val="96AB75"/>
                </a:solidFill>
              </a:rPr>
              <a:t> </a:t>
            </a:r>
            <a:r>
              <a:rPr lang="it-IT" dirty="0">
                <a:solidFill>
                  <a:srgbClr val="96AB75"/>
                </a:solidFill>
              </a:rPr>
              <a:t>delle</a:t>
            </a:r>
            <a:r>
              <a:rPr lang="it-IT" b="1" dirty="0">
                <a:solidFill>
                  <a:srgbClr val="96AB75"/>
                </a:solidFill>
              </a:rPr>
              <a:t> </a:t>
            </a:r>
            <a:r>
              <a:rPr lang="it-IT" dirty="0">
                <a:solidFill>
                  <a:srgbClr val="96AB75"/>
                </a:solidFill>
              </a:rPr>
              <a:t>misure</a:t>
            </a:r>
            <a:r>
              <a:rPr lang="it-IT" b="1" dirty="0">
                <a:solidFill>
                  <a:srgbClr val="96AB75"/>
                </a:solidFill>
              </a:rPr>
              <a:t> sull’andamento del raccolto </a:t>
            </a:r>
            <a:r>
              <a:rPr lang="it-IT" dirty="0">
                <a:solidFill>
                  <a:srgbClr val="96AB75"/>
                </a:solidFill>
              </a:rPr>
              <a:t>può</a:t>
            </a:r>
            <a:r>
              <a:rPr lang="it-IT" b="1" dirty="0">
                <a:solidFill>
                  <a:srgbClr val="96AB75"/>
                </a:solidFill>
              </a:rPr>
              <a:t> </a:t>
            </a:r>
            <a:r>
              <a:rPr lang="it-IT" dirty="0">
                <a:solidFill>
                  <a:srgbClr val="96AB75"/>
                </a:solidFill>
              </a:rPr>
              <a:t>essere</a:t>
            </a:r>
            <a:r>
              <a:rPr lang="it-IT" b="1" dirty="0">
                <a:solidFill>
                  <a:srgbClr val="96AB75"/>
                </a:solidFill>
              </a:rPr>
              <a:t> </a:t>
            </a:r>
            <a:r>
              <a:rPr lang="it-IT" dirty="0">
                <a:solidFill>
                  <a:srgbClr val="96AB75"/>
                </a:solidFill>
              </a:rPr>
              <a:t>utile</a:t>
            </a:r>
            <a:r>
              <a:rPr lang="it-IT" b="1" dirty="0">
                <a:solidFill>
                  <a:srgbClr val="96AB75"/>
                </a:solidFill>
              </a:rPr>
              <a:t>;</a:t>
            </a:r>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1</a:t>
            </a:r>
            <a:endParaRPr lang="en-US" sz="1400" b="1" dirty="0">
              <a:solidFill>
                <a:schemeClr val="tx1"/>
              </a:solidFill>
            </a:endParaRPr>
          </a:p>
        </p:txBody>
      </p:sp>
      <p:sp>
        <p:nvSpPr>
          <p:cNvPr id="21" name="CasellaDiTesto 20">
            <a:extLst>
              <a:ext uri="{FF2B5EF4-FFF2-40B4-BE49-F238E27FC236}">
                <a16:creationId xmlns:a16="http://schemas.microsoft.com/office/drawing/2014/main" id="{470982B5-75EF-4B5B-BE12-DCAAC9B8C5EA}"/>
              </a:ext>
            </a:extLst>
          </p:cNvPr>
          <p:cNvSpPr txBox="1"/>
          <p:nvPr/>
        </p:nvSpPr>
        <p:spPr>
          <a:xfrm>
            <a:off x="446527" y="1158235"/>
            <a:ext cx="6797415" cy="1754326"/>
          </a:xfrm>
          <a:prstGeom prst="rect">
            <a:avLst/>
          </a:prstGeom>
          <a:noFill/>
        </p:spPr>
        <p:txBody>
          <a:bodyPr wrap="square" rtlCol="0">
            <a:spAutoFit/>
          </a:bodyPr>
          <a:lstStyle/>
          <a:p>
            <a:pPr marL="285750" indent="-285750">
              <a:buFont typeface="Arial" panose="020B0604020202020204" pitchFamily="34" charset="0"/>
              <a:buChar char="•"/>
            </a:pPr>
            <a:r>
              <a:rPr lang="it-IT" b="1" dirty="0"/>
              <a:t>A chi abbiamo chiesto ?</a:t>
            </a:r>
          </a:p>
          <a:p>
            <a:pPr marL="742950" lvl="1" indent="-285750">
              <a:buFont typeface="Arial" panose="020B0604020202020204" pitchFamily="34" charset="0"/>
              <a:buChar char="•"/>
            </a:pPr>
            <a:r>
              <a:rPr lang="it-IT" dirty="0">
                <a:solidFill>
                  <a:srgbClr val="C39790"/>
                </a:solidFill>
              </a:rPr>
              <a:t>A</a:t>
            </a:r>
            <a:r>
              <a:rPr lang="it-IT" b="1" dirty="0">
                <a:solidFill>
                  <a:srgbClr val="C39790"/>
                </a:solidFill>
              </a:rPr>
              <a:t> noi </a:t>
            </a:r>
            <a:r>
              <a:rPr lang="it-IT" dirty="0">
                <a:solidFill>
                  <a:srgbClr val="C39790"/>
                </a:solidFill>
              </a:rPr>
              <a:t>stessi</a:t>
            </a:r>
            <a:r>
              <a:rPr lang="it-IT" b="1" dirty="0">
                <a:solidFill>
                  <a:srgbClr val="C39790"/>
                </a:solidFill>
              </a:rPr>
              <a:t>;</a:t>
            </a:r>
          </a:p>
          <a:p>
            <a:pPr marL="742950" lvl="1" indent="-285750">
              <a:buFont typeface="Arial" panose="020B0604020202020204" pitchFamily="34" charset="0"/>
              <a:buChar char="•"/>
            </a:pPr>
            <a:r>
              <a:rPr lang="it-IT" dirty="0">
                <a:solidFill>
                  <a:srgbClr val="96AB75"/>
                </a:solidFill>
              </a:rPr>
              <a:t>Ai</a:t>
            </a:r>
            <a:r>
              <a:rPr lang="it-IT" b="1" dirty="0">
                <a:solidFill>
                  <a:srgbClr val="96AB75"/>
                </a:solidFill>
              </a:rPr>
              <a:t> </a:t>
            </a:r>
            <a:r>
              <a:rPr lang="it-IT" dirty="0">
                <a:solidFill>
                  <a:srgbClr val="96AB75"/>
                </a:solidFill>
              </a:rPr>
              <a:t>nostri</a:t>
            </a:r>
            <a:r>
              <a:rPr lang="it-IT" b="1" dirty="0">
                <a:solidFill>
                  <a:srgbClr val="96AB75"/>
                </a:solidFill>
              </a:rPr>
              <a:t> parenti;</a:t>
            </a:r>
          </a:p>
          <a:p>
            <a:pPr marL="742950" lvl="1" indent="-285750">
              <a:buFont typeface="Arial" panose="020B0604020202020204" pitchFamily="34" charset="0"/>
              <a:buChar char="•"/>
            </a:pPr>
            <a:r>
              <a:rPr lang="it-IT" dirty="0">
                <a:solidFill>
                  <a:srgbClr val="C39790"/>
                </a:solidFill>
              </a:rPr>
              <a:t>Ai</a:t>
            </a:r>
            <a:r>
              <a:rPr lang="it-IT" b="1" dirty="0">
                <a:solidFill>
                  <a:srgbClr val="C39790"/>
                </a:solidFill>
              </a:rPr>
              <a:t> produttori;</a:t>
            </a:r>
          </a:p>
          <a:p>
            <a:pPr marL="742950" lvl="1" indent="-285750">
              <a:buFont typeface="Arial" panose="020B0604020202020204" pitchFamily="34" charset="0"/>
              <a:buChar char="•"/>
            </a:pPr>
            <a:r>
              <a:rPr lang="it-IT" dirty="0">
                <a:solidFill>
                  <a:srgbClr val="96AB75"/>
                </a:solidFill>
              </a:rPr>
              <a:t>Agli</a:t>
            </a:r>
            <a:r>
              <a:rPr lang="it-IT" b="1" dirty="0">
                <a:solidFill>
                  <a:srgbClr val="96AB75"/>
                </a:solidFill>
              </a:rPr>
              <a:t> acquirenti;</a:t>
            </a:r>
          </a:p>
          <a:p>
            <a:pPr marL="742950" lvl="1" indent="-285750">
              <a:buFont typeface="Arial" panose="020B0604020202020204" pitchFamily="34" charset="0"/>
              <a:buChar char="•"/>
            </a:pPr>
            <a:r>
              <a:rPr lang="it-IT" dirty="0">
                <a:solidFill>
                  <a:srgbClr val="C39790"/>
                </a:solidFill>
              </a:rPr>
              <a:t>A</a:t>
            </a:r>
            <a:r>
              <a:rPr lang="it-IT" b="1" dirty="0">
                <a:solidFill>
                  <a:srgbClr val="C39790"/>
                </a:solidFill>
              </a:rPr>
              <a:t> internet;</a:t>
            </a:r>
          </a:p>
        </p:txBody>
      </p:sp>
      <p:pic>
        <p:nvPicPr>
          <p:cNvPr id="23" name="Immagine 22">
            <a:hlinkClick r:id="rId2"/>
            <a:extLst>
              <a:ext uri="{FF2B5EF4-FFF2-40B4-BE49-F238E27FC236}">
                <a16:creationId xmlns:a16="http://schemas.microsoft.com/office/drawing/2014/main" id="{817EB4DE-8383-4D50-B36F-F8B9BC9C0628}"/>
              </a:ext>
            </a:extLst>
          </p:cNvPr>
          <p:cNvPicPr/>
          <p:nvPr/>
        </p:nvPicPr>
        <p:blipFill>
          <a:blip r:embed="rId3">
            <a:extLst>
              <a:ext uri="{28A0092B-C50C-407E-A947-70E740481C1C}">
                <a14:useLocalDpi xmlns:a14="http://schemas.microsoft.com/office/drawing/2010/main" val="0"/>
              </a:ext>
            </a:extLst>
          </a:blip>
          <a:stretch>
            <a:fillRect/>
          </a:stretch>
        </p:blipFill>
        <p:spPr>
          <a:xfrm>
            <a:off x="7683338" y="4067024"/>
            <a:ext cx="4057108" cy="576241"/>
          </a:xfrm>
          <a:prstGeom prst="rect">
            <a:avLst/>
          </a:prstGeom>
          <a:ln w="19050">
            <a:solidFill>
              <a:schemeClr val="tx1"/>
            </a:solidFill>
          </a:ln>
        </p:spPr>
      </p:pic>
      <p:pic>
        <p:nvPicPr>
          <p:cNvPr id="5" name="Immagine 4" descr="Immagine che contiene tavolo, interni, sedendo, tazza&#10;&#10;Descrizione generata automaticamente">
            <a:extLst>
              <a:ext uri="{FF2B5EF4-FFF2-40B4-BE49-F238E27FC236}">
                <a16:creationId xmlns:a16="http://schemas.microsoft.com/office/drawing/2014/main" id="{8D2767AD-19D0-4BB2-81F2-5FA2E154D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072" y="1209301"/>
            <a:ext cx="4018374" cy="2684520"/>
          </a:xfrm>
          <a:prstGeom prst="rect">
            <a:avLst/>
          </a:prstGeom>
          <a:ln w="19050">
            <a:solidFill>
              <a:schemeClr val="tx1"/>
            </a:solidFill>
          </a:ln>
        </p:spPr>
      </p:pic>
    </p:spTree>
    <p:extLst>
      <p:ext uri="{BB962C8B-B14F-4D97-AF65-F5344CB8AC3E}">
        <p14:creationId xmlns:p14="http://schemas.microsoft.com/office/powerpoint/2010/main" val="109477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Chi saranno i nostri utenti </a:t>
            </a:r>
            <a:r>
              <a:rPr lang="en-US" sz="1400" b="1" kern="1200" cap="all" dirty="0">
                <a:solidFill>
                  <a:schemeClr val="tx1"/>
                </a:solidFill>
                <a:latin typeface="+mj-lt"/>
                <a:ea typeface="+mj-ea"/>
                <a:cs typeface="+mj-cs"/>
              </a:rPr>
              <a:t>?</a:t>
            </a:r>
            <a:endParaRPr lang="en-US" sz="1400" b="1" kern="1200" cap="all" dirty="0">
              <a:solidFill>
                <a:schemeClr val="tx1"/>
              </a:solidFill>
            </a:endParaRPr>
          </a:p>
        </p:txBody>
      </p:sp>
      <p:sp>
        <p:nvSpPr>
          <p:cNvPr id="4" name="CasellaDiTesto 3">
            <a:extLst>
              <a:ext uri="{FF2B5EF4-FFF2-40B4-BE49-F238E27FC236}">
                <a16:creationId xmlns:a16="http://schemas.microsoft.com/office/drawing/2014/main" id="{13AA79F4-4DD8-49F6-98C5-BA8F01D775BE}"/>
              </a:ext>
            </a:extLst>
          </p:cNvPr>
          <p:cNvSpPr txBox="1"/>
          <p:nvPr/>
        </p:nvSpPr>
        <p:spPr>
          <a:xfrm>
            <a:off x="451554" y="1255328"/>
            <a:ext cx="6797415" cy="923330"/>
          </a:xfrm>
          <a:prstGeom prst="rect">
            <a:avLst/>
          </a:prstGeom>
          <a:noFill/>
        </p:spPr>
        <p:txBody>
          <a:bodyPr wrap="square" rtlCol="0">
            <a:spAutoFit/>
          </a:bodyPr>
          <a:lstStyle/>
          <a:p>
            <a:pPr marL="285750" indent="-285750">
              <a:buFont typeface="Arial" panose="020B0604020202020204" pitchFamily="34" charset="0"/>
              <a:buChar char="•"/>
            </a:pPr>
            <a:r>
              <a:rPr lang="it-IT" b="1" dirty="0"/>
              <a:t>Produttori, </a:t>
            </a:r>
            <a:r>
              <a:rPr lang="it-IT" dirty="0"/>
              <a:t>medio o piccoli:</a:t>
            </a:r>
          </a:p>
          <a:p>
            <a:pPr marL="742950" lvl="1" indent="-285750">
              <a:buFont typeface="Arial" panose="020B0604020202020204" pitchFamily="34" charset="0"/>
              <a:buChar char="•"/>
            </a:pPr>
            <a:r>
              <a:rPr lang="it-IT" dirty="0"/>
              <a:t>Età compresa fra i </a:t>
            </a:r>
            <a:r>
              <a:rPr lang="it-IT" b="1" dirty="0">
                <a:solidFill>
                  <a:srgbClr val="96AB75"/>
                </a:solidFill>
              </a:rPr>
              <a:t>20 e 80 anni</a:t>
            </a:r>
            <a:r>
              <a:rPr lang="it-IT" dirty="0"/>
              <a:t>;</a:t>
            </a:r>
          </a:p>
          <a:p>
            <a:pPr marL="742950" lvl="1" indent="-285750">
              <a:buFont typeface="Arial" panose="020B0604020202020204" pitchFamily="34" charset="0"/>
              <a:buChar char="•"/>
            </a:pPr>
            <a:r>
              <a:rPr lang="it-IT" dirty="0"/>
              <a:t>Di grande </a:t>
            </a:r>
            <a:r>
              <a:rPr lang="it-IT" b="1" dirty="0">
                <a:solidFill>
                  <a:srgbClr val="C39790"/>
                </a:solidFill>
              </a:rPr>
              <a:t>esperienza e tradizione</a:t>
            </a:r>
            <a:r>
              <a:rPr lang="it-IT" dirty="0"/>
              <a:t>;</a:t>
            </a:r>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1</a:t>
            </a:r>
            <a:endParaRPr lang="en-US" sz="1400" b="1" dirty="0">
              <a:solidFill>
                <a:schemeClr val="tx1"/>
              </a:solidFill>
            </a:endParaRPr>
          </a:p>
        </p:txBody>
      </p:sp>
      <p:grpSp>
        <p:nvGrpSpPr>
          <p:cNvPr id="3" name="Gruppo 2">
            <a:extLst>
              <a:ext uri="{FF2B5EF4-FFF2-40B4-BE49-F238E27FC236}">
                <a16:creationId xmlns:a16="http://schemas.microsoft.com/office/drawing/2014/main" id="{7B20E2B7-8FE1-4B33-9865-4EC3C97A7250}"/>
              </a:ext>
            </a:extLst>
          </p:cNvPr>
          <p:cNvGrpSpPr/>
          <p:nvPr/>
        </p:nvGrpSpPr>
        <p:grpSpPr>
          <a:xfrm>
            <a:off x="8124850" y="1157348"/>
            <a:ext cx="3615596" cy="4323114"/>
            <a:chOff x="8026107" y="1157348"/>
            <a:chExt cx="3714339" cy="4402580"/>
          </a:xfrm>
        </p:grpSpPr>
        <p:pic>
          <p:nvPicPr>
            <p:cNvPr id="21" name="Immagine 20">
              <a:extLst>
                <a:ext uri="{FF2B5EF4-FFF2-40B4-BE49-F238E27FC236}">
                  <a16:creationId xmlns:a16="http://schemas.microsoft.com/office/drawing/2014/main" id="{1599DC8A-A363-4E95-BBA9-DEFB4A41FB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6107" y="1157348"/>
              <a:ext cx="3714339" cy="2449507"/>
            </a:xfrm>
            <a:prstGeom prst="rect">
              <a:avLst/>
            </a:prstGeom>
            <a:noFill/>
            <a:ln w="19050">
              <a:solidFill>
                <a:schemeClr val="tx1"/>
              </a:solidFill>
            </a:ln>
          </p:spPr>
        </p:pic>
        <p:pic>
          <p:nvPicPr>
            <p:cNvPr id="23" name="Immagine 22">
              <a:extLst>
                <a:ext uri="{FF2B5EF4-FFF2-40B4-BE49-F238E27FC236}">
                  <a16:creationId xmlns:a16="http://schemas.microsoft.com/office/drawing/2014/main" id="{D8163FE9-92F3-4ACD-8D64-E34AB85B0F0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1517" y="3673917"/>
              <a:ext cx="1978929" cy="1886011"/>
            </a:xfrm>
            <a:prstGeom prst="rect">
              <a:avLst/>
            </a:prstGeom>
            <a:noFill/>
            <a:ln w="19050">
              <a:solidFill>
                <a:schemeClr val="tx1"/>
              </a:solidFill>
            </a:ln>
          </p:spPr>
        </p:pic>
        <p:pic>
          <p:nvPicPr>
            <p:cNvPr id="24" name="Immagine 23">
              <a:extLst>
                <a:ext uri="{FF2B5EF4-FFF2-40B4-BE49-F238E27FC236}">
                  <a16:creationId xmlns:a16="http://schemas.microsoft.com/office/drawing/2014/main" id="{DFE4501C-FDB6-441C-A02B-0E757F17FA2D}"/>
                </a:ext>
              </a:extLst>
            </p:cNvPr>
            <p:cNvPicPr/>
            <p:nvPr/>
          </p:nvPicPr>
          <p:blipFill rotWithShape="1">
            <a:blip r:embed="rId4">
              <a:extLst>
                <a:ext uri="{28A0092B-C50C-407E-A947-70E740481C1C}">
                  <a14:useLocalDpi xmlns:a14="http://schemas.microsoft.com/office/drawing/2010/main" val="0"/>
                </a:ext>
              </a:extLst>
            </a:blip>
            <a:srcRect l="1" r="331" b="299"/>
            <a:stretch/>
          </p:blipFill>
          <p:spPr bwMode="auto">
            <a:xfrm>
              <a:off x="8026107" y="3673917"/>
              <a:ext cx="1670097" cy="1886011"/>
            </a:xfrm>
            <a:prstGeom prst="rect">
              <a:avLst/>
            </a:prstGeom>
            <a:noFill/>
            <a:ln w="19050">
              <a:solidFill>
                <a:schemeClr val="tx1"/>
              </a:solidFill>
            </a:ln>
          </p:spPr>
        </p:pic>
      </p:grpSp>
      <p:sp>
        <p:nvSpPr>
          <p:cNvPr id="25" name="CasellaDiTesto 24">
            <a:extLst>
              <a:ext uri="{FF2B5EF4-FFF2-40B4-BE49-F238E27FC236}">
                <a16:creationId xmlns:a16="http://schemas.microsoft.com/office/drawing/2014/main" id="{21B0E431-31CA-42B9-B8F0-6CEDA9603323}"/>
              </a:ext>
            </a:extLst>
          </p:cNvPr>
          <p:cNvSpPr txBox="1"/>
          <p:nvPr/>
        </p:nvSpPr>
        <p:spPr>
          <a:xfrm>
            <a:off x="451554" y="2575255"/>
            <a:ext cx="6797415" cy="1754326"/>
          </a:xfrm>
          <a:prstGeom prst="rect">
            <a:avLst/>
          </a:prstGeom>
          <a:noFill/>
        </p:spPr>
        <p:txBody>
          <a:bodyPr wrap="square" rtlCol="0">
            <a:spAutoFit/>
          </a:bodyPr>
          <a:lstStyle/>
          <a:p>
            <a:pPr marL="285750" indent="-285750">
              <a:buFont typeface="Arial" panose="020B0604020202020204" pitchFamily="34" charset="0"/>
              <a:buChar char="•"/>
            </a:pPr>
            <a:r>
              <a:rPr lang="it-IT" b="1" dirty="0"/>
              <a:t>Consumatori, </a:t>
            </a:r>
            <a:r>
              <a:rPr lang="it-IT" dirty="0"/>
              <a:t>privati o piccole realtà commerciali:</a:t>
            </a:r>
          </a:p>
          <a:p>
            <a:pPr marL="742950" lvl="1" indent="-285750">
              <a:buFont typeface="Arial" panose="020B0604020202020204" pitchFamily="34" charset="0"/>
              <a:buChar char="•"/>
            </a:pPr>
            <a:r>
              <a:rPr lang="it-IT" dirty="0"/>
              <a:t>Età compresa fra i </a:t>
            </a:r>
            <a:r>
              <a:rPr lang="it-IT" b="1" dirty="0">
                <a:solidFill>
                  <a:srgbClr val="96AB75"/>
                </a:solidFill>
              </a:rPr>
              <a:t>30 e 50 anni</a:t>
            </a:r>
            <a:r>
              <a:rPr lang="it-IT" dirty="0"/>
              <a:t>;</a:t>
            </a:r>
          </a:p>
          <a:p>
            <a:pPr marL="742950" lvl="1" indent="-285750">
              <a:buFont typeface="Arial" panose="020B0604020202020204" pitchFamily="34" charset="0"/>
              <a:buChar char="•"/>
            </a:pPr>
            <a:r>
              <a:rPr lang="it-IT" dirty="0"/>
              <a:t>Alla ricerca di un ottimo prodotto:</a:t>
            </a:r>
          </a:p>
          <a:p>
            <a:pPr marL="1200150" lvl="2" indent="-285750">
              <a:buFont typeface="Arial" panose="020B0604020202020204" pitchFamily="34" charset="0"/>
              <a:buChar char="•"/>
            </a:pPr>
            <a:r>
              <a:rPr lang="it-IT" dirty="0"/>
              <a:t>Per la propria </a:t>
            </a:r>
            <a:r>
              <a:rPr lang="it-IT" b="1" dirty="0">
                <a:solidFill>
                  <a:srgbClr val="C39790"/>
                </a:solidFill>
              </a:rPr>
              <a:t>attività</a:t>
            </a:r>
            <a:r>
              <a:rPr lang="it-IT" dirty="0"/>
              <a:t>;</a:t>
            </a:r>
          </a:p>
          <a:p>
            <a:pPr marL="1200150" lvl="2" indent="-285750">
              <a:buFont typeface="Arial" panose="020B0604020202020204" pitchFamily="34" charset="0"/>
              <a:buChar char="•"/>
            </a:pPr>
            <a:r>
              <a:rPr lang="it-IT" dirty="0"/>
              <a:t>Per consumo </a:t>
            </a:r>
            <a:r>
              <a:rPr lang="it-IT" b="1" dirty="0">
                <a:solidFill>
                  <a:srgbClr val="C39790"/>
                </a:solidFill>
              </a:rPr>
              <a:t>personale</a:t>
            </a:r>
            <a:r>
              <a:rPr lang="it-IT" dirty="0"/>
              <a:t>;</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69370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en-US" sz="1400" b="1" dirty="0">
                <a:solidFill>
                  <a:schemeClr val="tx1"/>
                </a:solidFill>
              </a:rPr>
              <a:t>Personas </a:t>
            </a:r>
            <a:r>
              <a:rPr lang="en-US" sz="1400" b="1" kern="1200" cap="all" dirty="0">
                <a:solidFill>
                  <a:schemeClr val="tx1"/>
                </a:solidFill>
                <a:latin typeface="+mj-lt"/>
                <a:ea typeface="+mj-ea"/>
                <a:cs typeface="+mj-cs"/>
              </a:rPr>
              <a:t>?</a:t>
            </a:r>
            <a:endParaRPr lang="en-US" sz="1400" b="1" kern="1200" cap="all" dirty="0">
              <a:solidFill>
                <a:schemeClr val="tx1"/>
              </a:solidFill>
            </a:endParaRPr>
          </a:p>
        </p:txBody>
      </p:sp>
      <p:sp>
        <p:nvSpPr>
          <p:cNvPr id="4" name="CasellaDiTesto 3">
            <a:extLst>
              <a:ext uri="{FF2B5EF4-FFF2-40B4-BE49-F238E27FC236}">
                <a16:creationId xmlns:a16="http://schemas.microsoft.com/office/drawing/2014/main" id="{13AA79F4-4DD8-49F6-98C5-BA8F01D775BE}"/>
              </a:ext>
            </a:extLst>
          </p:cNvPr>
          <p:cNvSpPr txBox="1"/>
          <p:nvPr/>
        </p:nvSpPr>
        <p:spPr>
          <a:xfrm>
            <a:off x="446533" y="1617885"/>
            <a:ext cx="6797415" cy="3416320"/>
          </a:xfrm>
          <a:prstGeom prst="rect">
            <a:avLst/>
          </a:prstGeom>
          <a:noFill/>
        </p:spPr>
        <p:txBody>
          <a:bodyPr wrap="square" rtlCol="0">
            <a:spAutoFit/>
          </a:bodyPr>
          <a:lstStyle/>
          <a:p>
            <a:r>
              <a:rPr lang="it-IT" sz="2000" b="1" dirty="0">
                <a:solidFill>
                  <a:srgbClr val="96AB75"/>
                </a:solidFill>
              </a:rPr>
              <a:t>Vincenzo Malandrino: </a:t>
            </a:r>
          </a:p>
          <a:p>
            <a:pPr marL="285750" indent="-285750">
              <a:buFont typeface="Arial" panose="020B0604020202020204" pitchFamily="34" charset="0"/>
              <a:buChar char="•"/>
            </a:pPr>
            <a:endParaRPr lang="it-IT" b="1" dirty="0">
              <a:solidFill>
                <a:srgbClr val="96AB75"/>
              </a:solidFill>
            </a:endParaRPr>
          </a:p>
          <a:p>
            <a:pPr algn="just"/>
            <a:r>
              <a:rPr lang="it-IT" b="1" dirty="0"/>
              <a:t>ha 64 anni e vive ad Agropoli, coltivatore di olive da due generazioni, possiede circa 100 piante ed è estremamente attento alla qualità del suo prodotto, per questo non si avvale di alcuni tipo di prodotto chimico utilizzando solo ed esclusivamente metodi di naturali, come l’utilizzo di antagonisti. Inoltre, progetta da molto tempo di aprire un piccolo punto di degustazioni all’ombra dei suoi olivi in cui esibire con grande orgoglio il suo prodotto. Inoltre, è alla ricerca di uno strumento analitico con cui tracciare la qualità del suo prodotto negli anni e al pari di nuove tecniche di coltivazione.</a:t>
            </a:r>
          </a:p>
          <a:p>
            <a:pPr marL="285750" indent="-285750">
              <a:buFont typeface="Arial" panose="020B0604020202020204" pitchFamily="34" charset="0"/>
              <a:buChar char="•"/>
            </a:pPr>
            <a:endParaRPr lang="it-IT" dirty="0"/>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1</a:t>
            </a:r>
            <a:endParaRPr lang="en-US" sz="1400" b="1" dirty="0">
              <a:solidFill>
                <a:schemeClr val="tx1"/>
              </a:solidFill>
            </a:endParaRPr>
          </a:p>
        </p:txBody>
      </p:sp>
      <p:pic>
        <p:nvPicPr>
          <p:cNvPr id="17" name="Immagine 16">
            <a:extLst>
              <a:ext uri="{FF2B5EF4-FFF2-40B4-BE49-F238E27FC236}">
                <a16:creationId xmlns:a16="http://schemas.microsoft.com/office/drawing/2014/main" id="{2A554D88-B48B-4581-AEAF-9401FC7AB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56764" y="2270217"/>
            <a:ext cx="4365241" cy="2448895"/>
          </a:xfrm>
          <a:prstGeom prst="rect">
            <a:avLst/>
          </a:prstGeom>
          <a:noFill/>
          <a:ln w="19050">
            <a:solidFill>
              <a:schemeClr val="tx1"/>
            </a:solidFill>
          </a:ln>
        </p:spPr>
      </p:pic>
    </p:spTree>
    <p:extLst>
      <p:ext uri="{BB962C8B-B14F-4D97-AF65-F5344CB8AC3E}">
        <p14:creationId xmlns:p14="http://schemas.microsoft.com/office/powerpoint/2010/main" val="199470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E825439-D40A-46F8-A33F-8027EA96CBBE}"/>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en-US" sz="1400" b="1" dirty="0">
                <a:solidFill>
                  <a:schemeClr val="tx1"/>
                </a:solidFill>
              </a:rPr>
              <a:t>Task analisis</a:t>
            </a:r>
            <a:endParaRPr lang="en-US" sz="1400" b="1" kern="1200" cap="all" dirty="0">
              <a:solidFill>
                <a:schemeClr val="tx1"/>
              </a:solidFill>
            </a:endParaRPr>
          </a:p>
        </p:txBody>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1</a:t>
            </a:r>
            <a:endParaRPr lang="en-US" sz="1400" b="1" dirty="0">
              <a:solidFill>
                <a:schemeClr val="tx1"/>
              </a:solidFill>
            </a:endParaRPr>
          </a:p>
        </p:txBody>
      </p:sp>
      <p:sp>
        <p:nvSpPr>
          <p:cNvPr id="17" name="CasellaDiTesto 16">
            <a:extLst>
              <a:ext uri="{FF2B5EF4-FFF2-40B4-BE49-F238E27FC236}">
                <a16:creationId xmlns:a16="http://schemas.microsoft.com/office/drawing/2014/main" id="{3AB5618A-9638-492F-BA3B-048AF6B2D529}"/>
              </a:ext>
            </a:extLst>
          </p:cNvPr>
          <p:cNvSpPr txBox="1"/>
          <p:nvPr/>
        </p:nvSpPr>
        <p:spPr>
          <a:xfrm>
            <a:off x="446533" y="1166722"/>
            <a:ext cx="6797415" cy="1477328"/>
          </a:xfrm>
          <a:prstGeom prst="rect">
            <a:avLst/>
          </a:prstGeom>
          <a:noFill/>
        </p:spPr>
        <p:txBody>
          <a:bodyPr wrap="square" rtlCol="0">
            <a:spAutoFit/>
          </a:bodyPr>
          <a:lstStyle/>
          <a:p>
            <a:pPr marL="285750" indent="-285750">
              <a:buFont typeface="Arial" panose="020B0604020202020204" pitchFamily="34" charset="0"/>
              <a:buChar char="•"/>
            </a:pPr>
            <a:r>
              <a:rPr lang="it-IT" b="1" dirty="0"/>
              <a:t>I Task che abbiamo identificato:</a:t>
            </a:r>
          </a:p>
          <a:p>
            <a:pPr marL="742950" lvl="1" indent="-285750">
              <a:buFont typeface="Arial" panose="020B0604020202020204" pitchFamily="34" charset="0"/>
              <a:buChar char="•"/>
            </a:pPr>
            <a:r>
              <a:rPr lang="it-IT" b="1" dirty="0"/>
              <a:t>T1: </a:t>
            </a:r>
            <a:r>
              <a:rPr lang="it-IT" b="1" dirty="0">
                <a:solidFill>
                  <a:srgbClr val="C39790"/>
                </a:solidFill>
              </a:rPr>
              <a:t>Presentare il proprio prodotto;</a:t>
            </a:r>
          </a:p>
          <a:p>
            <a:pPr marL="742950" lvl="1" indent="-285750">
              <a:buFont typeface="Arial" panose="020B0604020202020204" pitchFamily="34" charset="0"/>
              <a:buChar char="•"/>
            </a:pPr>
            <a:r>
              <a:rPr lang="it-IT" b="1" dirty="0"/>
              <a:t>T2: </a:t>
            </a:r>
            <a:r>
              <a:rPr lang="it-IT" b="1" dirty="0">
                <a:solidFill>
                  <a:srgbClr val="96AB75"/>
                </a:solidFill>
              </a:rPr>
              <a:t>Gestione dei dati relativi alla produzione annua;</a:t>
            </a:r>
          </a:p>
          <a:p>
            <a:pPr marL="742950" lvl="1" indent="-285750">
              <a:buFont typeface="Arial" panose="020B0604020202020204" pitchFamily="34" charset="0"/>
              <a:buChar char="•"/>
            </a:pPr>
            <a:r>
              <a:rPr lang="it-IT" b="1" dirty="0"/>
              <a:t>T3: </a:t>
            </a:r>
            <a:r>
              <a:rPr lang="it-IT" b="1" dirty="0">
                <a:solidFill>
                  <a:srgbClr val="C39790"/>
                </a:solidFill>
              </a:rPr>
              <a:t>Gestione alla qualità annua del prodotto;</a:t>
            </a:r>
          </a:p>
          <a:p>
            <a:pPr marL="742950" lvl="1" indent="-285750">
              <a:buFont typeface="Arial" panose="020B0604020202020204" pitchFamily="34" charset="0"/>
              <a:buChar char="•"/>
            </a:pPr>
            <a:r>
              <a:rPr lang="it-IT" b="1" dirty="0"/>
              <a:t>T4: </a:t>
            </a:r>
            <a:r>
              <a:rPr lang="it-IT" b="1" dirty="0">
                <a:solidFill>
                  <a:srgbClr val="96AB75"/>
                </a:solidFill>
              </a:rPr>
              <a:t>Ricerca di produttori;</a:t>
            </a:r>
          </a:p>
        </p:txBody>
      </p:sp>
      <p:pic>
        <p:nvPicPr>
          <p:cNvPr id="7" name="Immagine 6">
            <a:extLst>
              <a:ext uri="{FF2B5EF4-FFF2-40B4-BE49-F238E27FC236}">
                <a16:creationId xmlns:a16="http://schemas.microsoft.com/office/drawing/2014/main" id="{19EF6070-8D5A-413D-A521-F7FCA43F92D5}"/>
              </a:ext>
            </a:extLst>
          </p:cNvPr>
          <p:cNvPicPr>
            <a:picLocks noChangeAspect="1"/>
          </p:cNvPicPr>
          <p:nvPr/>
        </p:nvPicPr>
        <p:blipFill>
          <a:blip r:embed="rId2"/>
          <a:stretch>
            <a:fillRect/>
          </a:stretch>
        </p:blipFill>
        <p:spPr>
          <a:xfrm>
            <a:off x="446533" y="3000374"/>
            <a:ext cx="6172200" cy="1119554"/>
          </a:xfrm>
          <a:prstGeom prst="rect">
            <a:avLst/>
          </a:prstGeom>
        </p:spPr>
      </p:pic>
      <p:sp>
        <p:nvSpPr>
          <p:cNvPr id="23" name="CasellaDiTesto 22">
            <a:extLst>
              <a:ext uri="{FF2B5EF4-FFF2-40B4-BE49-F238E27FC236}">
                <a16:creationId xmlns:a16="http://schemas.microsoft.com/office/drawing/2014/main" id="{C2912270-6881-4AAF-BB82-55735F6E8555}"/>
              </a:ext>
            </a:extLst>
          </p:cNvPr>
          <p:cNvSpPr txBox="1"/>
          <p:nvPr/>
        </p:nvSpPr>
        <p:spPr>
          <a:xfrm>
            <a:off x="446533" y="4112325"/>
            <a:ext cx="936943" cy="338554"/>
          </a:xfrm>
          <a:prstGeom prst="rect">
            <a:avLst/>
          </a:prstGeom>
          <a:noFill/>
        </p:spPr>
        <p:txBody>
          <a:bodyPr wrap="square" rtlCol="0">
            <a:spAutoFit/>
          </a:bodyPr>
          <a:lstStyle/>
          <a:p>
            <a:r>
              <a:rPr lang="it-IT" sz="1600" b="1" dirty="0"/>
              <a:t>Cliente:</a:t>
            </a:r>
          </a:p>
        </p:txBody>
      </p:sp>
      <p:sp>
        <p:nvSpPr>
          <p:cNvPr id="24" name="CasellaDiTesto 23">
            <a:extLst>
              <a:ext uri="{FF2B5EF4-FFF2-40B4-BE49-F238E27FC236}">
                <a16:creationId xmlns:a16="http://schemas.microsoft.com/office/drawing/2014/main" id="{295DB537-BFF4-4731-81A3-48460E6CBDDC}"/>
              </a:ext>
            </a:extLst>
          </p:cNvPr>
          <p:cNvSpPr txBox="1"/>
          <p:nvPr/>
        </p:nvSpPr>
        <p:spPr>
          <a:xfrm>
            <a:off x="446534" y="2683239"/>
            <a:ext cx="1192186" cy="338554"/>
          </a:xfrm>
          <a:prstGeom prst="rect">
            <a:avLst/>
          </a:prstGeom>
          <a:noFill/>
        </p:spPr>
        <p:txBody>
          <a:bodyPr wrap="square" rtlCol="0">
            <a:spAutoFit/>
          </a:bodyPr>
          <a:lstStyle/>
          <a:p>
            <a:r>
              <a:rPr lang="it-IT" sz="1600" b="1" dirty="0"/>
              <a:t>Produttore:</a:t>
            </a:r>
          </a:p>
        </p:txBody>
      </p:sp>
      <p:pic>
        <p:nvPicPr>
          <p:cNvPr id="25" name="Immagine 24" descr="Immagine che contiene tavolo, sedendo, tazza, vetro&#10;&#10;Descrizione generata automaticamente">
            <a:extLst>
              <a:ext uri="{FF2B5EF4-FFF2-40B4-BE49-F238E27FC236}">
                <a16:creationId xmlns:a16="http://schemas.microsoft.com/office/drawing/2014/main" id="{82CCFEEE-3608-4D20-BD3D-AEF378FC5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159" y="1184145"/>
            <a:ext cx="4839308" cy="2512718"/>
          </a:xfrm>
          <a:prstGeom prst="rect">
            <a:avLst/>
          </a:prstGeom>
          <a:ln w="19050">
            <a:solidFill>
              <a:schemeClr val="tx1"/>
            </a:solidFill>
          </a:ln>
        </p:spPr>
      </p:pic>
      <p:pic>
        <p:nvPicPr>
          <p:cNvPr id="27" name="Immagine 26">
            <a:extLst>
              <a:ext uri="{FF2B5EF4-FFF2-40B4-BE49-F238E27FC236}">
                <a16:creationId xmlns:a16="http://schemas.microsoft.com/office/drawing/2014/main" id="{D50E1DFF-5013-4510-9727-08A00FF32F6B}"/>
              </a:ext>
            </a:extLst>
          </p:cNvPr>
          <p:cNvPicPr>
            <a:picLocks noChangeAspect="1"/>
          </p:cNvPicPr>
          <p:nvPr/>
        </p:nvPicPr>
        <p:blipFill>
          <a:blip r:embed="rId4"/>
          <a:stretch>
            <a:fillRect/>
          </a:stretch>
        </p:blipFill>
        <p:spPr>
          <a:xfrm>
            <a:off x="451554" y="4436204"/>
            <a:ext cx="6167179" cy="1126626"/>
          </a:xfrm>
          <a:prstGeom prst="rect">
            <a:avLst/>
          </a:prstGeom>
        </p:spPr>
      </p:pic>
    </p:spTree>
    <p:extLst>
      <p:ext uri="{BB962C8B-B14F-4D97-AF65-F5344CB8AC3E}">
        <p14:creationId xmlns:p14="http://schemas.microsoft.com/office/powerpoint/2010/main" val="5820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0E6B067-2737-4CAA-B623-05496EFD6BD6}"/>
              </a:ext>
            </a:extLst>
          </p:cNvPr>
          <p:cNvSpPr>
            <a:spLocks noGrp="1"/>
          </p:cNvSpPr>
          <p:nvPr>
            <p:ph type="title"/>
          </p:nvPr>
        </p:nvSpPr>
        <p:spPr>
          <a:xfrm>
            <a:off x="581192" y="1009398"/>
            <a:ext cx="6400798" cy="4586182"/>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Assignment 2</a:t>
            </a:r>
          </a:p>
        </p:txBody>
      </p:sp>
      <p:sp>
        <p:nvSpPr>
          <p:cNvPr id="17" name="Rectangle 16">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18321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1E71D432-2E6C-4FDE-AF21-848BC6327426}"/>
              </a:ext>
            </a:extLst>
          </p:cNvPr>
          <p:cNvSpPr txBox="1">
            <a:spLocks/>
          </p:cNvSpPr>
          <p:nvPr/>
        </p:nvSpPr>
        <p:spPr>
          <a:xfrm>
            <a:off x="8153332" y="464667"/>
            <a:ext cx="3568673" cy="61033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1400" b="1" dirty="0">
                <a:solidFill>
                  <a:schemeClr val="tx1"/>
                </a:solidFill>
              </a:rPr>
              <a:t>Assignment 2</a:t>
            </a:r>
            <a:endParaRPr lang="en-US" sz="1400" b="1" dirty="0">
              <a:solidFill>
                <a:schemeClr val="tx1"/>
              </a:solidFill>
            </a:endParaRPr>
          </a:p>
        </p:txBody>
      </p:sp>
      <p:sp>
        <p:nvSpPr>
          <p:cNvPr id="21" name="Titolo 1">
            <a:extLst>
              <a:ext uri="{FF2B5EF4-FFF2-40B4-BE49-F238E27FC236}">
                <a16:creationId xmlns:a16="http://schemas.microsoft.com/office/drawing/2014/main" id="{501428AB-E0A0-40EC-93BB-886D09F5C2D5}"/>
              </a:ext>
            </a:extLst>
          </p:cNvPr>
          <p:cNvSpPr>
            <a:spLocks noGrp="1"/>
          </p:cNvSpPr>
          <p:nvPr>
            <p:ph type="title"/>
          </p:nvPr>
        </p:nvSpPr>
        <p:spPr>
          <a:xfrm>
            <a:off x="451554" y="477395"/>
            <a:ext cx="7231784" cy="597606"/>
          </a:xfrm>
        </p:spPr>
        <p:txBody>
          <a:bodyPr vert="horz" lIns="91440" tIns="45720" rIns="91440" bIns="45720" rtlCol="0" anchor="ctr">
            <a:normAutofit/>
          </a:bodyPr>
          <a:lstStyle/>
          <a:p>
            <a:r>
              <a:rPr lang="it-IT" sz="1400" b="1" kern="1200" cap="all" dirty="0">
                <a:solidFill>
                  <a:schemeClr val="tx1"/>
                </a:solidFill>
                <a:latin typeface="+mj-lt"/>
                <a:ea typeface="+mj-ea"/>
                <a:cs typeface="+mj-cs"/>
              </a:rPr>
              <a:t>Scenari e Casi d’uso</a:t>
            </a:r>
            <a:endParaRPr lang="en-US" sz="1400" b="1" kern="1200" cap="all" dirty="0">
              <a:solidFill>
                <a:schemeClr val="tx1"/>
              </a:solidFill>
            </a:endParaRPr>
          </a:p>
        </p:txBody>
      </p:sp>
      <p:sp>
        <p:nvSpPr>
          <p:cNvPr id="23" name="CasellaDiTesto 22">
            <a:extLst>
              <a:ext uri="{FF2B5EF4-FFF2-40B4-BE49-F238E27FC236}">
                <a16:creationId xmlns:a16="http://schemas.microsoft.com/office/drawing/2014/main" id="{C58401A3-76D8-406A-8399-7EF421ECDED8}"/>
              </a:ext>
            </a:extLst>
          </p:cNvPr>
          <p:cNvSpPr txBox="1"/>
          <p:nvPr/>
        </p:nvSpPr>
        <p:spPr>
          <a:xfrm>
            <a:off x="8153332" y="1456522"/>
            <a:ext cx="3587114" cy="3693319"/>
          </a:xfrm>
          <a:prstGeom prst="rect">
            <a:avLst/>
          </a:prstGeom>
          <a:noFill/>
        </p:spPr>
        <p:txBody>
          <a:bodyPr wrap="square">
            <a:spAutoFit/>
          </a:bodyPr>
          <a:lstStyle/>
          <a:p>
            <a:pPr marL="285750" indent="-285750">
              <a:buFont typeface="Arial" panose="020B0604020202020204" pitchFamily="34" charset="0"/>
              <a:buChar char="•"/>
            </a:pPr>
            <a:r>
              <a:rPr lang="it-IT" dirty="0">
                <a:solidFill>
                  <a:srgbClr val="96AB75"/>
                </a:solidFill>
              </a:rPr>
              <a:t>Scenario</a:t>
            </a:r>
            <a:r>
              <a:rPr lang="it-IT" dirty="0"/>
              <a:t>: </a:t>
            </a:r>
            <a:r>
              <a:rPr lang="it-IT" dirty="0">
                <a:effectLst/>
                <a:ea typeface="Calibri" panose="020F0502020204030204" pitchFamily="34" charset="0"/>
                <a:cs typeface="Times New Roman" panose="02020603050405020304" pitchFamily="18" charset="0"/>
              </a:rPr>
              <a:t>Michela Abate è una giovane imprenditrice in cerca di un ottimo olio per preparare le sue pietanze.</a:t>
            </a:r>
          </a:p>
          <a:p>
            <a:pPr marL="285750" indent="-285750">
              <a:buFont typeface="Arial" panose="020B0604020202020204" pitchFamily="34" charset="0"/>
              <a:buChar char="•"/>
            </a:pPr>
            <a:endParaRPr lang="it-IT"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solidFill>
                  <a:srgbClr val="96AB75"/>
                </a:solidFill>
                <a:ea typeface="Calibri" panose="020F0502020204030204" pitchFamily="34" charset="0"/>
                <a:cs typeface="Times New Roman" panose="02020603050405020304" pitchFamily="18" charset="0"/>
              </a:rPr>
              <a:t>P</a:t>
            </a:r>
            <a:r>
              <a:rPr lang="it-IT" dirty="0">
                <a:solidFill>
                  <a:srgbClr val="96AB75"/>
                </a:solidFill>
                <a:effectLst/>
                <a:ea typeface="Calibri" panose="020F0502020204030204" pitchFamily="34" charset="0"/>
                <a:cs typeface="Times New Roman" panose="02020603050405020304" pitchFamily="18" charset="0"/>
              </a:rPr>
              <a:t>roblema</a:t>
            </a:r>
            <a:r>
              <a:rPr lang="it-IT" dirty="0">
                <a:effectLst/>
                <a:ea typeface="Calibri" panose="020F0502020204030204" pitchFamily="34" charset="0"/>
                <a:cs typeface="Times New Roman" panose="02020603050405020304" pitchFamily="18" charset="0"/>
              </a:rPr>
              <a:t> risiede nella la ricerca di nuovi produttori a di fuori della sua sfera abituale. </a:t>
            </a:r>
          </a:p>
          <a:p>
            <a:pPr marL="285750" indent="-285750">
              <a:buFont typeface="Arial" panose="020B0604020202020204" pitchFamily="34" charset="0"/>
              <a:buChar char="•"/>
            </a:pPr>
            <a:endParaRPr lang="it-IT"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solidFill>
                  <a:srgbClr val="96AB75"/>
                </a:solidFill>
                <a:ea typeface="Calibri" panose="020F0502020204030204" pitchFamily="34" charset="0"/>
                <a:cs typeface="Times New Roman" panose="02020603050405020304" pitchFamily="18" charset="0"/>
              </a:rPr>
              <a:t>Soluzione</a:t>
            </a:r>
            <a:r>
              <a:rPr lang="it-IT" dirty="0">
                <a:effectLst/>
                <a:ea typeface="Calibri" panose="020F0502020204030204" pitchFamily="34" charset="0"/>
                <a:cs typeface="Times New Roman" panose="02020603050405020304" pitchFamily="18" charset="0"/>
              </a:rPr>
              <a:t> </a:t>
            </a:r>
            <a:r>
              <a:rPr lang="it-IT" dirty="0">
                <a:ea typeface="Calibri" panose="020F0502020204030204" pitchFamily="34" charset="0"/>
                <a:cs typeface="Times New Roman" panose="02020603050405020304" pitchFamily="18" charset="0"/>
              </a:rPr>
              <a:t>u</a:t>
            </a:r>
            <a:r>
              <a:rPr lang="it-IT" dirty="0">
                <a:effectLst/>
                <a:ea typeface="Calibri" panose="020F0502020204030204" pitchFamily="34" charset="0"/>
                <a:cs typeface="Times New Roman" panose="02020603050405020304" pitchFamily="18" charset="0"/>
              </a:rPr>
              <a:t>tilizzando OliCilento Michela riesca ad individuare i produttori in zona in modo più semplice ed immediato</a:t>
            </a:r>
            <a:endParaRPr lang="it-IT" dirty="0"/>
          </a:p>
        </p:txBody>
      </p:sp>
      <p:sp>
        <p:nvSpPr>
          <p:cNvPr id="24" name="Rettangolo 23">
            <a:extLst>
              <a:ext uri="{FF2B5EF4-FFF2-40B4-BE49-F238E27FC236}">
                <a16:creationId xmlns:a16="http://schemas.microsoft.com/office/drawing/2014/main" id="{DB19D865-168C-4F47-A4D8-5DEE25082BFF}"/>
              </a:ext>
            </a:extLst>
          </p:cNvPr>
          <p:cNvSpPr/>
          <p:nvPr/>
        </p:nvSpPr>
        <p:spPr>
          <a:xfrm>
            <a:off x="451554" y="1600872"/>
            <a:ext cx="7023037" cy="1488051"/>
          </a:xfrm>
          <a:prstGeom prst="rect">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r>
              <a:rPr lang="it-IT" dirty="0">
                <a:solidFill>
                  <a:srgbClr val="96AB75"/>
                </a:solidFill>
              </a:rPr>
              <a:t>Vantaggi:</a:t>
            </a:r>
          </a:p>
          <a:p>
            <a:pPr marL="342900" indent="-342900">
              <a:buFont typeface="Arial" panose="020B0604020202020204" pitchFamily="34" charset="0"/>
              <a:buChar char="•"/>
            </a:pPr>
            <a:r>
              <a:rPr lang="it-IT" dirty="0">
                <a:solidFill>
                  <a:schemeClr val="tx1"/>
                </a:solidFill>
              </a:rPr>
              <a:t>Il produttore può espandere la sua area di vendita.</a:t>
            </a:r>
          </a:p>
          <a:p>
            <a:pPr marL="342900" indent="-342900">
              <a:buFont typeface="Arial" panose="020B0604020202020204" pitchFamily="34" charset="0"/>
              <a:buChar char="•"/>
            </a:pPr>
            <a:r>
              <a:rPr lang="it-IT" dirty="0">
                <a:solidFill>
                  <a:schemeClr val="tx1"/>
                </a:solidFill>
              </a:rPr>
              <a:t>Il consumatore riesce a conoscere nuovi produttori più facilmente</a:t>
            </a:r>
            <a:r>
              <a:rPr lang="it-IT" dirty="0"/>
              <a:t>.</a:t>
            </a:r>
          </a:p>
        </p:txBody>
      </p:sp>
      <p:sp>
        <p:nvSpPr>
          <p:cNvPr id="25" name="Rettangolo 24">
            <a:extLst>
              <a:ext uri="{FF2B5EF4-FFF2-40B4-BE49-F238E27FC236}">
                <a16:creationId xmlns:a16="http://schemas.microsoft.com/office/drawing/2014/main" id="{E83E712E-7B96-4394-A7A5-5625FBF8FDAB}"/>
              </a:ext>
            </a:extLst>
          </p:cNvPr>
          <p:cNvSpPr/>
          <p:nvPr/>
        </p:nvSpPr>
        <p:spPr>
          <a:xfrm>
            <a:off x="441514" y="3588981"/>
            <a:ext cx="7033077" cy="148805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it-IT" dirty="0">
                <a:solidFill>
                  <a:srgbClr val="C39790"/>
                </a:solidFill>
              </a:rPr>
              <a:t>Svantaggi:</a:t>
            </a:r>
          </a:p>
          <a:p>
            <a:pPr marL="342900" indent="-342900">
              <a:buFont typeface="Arial" panose="020B0604020202020204" pitchFamily="34" charset="0"/>
              <a:buChar char="•"/>
            </a:pPr>
            <a:r>
              <a:rPr lang="it-IT" dirty="0">
                <a:solidFill>
                  <a:schemeClr val="tx1"/>
                </a:solidFill>
              </a:rPr>
              <a:t>Il sistema è fortemente basato sulla sua community.</a:t>
            </a:r>
          </a:p>
          <a:p>
            <a:pPr marL="342900" indent="-342900">
              <a:buFont typeface="Arial" panose="020B0604020202020204" pitchFamily="34" charset="0"/>
              <a:buChar char="•"/>
            </a:pPr>
            <a:r>
              <a:rPr lang="it-IT" dirty="0">
                <a:solidFill>
                  <a:schemeClr val="tx1"/>
                </a:solidFill>
              </a:rPr>
              <a:t>Inizializzazione del sistema lenta.</a:t>
            </a:r>
          </a:p>
        </p:txBody>
      </p:sp>
    </p:spTree>
    <p:extLst>
      <p:ext uri="{BB962C8B-B14F-4D97-AF65-F5344CB8AC3E}">
        <p14:creationId xmlns:p14="http://schemas.microsoft.com/office/powerpoint/2010/main" val="43385806"/>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TotalTime>
  <Words>700</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Century Schoolbook</vt:lpstr>
      <vt:lpstr>Franklin Gothic Book</vt:lpstr>
      <vt:lpstr>Gill Sans MT</vt:lpstr>
      <vt:lpstr>Wingdings 2</vt:lpstr>
      <vt:lpstr>DividendVTI</vt:lpstr>
      <vt:lpstr>OLiCilento</vt:lpstr>
      <vt:lpstr>Com’è nata l’idea ?</vt:lpstr>
      <vt:lpstr>Assignment 1</vt:lpstr>
      <vt:lpstr>Quali sono i problemi ?</vt:lpstr>
      <vt:lpstr>Chi saranno i nostri utenti ?</vt:lpstr>
      <vt:lpstr>Personas ?</vt:lpstr>
      <vt:lpstr>Task analisis</vt:lpstr>
      <vt:lpstr>Assignment 2</vt:lpstr>
      <vt:lpstr>Scenari e Casi d’uso</vt:lpstr>
      <vt:lpstr>Analisi comparativa</vt:lpstr>
      <vt:lpstr>IDEE INIZIALI di Progetto</vt:lpstr>
      <vt:lpstr>IDEE INIZIALI di Progetto</vt:lpstr>
      <vt:lpstr>Assignment 3</vt:lpstr>
      <vt:lpstr>Design pattern utilizzati</vt:lpstr>
      <vt:lpstr>Valutazione dell’usabilità: mago di OZ</vt:lpstr>
      <vt:lpstr>Prototipo Medium-Fi</vt:lpstr>
      <vt:lpstr>Valutazione del design: il cognitive walkthrough</vt:lpstr>
      <vt:lpstr>Grazie dell’attenzione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OLiCilento</dc:title>
  <dc:creator>GIUSEPPE ARIENZO</dc:creator>
  <cp:lastModifiedBy>GIUSEPPE ARIENZO</cp:lastModifiedBy>
  <cp:revision>2</cp:revision>
  <dcterms:created xsi:type="dcterms:W3CDTF">2020-07-17T15:53:16Z</dcterms:created>
  <dcterms:modified xsi:type="dcterms:W3CDTF">2020-07-17T16:05:25Z</dcterms:modified>
</cp:coreProperties>
</file>