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72" y="5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E85CB7-20A4-41F1-8DB4-76074824DA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FC93ED6A-5795-4519-90DE-4F00AAEA4F94}">
      <dgm:prSet/>
      <dgm:spPr/>
      <dgm:t>
        <a:bodyPr/>
        <a:lstStyle/>
        <a:p>
          <a:endParaRPr lang="en-US" dirty="0"/>
        </a:p>
      </dgm:t>
    </dgm:pt>
    <dgm:pt modelId="{5DE6A954-85AD-4208-8F51-200C761E133F}" type="parTrans" cxnId="{FCEFE0AA-E39F-4E22-A685-1EA893C38B74}">
      <dgm:prSet/>
      <dgm:spPr/>
      <dgm:t>
        <a:bodyPr/>
        <a:lstStyle/>
        <a:p>
          <a:endParaRPr lang="en-US"/>
        </a:p>
      </dgm:t>
    </dgm:pt>
    <dgm:pt modelId="{79AC5A7C-77CB-4D52-87E8-87E10A2261F6}" type="sibTrans" cxnId="{FCEFE0AA-E39F-4E22-A685-1EA893C38B74}">
      <dgm:prSet/>
      <dgm:spPr/>
      <dgm:t>
        <a:bodyPr/>
        <a:lstStyle/>
        <a:p>
          <a:endParaRPr lang="en-US"/>
        </a:p>
      </dgm:t>
    </dgm:pt>
    <dgm:pt modelId="{97D96C63-7E9C-4E23-936C-E44DF547A7B2}">
      <dgm:prSet/>
      <dgm:spPr/>
      <dgm:t>
        <a:bodyPr/>
        <a:lstStyle/>
        <a:p>
          <a:endParaRPr lang="en-US" dirty="0"/>
        </a:p>
      </dgm:t>
    </dgm:pt>
    <dgm:pt modelId="{630CE50D-C973-44CE-8BDE-4EE5178AE564}" type="parTrans" cxnId="{1DC9FD12-901C-49B5-9CE2-8AD3FC7C1EAA}">
      <dgm:prSet/>
      <dgm:spPr/>
      <dgm:t>
        <a:bodyPr/>
        <a:lstStyle/>
        <a:p>
          <a:endParaRPr lang="en-US"/>
        </a:p>
      </dgm:t>
    </dgm:pt>
    <dgm:pt modelId="{073F3DC7-35DC-4BFF-9A5E-AEB891968558}" type="sibTrans" cxnId="{1DC9FD12-901C-49B5-9CE2-8AD3FC7C1EAA}">
      <dgm:prSet/>
      <dgm:spPr/>
      <dgm:t>
        <a:bodyPr/>
        <a:lstStyle/>
        <a:p>
          <a:endParaRPr lang="en-US"/>
        </a:p>
      </dgm:t>
    </dgm:pt>
    <dgm:pt modelId="{53D39B6C-7DF2-4261-B8EE-ED3E2EA50841}" type="pres">
      <dgm:prSet presAssocID="{C5E85CB7-20A4-41F1-8DB4-76074824DA3F}" presName="root" presStyleCnt="0">
        <dgm:presLayoutVars>
          <dgm:dir/>
          <dgm:resizeHandles val="exact"/>
        </dgm:presLayoutVars>
      </dgm:prSet>
      <dgm:spPr/>
    </dgm:pt>
    <dgm:pt modelId="{FCB1AF8A-0752-491F-8E6D-CAA4740B404D}" type="pres">
      <dgm:prSet presAssocID="{FC93ED6A-5795-4519-90DE-4F00AAEA4F94}" presName="compNode" presStyleCnt="0"/>
      <dgm:spPr/>
    </dgm:pt>
    <dgm:pt modelId="{9656D8CE-C1D4-4411-80BF-D45D64DC071B}" type="pres">
      <dgm:prSet presAssocID="{FC93ED6A-5795-4519-90DE-4F00AAEA4F94}" presName="bgRect" presStyleLbl="bgShp" presStyleIdx="0" presStyleCnt="2"/>
      <dgm:spPr/>
    </dgm:pt>
    <dgm:pt modelId="{F28BE541-0A5E-4B2C-A9C9-B59F69C6EF43}" type="pres">
      <dgm:prSet presAssocID="{FC93ED6A-5795-4519-90DE-4F00AAEA4F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53A6C21B-BC85-4275-BC97-409B8845053D}" type="pres">
      <dgm:prSet presAssocID="{FC93ED6A-5795-4519-90DE-4F00AAEA4F94}" presName="spaceRect" presStyleCnt="0"/>
      <dgm:spPr/>
    </dgm:pt>
    <dgm:pt modelId="{A408EF52-63D6-4A81-BC9D-1876BDCA3681}" type="pres">
      <dgm:prSet presAssocID="{FC93ED6A-5795-4519-90DE-4F00AAEA4F94}" presName="parTx" presStyleLbl="revTx" presStyleIdx="0" presStyleCnt="2">
        <dgm:presLayoutVars>
          <dgm:chMax val="0"/>
          <dgm:chPref val="0"/>
        </dgm:presLayoutVars>
      </dgm:prSet>
      <dgm:spPr/>
    </dgm:pt>
    <dgm:pt modelId="{985A10D4-E546-4E6A-9D90-2C48C5E27C81}" type="pres">
      <dgm:prSet presAssocID="{79AC5A7C-77CB-4D52-87E8-87E10A2261F6}" presName="sibTrans" presStyleCnt="0"/>
      <dgm:spPr/>
    </dgm:pt>
    <dgm:pt modelId="{487FCB9D-F4EA-4221-90CC-8ABD305B26C6}" type="pres">
      <dgm:prSet presAssocID="{97D96C63-7E9C-4E23-936C-E44DF547A7B2}" presName="compNode" presStyleCnt="0"/>
      <dgm:spPr/>
    </dgm:pt>
    <dgm:pt modelId="{911F45C1-930E-47CE-8A1B-E700E83179A4}" type="pres">
      <dgm:prSet presAssocID="{97D96C63-7E9C-4E23-936C-E44DF547A7B2}" presName="bgRect" presStyleLbl="bgShp" presStyleIdx="1" presStyleCnt="2"/>
      <dgm:spPr/>
    </dgm:pt>
    <dgm:pt modelId="{CF47F366-EB03-4917-AC23-5CAABAAAA573}" type="pres">
      <dgm:prSet presAssocID="{97D96C63-7E9C-4E23-936C-E44DF547A7B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51102576-BE80-413E-B41B-6A9B864148F4}" type="pres">
      <dgm:prSet presAssocID="{97D96C63-7E9C-4E23-936C-E44DF547A7B2}" presName="spaceRect" presStyleCnt="0"/>
      <dgm:spPr/>
    </dgm:pt>
    <dgm:pt modelId="{95F8E2AB-A0A5-4CF3-8174-922B0166DD35}" type="pres">
      <dgm:prSet presAssocID="{97D96C63-7E9C-4E23-936C-E44DF547A7B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DC9FD12-901C-49B5-9CE2-8AD3FC7C1EAA}" srcId="{C5E85CB7-20A4-41F1-8DB4-76074824DA3F}" destId="{97D96C63-7E9C-4E23-936C-E44DF547A7B2}" srcOrd="1" destOrd="0" parTransId="{630CE50D-C973-44CE-8BDE-4EE5178AE564}" sibTransId="{073F3DC7-35DC-4BFF-9A5E-AEB891968558}"/>
    <dgm:cxn modelId="{F9F27A36-0078-4F9C-97DA-B45AEF97ABC9}" type="presOf" srcId="{97D96C63-7E9C-4E23-936C-E44DF547A7B2}" destId="{95F8E2AB-A0A5-4CF3-8174-922B0166DD35}" srcOrd="0" destOrd="0" presId="urn:microsoft.com/office/officeart/2018/2/layout/IconVerticalSolidList"/>
    <dgm:cxn modelId="{B19BE483-6F36-4C09-8A3B-38BE56D8727E}" type="presOf" srcId="{FC93ED6A-5795-4519-90DE-4F00AAEA4F94}" destId="{A408EF52-63D6-4A81-BC9D-1876BDCA3681}" srcOrd="0" destOrd="0" presId="urn:microsoft.com/office/officeart/2018/2/layout/IconVerticalSolidList"/>
    <dgm:cxn modelId="{FCEFE0AA-E39F-4E22-A685-1EA893C38B74}" srcId="{C5E85CB7-20A4-41F1-8DB4-76074824DA3F}" destId="{FC93ED6A-5795-4519-90DE-4F00AAEA4F94}" srcOrd="0" destOrd="0" parTransId="{5DE6A954-85AD-4208-8F51-200C761E133F}" sibTransId="{79AC5A7C-77CB-4D52-87E8-87E10A2261F6}"/>
    <dgm:cxn modelId="{1E42DFD2-7621-490C-9C27-3B336DCCB659}" type="presOf" srcId="{C5E85CB7-20A4-41F1-8DB4-76074824DA3F}" destId="{53D39B6C-7DF2-4261-B8EE-ED3E2EA50841}" srcOrd="0" destOrd="0" presId="urn:microsoft.com/office/officeart/2018/2/layout/IconVerticalSolidList"/>
    <dgm:cxn modelId="{9F544FDA-F3D5-4620-B4AE-4EA48B452B71}" type="presParOf" srcId="{53D39B6C-7DF2-4261-B8EE-ED3E2EA50841}" destId="{FCB1AF8A-0752-491F-8E6D-CAA4740B404D}" srcOrd="0" destOrd="0" presId="urn:microsoft.com/office/officeart/2018/2/layout/IconVerticalSolidList"/>
    <dgm:cxn modelId="{CD7DD196-6EDE-464C-89A1-E9C8A76B82DB}" type="presParOf" srcId="{FCB1AF8A-0752-491F-8E6D-CAA4740B404D}" destId="{9656D8CE-C1D4-4411-80BF-D45D64DC071B}" srcOrd="0" destOrd="0" presId="urn:microsoft.com/office/officeart/2018/2/layout/IconVerticalSolidList"/>
    <dgm:cxn modelId="{BB737821-4C77-4E32-84A3-A10928A9B4DB}" type="presParOf" srcId="{FCB1AF8A-0752-491F-8E6D-CAA4740B404D}" destId="{F28BE541-0A5E-4B2C-A9C9-B59F69C6EF43}" srcOrd="1" destOrd="0" presId="urn:microsoft.com/office/officeart/2018/2/layout/IconVerticalSolidList"/>
    <dgm:cxn modelId="{DD78706F-2EA0-4980-B70D-5EAA55A9CB2B}" type="presParOf" srcId="{FCB1AF8A-0752-491F-8E6D-CAA4740B404D}" destId="{53A6C21B-BC85-4275-BC97-409B8845053D}" srcOrd="2" destOrd="0" presId="urn:microsoft.com/office/officeart/2018/2/layout/IconVerticalSolidList"/>
    <dgm:cxn modelId="{3FF6EE3C-495B-4F76-B99B-A05A1C40CE66}" type="presParOf" srcId="{FCB1AF8A-0752-491F-8E6D-CAA4740B404D}" destId="{A408EF52-63D6-4A81-BC9D-1876BDCA3681}" srcOrd="3" destOrd="0" presId="urn:microsoft.com/office/officeart/2018/2/layout/IconVerticalSolidList"/>
    <dgm:cxn modelId="{7359B214-57AA-4F93-98D3-33B11AF33142}" type="presParOf" srcId="{53D39B6C-7DF2-4261-B8EE-ED3E2EA50841}" destId="{985A10D4-E546-4E6A-9D90-2C48C5E27C81}" srcOrd="1" destOrd="0" presId="urn:microsoft.com/office/officeart/2018/2/layout/IconVerticalSolidList"/>
    <dgm:cxn modelId="{67EF6D8E-1801-4028-AA64-D78B71F6B65D}" type="presParOf" srcId="{53D39B6C-7DF2-4261-B8EE-ED3E2EA50841}" destId="{487FCB9D-F4EA-4221-90CC-8ABD305B26C6}" srcOrd="2" destOrd="0" presId="urn:microsoft.com/office/officeart/2018/2/layout/IconVerticalSolidList"/>
    <dgm:cxn modelId="{6F7CC8CB-998F-43C2-87D0-F0900D67F9DD}" type="presParOf" srcId="{487FCB9D-F4EA-4221-90CC-8ABD305B26C6}" destId="{911F45C1-930E-47CE-8A1B-E700E83179A4}" srcOrd="0" destOrd="0" presId="urn:microsoft.com/office/officeart/2018/2/layout/IconVerticalSolidList"/>
    <dgm:cxn modelId="{7F68207F-34B3-49A5-BAF0-23A8EB4873B9}" type="presParOf" srcId="{487FCB9D-F4EA-4221-90CC-8ABD305B26C6}" destId="{CF47F366-EB03-4917-AC23-5CAABAAAA573}" srcOrd="1" destOrd="0" presId="urn:microsoft.com/office/officeart/2018/2/layout/IconVerticalSolidList"/>
    <dgm:cxn modelId="{DAB87A08-2036-4E13-96AB-3E48032FEE7F}" type="presParOf" srcId="{487FCB9D-F4EA-4221-90CC-8ABD305B26C6}" destId="{51102576-BE80-413E-B41B-6A9B864148F4}" srcOrd="2" destOrd="0" presId="urn:microsoft.com/office/officeart/2018/2/layout/IconVerticalSolidList"/>
    <dgm:cxn modelId="{48000D71-FE74-432D-9DCC-CF1E13C79911}" type="presParOf" srcId="{487FCB9D-F4EA-4221-90CC-8ABD305B26C6}" destId="{95F8E2AB-A0A5-4CF3-8174-922B0166DD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56D8CE-C1D4-4411-80BF-D45D64DC071B}">
      <dsp:nvSpPr>
        <dsp:cNvPr id="0" name=""/>
        <dsp:cNvSpPr/>
      </dsp:nvSpPr>
      <dsp:spPr>
        <a:xfrm>
          <a:off x="0" y="614739"/>
          <a:ext cx="2214563" cy="11349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BE541-0A5E-4B2C-A9C9-B59F69C6EF43}">
      <dsp:nvSpPr>
        <dsp:cNvPr id="0" name=""/>
        <dsp:cNvSpPr/>
      </dsp:nvSpPr>
      <dsp:spPr>
        <a:xfrm>
          <a:off x="343308" y="870093"/>
          <a:ext cx="624197" cy="624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8EF52-63D6-4A81-BC9D-1876BDCA3681}">
      <dsp:nvSpPr>
        <dsp:cNvPr id="0" name=""/>
        <dsp:cNvSpPr/>
      </dsp:nvSpPr>
      <dsp:spPr>
        <a:xfrm>
          <a:off x="1310814" y="614739"/>
          <a:ext cx="903748" cy="1134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111" tIns="120111" rIns="120111" bIns="120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310814" y="614739"/>
        <a:ext cx="903748" cy="1134904"/>
      </dsp:txXfrm>
    </dsp:sp>
    <dsp:sp modelId="{911F45C1-930E-47CE-8A1B-E700E83179A4}">
      <dsp:nvSpPr>
        <dsp:cNvPr id="0" name=""/>
        <dsp:cNvSpPr/>
      </dsp:nvSpPr>
      <dsp:spPr>
        <a:xfrm>
          <a:off x="0" y="2033370"/>
          <a:ext cx="2214563" cy="11349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7F366-EB03-4917-AC23-5CAABAAAA573}">
      <dsp:nvSpPr>
        <dsp:cNvPr id="0" name=""/>
        <dsp:cNvSpPr/>
      </dsp:nvSpPr>
      <dsp:spPr>
        <a:xfrm>
          <a:off x="343308" y="2288724"/>
          <a:ext cx="624197" cy="624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8E2AB-A0A5-4CF3-8174-922B0166DD35}">
      <dsp:nvSpPr>
        <dsp:cNvPr id="0" name=""/>
        <dsp:cNvSpPr/>
      </dsp:nvSpPr>
      <dsp:spPr>
        <a:xfrm>
          <a:off x="1310814" y="2033370"/>
          <a:ext cx="903748" cy="1134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111" tIns="120111" rIns="120111" bIns="1201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310814" y="2033370"/>
        <a:ext cx="903748" cy="1134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BD1B-8D99-86C8-5729-0B5DDE0CB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793F7-9F01-2EB8-BA14-CA60104BC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DD14D-71B9-8281-5C30-D9E082D6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EDAFF-9F77-F6AE-2913-3118BD2D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30A96-4E3B-F6D3-87F9-A62B47F4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3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C5CA-4F2C-F334-F270-4067DF09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7DD94-C1DB-BDCB-047D-A5FE41BA8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6E48E-6F6A-5B3A-949D-F74957FA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60CCD-CC2A-485B-39F7-68D3C02D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88264-CC82-DA4C-A279-1D943B1E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9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D6AC3-9F78-FA7D-9873-22FE912D9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2B4A5-1732-0797-6E7F-AF8F341F3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DBC77-3774-30CC-E219-3A760006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E9258-18F9-7DA3-79FC-1FB6AA2E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2BA7-BE30-024E-1108-195DE9AB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12A2-98A4-1180-40B2-FCC2CDFA2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0112-92AE-4897-C674-040CD4779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16203-60DA-7F96-0159-F3F7E4D2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909AB-76EF-F44A-2EEB-ADA3DEEF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6911-ADCC-A1D4-2EC2-B3D7379A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99BC-BEC5-FE3E-3000-AF8C46FB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D8490-ACF3-31D1-F1A4-CF8E380B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B859-64B4-12B5-49DE-99861AE5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1F021-209E-E24C-E0C2-DFAB76AD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7D4BA-2794-2A4F-8B04-71CEBE64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9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5067-633D-3DFE-65A0-1D249081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BB43-FEBB-2B8F-50C9-0CE073EF0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D6F8A-EB70-FB04-9705-56D4B2C7D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9AD9D-1E15-2682-4546-E3B4A291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C1B3F-7788-6532-0F1C-75FED140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1431A-2C0D-6E28-2524-C4F5DC7C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7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ADE7-25F5-95F5-1BAD-D89C6920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C811E-F4B8-A5B5-8D29-2A29503EA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F6983-2D00-31FB-1813-341469A42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67618-2A82-C567-9097-93116DB1A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867E7-81C8-8C88-D0BA-B20E26562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13FBE-8121-710D-C032-D98068AE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40586-BEEA-84DD-8880-3551900D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5923F-37B8-32C8-BC80-2D5B1C6B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7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3593-E2E4-64B2-5DA4-6EDA44C0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28F57-A9F6-6C80-1FAE-EDC8B836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E4811-9C49-4F7D-DB00-7910A03B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00E74-84C5-D6AA-2216-A0101CE6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2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540BD-1C00-DFA2-F3BF-F76CA6D5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90D46-131D-5EA8-848B-E26F1924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D84E9-95B5-1971-1FD9-74BAE0C5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6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235D-C241-2DD0-AF4C-6625DB63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3E505-CF95-156C-8839-4EF1A7BE2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44D63-9402-ADBC-BBF5-D744155F9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03732-E1DE-0B54-0198-E47011CF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79377-FCF4-334B-08E1-C7A11350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29B62-32DD-3674-8E38-029517D5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5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40E4-54DE-E81D-23F2-CF8DB076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7A80F-497A-5EA7-DC82-398013351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F866A-1EE7-D241-EB60-33F4F142D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FBD60-449A-30CE-392D-933E587E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13A16-3FDF-582B-F187-95300289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1C588-D371-5760-43BC-D1D66B3D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4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BEA28-DC6A-11D2-A29A-F2D08A04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3C3FC-FB1F-8D1B-B210-9B65E30B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74CBE-D6B6-9F0A-C964-2A311A1B5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535B8-2EBD-D92F-E368-BC9BBC251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62A55-F898-B61A-D7D1-B2C7CF103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7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pcorn and drink in an empty red theater">
            <a:extLst>
              <a:ext uri="{FF2B5EF4-FFF2-40B4-BE49-F238E27FC236}">
                <a16:creationId xmlns:a16="http://schemas.microsoft.com/office/drawing/2014/main" id="{F50663A7-DDD7-DC7E-9C91-F5796CA6FF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1333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137434"/>
            <a:ext cx="5850495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rgbClr val="FFFFFF"/>
                </a:solidFill>
              </a:rPr>
              <a:t>Netflix Viewership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4293441"/>
            <a:ext cx="4721499" cy="1588514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en-US" sz="1600">
                <a:solidFill>
                  <a:srgbClr val="FFFFFF"/>
                </a:solidFill>
              </a:rPr>
              <a:t>Brian Reppeto</a:t>
            </a:r>
          </a:p>
          <a:p>
            <a:pPr algn="l"/>
            <a:r>
              <a:rPr lang="en-US" sz="1600">
                <a:solidFill>
                  <a:srgbClr val="FFFFFF"/>
                </a:solidFill>
              </a:rPr>
              <a:t>Bellevue University</a:t>
            </a:r>
          </a:p>
          <a:p>
            <a:pPr algn="l"/>
            <a:r>
              <a:rPr lang="en-US" sz="1600">
                <a:solidFill>
                  <a:srgbClr val="FFFFFF"/>
                </a:solidFill>
              </a:rPr>
              <a:t>DSC 640</a:t>
            </a:r>
          </a:p>
          <a:p>
            <a:pPr algn="l"/>
            <a:r>
              <a:rPr lang="en-US" sz="1600">
                <a:solidFill>
                  <a:srgbClr val="FFFFFF"/>
                </a:solidFill>
              </a:rPr>
              <a:t>Prof. Williams</a:t>
            </a:r>
          </a:p>
          <a:p>
            <a:pPr algn="l"/>
            <a:r>
              <a:rPr lang="en-US" sz="1600">
                <a:solidFill>
                  <a:srgbClr val="FFFFFF"/>
                </a:solidFill>
              </a:rPr>
              <a:t>December 8,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Category Distribution (Pie Chart)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19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320" y="2718054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500"/>
              <a:t>Shows the breakdown of Netflix content globally by category (Films/TV, English/Non-English).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500"/>
              <a:t>This clarifies the diversity of content offerings.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D15CA1-7BE5-777A-F83F-75286C76D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88" y="1759606"/>
            <a:ext cx="5191506" cy="34393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Cumulative Weeks in Top 10 (Stacked Bar Chart)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19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320" y="2718054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500"/>
              <a:t>Displays regional engagement by category, highlighting content preferences across different regions.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837E6-9E00-56DB-C984-07534AE25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88" y="1305350"/>
            <a:ext cx="5191506" cy="43478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Views per Runtime (Funnel Chart)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19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320" y="2718054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500"/>
              <a:t>Compares viewing efficiency across categories, providing insight into user engagement relative to content duration.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C8BC8-0E7C-8CD4-67D9-87B867CEA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88" y="1954287"/>
            <a:ext cx="5191506" cy="30500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 Volume by Year/Month (Line Chart)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19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320" y="2718054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500"/>
              <a:t>Tracks content releases over time, illustrating seasonal trends in new releases.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B6650-6E7D-012F-7835-C9B2EF2E3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88" y="1688223"/>
            <a:ext cx="5191506" cy="35821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Shows by Category (Stacked Bar)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19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320" y="2718054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500"/>
              <a:t>Highlights the most engaging categories in the critical early viewing period.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27DD0-57F7-0052-88EC-19E9B7BEE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88" y="1869925"/>
            <a:ext cx="5191506" cy="32187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5 Shows by Hours Viewed (Stacked Bar)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50317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320" y="2718054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500"/>
              <a:t>Identifies Netflix’s most successful shows, offering benchmarks for future content.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A3D2BD-2783-A9F9-F676-DEE566CCC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225" y="2017034"/>
            <a:ext cx="5191455" cy="29331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64853BCB-1109-FF5B-A31E-0C10D496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212" r="15054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D83F3B-F3B7-16B8-8005-69E81CE8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50" y="1678666"/>
            <a:ext cx="3066142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200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D37A3-DA82-8D60-B951-A7A7E1DA2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" y="4050831"/>
            <a:ext cx="4371517" cy="1096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sz="1400" dirty="0"/>
              <a:t>All Analysis was done using Power BI and Excel</a:t>
            </a:r>
          </a:p>
          <a:p>
            <a:pPr marL="0" indent="0" algn="r">
              <a:buNone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3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6BF47BD-DB8D-4367-B0B5-D4A6D1A32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1" y="552553"/>
            <a:ext cx="2440851" cy="1292122"/>
          </a:xfrm>
        </p:spPr>
        <p:txBody>
          <a:bodyPr anchor="t">
            <a:normAutofit/>
          </a:bodyPr>
          <a:lstStyle/>
          <a:p>
            <a:r>
              <a:rPr lang="en-US" sz="1900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EC502A-AB06-E775-CD8F-6FD4F7E0B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598037"/>
              </p:ext>
            </p:extLst>
          </p:nvPr>
        </p:nvGraphicFramePr>
        <p:xfrm>
          <a:off x="817959" y="2059200"/>
          <a:ext cx="2214563" cy="3783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7B7933B-CD96-0761-0A00-8118C7D37D13}"/>
              </a:ext>
            </a:extLst>
          </p:cNvPr>
          <p:cNvSpPr txBox="1"/>
          <p:nvPr/>
        </p:nvSpPr>
        <p:spPr>
          <a:xfrm>
            <a:off x="3168616" y="3825127"/>
            <a:ext cx="55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an English TV Series will add the most value.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B1415-C742-E070-91F5-FB73C1252FF4}"/>
              </a:ext>
            </a:extLst>
          </p:cNvPr>
          <p:cNvSpPr txBox="1"/>
          <p:nvPr/>
        </p:nvSpPr>
        <p:spPr>
          <a:xfrm>
            <a:off x="2352013" y="1281139"/>
            <a:ext cx="6601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though English Films had more views, English TV Shows accounted for 47% of the total hours view the first 91 days of the 4 total categories.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5C996-0AD3-7E73-CD21-2D88943B73C5}"/>
              </a:ext>
            </a:extLst>
          </p:cNvPr>
          <p:cNvSpPr txBox="1"/>
          <p:nvPr/>
        </p:nvSpPr>
        <p:spPr>
          <a:xfrm>
            <a:off x="3168616" y="2748389"/>
            <a:ext cx="55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English TV shows have spent more time in the top 10.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225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Netflix Viewership Analysis</vt:lpstr>
      <vt:lpstr>Category Distribution (Pie Chart)</vt:lpstr>
      <vt:lpstr>Cumulative Weeks in Top 10 (Stacked Bar Chart)</vt:lpstr>
      <vt:lpstr>Views per Runtime (Funnel Chart)</vt:lpstr>
      <vt:lpstr>Content Volume by Year/Month (Line Chart)</vt:lpstr>
      <vt:lpstr>Top 10 Shows by Category (Stacked Bar)</vt:lpstr>
      <vt:lpstr>Top 5 Shows by Hours Viewed (Stacked Bar)</vt:lpstr>
      <vt:lpstr>Data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Brian Reppeto</dc:creator>
  <cp:keywords/>
  <dc:description>generated using python-pptx</dc:description>
  <cp:lastModifiedBy>Brian Reppeto</cp:lastModifiedBy>
  <cp:revision>13</cp:revision>
  <dcterms:created xsi:type="dcterms:W3CDTF">2013-01-27T09:14:16Z</dcterms:created>
  <dcterms:modified xsi:type="dcterms:W3CDTF">2024-12-07T22:38:32Z</dcterms:modified>
  <cp:category/>
</cp:coreProperties>
</file>