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F70"/>
    <a:srgbClr val="0AA4A5"/>
    <a:srgbClr val="9BA2B1"/>
    <a:srgbClr val="CEDCFF"/>
    <a:srgbClr val="0AA3A3"/>
    <a:srgbClr val="48E647"/>
    <a:srgbClr val="FF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3345" autoAdjust="0"/>
  </p:normalViewPr>
  <p:slideViewPr>
    <p:cSldViewPr snapToGrid="0">
      <p:cViewPr>
        <p:scale>
          <a:sx n="120" d="100"/>
          <a:sy n="120" d="100"/>
        </p:scale>
        <p:origin x="1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C4E04-4286-4B28-8203-3A4C97CABCD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4AF5D-9200-4174-BDF6-FB02D5BC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4AF5D-9200-4174-BDF6-FB02D5BC3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4AF5D-9200-4174-BDF6-FB02D5BC3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3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B077-A35F-9DFA-0433-220DC134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44951-3C1C-8E44-2583-2B953F432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C540-000C-055C-B3B9-1149A5AF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E4B4-4120-F9BB-E546-9D788321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44D8-1AC1-67CF-0599-ACC0C603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1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D2F2-8961-3288-43DC-1F14B25E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D2DC6-6178-F6C1-0DDA-1636C5B2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9CBB-055B-FC1D-23A3-1F265664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8610-7788-9D93-FAE1-894AC0F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6C63-66A1-0F86-145B-4CE63F27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66144-C11E-E062-54F6-3D542441F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DDA04-8289-6AA5-DFEE-37801E6E4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7B73-72FC-5EE5-C378-B0AEFBAB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ABCF-F3A1-B3B1-C6FE-89917176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876F8-5ABB-E59E-F440-AAECEAE8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5BB7-1001-9ABE-4A26-5FA0FF3F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9629-10B2-4F84-FA53-623F6604A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CED6-5CA4-F8A6-EF5B-C1FC4E11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28CA-A9AC-43ED-F887-1A4012CA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A068-0393-57CC-EB14-7ECB53AD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A4D7-A02C-F15F-F74D-3DE92863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90223-A0E7-0CF4-D34C-476EED1E5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0A6AF-6084-D767-DF29-12A27FE7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AB0D6-FC68-0707-8CA7-379A3144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4374-FB7C-E5AF-1964-3F6E70C2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86C6-1A9C-7285-3988-9FCD960F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8489-689C-26E7-3CED-A425559D7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46270-B3CB-E4C4-1A15-3FE13D87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F69FE-8B8F-8451-4E42-83D9C82C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57ED5-D685-E931-2DFC-A00E9697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690BF-B24B-D75C-6C73-2E3B1E42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0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AA96-5EFF-6E8F-F3BD-DFABF876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72B6-E165-CCAF-67C2-6F45408B7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39EE-F8F6-EB15-320B-DB2B67541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62602-2617-BC5A-5C6E-C8D0B939B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3DCD9-D5B8-4BAF-A6D2-AC29C3A34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C1979-8140-6C6B-A4DF-1DCADB19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AFC5E-E2AF-0E15-EB32-0E0EAC29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DDDE0-4AD6-6C56-0C5C-236CB59A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575E-3F5E-3F87-4F4C-1E5817B7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301A5-4CCE-D7A4-CA4B-A86F685F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BDC0F-DD64-3E50-23B9-1A6D3EC8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5BE9-128F-7AFD-F83A-F512CFC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C6777-FD71-B69B-41AF-8FFF40D9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E18C2-C429-4BC1-D64C-4EEEF2F2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752C-3A53-51B9-F71E-CB9A571B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F27B-FD2E-10CC-BBC7-B348D093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D968-4C7F-500C-7670-A0D51358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1FEAF-E08A-E8DF-DAFF-EB2CB10E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89082-C3BB-5DB0-1D1A-57BA884D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C0E19-1256-2753-B776-EA98E844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B833A-D598-472E-2D92-B5F90B2E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5035-3FAC-C85B-0236-1B04338C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6839B-C234-537E-56D0-1157070FB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EA170-E697-9836-BF8B-22B7EB69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C2C3-8926-D78A-F9CF-01DBF7D8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93F5E-25C7-8433-CE63-C1229E4C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EA16-3CA1-6CE7-D115-40662C85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DBAA1-AD37-3AA7-29C9-D937C952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EC85-153F-B0FD-7F86-CF1CA48C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9E7A-A22F-0073-9A02-C03BAF5A0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ECF00-8722-411B-B7E1-C8A90403934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DE5D-A33E-E3A7-E6C0-6D5E00FBB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529A-0FAD-6AA0-0CB3-659167DEE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C543E-45F0-4784-84E7-C4179B6F9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062BBC8-8EF3-77DA-1EEF-274193C79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r="5857"/>
          <a:stretch/>
        </p:blipFill>
        <p:spPr>
          <a:xfrm>
            <a:off x="3202140" y="3409917"/>
            <a:ext cx="4812030" cy="361803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6CBCF2D-5C7E-EAD9-36BA-98EFCC8510D4}"/>
              </a:ext>
            </a:extLst>
          </p:cNvPr>
          <p:cNvGrpSpPr/>
          <p:nvPr/>
        </p:nvGrpSpPr>
        <p:grpSpPr>
          <a:xfrm>
            <a:off x="3202140" y="486119"/>
            <a:ext cx="4667097" cy="2612069"/>
            <a:chOff x="3393358" y="497549"/>
            <a:chExt cx="4667097" cy="2612069"/>
          </a:xfrm>
        </p:grpSpPr>
        <p:pic>
          <p:nvPicPr>
            <p:cNvPr id="7" name="Picture 6" descr="A map of the world&#10;&#10;Description automatically generated">
              <a:extLst>
                <a:ext uri="{FF2B5EF4-FFF2-40B4-BE49-F238E27FC236}">
                  <a16:creationId xmlns:a16="http://schemas.microsoft.com/office/drawing/2014/main" id="{F87FCB9F-44B8-8CA3-B380-2B3B918B45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6" t="25658" r="2232" b="28263"/>
            <a:stretch/>
          </p:blipFill>
          <p:spPr>
            <a:xfrm>
              <a:off x="3393358" y="497549"/>
              <a:ext cx="4667097" cy="2329784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85A1D5-9530-43F2-6D22-10AF1EBCB34F}"/>
                </a:ext>
              </a:extLst>
            </p:cNvPr>
            <p:cNvCxnSpPr>
              <a:cxnSpLocks/>
            </p:cNvCxnSpPr>
            <p:nvPr/>
          </p:nvCxnSpPr>
          <p:spPr>
            <a:xfrm>
              <a:off x="6924834" y="2996171"/>
              <a:ext cx="256779" cy="0"/>
            </a:xfrm>
            <a:prstGeom prst="line">
              <a:avLst/>
            </a:prstGeom>
            <a:ln>
              <a:solidFill>
                <a:srgbClr val="9BA2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2B67BE-21A6-3B67-168B-8F489CB5B263}"/>
                </a:ext>
              </a:extLst>
            </p:cNvPr>
            <p:cNvGrpSpPr/>
            <p:nvPr/>
          </p:nvGrpSpPr>
          <p:grpSpPr>
            <a:xfrm>
              <a:off x="3738563" y="2839641"/>
              <a:ext cx="734265" cy="246221"/>
              <a:chOff x="3738563" y="2839641"/>
              <a:chExt cx="734265" cy="24622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E00FCE-64A9-AE36-1F5D-589E2DC71E9B}"/>
                  </a:ext>
                </a:extLst>
              </p:cNvPr>
              <p:cNvSpPr/>
              <p:nvPr/>
            </p:nvSpPr>
            <p:spPr>
              <a:xfrm>
                <a:off x="3738563" y="2909888"/>
                <a:ext cx="171450" cy="150808"/>
              </a:xfrm>
              <a:prstGeom prst="rect">
                <a:avLst/>
              </a:prstGeom>
              <a:solidFill>
                <a:srgbClr val="FF6F61"/>
              </a:solidFill>
              <a:ln>
                <a:solidFill>
                  <a:srgbClr val="FF6F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39D026-D674-1970-7FF9-C276C07F3A6F}"/>
                  </a:ext>
                </a:extLst>
              </p:cNvPr>
              <p:cNvSpPr txBox="1"/>
              <p:nvPr/>
            </p:nvSpPr>
            <p:spPr>
              <a:xfrm>
                <a:off x="3904259" y="2839641"/>
                <a:ext cx="568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Bahnschrift SemiLight SemiConde" panose="020B0502040204020203" pitchFamily="34" charset="0"/>
                  </a:rPr>
                  <a:t>Corals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BA5C6D-DC5E-EA70-4890-5A3B9DA8B58A}"/>
                </a:ext>
              </a:extLst>
            </p:cNvPr>
            <p:cNvGrpSpPr/>
            <p:nvPr/>
          </p:nvGrpSpPr>
          <p:grpSpPr>
            <a:xfrm>
              <a:off x="5283473" y="2861431"/>
              <a:ext cx="917137" cy="246221"/>
              <a:chOff x="4794824" y="2846793"/>
              <a:chExt cx="917137" cy="24622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CD8595-AE34-900E-CD75-40F78A03E923}"/>
                  </a:ext>
                </a:extLst>
              </p:cNvPr>
              <p:cNvSpPr/>
              <p:nvPr/>
            </p:nvSpPr>
            <p:spPr>
              <a:xfrm>
                <a:off x="4794824" y="2909888"/>
                <a:ext cx="171450" cy="150808"/>
              </a:xfrm>
              <a:prstGeom prst="rect">
                <a:avLst/>
              </a:prstGeom>
              <a:solidFill>
                <a:srgbClr val="48E647"/>
              </a:solidFill>
              <a:ln>
                <a:solidFill>
                  <a:srgbClr val="48E6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B39F55-3923-B28D-6F98-F98B1A2D0C50}"/>
                  </a:ext>
                </a:extLst>
              </p:cNvPr>
              <p:cNvSpPr txBox="1"/>
              <p:nvPr/>
            </p:nvSpPr>
            <p:spPr>
              <a:xfrm>
                <a:off x="4960412" y="2846793"/>
                <a:ext cx="7515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Bahnschrift SemiLight SemiConde" panose="020B0502040204020203" pitchFamily="34" charset="0"/>
                  </a:rPr>
                  <a:t>Mangroves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FC46C4F-9D9F-1218-7EB7-F2C4D47B0423}"/>
                </a:ext>
              </a:extLst>
            </p:cNvPr>
            <p:cNvGrpSpPr/>
            <p:nvPr/>
          </p:nvGrpSpPr>
          <p:grpSpPr>
            <a:xfrm>
              <a:off x="4574676" y="2861431"/>
              <a:ext cx="724805" cy="246221"/>
              <a:chOff x="5574075" y="2858979"/>
              <a:chExt cx="724805" cy="24622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E202E6-0ABD-0800-FE91-ADD696BEF475}"/>
                  </a:ext>
                </a:extLst>
              </p:cNvPr>
              <p:cNvSpPr/>
              <p:nvPr/>
            </p:nvSpPr>
            <p:spPr>
              <a:xfrm>
                <a:off x="5574075" y="2920767"/>
                <a:ext cx="171450" cy="150808"/>
              </a:xfrm>
              <a:prstGeom prst="rect">
                <a:avLst/>
              </a:prstGeom>
              <a:solidFill>
                <a:srgbClr val="CEDCFF"/>
              </a:solidFill>
              <a:ln>
                <a:solidFill>
                  <a:srgbClr val="CEDC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E343CA-92AA-D57E-B9B8-33586B41114E}"/>
                  </a:ext>
                </a:extLst>
              </p:cNvPr>
              <p:cNvSpPr txBox="1"/>
              <p:nvPr/>
            </p:nvSpPr>
            <p:spPr>
              <a:xfrm>
                <a:off x="5730311" y="2858979"/>
                <a:ext cx="568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Bahnschrift SemiLight SemiConde" panose="020B0502040204020203" pitchFamily="34" charset="0"/>
                  </a:rPr>
                  <a:t>Fish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2D78851-975C-393F-423F-4F76A59673E4}"/>
                </a:ext>
              </a:extLst>
            </p:cNvPr>
            <p:cNvGrpSpPr/>
            <p:nvPr/>
          </p:nvGrpSpPr>
          <p:grpSpPr>
            <a:xfrm>
              <a:off x="6302387" y="2863397"/>
              <a:ext cx="622447" cy="246221"/>
              <a:chOff x="6302387" y="2863397"/>
              <a:chExt cx="622447" cy="24622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F8BFB4-B9D6-8976-C22B-D5FE9B60604A}"/>
                  </a:ext>
                </a:extLst>
              </p:cNvPr>
              <p:cNvSpPr/>
              <p:nvPr/>
            </p:nvSpPr>
            <p:spPr>
              <a:xfrm>
                <a:off x="6302387" y="2972955"/>
                <a:ext cx="62102" cy="53643"/>
              </a:xfrm>
              <a:prstGeom prst="ellipse">
                <a:avLst/>
              </a:prstGeom>
              <a:solidFill>
                <a:srgbClr val="0AA4A5"/>
              </a:solidFill>
              <a:ln>
                <a:solidFill>
                  <a:srgbClr val="0AA4A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C8AB6D-FB4B-6EAA-16B3-F9207C34F353}"/>
                  </a:ext>
                </a:extLst>
              </p:cNvPr>
              <p:cNvSpPr txBox="1"/>
              <p:nvPr/>
            </p:nvSpPr>
            <p:spPr>
              <a:xfrm>
                <a:off x="6356265" y="2863397"/>
                <a:ext cx="568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Bahnschrift SemiLight SemiConde" panose="020B0502040204020203" pitchFamily="34" charset="0"/>
                  </a:rPr>
                  <a:t>Ports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A149F4-477C-2FB3-F0D0-CB7FD7B61672}"/>
                </a:ext>
              </a:extLst>
            </p:cNvPr>
            <p:cNvSpPr txBox="1"/>
            <p:nvPr/>
          </p:nvSpPr>
          <p:spPr>
            <a:xfrm>
              <a:off x="7181613" y="2846793"/>
              <a:ext cx="5685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Bahnschrift SemiLight SemiConde" panose="020B0502040204020203" pitchFamily="34" charset="0"/>
                </a:rPr>
                <a:t>EEZ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FF76F6-C391-2D41-60AD-36A34B8D0BB7}"/>
              </a:ext>
            </a:extLst>
          </p:cNvPr>
          <p:cNvSpPr txBox="1"/>
          <p:nvPr/>
        </p:nvSpPr>
        <p:spPr>
          <a:xfrm>
            <a:off x="3202140" y="3307528"/>
            <a:ext cx="3697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Light SemiConde" panose="020B0502040204020203" pitchFamily="34" charset="0"/>
              </a:rPr>
              <a:t>b. Climate impacts on values of blue capital across regions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45DCD-AC7B-E3FB-6A57-6B8E24DB2C8F}"/>
              </a:ext>
            </a:extLst>
          </p:cNvPr>
          <p:cNvSpPr txBox="1"/>
          <p:nvPr/>
        </p:nvSpPr>
        <p:spPr>
          <a:xfrm>
            <a:off x="3202140" y="230134"/>
            <a:ext cx="3070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Light SemiConde" panose="020B0502040204020203" pitchFamily="34" charset="0"/>
              </a:rPr>
              <a:t>a. Global blue capital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41F8-9333-D0D7-6CBF-6F65A151A38B}"/>
              </a:ext>
            </a:extLst>
          </p:cNvPr>
          <p:cNvSpPr txBox="1"/>
          <p:nvPr/>
        </p:nvSpPr>
        <p:spPr>
          <a:xfrm>
            <a:off x="6532394" y="6473190"/>
            <a:ext cx="1336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Bahnschrift SemiLight SemiConde" panose="020B0502040204020203" pitchFamily="34" charset="0"/>
              </a:rPr>
              <a:t>GDP per capita (Thousand USD)</a:t>
            </a:r>
          </a:p>
        </p:txBody>
      </p:sp>
    </p:spTree>
    <p:extLst>
      <p:ext uri="{BB962C8B-B14F-4D97-AF65-F5344CB8AC3E}">
        <p14:creationId xmlns:p14="http://schemas.microsoft.com/office/powerpoint/2010/main" val="394367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AEDC3F1-9B48-6BC6-B19E-DABE196A35D5}"/>
              </a:ext>
            </a:extLst>
          </p:cNvPr>
          <p:cNvGrpSpPr/>
          <p:nvPr/>
        </p:nvGrpSpPr>
        <p:grpSpPr>
          <a:xfrm>
            <a:off x="3901312" y="2866005"/>
            <a:ext cx="3186271" cy="246221"/>
            <a:chOff x="3924800" y="2793166"/>
            <a:chExt cx="3186271" cy="24622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2B67BE-21A6-3B67-168B-8F489CB5B263}"/>
                </a:ext>
              </a:extLst>
            </p:cNvPr>
            <p:cNvGrpSpPr/>
            <p:nvPr/>
          </p:nvGrpSpPr>
          <p:grpSpPr>
            <a:xfrm>
              <a:off x="3924800" y="2793166"/>
              <a:ext cx="734265" cy="246221"/>
              <a:chOff x="3738563" y="2839641"/>
              <a:chExt cx="734265" cy="24622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E00FCE-64A9-AE36-1F5D-589E2DC71E9B}"/>
                  </a:ext>
                </a:extLst>
              </p:cNvPr>
              <p:cNvSpPr/>
              <p:nvPr/>
            </p:nvSpPr>
            <p:spPr>
              <a:xfrm>
                <a:off x="3738563" y="2909888"/>
                <a:ext cx="171450" cy="150808"/>
              </a:xfrm>
              <a:prstGeom prst="rect">
                <a:avLst/>
              </a:prstGeom>
              <a:solidFill>
                <a:srgbClr val="FF6F61"/>
              </a:solidFill>
              <a:ln>
                <a:solidFill>
                  <a:srgbClr val="FF6F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39D026-D674-1970-7FF9-C276C07F3A6F}"/>
                  </a:ext>
                </a:extLst>
              </p:cNvPr>
              <p:cNvSpPr txBox="1"/>
              <p:nvPr/>
            </p:nvSpPr>
            <p:spPr>
              <a:xfrm>
                <a:off x="3904259" y="2839641"/>
                <a:ext cx="568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Bahnschrift SemiLight SemiConde" panose="020B0502040204020203" pitchFamily="34" charset="0"/>
                  </a:rPr>
                  <a:t>Corals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BA5C6D-DC5E-EA70-4890-5A3B9DA8B58A}"/>
                </a:ext>
              </a:extLst>
            </p:cNvPr>
            <p:cNvGrpSpPr/>
            <p:nvPr/>
          </p:nvGrpSpPr>
          <p:grpSpPr>
            <a:xfrm>
              <a:off x="5469710" y="2793166"/>
              <a:ext cx="917137" cy="246221"/>
              <a:chOff x="4794824" y="2846793"/>
              <a:chExt cx="917137" cy="24622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1CD8595-AE34-900E-CD75-40F78A03E923}"/>
                  </a:ext>
                </a:extLst>
              </p:cNvPr>
              <p:cNvSpPr/>
              <p:nvPr/>
            </p:nvSpPr>
            <p:spPr>
              <a:xfrm>
                <a:off x="4794824" y="2909888"/>
                <a:ext cx="171450" cy="150808"/>
              </a:xfrm>
              <a:prstGeom prst="rect">
                <a:avLst/>
              </a:prstGeom>
              <a:solidFill>
                <a:srgbClr val="48E647"/>
              </a:solidFill>
              <a:ln>
                <a:solidFill>
                  <a:srgbClr val="48E6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B39F55-3923-B28D-6F98-F98B1A2D0C50}"/>
                  </a:ext>
                </a:extLst>
              </p:cNvPr>
              <p:cNvSpPr txBox="1"/>
              <p:nvPr/>
            </p:nvSpPr>
            <p:spPr>
              <a:xfrm>
                <a:off x="4960412" y="2846793"/>
                <a:ext cx="7515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Bahnschrift SemiLight SemiConde" panose="020B0502040204020203" pitchFamily="34" charset="0"/>
                  </a:rPr>
                  <a:t>Mangroves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FC46C4F-9D9F-1218-7EB7-F2C4D47B0423}"/>
                </a:ext>
              </a:extLst>
            </p:cNvPr>
            <p:cNvGrpSpPr/>
            <p:nvPr/>
          </p:nvGrpSpPr>
          <p:grpSpPr>
            <a:xfrm>
              <a:off x="4760913" y="2793166"/>
              <a:ext cx="724805" cy="246221"/>
              <a:chOff x="5574075" y="2858979"/>
              <a:chExt cx="724805" cy="24622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E202E6-0ABD-0800-FE91-ADD696BEF475}"/>
                  </a:ext>
                </a:extLst>
              </p:cNvPr>
              <p:cNvSpPr/>
              <p:nvPr/>
            </p:nvSpPr>
            <p:spPr>
              <a:xfrm>
                <a:off x="5574075" y="2920767"/>
                <a:ext cx="171450" cy="150808"/>
              </a:xfrm>
              <a:prstGeom prst="rect">
                <a:avLst/>
              </a:prstGeom>
              <a:solidFill>
                <a:srgbClr val="CEDCFF"/>
              </a:solidFill>
              <a:ln>
                <a:solidFill>
                  <a:srgbClr val="CEDC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E343CA-92AA-D57E-B9B8-33586B41114E}"/>
                  </a:ext>
                </a:extLst>
              </p:cNvPr>
              <p:cNvSpPr txBox="1"/>
              <p:nvPr/>
            </p:nvSpPr>
            <p:spPr>
              <a:xfrm>
                <a:off x="5730311" y="2858979"/>
                <a:ext cx="568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Bahnschrift SemiLight SemiConde" panose="020B0502040204020203" pitchFamily="34" charset="0"/>
                  </a:rPr>
                  <a:t>Fish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2D78851-975C-393F-423F-4F76A59673E4}"/>
                </a:ext>
              </a:extLst>
            </p:cNvPr>
            <p:cNvGrpSpPr/>
            <p:nvPr/>
          </p:nvGrpSpPr>
          <p:grpSpPr>
            <a:xfrm>
              <a:off x="6488624" y="2793166"/>
              <a:ext cx="622447" cy="246221"/>
              <a:chOff x="6302387" y="2863397"/>
              <a:chExt cx="622447" cy="24622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F8BFB4-B9D6-8976-C22B-D5FE9B60604A}"/>
                  </a:ext>
                </a:extLst>
              </p:cNvPr>
              <p:cNvSpPr/>
              <p:nvPr/>
            </p:nvSpPr>
            <p:spPr>
              <a:xfrm>
                <a:off x="6302387" y="2972955"/>
                <a:ext cx="62102" cy="53643"/>
              </a:xfrm>
              <a:prstGeom prst="ellipse">
                <a:avLst/>
              </a:prstGeom>
              <a:solidFill>
                <a:srgbClr val="0AA4A5"/>
              </a:solidFill>
              <a:ln>
                <a:solidFill>
                  <a:srgbClr val="0AA4A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C8AB6D-FB4B-6EAA-16B3-F9207C34F353}"/>
                  </a:ext>
                </a:extLst>
              </p:cNvPr>
              <p:cNvSpPr txBox="1"/>
              <p:nvPr/>
            </p:nvSpPr>
            <p:spPr>
              <a:xfrm>
                <a:off x="6356265" y="2863397"/>
                <a:ext cx="5685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Bahnschrift SemiLight SemiConde" panose="020B0502040204020203" pitchFamily="34" charset="0"/>
                  </a:rPr>
                  <a:t>Ports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FF76F6-C391-2D41-60AD-36A34B8D0BB7}"/>
              </a:ext>
            </a:extLst>
          </p:cNvPr>
          <p:cNvSpPr txBox="1"/>
          <p:nvPr/>
        </p:nvSpPr>
        <p:spPr>
          <a:xfrm>
            <a:off x="3202140" y="3307528"/>
            <a:ext cx="3697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Light SemiConde" panose="020B0502040204020203" pitchFamily="34" charset="0"/>
              </a:rPr>
              <a:t>b. Climate impacts on values of blue capital across regions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45DCD-AC7B-E3FB-6A57-6B8E24DB2C8F}"/>
              </a:ext>
            </a:extLst>
          </p:cNvPr>
          <p:cNvSpPr txBox="1"/>
          <p:nvPr/>
        </p:nvSpPr>
        <p:spPr>
          <a:xfrm>
            <a:off x="3202140" y="230134"/>
            <a:ext cx="3070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Light SemiConde" panose="020B0502040204020203" pitchFamily="34" charset="0"/>
              </a:rPr>
              <a:t>a. Global blue capital</a:t>
            </a:r>
          </a:p>
        </p:txBody>
      </p:sp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062BBC8-8EF3-77DA-1EEF-274193C79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4583" r="47748" b="14928"/>
          <a:stretch/>
        </p:blipFill>
        <p:spPr>
          <a:xfrm>
            <a:off x="3202140" y="3575762"/>
            <a:ext cx="2511507" cy="2912065"/>
          </a:xfrm>
          <a:prstGeom prst="rect">
            <a:avLst/>
          </a:prstGeom>
        </p:spPr>
      </p:pic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662C5919-DFA1-E299-C029-A107FF751A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" t="26089" r="4191" b="28391"/>
          <a:stretch/>
        </p:blipFill>
        <p:spPr>
          <a:xfrm>
            <a:off x="3202140" y="486796"/>
            <a:ext cx="4584617" cy="2332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A02E4-2086-25DC-518A-CB3C5894D0CB}"/>
              </a:ext>
            </a:extLst>
          </p:cNvPr>
          <p:cNvSpPr txBox="1"/>
          <p:nvPr/>
        </p:nvSpPr>
        <p:spPr>
          <a:xfrm>
            <a:off x="3561193" y="3792700"/>
            <a:ext cx="1336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716F70"/>
                </a:solidFill>
                <a:latin typeface="Bahnschrift SemiLight SemiConde" panose="020B0502040204020203" pitchFamily="34" charset="0"/>
              </a:rPr>
              <a:t>Ocean-based capital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1877B-CF2B-5BC0-6532-4176D7F64C23}"/>
              </a:ext>
            </a:extLst>
          </p:cNvPr>
          <p:cNvSpPr/>
          <p:nvPr/>
        </p:nvSpPr>
        <p:spPr>
          <a:xfrm>
            <a:off x="3310069" y="4124311"/>
            <a:ext cx="80594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74326-F305-1263-0387-A0BFFCA46E71}"/>
              </a:ext>
            </a:extLst>
          </p:cNvPr>
          <p:cNvSpPr txBox="1"/>
          <p:nvPr/>
        </p:nvSpPr>
        <p:spPr>
          <a:xfrm>
            <a:off x="3163847" y="4147393"/>
            <a:ext cx="833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716F70"/>
                </a:solidFill>
                <a:latin typeface="Bahnschrift SemiLight SemiConde" panose="020B0502040204020203" pitchFamily="34" charset="0"/>
              </a:rPr>
              <a:t>Climate drivers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41F8-9333-D0D7-6CBF-6F65A151A38B}"/>
              </a:ext>
            </a:extLst>
          </p:cNvPr>
          <p:cNvSpPr txBox="1"/>
          <p:nvPr/>
        </p:nvSpPr>
        <p:spPr>
          <a:xfrm>
            <a:off x="6065194" y="6527838"/>
            <a:ext cx="1336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716F70"/>
                </a:solidFill>
                <a:latin typeface="Bahnschrift SemiLight SemiConde" panose="020B0502040204020203" pitchFamily="34" charset="0"/>
              </a:rPr>
              <a:t>GDP per capita (Thousand USD)</a:t>
            </a:r>
          </a:p>
        </p:txBody>
      </p:sp>
      <p:pic>
        <p:nvPicPr>
          <p:cNvPr id="32" name="Picture 31" descr="A chart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CEF2BBD3-53BD-196D-4CFC-D09737896C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8" b="3439"/>
          <a:stretch/>
        </p:blipFill>
        <p:spPr>
          <a:xfrm>
            <a:off x="5680060" y="3532158"/>
            <a:ext cx="2740860" cy="30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6FF76F6-C391-2D41-60AD-36A34B8D0BB7}"/>
              </a:ext>
            </a:extLst>
          </p:cNvPr>
          <p:cNvSpPr txBox="1"/>
          <p:nvPr/>
        </p:nvSpPr>
        <p:spPr>
          <a:xfrm>
            <a:off x="3202140" y="3221072"/>
            <a:ext cx="3697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Light SemiConde" panose="020B0502040204020203" pitchFamily="34" charset="0"/>
              </a:rPr>
              <a:t>b. Climate impacts on values of blue capital across regions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645DCD-AC7B-E3FB-6A57-6B8E24DB2C8F}"/>
              </a:ext>
            </a:extLst>
          </p:cNvPr>
          <p:cNvSpPr txBox="1"/>
          <p:nvPr/>
        </p:nvSpPr>
        <p:spPr>
          <a:xfrm>
            <a:off x="3228721" y="244776"/>
            <a:ext cx="3070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Bahnschrift SemiLight SemiConde" panose="020B0502040204020203" pitchFamily="34" charset="0"/>
              </a:rPr>
              <a:t>a. Global blue capital</a:t>
            </a:r>
          </a:p>
        </p:txBody>
      </p:sp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062BBC8-8EF3-77DA-1EEF-274193C798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" t="4583" r="47748" b="14928"/>
          <a:stretch/>
        </p:blipFill>
        <p:spPr>
          <a:xfrm>
            <a:off x="3228721" y="3659159"/>
            <a:ext cx="2511507" cy="29120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9AF262C-8AC6-7586-9094-F693295834F4}"/>
              </a:ext>
            </a:extLst>
          </p:cNvPr>
          <p:cNvGrpSpPr/>
          <p:nvPr/>
        </p:nvGrpSpPr>
        <p:grpSpPr>
          <a:xfrm>
            <a:off x="3414333" y="476355"/>
            <a:ext cx="4584617" cy="2625430"/>
            <a:chOff x="3202140" y="486796"/>
            <a:chExt cx="4584617" cy="26254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AEDC3F1-9B48-6BC6-B19E-DABE196A35D5}"/>
                </a:ext>
              </a:extLst>
            </p:cNvPr>
            <p:cNvGrpSpPr/>
            <p:nvPr/>
          </p:nvGrpSpPr>
          <p:grpSpPr>
            <a:xfrm>
              <a:off x="3901312" y="2866005"/>
              <a:ext cx="3186271" cy="246221"/>
              <a:chOff x="3924800" y="2793166"/>
              <a:chExt cx="3186271" cy="24622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42B67BE-21A6-3B67-168B-8F489CB5B263}"/>
                  </a:ext>
                </a:extLst>
              </p:cNvPr>
              <p:cNvGrpSpPr/>
              <p:nvPr/>
            </p:nvGrpSpPr>
            <p:grpSpPr>
              <a:xfrm>
                <a:off x="3924800" y="2793166"/>
                <a:ext cx="734265" cy="246221"/>
                <a:chOff x="3738563" y="2839641"/>
                <a:chExt cx="734265" cy="24622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6E00FCE-64A9-AE36-1F5D-589E2DC71E9B}"/>
                    </a:ext>
                  </a:extLst>
                </p:cNvPr>
                <p:cNvSpPr/>
                <p:nvPr/>
              </p:nvSpPr>
              <p:spPr>
                <a:xfrm>
                  <a:off x="3738563" y="2909888"/>
                  <a:ext cx="171450" cy="150808"/>
                </a:xfrm>
                <a:prstGeom prst="rect">
                  <a:avLst/>
                </a:prstGeom>
                <a:solidFill>
                  <a:srgbClr val="FF6F61"/>
                </a:solidFill>
                <a:ln>
                  <a:solidFill>
                    <a:srgbClr val="FF6F6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Bahnschrift SemiLight SemiConde" panose="020B0502040204020203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D39D026-D674-1970-7FF9-C276C07F3A6F}"/>
                    </a:ext>
                  </a:extLst>
                </p:cNvPr>
                <p:cNvSpPr txBox="1"/>
                <p:nvPr/>
              </p:nvSpPr>
              <p:spPr>
                <a:xfrm>
                  <a:off x="3904259" y="2839641"/>
                  <a:ext cx="5685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Bahnschrift SemiLight SemiConde" panose="020B0502040204020203" pitchFamily="34" charset="0"/>
                    </a:rPr>
                    <a:t>Corals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BA5C6D-DC5E-EA70-4890-5A3B9DA8B58A}"/>
                  </a:ext>
                </a:extLst>
              </p:cNvPr>
              <p:cNvGrpSpPr/>
              <p:nvPr/>
            </p:nvGrpSpPr>
            <p:grpSpPr>
              <a:xfrm>
                <a:off x="5469710" y="2793166"/>
                <a:ext cx="917137" cy="246221"/>
                <a:chOff x="4794824" y="2846793"/>
                <a:chExt cx="917137" cy="246221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1CD8595-AE34-900E-CD75-40F78A03E923}"/>
                    </a:ext>
                  </a:extLst>
                </p:cNvPr>
                <p:cNvSpPr/>
                <p:nvPr/>
              </p:nvSpPr>
              <p:spPr>
                <a:xfrm>
                  <a:off x="4794824" y="2909888"/>
                  <a:ext cx="171450" cy="150808"/>
                </a:xfrm>
                <a:prstGeom prst="rect">
                  <a:avLst/>
                </a:prstGeom>
                <a:solidFill>
                  <a:srgbClr val="48E647"/>
                </a:solidFill>
                <a:ln>
                  <a:solidFill>
                    <a:srgbClr val="48E6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Bahnschrift SemiLight SemiConde" panose="020B0502040204020203" pitchFamily="34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9B39F55-3923-B28D-6F98-F98B1A2D0C50}"/>
                    </a:ext>
                  </a:extLst>
                </p:cNvPr>
                <p:cNvSpPr txBox="1"/>
                <p:nvPr/>
              </p:nvSpPr>
              <p:spPr>
                <a:xfrm>
                  <a:off x="4960412" y="2846793"/>
                  <a:ext cx="75154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Bahnschrift SemiLight SemiConde" panose="020B0502040204020203" pitchFamily="34" charset="0"/>
                    </a:rPr>
                    <a:t>Mangroves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FC46C4F-9D9F-1218-7EB7-F2C4D47B0423}"/>
                  </a:ext>
                </a:extLst>
              </p:cNvPr>
              <p:cNvGrpSpPr/>
              <p:nvPr/>
            </p:nvGrpSpPr>
            <p:grpSpPr>
              <a:xfrm>
                <a:off x="4760913" y="2793166"/>
                <a:ext cx="724805" cy="246221"/>
                <a:chOff x="5574075" y="2858979"/>
                <a:chExt cx="724805" cy="246221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9E202E6-0ABD-0800-FE91-ADD696BEF475}"/>
                    </a:ext>
                  </a:extLst>
                </p:cNvPr>
                <p:cNvSpPr/>
                <p:nvPr/>
              </p:nvSpPr>
              <p:spPr>
                <a:xfrm>
                  <a:off x="5574075" y="2920767"/>
                  <a:ext cx="171450" cy="150808"/>
                </a:xfrm>
                <a:prstGeom prst="rect">
                  <a:avLst/>
                </a:prstGeom>
                <a:solidFill>
                  <a:srgbClr val="CEDCFF"/>
                </a:solidFill>
                <a:ln>
                  <a:solidFill>
                    <a:srgbClr val="CEDC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Bahnschrift SemiLight SemiConde" panose="020B0502040204020203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3E343CA-92AA-D57E-B9B8-33586B41114E}"/>
                    </a:ext>
                  </a:extLst>
                </p:cNvPr>
                <p:cNvSpPr txBox="1"/>
                <p:nvPr/>
              </p:nvSpPr>
              <p:spPr>
                <a:xfrm>
                  <a:off x="5730311" y="2858979"/>
                  <a:ext cx="5685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Bahnschrift SemiLight SemiConde" panose="020B0502040204020203" pitchFamily="34" charset="0"/>
                    </a:rPr>
                    <a:t>Fish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2D78851-975C-393F-423F-4F76A59673E4}"/>
                  </a:ext>
                </a:extLst>
              </p:cNvPr>
              <p:cNvGrpSpPr/>
              <p:nvPr/>
            </p:nvGrpSpPr>
            <p:grpSpPr>
              <a:xfrm>
                <a:off x="6488624" y="2793166"/>
                <a:ext cx="622447" cy="246221"/>
                <a:chOff x="6302387" y="2863397"/>
                <a:chExt cx="622447" cy="246221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EF8BFB4-B9D6-8976-C22B-D5FE9B60604A}"/>
                    </a:ext>
                  </a:extLst>
                </p:cNvPr>
                <p:cNvSpPr/>
                <p:nvPr/>
              </p:nvSpPr>
              <p:spPr>
                <a:xfrm>
                  <a:off x="6302387" y="2972955"/>
                  <a:ext cx="62102" cy="53643"/>
                </a:xfrm>
                <a:prstGeom prst="ellipse">
                  <a:avLst/>
                </a:prstGeom>
                <a:solidFill>
                  <a:srgbClr val="0AA4A5"/>
                </a:solidFill>
                <a:ln>
                  <a:solidFill>
                    <a:srgbClr val="0AA4A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Bahnschrift SemiLight SemiConde" panose="020B0502040204020203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C8AB6D-FB4B-6EAA-16B3-F9207C34F353}"/>
                    </a:ext>
                  </a:extLst>
                </p:cNvPr>
                <p:cNvSpPr txBox="1"/>
                <p:nvPr/>
              </p:nvSpPr>
              <p:spPr>
                <a:xfrm>
                  <a:off x="6356265" y="2863397"/>
                  <a:ext cx="5685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Bahnschrift SemiLight SemiConde" panose="020B0502040204020203" pitchFamily="34" charset="0"/>
                    </a:rPr>
                    <a:t>Ports</a:t>
                  </a:r>
                </a:p>
              </p:txBody>
            </p:sp>
          </p:grpSp>
        </p:grpSp>
        <p:pic>
          <p:nvPicPr>
            <p:cNvPr id="6" name="Picture 5" descr="A map of the world&#10;&#10;Description automatically generated">
              <a:extLst>
                <a:ext uri="{FF2B5EF4-FFF2-40B4-BE49-F238E27FC236}">
                  <a16:creationId xmlns:a16="http://schemas.microsoft.com/office/drawing/2014/main" id="{662C5919-DFA1-E299-C029-A107FF751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5" t="26089" r="4191" b="28391"/>
            <a:stretch/>
          </p:blipFill>
          <p:spPr>
            <a:xfrm>
              <a:off x="3202140" y="486796"/>
              <a:ext cx="4584617" cy="23323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CA02E4-2086-25DC-518A-CB3C5894D0CB}"/>
              </a:ext>
            </a:extLst>
          </p:cNvPr>
          <p:cNvSpPr txBox="1"/>
          <p:nvPr/>
        </p:nvSpPr>
        <p:spPr>
          <a:xfrm>
            <a:off x="3587774" y="3876097"/>
            <a:ext cx="1336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716F70"/>
                </a:solidFill>
                <a:latin typeface="Bahnschrift SemiLight SemiConde" panose="020B0502040204020203" pitchFamily="34" charset="0"/>
              </a:rPr>
              <a:t>Ocean-based capital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1877B-CF2B-5BC0-6532-4176D7F64C23}"/>
              </a:ext>
            </a:extLst>
          </p:cNvPr>
          <p:cNvSpPr/>
          <p:nvPr/>
        </p:nvSpPr>
        <p:spPr>
          <a:xfrm>
            <a:off x="3336650" y="4207708"/>
            <a:ext cx="80594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74326-F305-1263-0387-A0BFFCA46E71}"/>
              </a:ext>
            </a:extLst>
          </p:cNvPr>
          <p:cNvSpPr txBox="1"/>
          <p:nvPr/>
        </p:nvSpPr>
        <p:spPr>
          <a:xfrm>
            <a:off x="3190428" y="4230790"/>
            <a:ext cx="833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716F70"/>
                </a:solidFill>
                <a:latin typeface="Bahnschrift SemiLight SemiConde" panose="020B0502040204020203" pitchFamily="34" charset="0"/>
              </a:rPr>
              <a:t>Climate drivers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841F8-9333-D0D7-6CBF-6F65A151A38B}"/>
              </a:ext>
            </a:extLst>
          </p:cNvPr>
          <p:cNvSpPr txBox="1"/>
          <p:nvPr/>
        </p:nvSpPr>
        <p:spPr>
          <a:xfrm>
            <a:off x="5885397" y="6472124"/>
            <a:ext cx="1336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716F70"/>
                </a:solidFill>
                <a:latin typeface="Bahnschrift SemiLight SemiConde" panose="020B0502040204020203" pitchFamily="34" charset="0"/>
              </a:rPr>
              <a:t>GDP per capita (Thousand USD)</a:t>
            </a:r>
          </a:p>
        </p:txBody>
      </p:sp>
      <p:pic>
        <p:nvPicPr>
          <p:cNvPr id="32" name="Picture 31" descr="A chart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CEF2BBD3-53BD-196D-4CFC-D09737896C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8" b="3439"/>
          <a:stretch/>
        </p:blipFill>
        <p:spPr>
          <a:xfrm>
            <a:off x="5706642" y="3691854"/>
            <a:ext cx="2546778" cy="2836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5E640-EA2B-ADEE-0497-BBAA309C3DE9}"/>
              </a:ext>
            </a:extLst>
          </p:cNvPr>
          <p:cNvSpPr txBox="1"/>
          <p:nvPr/>
        </p:nvSpPr>
        <p:spPr>
          <a:xfrm>
            <a:off x="5427578" y="3514126"/>
            <a:ext cx="1660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716F70"/>
                </a:solidFill>
                <a:latin typeface="Bahnschrift SemiLight SemiConde" panose="020B0502040204020203" pitchFamily="34" charset="0"/>
              </a:rPr>
              <a:t>Ocean-based annual benefits in 2020</a:t>
            </a:r>
          </a:p>
        </p:txBody>
      </p:sp>
    </p:spTree>
    <p:extLst>
      <p:ext uri="{BB962C8B-B14F-4D97-AF65-F5344CB8AC3E}">
        <p14:creationId xmlns:p14="http://schemas.microsoft.com/office/powerpoint/2010/main" val="7873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97</Words>
  <Application>Microsoft Office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Bahnschrift SemiLight SemiConde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Bastien Olvera</dc:creator>
  <cp:lastModifiedBy>Bernardo Bastien Olvera</cp:lastModifiedBy>
  <cp:revision>2</cp:revision>
  <dcterms:created xsi:type="dcterms:W3CDTF">2024-07-10T01:55:18Z</dcterms:created>
  <dcterms:modified xsi:type="dcterms:W3CDTF">2024-07-10T20:09:56Z</dcterms:modified>
</cp:coreProperties>
</file>