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7" r:id="rId13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CCC"/>
    <a:srgbClr val="003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52C9-65BF-408E-9199-5B842551E3B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7A68-CA2C-494F-9744-6C3EB196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1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7A68-CA2C-494F-9744-6C3EB19698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4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8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ABE5F-A269-47CA-A4C5-A901D1190476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94223-F16E-4436-AE49-58CF27218254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37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DB9A9B-6DAE-4F6A-91BD-F9927D8BE9C5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1D5E68-1C50-4ABA-9C9D-02A156616AF6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34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79D72-C1E4-44B2-8FCA-ED325EB6F0DF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5B0C1-7FFC-44B5-A5E2-40D83F92FB29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90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B7B4F0-3CB8-41C9-A011-8C237B362BB2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1FF595-270E-4783-9B2F-F4E58A4C9482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32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793B6C-2D56-485C-B81E-3BF372DA3694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C84B20-397E-47B3-AA72-5370BC6F1A63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70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19456C-63E0-4D88-83C4-589F3026C8AF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03C747-8529-4F88-82AD-EF87CAF9E23C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443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CB09D-3EBC-4572-94BA-3CAD364AF055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C6722-D245-469B-9DAD-89EF1280C718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681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6DB31F-6B39-4875-8E3D-2F650DEA563C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D6D85A-6814-43B5-88B7-4BDE6483716B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89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93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A4AF2A-533D-4ED0-A443-F7181B96CB93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4F2E22-F615-48A8-AAE2-561DEAC446EC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742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F3E198-D00B-4E07-A977-7C43CCE0A86C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B7C68-E750-447A-9477-BF1932CF4720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561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D0FF6D-16BC-4D32-BE80-9C76CDACC686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3356DA-2CFB-404B-9D6E-A07E500F97B1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4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60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4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7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36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435F-FD61-4E25-9CF1-16A46BCFE67A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D1DA7-AE1E-4714-942D-52B9E0863A01}" type="datetimeFigureOut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18.06.2023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9DDC59-6C50-42FC-AF24-F131B8007CC2}" type="slidenum">
              <a:rPr kumimoji="0" lang="ru-R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7220"/>
            <a:ext cx="2605213" cy="93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7387" y="4153644"/>
            <a:ext cx="3024336" cy="100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ru-RU" sz="2000" b="1" dirty="0" smtClean="0">
                <a:solidFill>
                  <a:srgbClr val="00336D"/>
                </a:solidFill>
                <a:latin typeface="Arial Narrow" panose="020B0606020202030204" pitchFamily="34" charset="0"/>
              </a:rPr>
              <a:t>14.06.2023</a:t>
            </a:r>
          </a:p>
          <a:p>
            <a:pPr algn="ctr">
              <a:lnSpc>
                <a:spcPts val="1100"/>
              </a:lnSpc>
            </a:pPr>
            <a:r>
              <a:rPr lang="ru-RU" sz="2000" b="1" dirty="0" smtClean="0">
                <a:solidFill>
                  <a:srgbClr val="00336D"/>
                </a:solidFill>
                <a:latin typeface="Arial Narrow" panose="020B0606020202030204" pitchFamily="34" charset="0"/>
              </a:rPr>
              <a:t>г. Вологда</a:t>
            </a:r>
            <a:endParaRPr lang="ru-RU" sz="2000" b="1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23555" y="985292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endParaRPr lang="ru-RU" dirty="0">
              <a:solidFill>
                <a:srgbClr val="002060"/>
              </a:solidFill>
              <a:latin typeface="DINCondensedC" panose="00000506000000000000" pitchFamily="50" charset="0"/>
            </a:endParaRPr>
          </a:p>
          <a:p>
            <a:pPr algn="ctr">
              <a:defRPr/>
            </a:pPr>
            <a:r>
              <a:rPr lang="ru-RU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>
              <a:defRPr/>
            </a:pPr>
            <a:r>
              <a:rPr lang="ru-RU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>
              <a:defRPr/>
            </a:pPr>
            <a:r>
              <a:rPr lang="ru-RU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государственный университет»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05726" y="2281436"/>
            <a:ext cx="62286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сети для распознавания эмоции человека»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16016" y="355659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400" i="1" dirty="0">
                <a:solidFill>
                  <a:srgbClr val="002060"/>
                </a:solidFill>
              </a:rPr>
              <a:t>Студент группы 4Б09 </a:t>
            </a:r>
            <a:r>
              <a:rPr lang="ru-RU" sz="1400" i="1" dirty="0" smtClean="0">
                <a:solidFill>
                  <a:srgbClr val="002060"/>
                </a:solidFill>
              </a:rPr>
              <a:t>РПС-41</a:t>
            </a:r>
            <a:r>
              <a:rPr lang="en-US" sz="1400" i="1" dirty="0">
                <a:solidFill>
                  <a:srgbClr val="002060"/>
                </a:solidFill>
              </a:rPr>
              <a:t>:</a:t>
            </a:r>
            <a:r>
              <a:rPr lang="ru-RU" sz="1400" i="1" dirty="0">
                <a:solidFill>
                  <a:srgbClr val="002060"/>
                </a:solidFill>
              </a:rPr>
              <a:t> </a:t>
            </a:r>
            <a:r>
              <a:rPr lang="ru-RU" sz="1400" i="1" dirty="0" smtClean="0">
                <a:solidFill>
                  <a:srgbClr val="002060"/>
                </a:solidFill>
              </a:rPr>
              <a:t>Мудрик Р. С.</a:t>
            </a:r>
            <a:endParaRPr lang="ru-RU" sz="14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ru-RU" sz="1400" i="1" dirty="0">
                <a:solidFill>
                  <a:srgbClr val="002060"/>
                </a:solidFill>
              </a:rPr>
              <a:t>Руководитель ВКР</a:t>
            </a:r>
            <a:r>
              <a:rPr lang="en-US" sz="1400" i="1" dirty="0">
                <a:solidFill>
                  <a:srgbClr val="002060"/>
                </a:solidFill>
              </a:rPr>
              <a:t>:</a:t>
            </a:r>
            <a:r>
              <a:rPr lang="ru-RU" sz="1400" i="1" dirty="0">
                <a:solidFill>
                  <a:srgbClr val="002060"/>
                </a:solidFill>
              </a:rPr>
              <a:t> доцент кафедры автоматики и вычислительной техники </a:t>
            </a:r>
            <a:r>
              <a:rPr lang="ru-RU" sz="1400" i="1" dirty="0" smtClean="0">
                <a:solidFill>
                  <a:srgbClr val="002060"/>
                </a:solidFill>
              </a:rPr>
              <a:t>Суконщиков А. А.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1925"/>
            <a:ext cx="8961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027113" y="260350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noProof="0" dirty="0" smtClean="0">
                <a:solidFill>
                  <a:prstClr val="white"/>
                </a:solidFill>
                <a:latin typeface="Arial Narrow" panose="020B0606020202030204" pitchFamily="34" charset="0"/>
              </a:rPr>
              <a:t>Заключение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67" y="134533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DINCondensedC "/>
              </a:rPr>
              <a:t>В ходе проведенного тестирования разработанная модель нейронной сети достигла точности в 82% в течении двух часов обучения</a:t>
            </a:r>
          </a:p>
          <a:p>
            <a:endParaRPr lang="ru-RU" dirty="0" smtClean="0">
              <a:latin typeface="DINCondensedC "/>
            </a:endParaRPr>
          </a:p>
          <a:p>
            <a:r>
              <a:rPr lang="ru-RU" dirty="0" smtClean="0">
                <a:latin typeface="DINCondensedC "/>
              </a:rPr>
              <a:t>Важным преимуществом является высокая оптимизация и скорость обучения </a:t>
            </a:r>
            <a:r>
              <a:rPr lang="ru-RU" dirty="0" err="1" smtClean="0">
                <a:latin typeface="DINCondensedC "/>
              </a:rPr>
              <a:t>нейросети</a:t>
            </a:r>
            <a:endParaRPr lang="ru-RU" dirty="0" smtClean="0">
              <a:latin typeface="DINCondensedC "/>
            </a:endParaRPr>
          </a:p>
          <a:p>
            <a:endParaRPr lang="ru-RU" dirty="0" smtClean="0">
              <a:latin typeface="DINCondensedC "/>
            </a:endParaRPr>
          </a:p>
          <a:p>
            <a:r>
              <a:rPr lang="ru-RU" dirty="0" smtClean="0">
                <a:latin typeface="DINCondensedC "/>
              </a:rPr>
              <a:t>Требования к вычислительной мощности имеют гораздо меньший объем по сравнению с другими моделями.</a:t>
            </a:r>
          </a:p>
          <a:p>
            <a:endParaRPr lang="ru-RU" dirty="0">
              <a:latin typeface="DINCondensedC "/>
            </a:endParaRPr>
          </a:p>
          <a:p>
            <a:r>
              <a:rPr lang="ru-RU" dirty="0">
                <a:latin typeface="DINCondensedC "/>
              </a:rPr>
              <a:t>В перспективе разработки, модель имеет хороший потенциал на высокую результативность в </a:t>
            </a:r>
            <a:r>
              <a:rPr lang="ru-RU" dirty="0" smtClean="0">
                <a:latin typeface="DINCondensedC "/>
              </a:rPr>
              <a:t>точности </a:t>
            </a:r>
            <a:r>
              <a:rPr lang="ru-RU" dirty="0">
                <a:latin typeface="DINCondensedC "/>
              </a:rPr>
              <a:t>по определению эмоций человека на </a:t>
            </a:r>
            <a:r>
              <a:rPr lang="ru-RU" dirty="0" smtClean="0">
                <a:latin typeface="DINCondensedC "/>
              </a:rPr>
              <a:t>изображении</a:t>
            </a:r>
            <a:r>
              <a:rPr lang="ru-RU" dirty="0">
                <a:latin typeface="DINCondensedC "/>
              </a:rPr>
              <a:t> , сохранив при этом свои главные </a:t>
            </a:r>
            <a:r>
              <a:rPr lang="ru-RU" dirty="0" smtClean="0">
                <a:latin typeface="DINCondensedC "/>
              </a:rPr>
              <a:t>преимущества.</a:t>
            </a:r>
          </a:p>
        </p:txBody>
      </p:sp>
    </p:spTree>
    <p:extLst>
      <p:ext uri="{BB962C8B-B14F-4D97-AF65-F5344CB8AC3E}">
        <p14:creationId xmlns:p14="http://schemas.microsoft.com/office/powerpoint/2010/main" val="15870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613" y="2493963"/>
            <a:ext cx="7612062" cy="7239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9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  <p:pic>
        <p:nvPicPr>
          <p:cNvPr id="13315" name="Picture 4" descr="https://psv4.userapi.com/c848420/u273430145/docs/d10/02c00f95a14d/Bezymyanny-1.png?extra=OBZGglxrlG5XAhzjD6IJIp4CRNC_86vY7wGX0jVBvjUa8UuU000JS4D62J-NNRCED8vgB5Or3-ULDrHxDRGDyYCp-yGEAK9A78OCr7ct9_9ihMyLirD8O8MGpGJYheJggs-DPfXtPTQ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t="13408" r="8260" b="14626"/>
          <a:stretch>
            <a:fillRect/>
          </a:stretch>
        </p:blipFill>
        <p:spPr bwMode="auto">
          <a:xfrm>
            <a:off x="6808788" y="427038"/>
            <a:ext cx="2244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 descr="C:\Users\Администратор.000\Downloads\bloknot_a5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8" t="13171" b="15286"/>
          <a:stretch>
            <a:fillRect/>
          </a:stretch>
        </p:blipFill>
        <p:spPr bwMode="auto">
          <a:xfrm>
            <a:off x="0" y="0"/>
            <a:ext cx="152787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5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1925"/>
            <a:ext cx="8961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027113" y="260350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Цель и задачи ВКР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323528" y="1057300"/>
            <a:ext cx="8568951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Цель ВКР</a:t>
            </a:r>
            <a:r>
              <a:rPr kumimoji="0" lang="en-US" alt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800" dirty="0" smtClean="0">
                <a:solidFill>
                  <a:prstClr val="black"/>
                </a:solidFill>
                <a:latin typeface="DINCondensedC "/>
              </a:rPr>
              <a:t>Разработка оптимизированной модели нейронной сети, определяющей эмоции человека на цифровом изображении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NCondensedC 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Задачи ВКР</a:t>
            </a:r>
            <a:r>
              <a:rPr kumimoji="0" lang="en-US" alt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Рассмотрение</a:t>
            </a:r>
            <a:r>
              <a:rPr kumimoji="0" lang="ru-RU" alt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 существующих систем определения эмоций человека и выявить их основные достоинства и недостатки</a:t>
            </a:r>
            <a:endParaRPr kumimoji="0" lang="en-US" altLang="ru-RU" sz="18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NCondensedC 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Изучение</a:t>
            </a:r>
            <a:r>
              <a:rPr kumimoji="0" lang="ru-RU" alt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 теоретических основ классификации изображений при помощи нейронных сетей</a:t>
            </a:r>
            <a:endParaRPr kumimoji="0" lang="en-US" altLang="ru-RU" sz="18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NCondensedC "/>
              <a:ea typeface="+mn-ea"/>
              <a:cs typeface="+mn-cs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800" dirty="0" smtClean="0">
                <a:solidFill>
                  <a:prstClr val="black"/>
                </a:solidFill>
                <a:latin typeface="DINCondensedC "/>
              </a:rPr>
              <a:t>На основе изученного материала определить средства реализации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1800" dirty="0" smtClean="0">
                <a:solidFill>
                  <a:prstClr val="black"/>
                </a:solidFill>
                <a:latin typeface="DINCondensedC "/>
              </a:rPr>
              <a:t>Осуществить проектирование архитектуры нейронной сети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1800" noProof="0" dirty="0" smtClean="0">
                <a:solidFill>
                  <a:prstClr val="black"/>
                </a:solidFill>
                <a:latin typeface="DINCondensedC "/>
              </a:rPr>
              <a:t>Сформировать</a:t>
            </a:r>
            <a:r>
              <a:rPr kumimoji="0" lang="ru-RU" alt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 обучающую выборку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  <a:ea typeface="+mn-ea"/>
                <a:cs typeface="+mn-cs"/>
              </a:rPr>
              <a:t>Программная реализация</a:t>
            </a:r>
            <a:endParaRPr kumimoji="0" lang="en-US" alt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NCondensedC 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1800" noProof="0" dirty="0" smtClean="0">
                <a:solidFill>
                  <a:prstClr val="black"/>
                </a:solidFill>
                <a:latin typeface="DINCondensedC "/>
              </a:rPr>
              <a:t>Подведение итогов на основе проведенного тестирования</a:t>
            </a:r>
            <a:endParaRPr lang="en-US" altLang="ru-RU" sz="2000" dirty="0">
              <a:solidFill>
                <a:prstClr val="black"/>
              </a:solidFill>
              <a:latin typeface="DINCondensedC "/>
            </a:endParaRPr>
          </a:p>
        </p:txBody>
      </p:sp>
    </p:spTree>
    <p:extLst>
      <p:ext uri="{BB962C8B-B14F-4D97-AF65-F5344CB8AC3E}">
        <p14:creationId xmlns:p14="http://schemas.microsoft.com/office/powerpoint/2010/main" val="14502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1925"/>
            <a:ext cx="8961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027113" y="260350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Архитектура нейронной сети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323528" y="1042199"/>
            <a:ext cx="856895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</a:rPr>
              <a:t>Сверточная нейронная сеть </a:t>
            </a:r>
            <a:r>
              <a:rPr kumimoji="0" lang="ru-RU" altLang="ru-RU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</a:rPr>
              <a:t>– это нейронная сеть имеющая наиболее подходящую</a:t>
            </a:r>
            <a:r>
              <a:rPr kumimoji="0" lang="ru-RU" altLang="ru-RU" sz="1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</a:rPr>
              <a:t> архитектуру для обработки изображений. Каждый слой состоит из нескольких фильтров, которые перемещаются по входным данным и производят операции свертки </a:t>
            </a:r>
            <a:r>
              <a:rPr kumimoji="0" lang="en-US" altLang="ru-RU" sz="1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</a:rPr>
              <a:t>(</a:t>
            </a:r>
            <a:r>
              <a:rPr kumimoji="0" lang="en-US" altLang="ru-RU" sz="180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</a:rPr>
              <a:t>Conv</a:t>
            </a:r>
            <a:r>
              <a:rPr kumimoji="0" lang="en-US" altLang="ru-RU" sz="1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</a:rPr>
              <a:t>)</a:t>
            </a:r>
            <a:r>
              <a:rPr kumimoji="0" lang="ru-RU" altLang="ru-RU" sz="1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</a:rPr>
              <a:t> и пулинга</a:t>
            </a:r>
            <a:r>
              <a:rPr kumimoji="0" lang="en-US" altLang="ru-RU" sz="1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CondensedC "/>
              </a:rPr>
              <a:t> (Pool)</a:t>
            </a:r>
            <a:endParaRPr kumimoji="0" lang="ru-RU" altLang="ru-RU" sz="180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NCondensedC 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800" dirty="0" smtClean="0">
              <a:latin typeface="DINCondensedC 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800" dirty="0" smtClean="0">
                <a:latin typeface="DINCondensedC "/>
              </a:rPr>
              <a:t>Такая архитектура позволяет автоматически изучать особенности и признаки искомых объектов</a:t>
            </a:r>
            <a:endParaRPr lang="ru-RU" sz="2000" dirty="0" smtClean="0">
              <a:latin typeface="DINCondensedC "/>
            </a:endParaRPr>
          </a:p>
        </p:txBody>
      </p:sp>
      <p:pic>
        <p:nvPicPr>
          <p:cNvPr id="1026" name="Picture 2" descr="https://www.mdpi.com/applsci/applsci-10-01142/article_deploy/html/images/applsci-10-01142-g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0360"/>
            <a:ext cx="7089922" cy="236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2.wp.com/habrastorage.org/webt/ut/fa/cq/utfacqfshnmdv0aa_q3b8o8dvp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r="2902" b="12468"/>
          <a:stretch/>
        </p:blipFill>
        <p:spPr bwMode="auto">
          <a:xfrm>
            <a:off x="3754709" y="1716370"/>
            <a:ext cx="5137325" cy="38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1925"/>
            <a:ext cx="8961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027113" y="260350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 smtClean="0">
                <a:solidFill>
                  <a:prstClr val="white"/>
                </a:solidFill>
                <a:latin typeface="Arial Narrow" panose="020B0606020202030204" pitchFamily="34" charset="0"/>
              </a:rPr>
              <a:t>Обучение нейронной сети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306861" y="1712337"/>
            <a:ext cx="383309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800" dirty="0" smtClean="0">
              <a:latin typeface="DINCondensedC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800" dirty="0" smtClean="0">
                <a:latin typeface="DINCondensedC "/>
              </a:rPr>
              <a:t>Одним из основных способов обучения является: </a:t>
            </a:r>
            <a:r>
              <a:rPr lang="ru-RU" sz="1800" b="1" dirty="0" smtClean="0">
                <a:latin typeface="DINCondensedC "/>
              </a:rPr>
              <a:t>Метод обратного распространения ошибки</a:t>
            </a:r>
            <a:endParaRPr lang="ru-RU" sz="1800" dirty="0" smtClean="0">
              <a:latin typeface="DINCondensedC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800" b="1" dirty="0">
              <a:latin typeface="DINCondensedC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800" dirty="0" smtClean="0">
                <a:latin typeface="DINCondensedC "/>
              </a:rPr>
              <a:t>Он содержит в своей основе алгоритм вычисления градиентного спуска</a:t>
            </a:r>
            <a:endParaRPr lang="ru-RU" sz="2000" dirty="0" smtClean="0">
              <a:latin typeface="DINCondensedC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860" y="1142082"/>
            <a:ext cx="911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prstClr val="black"/>
                </a:solidFill>
                <a:latin typeface="DINCondensedC "/>
              </a:rPr>
              <a:t>Существуют разные алгоритмы обучения нейронных сетей. Однако все они подчиняются двум основным принципам: с учителем и без </a:t>
            </a:r>
            <a:r>
              <a:rPr lang="ru-RU" altLang="ru-RU" dirty="0" smtClean="0">
                <a:solidFill>
                  <a:prstClr val="black"/>
                </a:solidFill>
                <a:latin typeface="DINCondensedC "/>
              </a:rPr>
              <a:t>него</a:t>
            </a:r>
            <a:endParaRPr lang="ru-RU" altLang="ru-RU" dirty="0">
              <a:solidFill>
                <a:prstClr val="black"/>
              </a:solidFill>
              <a:latin typeface="DINCondensedC 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1925"/>
            <a:ext cx="8961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027113" y="260350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 smtClean="0">
                <a:solidFill>
                  <a:prstClr val="white"/>
                </a:solidFill>
                <a:latin typeface="Arial Narrow" panose="020B0606020202030204" pitchFamily="34" charset="0"/>
              </a:rPr>
              <a:t>Обнаружение лица на изображении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860" y="1142082"/>
            <a:ext cx="82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DINCondensedC "/>
              </a:rPr>
              <a:t>Распознавание эмоций включает в себя еще одну достаточно сложную задачу – обнаружение лица на изображении.</a:t>
            </a:r>
          </a:p>
          <a:p>
            <a:endParaRPr lang="ru-RU" dirty="0" smtClean="0">
              <a:latin typeface="DINCondensedC "/>
            </a:endParaRPr>
          </a:p>
          <a:p>
            <a:endParaRPr lang="ru-RU" dirty="0" smtClean="0">
              <a:latin typeface="DINCondensedC 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860" y="2000369"/>
            <a:ext cx="40084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DINCondensedC "/>
              </a:rPr>
              <a:t>Метод Виолы-Джонса – самый популярный и эффективный метод детектирования </a:t>
            </a:r>
            <a:r>
              <a:rPr lang="ru-RU" dirty="0" smtClean="0">
                <a:latin typeface="DINCondensedC "/>
              </a:rPr>
              <a:t>лиц</a:t>
            </a:r>
            <a:endParaRPr lang="ru-RU" dirty="0">
              <a:latin typeface="DINCondensedC "/>
            </a:endParaRPr>
          </a:p>
          <a:p>
            <a:endParaRPr lang="ru-RU" dirty="0" smtClean="0">
              <a:latin typeface="DINCondensedC "/>
            </a:endParaRPr>
          </a:p>
          <a:p>
            <a:r>
              <a:rPr lang="ru-RU" dirty="0" smtClean="0">
                <a:latin typeface="DINCondensedC "/>
              </a:rPr>
              <a:t>Определение </a:t>
            </a:r>
            <a:r>
              <a:rPr lang="ru-RU" dirty="0">
                <a:latin typeface="DINCondensedC "/>
              </a:rPr>
              <a:t>искомого объекта осуществляется через поиск в активной части изображения прямоугольными признаками (каскады Хаара</a:t>
            </a:r>
            <a:r>
              <a:rPr lang="ru-RU" dirty="0" smtClean="0">
                <a:latin typeface="DINCondensedC "/>
              </a:rPr>
              <a:t>)</a:t>
            </a:r>
            <a:endParaRPr lang="ru-RU" dirty="0">
              <a:latin typeface="DINCondensedC "/>
            </a:endParaRPr>
          </a:p>
          <a:p>
            <a:endParaRPr lang="ru-RU" dirty="0">
              <a:latin typeface="DINCondensedC 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9134"/>
          <a:stretch/>
        </p:blipFill>
        <p:spPr>
          <a:xfrm>
            <a:off x="4455654" y="1742246"/>
            <a:ext cx="4464496" cy="36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1925"/>
            <a:ext cx="8961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027113" y="260350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 smtClean="0">
                <a:solidFill>
                  <a:prstClr val="white"/>
                </a:solidFill>
                <a:latin typeface="Arial Narrow" panose="020B0606020202030204" pitchFamily="34" charset="0"/>
              </a:rPr>
              <a:t>Набор данных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860" y="1142082"/>
            <a:ext cx="8297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DINCondensedC "/>
              </a:rPr>
              <a:t>Для обучения нейронной сети требуются большие объемы данных. В качестве субъекта обучения используется набор данных </a:t>
            </a:r>
            <a:r>
              <a:rPr lang="en-US" dirty="0" smtClean="0">
                <a:latin typeface="DINCondensedC "/>
              </a:rPr>
              <a:t>FER-2013, </a:t>
            </a:r>
            <a:r>
              <a:rPr lang="ru-RU" dirty="0" smtClean="0">
                <a:latin typeface="DINCondensedC "/>
              </a:rPr>
              <a:t>состоящий из 35887 изображений</a:t>
            </a:r>
          </a:p>
          <a:p>
            <a:r>
              <a:rPr lang="ru-RU" dirty="0" smtClean="0">
                <a:latin typeface="DINCondensedC "/>
              </a:rPr>
              <a:t>Данный датасет разделяется на 7 категорий соответствующих искомым эмоциям: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582" y="2632184"/>
            <a:ext cx="826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Злость     </a:t>
            </a:r>
            <a:r>
              <a:rPr lang="ru-RU" dirty="0"/>
              <a:t>Отвращение</a:t>
            </a:r>
            <a:r>
              <a:rPr lang="ru-RU" dirty="0" smtClean="0"/>
              <a:t>    Страх          Счастье   Нейтрально     Грусть      Удивление</a:t>
            </a:r>
            <a:endParaRPr lang="ru-RU" dirty="0"/>
          </a:p>
        </p:txBody>
      </p:sp>
      <p:pic>
        <p:nvPicPr>
          <p:cNvPr id="8" name="Рисунок 7" descr="Cover image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9448" b="12506"/>
          <a:stretch/>
        </p:blipFill>
        <p:spPr bwMode="auto">
          <a:xfrm>
            <a:off x="515861" y="3001516"/>
            <a:ext cx="7879575" cy="11390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582" y="4345846"/>
            <a:ext cx="821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DINCondensedC "/>
              </a:rPr>
              <a:t>Полноценное обучение разбито на два этапа: тренировка (80% изображений) и тестирование (20% изображений)</a:t>
            </a:r>
            <a:endParaRPr lang="ru-RU" dirty="0">
              <a:latin typeface="DINCondensedC "/>
            </a:endParaRPr>
          </a:p>
        </p:txBody>
      </p:sp>
    </p:spTree>
    <p:extLst>
      <p:ext uri="{BB962C8B-B14F-4D97-AF65-F5344CB8AC3E}">
        <p14:creationId xmlns:p14="http://schemas.microsoft.com/office/powerpoint/2010/main" val="40551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1925"/>
            <a:ext cx="8961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027113" y="260350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noProof="0" dirty="0" smtClean="0">
                <a:solidFill>
                  <a:prstClr val="white"/>
                </a:solidFill>
                <a:latin typeface="Arial Narrow" panose="020B0606020202030204" pitchFamily="34" charset="0"/>
              </a:rPr>
              <a:t>Разработка</a:t>
            </a:r>
            <a:r>
              <a:rPr kumimoji="0" lang="ru-RU" altLang="ru-RU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уникальной модели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3946"/>
              </p:ext>
            </p:extLst>
          </p:nvPr>
        </p:nvGraphicFramePr>
        <p:xfrm>
          <a:off x="467545" y="1201316"/>
          <a:ext cx="4464495" cy="4081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010">
                  <a:extLst>
                    <a:ext uri="{9D8B030D-6E8A-4147-A177-3AD203B41FA5}">
                      <a16:colId xmlns:a16="http://schemas.microsoft.com/office/drawing/2014/main" val="2491798157"/>
                    </a:ext>
                  </a:extLst>
                </a:gridCol>
                <a:gridCol w="1488010">
                  <a:extLst>
                    <a:ext uri="{9D8B030D-6E8A-4147-A177-3AD203B41FA5}">
                      <a16:colId xmlns:a16="http://schemas.microsoft.com/office/drawing/2014/main" val="3047529356"/>
                    </a:ext>
                  </a:extLst>
                </a:gridCol>
                <a:gridCol w="1488475">
                  <a:extLst>
                    <a:ext uri="{9D8B030D-6E8A-4147-A177-3AD203B41FA5}">
                      <a16:colId xmlns:a16="http://schemas.microsoft.com/office/drawing/2014/main" val="566227408"/>
                    </a:ext>
                  </a:extLst>
                </a:gridCol>
              </a:tblGrid>
              <a:tr h="2049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Слой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Выходное значение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Параметры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052472"/>
                  </a:ext>
                </a:extLst>
              </a:tr>
              <a:tr h="2049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Conv2D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(None, 46, 46, 32)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336187"/>
                  </a:ext>
                </a:extLst>
              </a:tr>
              <a:tr h="431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MaxPooling2D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(None, 23, 23, 32)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24844"/>
                  </a:ext>
                </a:extLst>
              </a:tr>
              <a:tr h="2049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Conv2D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(None, 21, 21, 64)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18 496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401397"/>
                  </a:ext>
                </a:extLst>
              </a:tr>
              <a:tr h="431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MaxPooling2D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(None, 10, 10, 64)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726716"/>
                  </a:ext>
                </a:extLst>
              </a:tr>
              <a:tr h="2049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Conv2D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(None, 8, 8, 64)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36 928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32737"/>
                  </a:ext>
                </a:extLst>
              </a:tr>
              <a:tr h="2049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Flatten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(None, 4096)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044141"/>
                  </a:ext>
                </a:extLst>
              </a:tr>
              <a:tr h="2049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Dense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(None, 64)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262 208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401398"/>
                  </a:ext>
                </a:extLst>
              </a:tr>
              <a:tr h="2049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Dense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(None, 7)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593604"/>
                  </a:ext>
                </a:extLst>
              </a:tr>
              <a:tr h="658727">
                <a:tc grid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params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: 318,407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Trainable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params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: 318,407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Non-trainable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params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: 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522" marR="5552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8147"/>
                  </a:ext>
                </a:extLst>
              </a:tr>
            </a:tbl>
          </a:graphicData>
        </a:graphic>
      </p:graphicFrame>
      <p:pic>
        <p:nvPicPr>
          <p:cNvPr id="12" name="Рисунок 11" descr="D:\.Labs\VKR\Test\FER-2013\Test accuracy v1 epochs_50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t="8757" r="9034" b="7848"/>
          <a:stretch/>
        </p:blipFill>
        <p:spPr bwMode="auto">
          <a:xfrm>
            <a:off x="5038725" y="1093986"/>
            <a:ext cx="3997325" cy="4295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46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1925"/>
            <a:ext cx="8961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027113" y="260350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noProof="0" dirty="0" smtClean="0">
                <a:solidFill>
                  <a:prstClr val="white"/>
                </a:solidFill>
                <a:latin typeface="Arial Narrow" panose="020B0606020202030204" pitchFamily="34" charset="0"/>
              </a:rPr>
              <a:t>Модернизация модели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07835"/>
            <a:ext cx="2592288" cy="4531118"/>
          </a:xfrm>
          <a:prstGeom prst="rect">
            <a:avLst/>
          </a:prstGeom>
        </p:spPr>
      </p:pic>
      <p:pic>
        <p:nvPicPr>
          <p:cNvPr id="10" name="Рисунок 9" descr="D:\.Labs\VKR\Test\FER-2013\Test accuracy v4 epochs_70 (norm)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" t="8560" r="8954" b="7086"/>
          <a:stretch/>
        </p:blipFill>
        <p:spPr bwMode="auto">
          <a:xfrm>
            <a:off x="4139952" y="999072"/>
            <a:ext cx="4464496" cy="45398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44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1925"/>
            <a:ext cx="8961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027113" y="260350"/>
            <a:ext cx="705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 smtClean="0">
                <a:solidFill>
                  <a:prstClr val="white"/>
                </a:solidFill>
                <a:latin typeface="Arial Narrow" panose="020B0606020202030204" pitchFamily="34" charset="0"/>
              </a:rPr>
              <a:t>Метод тестирования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6" name="Рисунок 5" descr="D:\.Labs\VKR\Процесс обработкиN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2"/>
          <a:stretch/>
        </p:blipFill>
        <p:spPr bwMode="auto">
          <a:xfrm>
            <a:off x="1835696" y="981075"/>
            <a:ext cx="5971540" cy="4552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18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509</Words>
  <Application>Microsoft Office PowerPoint</Application>
  <PresentationFormat>Экран (16:10)</PresentationFormat>
  <Paragraphs>84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DINCondensedC</vt:lpstr>
      <vt:lpstr>DINCondensedC 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46</cp:revision>
  <dcterms:created xsi:type="dcterms:W3CDTF">2019-01-22T07:59:30Z</dcterms:created>
  <dcterms:modified xsi:type="dcterms:W3CDTF">2023-06-18T14:09:37Z</dcterms:modified>
</cp:coreProperties>
</file>