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61" r:id="rId5"/>
    <p:sldId id="259" r:id="rId6"/>
    <p:sldId id="272" r:id="rId7"/>
    <p:sldId id="271" r:id="rId8"/>
    <p:sldId id="262" r:id="rId9"/>
    <p:sldId id="268" r:id="rId10"/>
    <p:sldId id="267" r:id="rId11"/>
    <p:sldId id="269" r:id="rId12"/>
    <p:sldId id="27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EF2EED-CCCD-4DD4-9B5D-5A5FCC938679}">
          <p14:sldIdLst>
            <p14:sldId id="256"/>
            <p14:sldId id="265"/>
            <p14:sldId id="257"/>
            <p14:sldId id="261"/>
            <p14:sldId id="259"/>
            <p14:sldId id="272"/>
            <p14:sldId id="271"/>
            <p14:sldId id="262"/>
            <p14:sldId id="268"/>
            <p14:sldId id="267"/>
            <p14:sldId id="269"/>
            <p14:sldId id="27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0537" autoAdjust="0"/>
  </p:normalViewPr>
  <p:slideViewPr>
    <p:cSldViewPr snapToGrid="0">
      <p:cViewPr varScale="1">
        <p:scale>
          <a:sx n="96" d="100"/>
          <a:sy n="96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539AA-A208-401A-A62B-5410C6B5700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8C6E5-590D-4B8D-890E-2234F4F8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C6E5-590D-4B8D-890E-2234F4F8C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3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*There is a 3D model based method using a Kinect, which makes that method passive</a:t>
            </a:r>
          </a:p>
          <a:p>
            <a:r>
              <a:rPr lang="en-US" dirty="0"/>
              <a:t>PCCR – Pupil Center Corneal</a:t>
            </a:r>
            <a:r>
              <a:rPr lang="en-US" baseline="0" dirty="0"/>
              <a:t> Reflection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C6E5-590D-4B8D-890E-2234F4F8C4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5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Depth: </a:t>
            </a:r>
          </a:p>
          <a:p>
            <a:r>
              <a:rPr lang="en-US" dirty="0"/>
              <a:t>[62] -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K. Wang and Q. Ji, ``Real time eye gaze tracking with Kinect”</a:t>
            </a:r>
            <a:endParaRPr lang="en-US" dirty="0"/>
          </a:p>
          <a:p>
            <a:r>
              <a:rPr lang="en-US" dirty="0"/>
              <a:t>[63]-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 Zhou, H. Cai, Z. Shao, H. Yu, and H. Liu, ``3D eye model-based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 estimation from a depth sensor”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[64] - L.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Jianfeng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L.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Shigang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``Eye-model-based gaze estimation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RGB-D camera”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C6E5-590D-4B8D-890E-2234F4F8C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4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C6E5-590D-4B8D-890E-2234F4F8C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– Different user</a:t>
            </a:r>
            <a:r>
              <a:rPr lang="en-US" baseline="0" dirty="0"/>
              <a:t> poses and conditions in different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C6E5-590D-4B8D-890E-2234F4F8C4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0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C6E5-590D-4B8D-890E-2234F4F8C4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8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FFE4-DD31-4958-A7D1-CF5204886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2953F-1A5A-4557-B918-FC5CE1EAC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8553-83E5-4D24-A304-BFAA6702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7281-A160-4CF9-97DA-91571114A6B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37A2-3547-47A9-AB8D-6957B0AA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417AB-CF0C-404C-9A62-00E6F504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9E56-EBD0-44B9-8CB5-27A961FB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D52D-12B2-41BE-8FF2-38F34324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C345E-3759-42E8-B2A4-E28A2180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5C609-9345-4E4B-BD70-2A9B94C8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7281-A160-4CF9-97DA-91571114A6B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EE9C-391A-4584-BA6A-AEE80F77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608AA-2B9B-41DC-A4C7-38863C2B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9E56-EBD0-44B9-8CB5-27A961FB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8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C38F-D855-4892-83E7-6AA15827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163D0-3C53-4585-96A3-901158C7A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B51A-F3CA-4D39-802B-197A8B77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7281-A160-4CF9-97DA-91571114A6B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1D14-2DFE-4924-9818-6A1AF18B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412F-9DEC-4034-B598-C5B01270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9E56-EBD0-44B9-8CB5-27A961FB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A104-5DBD-4E90-979C-3B310B8A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12CE-1C03-4EF5-A3DC-0C275E5D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2E82C-9B22-4B9D-945D-932B8794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7281-A160-4CF9-97DA-91571114A6B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8EC6B-1889-4DDD-B0D2-C4A5CF8E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EB4DD-2B3F-49D3-8DF9-9759F3FB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9E56-EBD0-44B9-8CB5-27A961FB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E20A-F628-435D-BC85-5453F862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6E9E9-5293-4DD0-93BC-4AC7DAEE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9E06-5185-4EE0-9B35-9EF59F6A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7281-A160-4CF9-97DA-91571114A6B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EC7CE-80E4-4B1B-A7A5-433F2D6A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CEB8-0A05-460F-A1A1-33AAF87D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9E56-EBD0-44B9-8CB5-27A961FB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4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A38C-EFCB-4DCB-9DB2-6C258ECC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7903-7A18-4961-9F52-89CCBB759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A429B-DEBF-405C-A48E-7404C3458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431A6-641A-4B41-98C1-318CF158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7281-A160-4CF9-97DA-91571114A6B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8878B-73FF-4E23-ABF9-D1C586DF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2C631-65C5-4EFF-9090-FF67FA29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9E56-EBD0-44B9-8CB5-27A961FB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6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BE0C-7EB3-4435-A14A-534819D6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6941-3BC3-4142-BB12-24B859510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AB2D6-3DCD-4801-8BF3-CA9A618BD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62C68-CEEC-43CF-8B65-99A0BD517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7AE84-87A0-4C7E-AB33-A798F4DDA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BFB4A-90A6-444D-96B6-5157B3AA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7281-A160-4CF9-97DA-91571114A6B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83C5A-63C4-40B0-BD2B-6575F83F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A5820-6EAC-4A13-A9DE-889A5716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9E56-EBD0-44B9-8CB5-27A961FB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9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3520-DF8F-45D5-BB64-94B5E7C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6893B-2EBE-4A5B-B5CF-7AEFCCBE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7281-A160-4CF9-97DA-91571114A6B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CABBA-C651-4416-8B5B-41B8BA49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8232A-C852-4A90-BA40-155182BA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9E56-EBD0-44B9-8CB5-27A961FB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8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8632A-122A-4596-9B33-41009A07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7281-A160-4CF9-97DA-91571114A6B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B025A-2E42-4DCF-AACD-F5C366F2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FD087-0FF2-44C7-91BE-3F2B25A5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9E56-EBD0-44B9-8CB5-27A961FB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6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D159-9FC0-4F64-8B6A-84C37316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5DFA-1174-456C-BA67-30C82661B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888B7-8A6C-47D2-94A6-BB1F38236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67568-3FC7-4B1E-AFE3-93FA38EB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7281-A160-4CF9-97DA-91571114A6B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AB54-5681-4EA7-B02E-9AC31853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6A556-6D91-46FB-9A1C-E3A8EAAB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9E56-EBD0-44B9-8CB5-27A961FB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20AE-E3E1-4043-8412-3BF290CA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7E124-23DD-48A8-B1B8-A8194B6B2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ED338-2438-4D97-85B7-4DB2B7106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3B0F0-F4FA-4042-922E-DB7B57B5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7281-A160-4CF9-97DA-91571114A6B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A482-EF9B-450A-B876-3B7BE7C4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28325-20AB-4294-9374-2112A586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9E56-EBD0-44B9-8CB5-27A961FB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28954-4C87-4EB3-9597-052A381C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3FBCD-5396-41E7-85AE-AE5BDE20D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54CC7-3CD3-4A61-9B76-F0EFB7D6B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7281-A160-4CF9-97DA-91571114A6B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03F7-CBD3-4DA3-A241-46949F237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9AE9-8D62-4154-8F9A-18483015C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9E56-EBD0-44B9-8CB5-27A961FB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6EC5-BC66-4953-ABF7-2EA77077D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Review and Analysis of Eye-Gaze Estimation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C5F09-C7A0-4999-A102-9F6068E7F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Summary</a:t>
            </a:r>
          </a:p>
        </p:txBody>
      </p:sp>
    </p:spTree>
    <p:extLst>
      <p:ext uri="{BB962C8B-B14F-4D97-AF65-F5344CB8AC3E}">
        <p14:creationId xmlns:p14="http://schemas.microsoft.com/office/powerpoint/2010/main" val="228415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6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User Platforms Implementing Gaze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559" y="1468220"/>
            <a:ext cx="10741241" cy="5249878"/>
          </a:xfrm>
        </p:spPr>
        <p:txBody>
          <a:bodyPr>
            <a:normAutofit/>
          </a:bodyPr>
          <a:lstStyle/>
          <a:p>
            <a:r>
              <a:rPr lang="en-US" sz="2400" dirty="0"/>
              <a:t>The paper presents 5 main user platforms:</a:t>
            </a:r>
          </a:p>
          <a:p>
            <a:pPr lvl="1"/>
            <a:r>
              <a:rPr lang="en-US" sz="2000" dirty="0"/>
              <a:t>Desktop Based</a:t>
            </a:r>
          </a:p>
          <a:p>
            <a:pPr lvl="1"/>
            <a:r>
              <a:rPr lang="en-US" sz="2000" dirty="0"/>
              <a:t>TV and Large Display Panels</a:t>
            </a:r>
          </a:p>
          <a:p>
            <a:pPr lvl="1"/>
            <a:r>
              <a:rPr lang="en-US" sz="2000" dirty="0"/>
              <a:t>Head-Mounted Setups (VR, AR, etc.)</a:t>
            </a:r>
          </a:p>
          <a:p>
            <a:pPr lvl="1"/>
            <a:r>
              <a:rPr lang="en-US" sz="2000" dirty="0"/>
              <a:t>Automotive</a:t>
            </a:r>
          </a:p>
          <a:p>
            <a:pPr lvl="1"/>
            <a:r>
              <a:rPr lang="en-US" sz="2000" dirty="0"/>
              <a:t>Hand-Held (Smartphones, Tablets, etc.)</a:t>
            </a:r>
          </a:p>
          <a:p>
            <a:r>
              <a:rPr lang="en-US" sz="2400" dirty="0"/>
              <a:t>Unique conditions, accuracy and best algorithm</a:t>
            </a:r>
          </a:p>
          <a:p>
            <a:r>
              <a:rPr lang="en-US" sz="2400" dirty="0"/>
              <a:t>Typical Accuracy:</a:t>
            </a:r>
          </a:p>
          <a:p>
            <a:pPr lvl="1"/>
            <a:r>
              <a:rPr lang="en-US" sz="2000" dirty="0"/>
              <a:t>Head-Mounted – less than 1 degree</a:t>
            </a:r>
          </a:p>
          <a:p>
            <a:pPr lvl="1"/>
            <a:r>
              <a:rPr lang="en-US" sz="2000" dirty="0"/>
              <a:t>Desktop – 0.5-2 degrees</a:t>
            </a:r>
          </a:p>
          <a:p>
            <a:pPr lvl="1"/>
            <a:r>
              <a:rPr lang="en-US" sz="2000" dirty="0"/>
              <a:t>Automotive and Hand-Held (Dynamic Platforms) -  &gt;2 degrees</a:t>
            </a:r>
          </a:p>
          <a:p>
            <a:r>
              <a:rPr lang="en-US" sz="2400" dirty="0"/>
              <a:t>The same tracker may supply different results for different platforms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392" y="1263445"/>
            <a:ext cx="4121643" cy="272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3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706" y="909423"/>
            <a:ext cx="4095750" cy="270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1081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Metrics and Platform-Specific Error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430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Works in gaze estimation evaluate their results in any of:</a:t>
            </a:r>
          </a:p>
          <a:p>
            <a:pPr lvl="1"/>
            <a:r>
              <a:rPr lang="en-US" sz="2000" dirty="0"/>
              <a:t>Angular resolution [deg.]</a:t>
            </a:r>
          </a:p>
          <a:p>
            <a:pPr lvl="1"/>
            <a:r>
              <a:rPr lang="en-US" sz="2000" dirty="0"/>
              <a:t>Gaze recognition rate [%]</a:t>
            </a:r>
          </a:p>
          <a:p>
            <a:pPr lvl="1"/>
            <a:r>
              <a:rPr lang="en-US" sz="2000" dirty="0"/>
              <a:t>Shift from ground truth [pix.] , [cm.]</a:t>
            </a:r>
          </a:p>
          <a:p>
            <a:r>
              <a:rPr lang="en-US" sz="2400" dirty="0"/>
              <a:t>Operating conditions rarely taken into consideration or characterized</a:t>
            </a:r>
          </a:p>
          <a:p>
            <a:r>
              <a:rPr lang="en-US" sz="2400" dirty="0"/>
              <a:t>Therefore most gaze estimation methods cannot be inter compared</a:t>
            </a:r>
          </a:p>
          <a:p>
            <a:r>
              <a:rPr lang="en-US" sz="2400" dirty="0"/>
              <a:t>Currently - no comprehensive practice for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223526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8972"/>
          <a:stretch/>
        </p:blipFill>
        <p:spPr>
          <a:xfrm>
            <a:off x="4709867" y="3480161"/>
            <a:ext cx="7088348" cy="3012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Suggested Performance Evaluation Framework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697" y="1690688"/>
            <a:ext cx="10515600" cy="5124262"/>
          </a:xfrm>
        </p:spPr>
        <p:txBody>
          <a:bodyPr>
            <a:normAutofit/>
          </a:bodyPr>
          <a:lstStyle/>
          <a:p>
            <a:r>
              <a:rPr lang="en-US" sz="2400" dirty="0"/>
              <a:t>To understand the effects of different factors, a methodology composed of the following experiments, with a set of realistic test values, is proposed</a:t>
            </a:r>
          </a:p>
          <a:p>
            <a:pPr lvl="1"/>
            <a:r>
              <a:rPr lang="en-US" sz="2000" dirty="0"/>
              <a:t>Head pose impact (roll, pitch &amp; yaw)</a:t>
            </a:r>
          </a:p>
          <a:p>
            <a:pPr lvl="1"/>
            <a:r>
              <a:rPr lang="en-US" sz="2000" dirty="0"/>
              <a:t>Various illumination (color temperature and intensities)</a:t>
            </a:r>
          </a:p>
          <a:p>
            <a:pPr lvl="1"/>
            <a:r>
              <a:rPr lang="en-US" sz="2000" dirty="0"/>
              <a:t>User distance and viewing angle</a:t>
            </a:r>
          </a:p>
          <a:p>
            <a:pPr lvl="1"/>
            <a:r>
              <a:rPr lang="en-US" sz="2000" dirty="0"/>
              <a:t>Display size and resolution</a:t>
            </a:r>
          </a:p>
          <a:p>
            <a:pPr lvl="1"/>
            <a:r>
              <a:rPr lang="en-US" sz="2000" dirty="0"/>
              <a:t>Occlusions (e.g. glasses)</a:t>
            </a:r>
          </a:p>
          <a:p>
            <a:pPr lvl="1"/>
            <a:r>
              <a:rPr lang="en-US" sz="2000" dirty="0"/>
              <a:t>Platform movement</a:t>
            </a:r>
          </a:p>
          <a:p>
            <a:r>
              <a:rPr lang="en-US" sz="2400" dirty="0"/>
              <a:t>Work still in progress</a:t>
            </a:r>
          </a:p>
        </p:txBody>
      </p:sp>
    </p:spTree>
    <p:extLst>
      <p:ext uri="{BB962C8B-B14F-4D97-AF65-F5344CB8AC3E}">
        <p14:creationId xmlns:p14="http://schemas.microsoft.com/office/powerpoint/2010/main" val="10942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59C8-3774-4EFB-A4DA-0E10ECC1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61061-DB38-48E6-BFD8-1100708D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Given an RGB-D camera, which method would be the best?</a:t>
            </a:r>
          </a:p>
          <a:p>
            <a:r>
              <a:rPr lang="en-US" dirty="0"/>
              <a:t>What are the </a:t>
            </a:r>
            <a:r>
              <a:rPr lang="en-US" dirty="0" err="1"/>
              <a:t>Realsense</a:t>
            </a:r>
            <a:r>
              <a:rPr lang="en-US" dirty="0"/>
              <a:t>’ capabilities? Can it be used to estimate the user’s different characteristics (cornea curvature, head pose)?</a:t>
            </a:r>
          </a:p>
          <a:p>
            <a:r>
              <a:rPr lang="en-US" dirty="0"/>
              <a:t>Should we consider/use the suggested Performance Evaluation Framework?</a:t>
            </a:r>
          </a:p>
          <a:p>
            <a:r>
              <a:rPr lang="en-US" dirty="0"/>
              <a:t>If 3D Model method is the way, on which model should we focus? Do we have enough data?</a:t>
            </a:r>
          </a:p>
          <a:p>
            <a:r>
              <a:rPr lang="en-US" dirty="0"/>
              <a:t>How can a NN classify to almost continuous output?</a:t>
            </a:r>
          </a:p>
        </p:txBody>
      </p:sp>
    </p:spTree>
    <p:extLst>
      <p:ext uri="{BB962C8B-B14F-4D97-AF65-F5344CB8AC3E}">
        <p14:creationId xmlns:p14="http://schemas.microsoft.com/office/powerpoint/2010/main" val="130588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Paper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Gaze Tracking Fundamentals</a:t>
            </a:r>
          </a:p>
          <a:p>
            <a:r>
              <a:rPr lang="en-US" dirty="0"/>
              <a:t>Gaze Estimation Algorithms</a:t>
            </a:r>
          </a:p>
          <a:p>
            <a:r>
              <a:rPr lang="en-US" dirty="0"/>
              <a:t>User Platforms Implementing Gaze Tracking</a:t>
            </a:r>
          </a:p>
          <a:p>
            <a:r>
              <a:rPr lang="en-US" dirty="0"/>
              <a:t>Performance Metrics and Platform-Specific Error Sources</a:t>
            </a:r>
          </a:p>
          <a:p>
            <a:r>
              <a:rPr lang="en-US" dirty="0"/>
              <a:t>Performance Evaluation Framework  </a:t>
            </a:r>
          </a:p>
        </p:txBody>
      </p:sp>
    </p:spTree>
    <p:extLst>
      <p:ext uri="{BB962C8B-B14F-4D97-AF65-F5344CB8AC3E}">
        <p14:creationId xmlns:p14="http://schemas.microsoft.com/office/powerpoint/2010/main" val="138256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A966-B8B1-4743-A0B1-F50E9723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Gaze Tracking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7B3D-258F-487B-A4DC-DBA01DEF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Fixations: Eyes stationary. Visual input</a:t>
            </a:r>
          </a:p>
          <a:p>
            <a:r>
              <a:rPr lang="en-US" dirty="0"/>
              <a:t>Saccades: Rapid, involuntary. Between Fixations</a:t>
            </a:r>
          </a:p>
          <a:p>
            <a:r>
              <a:rPr lang="en-US" dirty="0"/>
              <a:t>Scan-Path: Fixations + Saccades until eye reaches target</a:t>
            </a:r>
          </a:p>
          <a:p>
            <a:r>
              <a:rPr lang="en-US" dirty="0"/>
              <a:t>Gaze Duration</a:t>
            </a:r>
          </a:p>
          <a:p>
            <a:r>
              <a:rPr lang="en-US" dirty="0"/>
              <a:t>Pupil Size</a:t>
            </a:r>
          </a:p>
        </p:txBody>
      </p:sp>
    </p:spTree>
    <p:extLst>
      <p:ext uri="{BB962C8B-B14F-4D97-AF65-F5344CB8AC3E}">
        <p14:creationId xmlns:p14="http://schemas.microsoft.com/office/powerpoint/2010/main" val="379866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CA9282-47F6-40FE-B6FF-E99ED0AFE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365125"/>
            <a:ext cx="6905625" cy="4591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1120C-E078-46A2-A3B1-EB27BBF1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Eye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0B55-9507-4D0B-9C84-45DD11A4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Visual Axis</a:t>
            </a:r>
          </a:p>
          <a:p>
            <a:pPr lvl="1"/>
            <a:r>
              <a:rPr lang="en-US" dirty="0"/>
              <a:t>Fovea to corneal curvature</a:t>
            </a:r>
          </a:p>
          <a:p>
            <a:pPr lvl="1"/>
            <a:r>
              <a:rPr lang="en-US" dirty="0"/>
              <a:t>Defines gaze</a:t>
            </a:r>
          </a:p>
          <a:p>
            <a:pPr lvl="1"/>
            <a:r>
              <a:rPr lang="en-US" dirty="0"/>
              <a:t>Cannot be measured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Optical Axis</a:t>
            </a:r>
          </a:p>
          <a:p>
            <a:pPr lvl="1"/>
            <a:r>
              <a:rPr lang="en-US" dirty="0"/>
              <a:t>Pupil center to corneal curvature</a:t>
            </a:r>
          </a:p>
          <a:p>
            <a:pPr lvl="1"/>
            <a:r>
              <a:rPr lang="en-US" dirty="0"/>
              <a:t>Can be measured</a:t>
            </a:r>
          </a:p>
          <a:p>
            <a:r>
              <a:rPr lang="en-US" dirty="0"/>
              <a:t>Kappa Angle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Can be obtained through calibration</a:t>
            </a:r>
          </a:p>
          <a:p>
            <a:pPr lvl="1"/>
            <a:r>
              <a:rPr lang="en-US" dirty="0"/>
              <a:t>Optical Axis + Kappa = Visual Axis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3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490B-BAA8-4A4F-AB68-50A5C8D6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430"/>
            <a:ext cx="10515600" cy="1046425"/>
          </a:xfrm>
        </p:spPr>
        <p:txBody>
          <a:bodyPr/>
          <a:lstStyle/>
          <a:p>
            <a:pPr algn="ctr"/>
            <a:r>
              <a:rPr lang="en-US" dirty="0"/>
              <a:t>Active Estimation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2B5E9-6A1C-46FB-ADA9-81F7457F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28"/>
            <a:ext cx="11021840" cy="4617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NIR LED Induced Glint</a:t>
            </a:r>
          </a:p>
          <a:p>
            <a:pPr marL="0" indent="0">
              <a:buNone/>
            </a:pPr>
            <a:r>
              <a:rPr lang="en-US" dirty="0"/>
              <a:t>2D Regression Based:</a:t>
            </a:r>
          </a:p>
          <a:p>
            <a:pPr lvl="1"/>
            <a:r>
              <a:rPr lang="en-US" dirty="0"/>
              <a:t>Done by mapping Pupil Center </a:t>
            </a:r>
            <a:r>
              <a:rPr lang="en-US" dirty="0">
                <a:sym typeface="Wingdings" panose="05000000000000000000" pitchFamily="2" charset="2"/>
              </a:rPr>
              <a:t> Corneal Glint vector</a:t>
            </a:r>
          </a:p>
          <a:p>
            <a:pPr marL="0" indent="0">
              <a:buNone/>
            </a:pPr>
            <a:r>
              <a:rPr lang="en-US" dirty="0"/>
              <a:t>Cross Ratio Based:</a:t>
            </a:r>
          </a:p>
          <a:p>
            <a:pPr lvl="1"/>
            <a:r>
              <a:rPr lang="en-US" dirty="0"/>
              <a:t>Rectangular pattern projection for head pose </a:t>
            </a:r>
            <a:br>
              <a:rPr lang="en-US" dirty="0"/>
            </a:br>
            <a:r>
              <a:rPr lang="en-US" dirty="0"/>
              <a:t>estimation</a:t>
            </a:r>
          </a:p>
          <a:p>
            <a:pPr marL="0" indent="0">
              <a:buNone/>
            </a:pPr>
            <a:r>
              <a:rPr lang="en-US" dirty="0"/>
              <a:t>3D Model Based*:</a:t>
            </a:r>
          </a:p>
          <a:p>
            <a:pPr lvl="1"/>
            <a:r>
              <a:rPr lang="en-US" dirty="0"/>
              <a:t>Use a geometrical eye model to estimate </a:t>
            </a:r>
            <a:br>
              <a:rPr lang="en-US" dirty="0"/>
            </a:br>
            <a:r>
              <a:rPr lang="en-US" dirty="0"/>
              <a:t>center of cornea, optical and visual axis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773" b="29359"/>
          <a:stretch/>
        </p:blipFill>
        <p:spPr>
          <a:xfrm>
            <a:off x="7710853" y="3544196"/>
            <a:ext cx="4037715" cy="226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6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BB7B-644D-44F8-B152-F2E1CEA1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Estimation Methods -</a:t>
            </a:r>
            <a:br>
              <a:rPr lang="en-US" dirty="0"/>
            </a:br>
            <a:r>
              <a:rPr lang="en-US" dirty="0"/>
              <a:t>	Appearance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161F-2C8E-4758-819F-51F28139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shape and texture</a:t>
            </a:r>
          </a:p>
          <a:p>
            <a:pPr lvl="1"/>
            <a:r>
              <a:rPr lang="en-US" dirty="0"/>
              <a:t>Eye contour</a:t>
            </a:r>
          </a:p>
          <a:p>
            <a:pPr lvl="1"/>
            <a:r>
              <a:rPr lang="en-US" dirty="0"/>
              <a:t>Iris size, location</a:t>
            </a:r>
          </a:p>
          <a:p>
            <a:pPr lvl="1"/>
            <a:r>
              <a:rPr lang="en-US" dirty="0"/>
              <a:t>Positions of pupils</a:t>
            </a:r>
          </a:p>
          <a:p>
            <a:r>
              <a:rPr lang="en-US" dirty="0"/>
              <a:t>Estimation through best fit</a:t>
            </a:r>
          </a:p>
          <a:p>
            <a:r>
              <a:rPr lang="en-US" dirty="0"/>
              <a:t>Low HW req.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37990-43BD-47B8-AAB2-960DAB2BD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7" t="4204" r="13057" b="27567"/>
          <a:stretch/>
        </p:blipFill>
        <p:spPr>
          <a:xfrm>
            <a:off x="7044932" y="2057399"/>
            <a:ext cx="3666393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1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C69676-F897-4C89-ADA2-F7C3F1EBE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890" y="1900856"/>
            <a:ext cx="5554026" cy="4092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42714D-7FC0-406D-8A2C-0C872603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Estimation Methods -</a:t>
            </a:r>
            <a:br>
              <a:rPr lang="en-US" dirty="0"/>
            </a:br>
            <a:r>
              <a:rPr lang="en-US" dirty="0"/>
              <a:t>	Shape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7E8C-2B53-4C97-A3D2-937A53EB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Fits parabolas, circle to eye contour, iris</a:t>
            </a:r>
          </a:p>
          <a:p>
            <a:r>
              <a:rPr lang="en-US" dirty="0"/>
              <a:t>Vulnerable to:</a:t>
            </a:r>
          </a:p>
          <a:p>
            <a:pPr lvl="1"/>
            <a:r>
              <a:rPr lang="en-US" dirty="0"/>
              <a:t>Head movement</a:t>
            </a:r>
          </a:p>
          <a:p>
            <a:pPr lvl="1"/>
            <a:r>
              <a:rPr lang="en-US" dirty="0"/>
              <a:t>Eye occlusion</a:t>
            </a:r>
          </a:p>
        </p:txBody>
      </p:sp>
    </p:spTree>
    <p:extLst>
      <p:ext uri="{BB962C8B-B14F-4D97-AF65-F5344CB8AC3E}">
        <p14:creationId xmlns:p14="http://schemas.microsoft.com/office/powerpoint/2010/main" val="185665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FE39-92CE-4789-B2E7-74FF6EC8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Estimation Methods –</a:t>
            </a:r>
            <a:br>
              <a:rPr lang="en-US" dirty="0"/>
            </a:br>
            <a:r>
              <a:rPr lang="en-US" dirty="0"/>
              <a:t>	3D Model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9FEB-CDCF-4660-A3F6-23BEBA89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works use a depth camera (Kinect)</a:t>
            </a:r>
          </a:p>
          <a:p>
            <a:r>
              <a:rPr lang="en-US" dirty="0"/>
              <a:t>Kinect used to obtain head pose, iris and eyeball centers</a:t>
            </a:r>
          </a:p>
          <a:p>
            <a:r>
              <a:rPr lang="en-US" dirty="0"/>
              <a:t>Calibration used to obtain 3D coordinates of eye parameters</a:t>
            </a:r>
          </a:p>
          <a:p>
            <a:r>
              <a:rPr lang="en-US" dirty="0"/>
              <a:t>Allows head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3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323" y="294104"/>
            <a:ext cx="10515600" cy="6114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Algorithms Summary – Pros &amp; Cons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220413"/>
              </p:ext>
            </p:extLst>
          </p:nvPr>
        </p:nvGraphicFramePr>
        <p:xfrm>
          <a:off x="514905" y="1136201"/>
          <a:ext cx="11407807" cy="5464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3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88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81">
                <a:tc>
                  <a:txBody>
                    <a:bodyPr/>
                    <a:lstStyle/>
                    <a:p>
                      <a:r>
                        <a:rPr lang="en-US" dirty="0"/>
                        <a:t>2D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Utilizes Features of human</a:t>
                      </a:r>
                      <a:r>
                        <a:rPr lang="en-US" baseline="0" dirty="0"/>
                        <a:t> eye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Easy to implement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dirty="0"/>
                        <a:t>Not robust to </a:t>
                      </a:r>
                      <a:r>
                        <a:rPr lang="en-US" baseline="0" dirty="0"/>
                        <a:t>movements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598">
                <a:tc>
                  <a:txBody>
                    <a:bodyPr/>
                    <a:lstStyle/>
                    <a:p>
                      <a:r>
                        <a:rPr lang="en-US" dirty="0"/>
                        <a:t>3D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Robust to movements</a:t>
                      </a:r>
                      <a:endParaRPr lang="en-US" baseline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dirty="0"/>
                        <a:t>Hard and Expensive implementation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598">
                <a:tc>
                  <a:txBody>
                    <a:bodyPr/>
                    <a:lstStyle/>
                    <a:p>
                      <a:r>
                        <a:rPr lang="en-US" dirty="0"/>
                        <a:t>Cross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Do Not rely on</a:t>
                      </a:r>
                      <a:r>
                        <a:rPr lang="en-US" baseline="0" dirty="0"/>
                        <a:t> 3D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Do not require Calibration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Robust to movements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dirty="0"/>
                        <a:t>Very dependent of</a:t>
                      </a:r>
                      <a:r>
                        <a:rPr lang="en-US" baseline="0" dirty="0"/>
                        <a:t> user distance and environmental factors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0598">
                <a:tc>
                  <a:txBody>
                    <a:bodyPr/>
                    <a:lstStyle/>
                    <a:p>
                      <a:r>
                        <a:rPr lang="en-US" dirty="0"/>
                        <a:t>Appearance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Relatively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Cheap</a:t>
                      </a:r>
                      <a:r>
                        <a:rPr lang="en-US" baseline="0" dirty="0"/>
                        <a:t> implementation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dirty="0"/>
                        <a:t>Not accurate as PCCR methods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dirty="0"/>
                        <a:t>Requires large</a:t>
                      </a:r>
                      <a:r>
                        <a:rPr lang="en-US" baseline="0" dirty="0"/>
                        <a:t> DB of tagged data (For NN training)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baseline="0" dirty="0"/>
                        <a:t>Not robust to movements or illumination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0598">
                <a:tc>
                  <a:txBody>
                    <a:bodyPr/>
                    <a:lstStyle/>
                    <a:p>
                      <a:r>
                        <a:rPr lang="en-US" dirty="0"/>
                        <a:t>Shape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Relatively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Cheap</a:t>
                      </a:r>
                      <a:r>
                        <a:rPr lang="en-US" baseline="0" dirty="0"/>
                        <a:t> implementation</a:t>
                      </a:r>
                      <a:endParaRPr lang="en-U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Sufficient accuracy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baseline="0" dirty="0"/>
                        <a:t>Not robust to movements or occlusions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baseline="0" dirty="0"/>
                        <a:t>High computational complexity (Similarity calculations)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dirty="0"/>
                        <a:t>Model</a:t>
                      </a:r>
                      <a:r>
                        <a:rPr lang="en-US" baseline="0" dirty="0"/>
                        <a:t> initialization issues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40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729</Words>
  <Application>Microsoft Office PowerPoint</Application>
  <PresentationFormat>Widescreen</PresentationFormat>
  <Paragraphs>130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 Review and Analysis of Eye-Gaze Estimation </vt:lpstr>
      <vt:lpstr>Paper Structure</vt:lpstr>
      <vt:lpstr>Gaze Tracking Fundamentals</vt:lpstr>
      <vt:lpstr>Typical Eye Model</vt:lpstr>
      <vt:lpstr>Active Estimation Methods</vt:lpstr>
      <vt:lpstr>Passive Estimation Methods -  Appearance Based</vt:lpstr>
      <vt:lpstr>Passive Estimation Methods -  Shape Based</vt:lpstr>
      <vt:lpstr>Passive Estimation Methods –  3D Model Based</vt:lpstr>
      <vt:lpstr>Algorithms Summary – Pros &amp; Cons</vt:lpstr>
      <vt:lpstr>User Platforms Implementing Gaze Tracking</vt:lpstr>
      <vt:lpstr>Performance Metrics and Platform-Specific Error Sources </vt:lpstr>
      <vt:lpstr>Suggested Performance Evaluation Framework  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and Analysis of Eye-Gaze Estimation</dc:title>
  <dc:creator>Igor</dc:creator>
  <cp:keywords>CTPClassification=CTP_NT</cp:keywords>
  <cp:lastModifiedBy>Igor</cp:lastModifiedBy>
  <cp:revision>73</cp:revision>
  <dcterms:created xsi:type="dcterms:W3CDTF">2018-04-13T14:55:21Z</dcterms:created>
  <dcterms:modified xsi:type="dcterms:W3CDTF">2018-04-15T14:55:20Z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65a9c563-f6c3-4658-954f-8512d9e29cb8</vt:lpwstr>
  </property>
  <property fmtid="{D5CDD505-2E9C-101B-9397-08002B2CF9AE}" pid="3" name="CTP_TimeStamp">
    <vt:lpwstr>2018-04-14 20:35:06Z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