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8" r:id="rId3"/>
    <p:sldId id="257" r:id="rId4"/>
    <p:sldId id="267" r:id="rId5"/>
    <p:sldId id="259" r:id="rId6"/>
    <p:sldId id="269" r:id="rId7"/>
    <p:sldId id="270" r:id="rId8"/>
    <p:sldId id="271" r:id="rId9"/>
    <p:sldId id="273" r:id="rId10"/>
    <p:sldId id="265" r:id="rId11"/>
    <p:sldId id="274" r:id="rId12"/>
    <p:sldId id="264" r:id="rId13"/>
    <p:sldId id="268" r:id="rId14"/>
    <p:sldId id="275" r:id="rId15"/>
    <p:sldId id="261" r:id="rId16"/>
    <p:sldId id="26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89BF4-5F2F-CC99-35AA-723E48C33994}" v="6" dt="2024-06-09T10:29:16.143"/>
    <p1510:client id="{B7ED4496-F5DC-EA52-DD4D-54939E18E02A}" v="292" dt="2024-06-09T15:18:33.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38A5C-512B-4663-B35F-4185C1839546}" type="datetimeFigureOut">
              <a:t>09.06.2024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D7435-1E17-4753-BD96-6B7CD7D608CC}" type="slidenum">
              <a:t>‹Nr.›</a:t>
            </a:fld>
            <a:endParaRPr lang="de-DE"/>
          </a:p>
        </p:txBody>
      </p:sp>
    </p:spTree>
    <p:extLst>
      <p:ext uri="{BB962C8B-B14F-4D97-AF65-F5344CB8AC3E}">
        <p14:creationId xmlns:p14="http://schemas.microsoft.com/office/powerpoint/2010/main" val="117885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Diese</a:t>
            </a:r>
            <a:r>
              <a:rPr lang="en-US" dirty="0"/>
              <a:t> </a:t>
            </a:r>
            <a:r>
              <a:rPr lang="en-US" dirty="0" err="1"/>
              <a:t>Tabellen</a:t>
            </a:r>
            <a:r>
              <a:rPr lang="en-US" dirty="0"/>
              <a:t> </a:t>
            </a:r>
            <a:r>
              <a:rPr lang="en-US" dirty="0" err="1"/>
              <a:t>bilden</a:t>
            </a:r>
            <a:r>
              <a:rPr lang="en-US" dirty="0"/>
              <a:t> </a:t>
            </a:r>
            <a:r>
              <a:rPr lang="en-US" dirty="0" err="1"/>
              <a:t>eine</a:t>
            </a:r>
            <a:r>
              <a:rPr lang="en-US" dirty="0"/>
              <a:t> </a:t>
            </a:r>
            <a:r>
              <a:rPr lang="en-US" dirty="0" err="1"/>
              <a:t>Datenbankstruktur</a:t>
            </a:r>
            <a:r>
              <a:rPr lang="en-US" dirty="0"/>
              <a:t> ab, die in </a:t>
            </a:r>
            <a:r>
              <a:rPr lang="en-US" dirty="0" err="1"/>
              <a:t>einem</a:t>
            </a:r>
            <a:r>
              <a:rPr lang="en-US" dirty="0"/>
              <a:t> </a:t>
            </a:r>
            <a:r>
              <a:rPr lang="en-US" dirty="0" err="1"/>
              <a:t>Schulungsszenario</a:t>
            </a:r>
            <a:r>
              <a:rPr lang="en-US" dirty="0"/>
              <a:t> </a:t>
            </a:r>
            <a:r>
              <a:rPr lang="en-US" dirty="0" err="1"/>
              <a:t>verwendet</a:t>
            </a:r>
            <a:r>
              <a:rPr lang="en-US" dirty="0"/>
              <a:t> </a:t>
            </a:r>
            <a:r>
              <a:rPr lang="en-US" dirty="0" err="1"/>
              <a:t>werden</a:t>
            </a:r>
            <a:r>
              <a:rPr lang="en-US" dirty="0"/>
              <a:t> </a:t>
            </a:r>
            <a:r>
              <a:rPr lang="en-US" dirty="0" err="1"/>
              <a:t>könnte</a:t>
            </a:r>
            <a:r>
              <a:rPr lang="en-US" dirty="0"/>
              <a:t>. Es </a:t>
            </a:r>
            <a:r>
              <a:rPr lang="en-US" dirty="0" err="1"/>
              <a:t>gibt</a:t>
            </a:r>
            <a:r>
              <a:rPr lang="en-US" dirty="0"/>
              <a:t> </a:t>
            </a:r>
            <a:r>
              <a:rPr lang="en-US" dirty="0" err="1"/>
              <a:t>Kapitel</a:t>
            </a:r>
            <a:r>
              <a:rPr lang="en-US" dirty="0"/>
              <a:t>, die </a:t>
            </a:r>
            <a:r>
              <a:rPr lang="en-US" dirty="0" err="1"/>
              <a:t>mehrere</a:t>
            </a:r>
            <a:r>
              <a:rPr lang="en-US" dirty="0"/>
              <a:t> </a:t>
            </a:r>
            <a:r>
              <a:rPr lang="en-US" dirty="0" err="1"/>
              <a:t>Inhalte</a:t>
            </a:r>
            <a:r>
              <a:rPr lang="en-US" dirty="0"/>
              <a:t> </a:t>
            </a:r>
            <a:r>
              <a:rPr lang="en-US" dirty="0" err="1"/>
              <a:t>enthalten</a:t>
            </a:r>
            <a:r>
              <a:rPr lang="en-US" dirty="0"/>
              <a:t>. Jeder </a:t>
            </a:r>
            <a:r>
              <a:rPr lang="en-US" dirty="0" err="1"/>
              <a:t>Inhalt</a:t>
            </a:r>
            <a:r>
              <a:rPr lang="en-US" dirty="0"/>
              <a:t> </a:t>
            </a:r>
            <a:r>
              <a:rPr lang="en-US" dirty="0" err="1"/>
              <a:t>kann</a:t>
            </a:r>
            <a:r>
              <a:rPr lang="en-US" dirty="0"/>
              <a:t> </a:t>
            </a:r>
            <a:r>
              <a:rPr lang="en-US" dirty="0" err="1"/>
              <a:t>wiederum</a:t>
            </a:r>
            <a:r>
              <a:rPr lang="en-US" dirty="0"/>
              <a:t> </a:t>
            </a:r>
            <a:r>
              <a:rPr lang="en-US" dirty="0" err="1"/>
              <a:t>eine</a:t>
            </a:r>
            <a:r>
              <a:rPr lang="en-US" dirty="0"/>
              <a:t> </a:t>
            </a:r>
            <a:r>
              <a:rPr lang="en-US" dirty="0" err="1"/>
              <a:t>oder</a:t>
            </a:r>
            <a:r>
              <a:rPr lang="en-US" dirty="0"/>
              <a:t> </a:t>
            </a:r>
            <a:r>
              <a:rPr lang="en-US" dirty="0" err="1"/>
              <a:t>mehrere</a:t>
            </a:r>
            <a:r>
              <a:rPr lang="en-US" dirty="0"/>
              <a:t> </a:t>
            </a:r>
            <a:r>
              <a:rPr lang="en-US" dirty="0" err="1"/>
              <a:t>Aufgabenstellungen</a:t>
            </a:r>
            <a:r>
              <a:rPr lang="en-US" dirty="0"/>
              <a:t> </a:t>
            </a:r>
            <a:r>
              <a:rPr lang="en-US" dirty="0" err="1"/>
              <a:t>haben</a:t>
            </a:r>
            <a:r>
              <a:rPr lang="en-US" dirty="0"/>
              <a:t>, und auf </a:t>
            </a:r>
            <a:r>
              <a:rPr lang="en-US" dirty="0" err="1"/>
              <a:t>jede</a:t>
            </a:r>
            <a:r>
              <a:rPr lang="en-US" dirty="0"/>
              <a:t> </a:t>
            </a:r>
            <a:r>
              <a:rPr lang="en-US" dirty="0" err="1"/>
              <a:t>Aufgabenstellung</a:t>
            </a:r>
            <a:r>
              <a:rPr lang="en-US" dirty="0"/>
              <a:t> </a:t>
            </a:r>
            <a:r>
              <a:rPr lang="en-US" dirty="0" err="1"/>
              <a:t>können</a:t>
            </a:r>
            <a:r>
              <a:rPr lang="en-US" dirty="0"/>
              <a:t> </a:t>
            </a:r>
            <a:r>
              <a:rPr lang="en-US" dirty="0" err="1"/>
              <a:t>Rückmeldungen</a:t>
            </a:r>
            <a:r>
              <a:rPr lang="en-US" dirty="0"/>
              <a:t> </a:t>
            </a:r>
            <a:r>
              <a:rPr lang="en-US" dirty="0" err="1"/>
              <a:t>gegeben</a:t>
            </a:r>
            <a:r>
              <a:rPr lang="en-US" dirty="0"/>
              <a:t> </a:t>
            </a:r>
            <a:r>
              <a:rPr lang="en-US" dirty="0" err="1"/>
              <a:t>werden</a:t>
            </a:r>
            <a:r>
              <a:rPr lang="en-US" dirty="0"/>
              <a:t>. Die </a:t>
            </a:r>
            <a:r>
              <a:rPr lang="en-US" dirty="0" err="1"/>
              <a:t>Beziehungen</a:t>
            </a:r>
            <a:r>
              <a:rPr lang="en-US" dirty="0"/>
              <a:t> </a:t>
            </a:r>
            <a:r>
              <a:rPr lang="en-US" dirty="0" err="1"/>
              <a:t>zwischen</a:t>
            </a:r>
            <a:r>
              <a:rPr lang="en-US" dirty="0"/>
              <a:t> den </a:t>
            </a:r>
            <a:r>
              <a:rPr lang="en-US" dirty="0" err="1"/>
              <a:t>Tabellen</a:t>
            </a:r>
            <a:r>
              <a:rPr lang="en-US" dirty="0"/>
              <a:t> </a:t>
            </a:r>
            <a:r>
              <a:rPr lang="en-US" dirty="0" err="1"/>
              <a:t>werden</a:t>
            </a:r>
            <a:r>
              <a:rPr lang="en-US" dirty="0"/>
              <a:t> </a:t>
            </a:r>
            <a:r>
              <a:rPr lang="en-US" dirty="0" err="1"/>
              <a:t>durch</a:t>
            </a:r>
            <a:r>
              <a:rPr lang="en-US" dirty="0"/>
              <a:t> Fremdschlüssel </a:t>
            </a:r>
            <a:r>
              <a:rPr lang="en-US" dirty="0" err="1"/>
              <a:t>hergestellt</a:t>
            </a:r>
            <a:r>
              <a:rPr lang="en-US" dirty="0"/>
              <a:t>.</a:t>
            </a:r>
            <a:endParaRPr lang="de-DE" dirty="0"/>
          </a:p>
        </p:txBody>
      </p:sp>
      <p:sp>
        <p:nvSpPr>
          <p:cNvPr id="4" name="Foliennummernplatzhalter 3"/>
          <p:cNvSpPr>
            <a:spLocks noGrp="1"/>
          </p:cNvSpPr>
          <p:nvPr>
            <p:ph type="sldNum" sz="quarter" idx="5"/>
          </p:nvPr>
        </p:nvSpPr>
        <p:spPr/>
        <p:txBody>
          <a:bodyPr/>
          <a:lstStyle/>
          <a:p>
            <a:fld id="{34DD7435-1E17-4753-BD96-6B7CD7D608CC}" type="slidenum">
              <a:t>4</a:t>
            </a:fld>
            <a:endParaRPr lang="de-DE"/>
          </a:p>
        </p:txBody>
      </p:sp>
    </p:spTree>
    <p:extLst>
      <p:ext uri="{BB962C8B-B14F-4D97-AF65-F5344CB8AC3E}">
        <p14:creationId xmlns:p14="http://schemas.microsoft.com/office/powerpoint/2010/main" val="265120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Der </a:t>
            </a:r>
            <a:r>
              <a:rPr lang="en-US" err="1"/>
              <a:t>Codeausschnitt</a:t>
            </a:r>
            <a:r>
              <a:rPr lang="en-US"/>
              <a:t> "</a:t>
            </a:r>
            <a:r>
              <a:rPr lang="en-US" err="1"/>
              <a:t>LanguageChange</a:t>
            </a:r>
            <a:r>
              <a:rPr lang="en-US"/>
              <a:t>" wird ausgeführt, wenn ein Button im Benutzerinterface (UI) geklickt wird. Er überprüft den Inhalt des Buttons und ändert die Sprache des Anwendungskontexts entsprechend. Wenn der Inhalt "Deutsch" ist, wird die Sprache auf "de-DE" geändert. Andernfalls wird die Sprache auf "en-US" geändert. Danach wird ein neues MainWindow-Fenster erstellt, angezeigt und das aktuelle Fenster geschlossen.</a:t>
            </a:r>
            <a:endParaRPr lang="de-DE"/>
          </a:p>
          <a:p>
            <a:br>
              <a:rPr lang="en-US" dirty="0"/>
            </a:br>
            <a:endParaRPr lang="en-US" dirty="0"/>
          </a:p>
        </p:txBody>
      </p:sp>
      <p:sp>
        <p:nvSpPr>
          <p:cNvPr id="4" name="Foliennummernplatzhalter 3"/>
          <p:cNvSpPr>
            <a:spLocks noGrp="1"/>
          </p:cNvSpPr>
          <p:nvPr>
            <p:ph type="sldNum" sz="quarter" idx="5"/>
          </p:nvPr>
        </p:nvSpPr>
        <p:spPr/>
        <p:txBody>
          <a:bodyPr/>
          <a:lstStyle/>
          <a:p>
            <a:fld id="{34DD7435-1E17-4753-BD96-6B7CD7D608CC}" type="slidenum">
              <a:rPr lang="de-DE"/>
              <a:t>5</a:t>
            </a:fld>
            <a:endParaRPr lang="de-DE"/>
          </a:p>
        </p:txBody>
      </p:sp>
    </p:spTree>
    <p:extLst>
      <p:ext uri="{BB962C8B-B14F-4D97-AF65-F5344CB8AC3E}">
        <p14:creationId xmlns:p14="http://schemas.microsoft.com/office/powerpoint/2010/main" val="327453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überprüft</a:t>
            </a:r>
            <a:r>
              <a:rPr lang="en-US" dirty="0"/>
              <a:t>, </a:t>
            </a:r>
            <a:r>
              <a:rPr lang="en-US" dirty="0" err="1"/>
              <a:t>ob</a:t>
            </a:r>
            <a:r>
              <a:rPr lang="en-US" dirty="0"/>
              <a:t> die </a:t>
            </a:r>
            <a:r>
              <a:rPr lang="en-US" dirty="0" err="1"/>
              <a:t>aktuelle</a:t>
            </a:r>
            <a:r>
              <a:rPr lang="en-US" dirty="0"/>
              <a:t> Kultur (</a:t>
            </a:r>
            <a:r>
              <a:rPr lang="en-US" dirty="0" err="1"/>
              <a:t>Sprache</a:t>
            </a:r>
            <a:r>
              <a:rPr lang="en-US" dirty="0"/>
              <a:t>) des </a:t>
            </a:r>
            <a:r>
              <a:rPr lang="en-US" dirty="0" err="1"/>
              <a:t>Anwendungskontexts</a:t>
            </a:r>
            <a:r>
              <a:rPr lang="en-US" dirty="0"/>
              <a:t> ("</a:t>
            </a:r>
            <a:r>
              <a:rPr lang="en-US" dirty="0" err="1"/>
              <a:t>MyDataContext.mycultureinfo</a:t>
            </a:r>
            <a:r>
              <a:rPr lang="en-US" dirty="0"/>
              <a:t>") "de-DE" (Deutschland) </a:t>
            </a:r>
            <a:r>
              <a:rPr lang="en-US" dirty="0" err="1"/>
              <a:t>ist</a:t>
            </a:r>
            <a:r>
              <a:rPr lang="en-US" dirty="0"/>
              <a:t>.</a:t>
            </a:r>
            <a:endParaRPr lang="de-DE" dirty="0"/>
          </a:p>
          <a:p>
            <a:r>
              <a:rPr lang="en-US" dirty="0"/>
              <a:t>Wenn die Kultur "de-DE" </a:t>
            </a:r>
            <a:r>
              <a:rPr lang="en-US" dirty="0" err="1"/>
              <a:t>ist</a:t>
            </a:r>
            <a:r>
              <a:rPr lang="en-US" dirty="0"/>
              <a:t>, </a:t>
            </a:r>
            <a:r>
              <a:rPr lang="en-US" dirty="0" err="1"/>
              <a:t>wird</a:t>
            </a:r>
            <a:r>
              <a:rPr lang="en-US" dirty="0"/>
              <a:t> </a:t>
            </a:r>
            <a:r>
              <a:rPr lang="en-US" dirty="0" err="1"/>
              <a:t>eine</a:t>
            </a:r>
            <a:r>
              <a:rPr lang="en-US" dirty="0"/>
              <a:t> </a:t>
            </a:r>
            <a:r>
              <a:rPr lang="en-US" dirty="0" err="1"/>
              <a:t>Instanz</a:t>
            </a:r>
            <a:r>
              <a:rPr lang="en-US" dirty="0"/>
              <a:t> der "</a:t>
            </a:r>
            <a:r>
              <a:rPr lang="en-US" dirty="0" err="1"/>
              <a:t>hausarbeit_DEEntities</a:t>
            </a:r>
            <a:r>
              <a:rPr lang="en-US" dirty="0"/>
              <a:t>" </a:t>
            </a:r>
            <a:r>
              <a:rPr lang="en-US" dirty="0" err="1"/>
              <a:t>erstellt</a:t>
            </a:r>
            <a:r>
              <a:rPr lang="en-US" dirty="0"/>
              <a:t>. Dann </a:t>
            </a:r>
            <a:r>
              <a:rPr lang="en-US" dirty="0" err="1"/>
              <a:t>wird</a:t>
            </a:r>
            <a:r>
              <a:rPr lang="en-US" dirty="0"/>
              <a:t> </a:t>
            </a:r>
            <a:r>
              <a:rPr lang="en-US" dirty="0" err="1"/>
              <a:t>eine</a:t>
            </a:r>
            <a:r>
              <a:rPr lang="en-US" dirty="0"/>
              <a:t> </a:t>
            </a:r>
            <a:r>
              <a:rPr lang="en-US" dirty="0" err="1"/>
              <a:t>Abfrage</a:t>
            </a:r>
            <a:r>
              <a:rPr lang="en-US" dirty="0"/>
              <a:t> auf die </a:t>
            </a:r>
            <a:r>
              <a:rPr lang="en-US" dirty="0" err="1"/>
              <a:t>Tabelle</a:t>
            </a:r>
            <a:r>
              <a:rPr lang="en-US" dirty="0"/>
              <a:t> "</a:t>
            </a:r>
            <a:r>
              <a:rPr lang="en-US" dirty="0" err="1"/>
              <a:t>Kapitel</a:t>
            </a:r>
            <a:r>
              <a:rPr lang="en-US" dirty="0"/>
              <a:t>" der </a:t>
            </a:r>
            <a:r>
              <a:rPr lang="en-US" dirty="0" err="1"/>
              <a:t>Datenbank</a:t>
            </a:r>
            <a:r>
              <a:rPr lang="en-US" dirty="0"/>
              <a:t> </a:t>
            </a:r>
            <a:r>
              <a:rPr lang="en-US" dirty="0" err="1"/>
              <a:t>durchgeführt</a:t>
            </a:r>
            <a:r>
              <a:rPr lang="en-US" dirty="0"/>
              <a:t> und die </a:t>
            </a:r>
            <a:r>
              <a:rPr lang="en-US" dirty="0" err="1"/>
              <a:t>Ergebnisse</a:t>
            </a:r>
            <a:r>
              <a:rPr lang="en-US" dirty="0"/>
              <a:t> in die </a:t>
            </a:r>
            <a:r>
              <a:rPr lang="en-US" dirty="0" err="1"/>
              <a:t>Liste</a:t>
            </a:r>
            <a:r>
              <a:rPr lang="en-US" dirty="0"/>
              <a:t> "k" </a:t>
            </a:r>
            <a:r>
              <a:rPr lang="en-US" dirty="0" err="1"/>
              <a:t>gespeichert</a:t>
            </a:r>
            <a:r>
              <a:rPr lang="en-US" dirty="0"/>
              <a:t>.</a:t>
            </a:r>
            <a:endParaRPr lang="de-DE" dirty="0"/>
          </a:p>
          <a:p>
            <a:r>
              <a:rPr lang="en-US" dirty="0"/>
              <a:t>Danach </a:t>
            </a:r>
            <a:r>
              <a:rPr lang="en-US" dirty="0" err="1"/>
              <a:t>wird</a:t>
            </a:r>
            <a:r>
              <a:rPr lang="en-US" dirty="0"/>
              <a:t> in </a:t>
            </a:r>
            <a:r>
              <a:rPr lang="en-US" dirty="0" err="1"/>
              <a:t>einer</a:t>
            </a:r>
            <a:r>
              <a:rPr lang="en-US" dirty="0"/>
              <a:t> </a:t>
            </a:r>
            <a:r>
              <a:rPr lang="en-US" dirty="0" err="1"/>
              <a:t>Schleife</a:t>
            </a:r>
            <a:r>
              <a:rPr lang="en-US" dirty="0"/>
              <a:t> </a:t>
            </a:r>
            <a:r>
              <a:rPr lang="en-US" dirty="0" err="1"/>
              <a:t>durch</a:t>
            </a:r>
            <a:r>
              <a:rPr lang="en-US" dirty="0"/>
              <a:t> </a:t>
            </a:r>
            <a:r>
              <a:rPr lang="en-US" dirty="0" err="1"/>
              <a:t>jedes</a:t>
            </a:r>
            <a:r>
              <a:rPr lang="en-US" dirty="0"/>
              <a:t> "</a:t>
            </a:r>
            <a:r>
              <a:rPr lang="en-US" dirty="0" err="1"/>
              <a:t>Kapitel</a:t>
            </a:r>
            <a:r>
              <a:rPr lang="en-US" dirty="0"/>
              <a:t>"-</a:t>
            </a:r>
            <a:r>
              <a:rPr lang="en-US" dirty="0" err="1"/>
              <a:t>Objekt</a:t>
            </a:r>
            <a:r>
              <a:rPr lang="en-US" dirty="0"/>
              <a:t> in der </a:t>
            </a:r>
            <a:r>
              <a:rPr lang="en-US" dirty="0" err="1"/>
              <a:t>Liste</a:t>
            </a:r>
            <a:r>
              <a:rPr lang="en-US" dirty="0"/>
              <a:t> "k" </a:t>
            </a:r>
            <a:r>
              <a:rPr lang="en-US" dirty="0" err="1"/>
              <a:t>iteriert</a:t>
            </a:r>
            <a:r>
              <a:rPr lang="en-US" dirty="0"/>
              <a:t>. Für </a:t>
            </a:r>
            <a:r>
              <a:rPr lang="en-US" dirty="0" err="1"/>
              <a:t>jedes</a:t>
            </a:r>
            <a:r>
              <a:rPr lang="en-US" dirty="0"/>
              <a:t> </a:t>
            </a:r>
            <a:r>
              <a:rPr lang="en-US" dirty="0" err="1"/>
              <a:t>Kapitel</a:t>
            </a:r>
            <a:r>
              <a:rPr lang="en-US" dirty="0"/>
              <a:t> </a:t>
            </a:r>
            <a:r>
              <a:rPr lang="en-US" dirty="0" err="1"/>
              <a:t>wird</a:t>
            </a:r>
            <a:r>
              <a:rPr lang="en-US" dirty="0"/>
              <a:t> </a:t>
            </a:r>
            <a:r>
              <a:rPr lang="en-US" dirty="0" err="1"/>
              <a:t>ein</a:t>
            </a:r>
            <a:r>
              <a:rPr lang="en-US" dirty="0"/>
              <a:t> </a:t>
            </a:r>
            <a:r>
              <a:rPr lang="en-US" dirty="0" err="1"/>
              <a:t>neues</a:t>
            </a:r>
            <a:r>
              <a:rPr lang="en-US" dirty="0"/>
              <a:t> "</a:t>
            </a:r>
            <a:r>
              <a:rPr lang="en-US" dirty="0" err="1"/>
              <a:t>MenuItem</a:t>
            </a:r>
            <a:r>
              <a:rPr lang="en-US" dirty="0"/>
              <a:t>" </a:t>
            </a:r>
            <a:r>
              <a:rPr lang="en-US" dirty="0" err="1"/>
              <a:t>erstellt</a:t>
            </a:r>
            <a:r>
              <a:rPr lang="en-US" dirty="0"/>
              <a:t>. Der Header des </a:t>
            </a:r>
            <a:r>
              <a:rPr lang="en-US" dirty="0" err="1"/>
              <a:t>Menüelements</a:t>
            </a:r>
            <a:r>
              <a:rPr lang="en-US" dirty="0"/>
              <a:t> </a:t>
            </a:r>
            <a:r>
              <a:rPr lang="en-US" dirty="0" err="1"/>
              <a:t>wird</a:t>
            </a:r>
            <a:r>
              <a:rPr lang="en-US" dirty="0"/>
              <a:t> auf den Namen des </a:t>
            </a:r>
            <a:r>
              <a:rPr lang="en-US" dirty="0" err="1"/>
              <a:t>Kapitels</a:t>
            </a:r>
            <a:r>
              <a:rPr lang="en-US" dirty="0"/>
              <a:t> </a:t>
            </a:r>
            <a:r>
              <a:rPr lang="en-US" dirty="0" err="1"/>
              <a:t>gesetzt</a:t>
            </a:r>
            <a:r>
              <a:rPr lang="en-US" dirty="0"/>
              <a:t>, und </a:t>
            </a:r>
            <a:r>
              <a:rPr lang="en-US" dirty="0" err="1"/>
              <a:t>ein</a:t>
            </a:r>
            <a:r>
              <a:rPr lang="en-US" dirty="0"/>
              <a:t> </a:t>
            </a:r>
            <a:r>
              <a:rPr lang="en-US" dirty="0" err="1"/>
              <a:t>Ereignis</a:t>
            </a:r>
            <a:r>
              <a:rPr lang="en-US" dirty="0"/>
              <a:t>-Handler ("</a:t>
            </a:r>
            <a:r>
              <a:rPr lang="en-US" dirty="0" err="1"/>
              <a:t>chosenKapitel</a:t>
            </a:r>
            <a:r>
              <a:rPr lang="en-US" dirty="0"/>
              <a:t>") </a:t>
            </a:r>
            <a:r>
              <a:rPr lang="en-US" dirty="0" err="1"/>
              <a:t>wird</a:t>
            </a:r>
            <a:r>
              <a:rPr lang="en-US" dirty="0"/>
              <a:t> für das </a:t>
            </a:r>
            <a:r>
              <a:rPr lang="en-US" dirty="0" err="1"/>
              <a:t>Klicken</a:t>
            </a:r>
            <a:r>
              <a:rPr lang="en-US" dirty="0"/>
              <a:t> des </a:t>
            </a:r>
            <a:r>
              <a:rPr lang="en-US" dirty="0" err="1"/>
              <a:t>Menüelements</a:t>
            </a:r>
            <a:r>
              <a:rPr lang="en-US" dirty="0"/>
              <a:t> </a:t>
            </a:r>
            <a:r>
              <a:rPr lang="en-US" dirty="0" err="1"/>
              <a:t>hinzugefügt</a:t>
            </a:r>
            <a:r>
              <a:rPr lang="en-US" dirty="0"/>
              <a:t>. Das </a:t>
            </a:r>
            <a:r>
              <a:rPr lang="en-US" dirty="0" err="1"/>
              <a:t>Menüelement</a:t>
            </a:r>
            <a:r>
              <a:rPr lang="en-US" dirty="0"/>
              <a:t> </a:t>
            </a:r>
            <a:r>
              <a:rPr lang="en-US" dirty="0" err="1"/>
              <a:t>wird</a:t>
            </a:r>
            <a:r>
              <a:rPr lang="en-US" dirty="0"/>
              <a:t> </a:t>
            </a:r>
            <a:r>
              <a:rPr lang="en-US" dirty="0" err="1"/>
              <a:t>dann</a:t>
            </a:r>
            <a:r>
              <a:rPr lang="en-US" dirty="0"/>
              <a:t> </a:t>
            </a:r>
            <a:r>
              <a:rPr lang="en-US" dirty="0" err="1"/>
              <a:t>zur</a:t>
            </a:r>
            <a:r>
              <a:rPr lang="en-US" dirty="0"/>
              <a:t> </a:t>
            </a:r>
            <a:r>
              <a:rPr lang="en-US" dirty="0" err="1"/>
              <a:t>Liste</a:t>
            </a:r>
            <a:r>
              <a:rPr lang="en-US" dirty="0"/>
              <a:t> "</a:t>
            </a:r>
            <a:r>
              <a:rPr lang="en-US" dirty="0" err="1"/>
              <a:t>menuItems</a:t>
            </a:r>
            <a:r>
              <a:rPr lang="en-US" dirty="0"/>
              <a:t>" </a:t>
            </a:r>
            <a:r>
              <a:rPr lang="en-US" dirty="0" err="1"/>
              <a:t>hinzugefügt</a:t>
            </a:r>
            <a:r>
              <a:rPr lang="en-US" dirty="0"/>
              <a:t>.</a:t>
            </a:r>
            <a:endParaRPr lang="de-DE" dirty="0"/>
          </a:p>
          <a:p>
            <a:r>
              <a:rPr lang="en-US" dirty="0" err="1"/>
              <a:t>Schließlich</a:t>
            </a:r>
            <a:r>
              <a:rPr lang="en-US" dirty="0"/>
              <a:t> </a:t>
            </a:r>
            <a:r>
              <a:rPr lang="en-US" dirty="0" err="1"/>
              <a:t>werden</a:t>
            </a:r>
            <a:r>
              <a:rPr lang="en-US" dirty="0"/>
              <a:t> alle </a:t>
            </a:r>
            <a:r>
              <a:rPr lang="en-US" dirty="0" err="1"/>
              <a:t>Menüelemente</a:t>
            </a:r>
            <a:r>
              <a:rPr lang="en-US" dirty="0"/>
              <a:t> </a:t>
            </a:r>
            <a:r>
              <a:rPr lang="en-US" dirty="0" err="1"/>
              <a:t>aus</a:t>
            </a:r>
            <a:r>
              <a:rPr lang="en-US" dirty="0"/>
              <a:t> der </a:t>
            </a:r>
            <a:r>
              <a:rPr lang="en-US" dirty="0" err="1"/>
              <a:t>Liste</a:t>
            </a:r>
            <a:r>
              <a:rPr lang="en-US" dirty="0"/>
              <a:t> "</a:t>
            </a:r>
            <a:r>
              <a:rPr lang="en-US" dirty="0" err="1"/>
              <a:t>menuItems</a:t>
            </a:r>
            <a:r>
              <a:rPr lang="en-US" dirty="0"/>
              <a:t>" dem "</a:t>
            </a:r>
            <a:r>
              <a:rPr lang="en-US" dirty="0" err="1"/>
              <a:t>menü</a:t>
            </a:r>
            <a:r>
              <a:rPr lang="en-US" dirty="0"/>
              <a:t>" (</a:t>
            </a:r>
            <a:r>
              <a:rPr lang="en-US" dirty="0" err="1"/>
              <a:t>Menü</a:t>
            </a:r>
            <a:r>
              <a:rPr lang="en-US" dirty="0"/>
              <a:t>) </a:t>
            </a:r>
            <a:r>
              <a:rPr lang="en-US" dirty="0" err="1"/>
              <a:t>hinzugefügt</a:t>
            </a:r>
            <a:r>
              <a:rPr lang="en-US" dirty="0"/>
              <a:t>.</a:t>
            </a:r>
            <a:endParaRPr lang="de-DE" dirty="0"/>
          </a:p>
          <a:p>
            <a:r>
              <a:rPr lang="en-US" dirty="0"/>
              <a:t>Wenn die Kultur </a:t>
            </a:r>
            <a:r>
              <a:rPr lang="en-US" dirty="0" err="1"/>
              <a:t>nicht</a:t>
            </a:r>
            <a:r>
              <a:rPr lang="en-US" dirty="0"/>
              <a:t> "de-DE" </a:t>
            </a:r>
            <a:r>
              <a:rPr lang="en-US" dirty="0" err="1"/>
              <a:t>ist</a:t>
            </a:r>
            <a:r>
              <a:rPr lang="en-US" dirty="0"/>
              <a:t> (also </a:t>
            </a:r>
            <a:r>
              <a:rPr lang="en-US" dirty="0" err="1"/>
              <a:t>nicht</a:t>
            </a:r>
            <a:r>
              <a:rPr lang="en-US" dirty="0"/>
              <a:t> Deutsch), </a:t>
            </a:r>
            <a:r>
              <a:rPr lang="en-US" dirty="0" err="1"/>
              <a:t>wird</a:t>
            </a:r>
            <a:r>
              <a:rPr lang="en-US" dirty="0"/>
              <a:t> </a:t>
            </a:r>
            <a:r>
              <a:rPr lang="en-US" dirty="0" err="1"/>
              <a:t>eine</a:t>
            </a:r>
            <a:r>
              <a:rPr lang="en-US" dirty="0"/>
              <a:t> </a:t>
            </a:r>
            <a:r>
              <a:rPr lang="en-US" dirty="0" err="1"/>
              <a:t>Instanz</a:t>
            </a:r>
            <a:r>
              <a:rPr lang="en-US" dirty="0"/>
              <a:t> der "</a:t>
            </a:r>
            <a:r>
              <a:rPr lang="en-US" dirty="0" err="1"/>
              <a:t>hausarbeit_ENEntitie</a:t>
            </a:r>
            <a:r>
              <a:rPr lang="en-US" dirty="0"/>
              <a:t>" </a:t>
            </a:r>
            <a:r>
              <a:rPr lang="en-US" dirty="0" err="1"/>
              <a:t>erstellt</a:t>
            </a:r>
            <a:r>
              <a:rPr lang="en-US" dirty="0"/>
              <a:t> und der </a:t>
            </a:r>
            <a:r>
              <a:rPr lang="en-US" dirty="0" err="1"/>
              <a:t>gleiche</a:t>
            </a:r>
            <a:r>
              <a:rPr lang="en-US" dirty="0"/>
              <a:t> </a:t>
            </a:r>
            <a:r>
              <a:rPr lang="en-US" dirty="0" err="1"/>
              <a:t>Prozess</a:t>
            </a:r>
            <a:r>
              <a:rPr lang="en-US" dirty="0"/>
              <a:t> </a:t>
            </a:r>
            <a:r>
              <a:rPr lang="en-US" dirty="0" err="1"/>
              <a:t>wie</a:t>
            </a:r>
            <a:r>
              <a:rPr lang="en-US" dirty="0"/>
              <a:t> </a:t>
            </a:r>
            <a:r>
              <a:rPr lang="en-US" dirty="0" err="1"/>
              <a:t>oben</a:t>
            </a:r>
            <a:r>
              <a:rPr lang="en-US" dirty="0"/>
              <a:t> </a:t>
            </a:r>
            <a:r>
              <a:rPr lang="en-US" dirty="0" err="1"/>
              <a:t>durchlaufen</a:t>
            </a:r>
            <a:r>
              <a:rPr lang="en-US" dirty="0"/>
              <a:t>, </a:t>
            </a:r>
            <a:r>
              <a:rPr lang="en-US" dirty="0" err="1"/>
              <a:t>jedoch</a:t>
            </a:r>
            <a:r>
              <a:rPr lang="en-US" dirty="0"/>
              <a:t> für die </a:t>
            </a:r>
            <a:r>
              <a:rPr lang="en-US" dirty="0" err="1"/>
              <a:t>englische</a:t>
            </a:r>
            <a:r>
              <a:rPr lang="en-US" dirty="0"/>
              <a:t> Version der </a:t>
            </a:r>
            <a:r>
              <a:rPr lang="en-US" dirty="0" err="1"/>
              <a:t>Datenbank</a:t>
            </a:r>
            <a:r>
              <a:rPr lang="en-US" dirty="0"/>
              <a:t> und des </a:t>
            </a:r>
            <a:r>
              <a:rPr lang="en-US" dirty="0" err="1"/>
              <a:t>Menüs</a:t>
            </a:r>
            <a:r>
              <a:rPr lang="en-US" dirty="0"/>
              <a:t>.</a:t>
            </a:r>
            <a:endParaRPr lang="de-DE" dirty="0"/>
          </a:p>
          <a:p>
            <a:r>
              <a:rPr lang="en-US" dirty="0" err="1"/>
              <a:t>Zusammenfassend</a:t>
            </a:r>
            <a:r>
              <a:rPr lang="en-US" dirty="0"/>
              <a:t> </a:t>
            </a:r>
            <a:r>
              <a:rPr lang="en-US" dirty="0" err="1"/>
              <a:t>wird</a:t>
            </a:r>
            <a:r>
              <a:rPr lang="en-US" dirty="0"/>
              <a:t> in </a:t>
            </a:r>
            <a:r>
              <a:rPr lang="en-US" dirty="0" err="1"/>
              <a:t>diesem</a:t>
            </a:r>
            <a:r>
              <a:rPr lang="en-US" dirty="0"/>
              <a:t> </a:t>
            </a:r>
            <a:r>
              <a:rPr lang="en-US" dirty="0" err="1"/>
              <a:t>Codeausschnitt</a:t>
            </a:r>
            <a:r>
              <a:rPr lang="en-US" dirty="0"/>
              <a:t> </a:t>
            </a:r>
            <a:r>
              <a:rPr lang="en-US" dirty="0" err="1"/>
              <a:t>eine</a:t>
            </a:r>
            <a:r>
              <a:rPr lang="en-US" dirty="0"/>
              <a:t> </a:t>
            </a:r>
            <a:r>
              <a:rPr lang="en-US" dirty="0" err="1"/>
              <a:t>Liste</a:t>
            </a:r>
            <a:r>
              <a:rPr lang="en-US" dirty="0"/>
              <a:t> von </a:t>
            </a:r>
            <a:r>
              <a:rPr lang="en-US" dirty="0" err="1"/>
              <a:t>Kapiteln</a:t>
            </a:r>
            <a:r>
              <a:rPr lang="en-US" dirty="0"/>
              <a:t> </a:t>
            </a:r>
            <a:r>
              <a:rPr lang="en-US" dirty="0" err="1"/>
              <a:t>aus</a:t>
            </a:r>
            <a:r>
              <a:rPr lang="en-US" dirty="0"/>
              <a:t> </a:t>
            </a:r>
            <a:r>
              <a:rPr lang="en-US" dirty="0" err="1"/>
              <a:t>einer</a:t>
            </a:r>
            <a:r>
              <a:rPr lang="en-US" dirty="0"/>
              <a:t> </a:t>
            </a:r>
            <a:r>
              <a:rPr lang="en-US" dirty="0" err="1"/>
              <a:t>Datenbank</a:t>
            </a:r>
            <a:r>
              <a:rPr lang="en-US" dirty="0"/>
              <a:t> </a:t>
            </a:r>
            <a:r>
              <a:rPr lang="en-US" dirty="0" err="1"/>
              <a:t>abgerufen</a:t>
            </a:r>
            <a:r>
              <a:rPr lang="en-US" dirty="0"/>
              <a:t> und </a:t>
            </a:r>
            <a:r>
              <a:rPr lang="en-US" dirty="0" err="1"/>
              <a:t>Menüelemente</a:t>
            </a:r>
            <a:r>
              <a:rPr lang="en-US" dirty="0"/>
              <a:t> für </a:t>
            </a:r>
            <a:r>
              <a:rPr lang="en-US" dirty="0" err="1"/>
              <a:t>jedes</a:t>
            </a:r>
            <a:r>
              <a:rPr lang="en-US" dirty="0"/>
              <a:t> </a:t>
            </a:r>
            <a:r>
              <a:rPr lang="en-US" dirty="0" err="1"/>
              <a:t>Kapitel</a:t>
            </a:r>
            <a:r>
              <a:rPr lang="en-US" dirty="0"/>
              <a:t> </a:t>
            </a:r>
            <a:r>
              <a:rPr lang="en-US" dirty="0" err="1"/>
              <a:t>erstellt</a:t>
            </a:r>
            <a:r>
              <a:rPr lang="en-US" dirty="0"/>
              <a:t>. Der </a:t>
            </a:r>
            <a:r>
              <a:rPr lang="en-US" dirty="0" err="1"/>
              <a:t>Vorgang</a:t>
            </a:r>
            <a:r>
              <a:rPr lang="en-US" dirty="0"/>
              <a:t> </a:t>
            </a:r>
            <a:r>
              <a:rPr lang="en-US" dirty="0" err="1"/>
              <a:t>wird</a:t>
            </a:r>
            <a:r>
              <a:rPr lang="en-US" dirty="0"/>
              <a:t> </a:t>
            </a:r>
            <a:r>
              <a:rPr lang="en-US" dirty="0" err="1"/>
              <a:t>basierend</a:t>
            </a:r>
            <a:r>
              <a:rPr lang="en-US" dirty="0"/>
              <a:t> auf der </a:t>
            </a:r>
            <a:r>
              <a:rPr lang="en-US" dirty="0" err="1"/>
              <a:t>aktuellen</a:t>
            </a:r>
            <a:r>
              <a:rPr lang="en-US" dirty="0"/>
              <a:t> </a:t>
            </a:r>
            <a:r>
              <a:rPr lang="en-US" dirty="0" err="1"/>
              <a:t>Sprache</a:t>
            </a:r>
            <a:r>
              <a:rPr lang="en-US" dirty="0"/>
              <a:t> des </a:t>
            </a:r>
            <a:r>
              <a:rPr lang="en-US" dirty="0" err="1"/>
              <a:t>Anwendungskontexts</a:t>
            </a:r>
            <a:r>
              <a:rPr lang="en-US" dirty="0"/>
              <a:t> (Deutsch </a:t>
            </a:r>
            <a:r>
              <a:rPr lang="en-US" dirty="0" err="1"/>
              <a:t>oder</a:t>
            </a:r>
            <a:r>
              <a:rPr lang="en-US" dirty="0"/>
              <a:t> Englisch) </a:t>
            </a:r>
            <a:r>
              <a:rPr lang="en-US" dirty="0" err="1"/>
              <a:t>mit</a:t>
            </a:r>
            <a:r>
              <a:rPr lang="en-US" dirty="0"/>
              <a:t> </a:t>
            </a:r>
            <a:r>
              <a:rPr lang="en-US" dirty="0" err="1"/>
              <a:t>unterschiedlichen</a:t>
            </a:r>
            <a:r>
              <a:rPr lang="en-US" dirty="0"/>
              <a:t> </a:t>
            </a:r>
            <a:r>
              <a:rPr lang="en-US" dirty="0" err="1"/>
              <a:t>Datenbankinstanzen</a:t>
            </a:r>
            <a:r>
              <a:rPr lang="en-US" dirty="0"/>
              <a:t> </a:t>
            </a:r>
            <a:r>
              <a:rPr lang="en-US" dirty="0" err="1"/>
              <a:t>durchgeführt</a:t>
            </a:r>
            <a:r>
              <a:rPr lang="en-US" dirty="0"/>
              <a:t>. Die </a:t>
            </a:r>
            <a:r>
              <a:rPr lang="en-US" dirty="0" err="1"/>
              <a:t>erstellten</a:t>
            </a:r>
            <a:r>
              <a:rPr lang="en-US" dirty="0"/>
              <a:t> </a:t>
            </a:r>
            <a:r>
              <a:rPr lang="en-US" dirty="0" err="1"/>
              <a:t>Menüelemente</a:t>
            </a:r>
            <a:r>
              <a:rPr lang="en-US" dirty="0"/>
              <a:t> </a:t>
            </a:r>
            <a:r>
              <a:rPr lang="en-US" dirty="0" err="1"/>
              <a:t>werden</a:t>
            </a:r>
            <a:r>
              <a:rPr lang="en-US" dirty="0"/>
              <a:t> </a:t>
            </a:r>
            <a:r>
              <a:rPr lang="en-US" dirty="0" err="1"/>
              <a:t>einem</a:t>
            </a:r>
            <a:r>
              <a:rPr lang="en-US" dirty="0"/>
              <a:t> </a:t>
            </a:r>
            <a:r>
              <a:rPr lang="en-US" dirty="0" err="1"/>
              <a:t>Menü</a:t>
            </a:r>
            <a:r>
              <a:rPr lang="en-US" dirty="0"/>
              <a:t> </a:t>
            </a:r>
            <a:r>
              <a:rPr lang="en-US" dirty="0" err="1"/>
              <a:t>hinzugefügt</a:t>
            </a:r>
            <a:r>
              <a:rPr lang="en-US" dirty="0"/>
              <a:t>.</a:t>
            </a:r>
            <a:endParaRPr lang="de-DE" dirty="0"/>
          </a:p>
          <a:p>
            <a:endParaRPr lang="en-US" dirty="0">
              <a:ea typeface="Calibri"/>
              <a:cs typeface="Calibri"/>
            </a:endParaRPr>
          </a:p>
        </p:txBody>
      </p:sp>
      <p:sp>
        <p:nvSpPr>
          <p:cNvPr id="4" name="Foliennummernplatzhalter 3"/>
          <p:cNvSpPr>
            <a:spLocks noGrp="1"/>
          </p:cNvSpPr>
          <p:nvPr>
            <p:ph type="sldNum" sz="quarter" idx="5"/>
          </p:nvPr>
        </p:nvSpPr>
        <p:spPr/>
        <p:txBody>
          <a:bodyPr/>
          <a:lstStyle/>
          <a:p>
            <a:fld id="{34DD7435-1E17-4753-BD96-6B7CD7D608CC}" type="slidenum">
              <a:rPr lang="de-DE"/>
              <a:t>6</a:t>
            </a:fld>
            <a:endParaRPr lang="de-DE"/>
          </a:p>
        </p:txBody>
      </p:sp>
    </p:spTree>
    <p:extLst>
      <p:ext uri="{BB962C8B-B14F-4D97-AF65-F5344CB8AC3E}">
        <p14:creationId xmlns:p14="http://schemas.microsoft.com/office/powerpoint/2010/main" val="310666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Der </a:t>
            </a:r>
            <a:r>
              <a:rPr lang="en-US" dirty="0" err="1"/>
              <a:t>erste</a:t>
            </a:r>
            <a:r>
              <a:rPr lang="en-US" dirty="0"/>
              <a:t> Schritt </a:t>
            </a:r>
            <a:r>
              <a:rPr lang="en-US" dirty="0" err="1"/>
              <a:t>besteht</a:t>
            </a:r>
            <a:r>
              <a:rPr lang="en-US" dirty="0"/>
              <a:t> </a:t>
            </a:r>
            <a:r>
              <a:rPr lang="en-US" dirty="0" err="1"/>
              <a:t>darin</a:t>
            </a:r>
            <a:r>
              <a:rPr lang="en-US" dirty="0"/>
              <a:t>, den </a:t>
            </a:r>
            <a:r>
              <a:rPr lang="en-US" dirty="0" err="1"/>
              <a:t>Auslöser</a:t>
            </a:r>
            <a:r>
              <a:rPr lang="en-US" dirty="0"/>
              <a:t> des </a:t>
            </a:r>
            <a:r>
              <a:rPr lang="en-US" dirty="0" err="1"/>
              <a:t>Ereignisses</a:t>
            </a:r>
            <a:r>
              <a:rPr lang="en-US" dirty="0"/>
              <a:t> (das </a:t>
            </a:r>
            <a:r>
              <a:rPr lang="en-US" dirty="0" err="1"/>
              <a:t>ausgewählte</a:t>
            </a:r>
            <a:r>
              <a:rPr lang="en-US" dirty="0"/>
              <a:t> </a:t>
            </a:r>
            <a:r>
              <a:rPr lang="en-US" dirty="0" err="1"/>
              <a:t>Menüelement</a:t>
            </a:r>
            <a:r>
              <a:rPr lang="en-US" dirty="0"/>
              <a:t>) in </a:t>
            </a:r>
            <a:r>
              <a:rPr lang="en-US" dirty="0" err="1"/>
              <a:t>eine</a:t>
            </a:r>
            <a:r>
              <a:rPr lang="en-US" dirty="0"/>
              <a:t> Variable "m" </a:t>
            </a:r>
            <a:r>
              <a:rPr lang="en-US" dirty="0" err="1"/>
              <a:t>vom</a:t>
            </a:r>
            <a:r>
              <a:rPr lang="en-US" dirty="0"/>
              <a:t> </a:t>
            </a:r>
            <a:r>
              <a:rPr lang="en-US" dirty="0" err="1"/>
              <a:t>Typ</a:t>
            </a:r>
            <a:r>
              <a:rPr lang="en-US" dirty="0"/>
              <a:t> </a:t>
            </a:r>
            <a:r>
              <a:rPr lang="en-US" dirty="0" err="1"/>
              <a:t>MenuItem</a:t>
            </a:r>
            <a:r>
              <a:rPr lang="en-US" dirty="0"/>
              <a:t> </a:t>
            </a:r>
            <a:r>
              <a:rPr lang="en-US" dirty="0" err="1"/>
              <a:t>zu</a:t>
            </a:r>
            <a:r>
              <a:rPr lang="en-US" dirty="0"/>
              <a:t> </a:t>
            </a:r>
            <a:r>
              <a:rPr lang="en-US" dirty="0" err="1"/>
              <a:t>konvertieren</a:t>
            </a:r>
            <a:r>
              <a:rPr lang="en-US" dirty="0"/>
              <a:t>.</a:t>
            </a:r>
            <a:endParaRPr lang="de-DE" dirty="0"/>
          </a:p>
          <a:p>
            <a:r>
              <a:rPr lang="en-US" dirty="0"/>
              <a:t>Danach </a:t>
            </a:r>
            <a:r>
              <a:rPr lang="en-US" dirty="0" err="1"/>
              <a:t>wird</a:t>
            </a:r>
            <a:r>
              <a:rPr lang="en-US" dirty="0"/>
              <a:t> </a:t>
            </a:r>
            <a:r>
              <a:rPr lang="en-US" dirty="0" err="1"/>
              <a:t>ein</a:t>
            </a:r>
            <a:r>
              <a:rPr lang="en-US" dirty="0"/>
              <a:t> </a:t>
            </a:r>
            <a:r>
              <a:rPr lang="en-US" dirty="0" err="1"/>
              <a:t>neues</a:t>
            </a:r>
            <a:r>
              <a:rPr lang="en-US" dirty="0"/>
              <a:t> Fenster (</a:t>
            </a:r>
            <a:r>
              <a:rPr lang="en-US" dirty="0" err="1"/>
              <a:t>SubWindow</a:t>
            </a:r>
            <a:r>
              <a:rPr lang="en-US" dirty="0"/>
              <a:t>) </a:t>
            </a:r>
            <a:r>
              <a:rPr lang="en-US" dirty="0" err="1"/>
              <a:t>erstellt</a:t>
            </a:r>
            <a:r>
              <a:rPr lang="en-US" dirty="0"/>
              <a:t> und </a:t>
            </a:r>
            <a:r>
              <a:rPr lang="en-US" dirty="0" err="1"/>
              <a:t>ihm</a:t>
            </a:r>
            <a:r>
              <a:rPr lang="en-US" dirty="0"/>
              <a:t> </a:t>
            </a:r>
            <a:r>
              <a:rPr lang="en-US" dirty="0" err="1"/>
              <a:t>zwei</a:t>
            </a:r>
            <a:r>
              <a:rPr lang="en-US" dirty="0"/>
              <a:t> Parameter </a:t>
            </a:r>
            <a:r>
              <a:rPr lang="en-US" dirty="0" err="1"/>
              <a:t>übergeben</a:t>
            </a:r>
            <a:r>
              <a:rPr lang="en-US" dirty="0"/>
              <a:t>: die </a:t>
            </a:r>
            <a:r>
              <a:rPr lang="en-US" dirty="0" err="1"/>
              <a:t>Kapitel</a:t>
            </a:r>
            <a:r>
              <a:rPr lang="en-US" dirty="0"/>
              <a:t>-ID des </a:t>
            </a:r>
            <a:r>
              <a:rPr lang="en-US" dirty="0" err="1"/>
              <a:t>ausgewählten</a:t>
            </a:r>
            <a:r>
              <a:rPr lang="en-US" dirty="0"/>
              <a:t> </a:t>
            </a:r>
            <a:r>
              <a:rPr lang="en-US" dirty="0" err="1"/>
              <a:t>Menüelements</a:t>
            </a:r>
            <a:r>
              <a:rPr lang="en-US" dirty="0"/>
              <a:t>, die </a:t>
            </a:r>
            <a:r>
              <a:rPr lang="en-US" dirty="0" err="1"/>
              <a:t>mithilfe</a:t>
            </a:r>
            <a:r>
              <a:rPr lang="en-US" dirty="0"/>
              <a:t> der LINQ-</a:t>
            </a:r>
            <a:r>
              <a:rPr lang="en-US" dirty="0" err="1"/>
              <a:t>Abfrage</a:t>
            </a:r>
            <a:r>
              <a:rPr lang="en-US" dirty="0"/>
              <a:t> "</a:t>
            </a:r>
            <a:r>
              <a:rPr lang="en-US" dirty="0" err="1"/>
              <a:t>k.FirstOrDefault</a:t>
            </a:r>
            <a:r>
              <a:rPr lang="en-US" dirty="0"/>
              <a:t>(x =&gt; </a:t>
            </a:r>
            <a:r>
              <a:rPr lang="en-US" dirty="0" err="1"/>
              <a:t>x.Kapitel_Name.Equals</a:t>
            </a:r>
            <a:r>
              <a:rPr lang="en-US" dirty="0"/>
              <a:t>(</a:t>
            </a:r>
            <a:r>
              <a:rPr lang="en-US" dirty="0" err="1"/>
              <a:t>m.Header</a:t>
            </a:r>
            <a:r>
              <a:rPr lang="en-US" dirty="0"/>
              <a:t>)).</a:t>
            </a:r>
            <a:r>
              <a:rPr lang="en-US" dirty="0" err="1"/>
              <a:t>Kapitel_id</a:t>
            </a:r>
            <a:r>
              <a:rPr lang="en-US" dirty="0"/>
              <a:t>" </a:t>
            </a:r>
            <a:r>
              <a:rPr lang="en-US" dirty="0" err="1"/>
              <a:t>ermittelt</a:t>
            </a:r>
            <a:r>
              <a:rPr lang="en-US" dirty="0"/>
              <a:t> </a:t>
            </a:r>
            <a:r>
              <a:rPr lang="en-US" dirty="0" err="1"/>
              <a:t>wird</a:t>
            </a:r>
            <a:r>
              <a:rPr lang="en-US" dirty="0"/>
              <a:t>, und </a:t>
            </a:r>
            <a:r>
              <a:rPr lang="en-US" dirty="0" err="1"/>
              <a:t>eine</a:t>
            </a:r>
            <a:r>
              <a:rPr lang="en-US" dirty="0"/>
              <a:t> </a:t>
            </a:r>
            <a:r>
              <a:rPr lang="en-US" dirty="0" err="1"/>
              <a:t>Referenz</a:t>
            </a:r>
            <a:r>
              <a:rPr lang="en-US" dirty="0"/>
              <a:t> auf das </a:t>
            </a:r>
            <a:r>
              <a:rPr lang="en-US" dirty="0" err="1"/>
              <a:t>aktuelle</a:t>
            </a:r>
            <a:r>
              <a:rPr lang="en-US" dirty="0"/>
              <a:t> Fenster (this).</a:t>
            </a:r>
            <a:endParaRPr lang="de-DE" dirty="0"/>
          </a:p>
          <a:p>
            <a:r>
              <a:rPr lang="en-US" dirty="0"/>
              <a:t>Das </a:t>
            </a:r>
            <a:r>
              <a:rPr lang="en-US" dirty="0" err="1"/>
              <a:t>neue</a:t>
            </a:r>
            <a:r>
              <a:rPr lang="en-US" dirty="0"/>
              <a:t> Fenster </a:t>
            </a:r>
            <a:r>
              <a:rPr lang="en-US" dirty="0" err="1"/>
              <a:t>wird</a:t>
            </a:r>
            <a:r>
              <a:rPr lang="en-US" dirty="0"/>
              <a:t> </a:t>
            </a:r>
            <a:r>
              <a:rPr lang="en-US" dirty="0" err="1"/>
              <a:t>mit</a:t>
            </a:r>
            <a:r>
              <a:rPr lang="en-US" dirty="0"/>
              <a:t> der Show-Methode </a:t>
            </a:r>
            <a:r>
              <a:rPr lang="en-US" dirty="0" err="1"/>
              <a:t>angezeigt</a:t>
            </a:r>
            <a:r>
              <a:rPr lang="en-US" dirty="0"/>
              <a:t> und </a:t>
            </a:r>
            <a:r>
              <a:rPr lang="en-US" dirty="0" err="1"/>
              <a:t>erhält</a:t>
            </a:r>
            <a:r>
              <a:rPr lang="en-US" dirty="0"/>
              <a:t> den Fokus. </a:t>
            </a:r>
            <a:r>
              <a:rPr lang="en-US" dirty="0" err="1"/>
              <a:t>Gleichzeitig</a:t>
            </a:r>
            <a:r>
              <a:rPr lang="en-US" dirty="0"/>
              <a:t> </a:t>
            </a:r>
            <a:r>
              <a:rPr lang="en-US" dirty="0" err="1"/>
              <a:t>wird</a:t>
            </a:r>
            <a:r>
              <a:rPr lang="en-US" dirty="0"/>
              <a:t> das </a:t>
            </a:r>
            <a:r>
              <a:rPr lang="en-US" dirty="0" err="1"/>
              <a:t>aktuelle</a:t>
            </a:r>
            <a:r>
              <a:rPr lang="en-US" dirty="0"/>
              <a:t> Fenster </a:t>
            </a:r>
            <a:r>
              <a:rPr lang="en-US" dirty="0" err="1"/>
              <a:t>mit</a:t>
            </a:r>
            <a:r>
              <a:rPr lang="en-US" dirty="0"/>
              <a:t> der Hide-Methode </a:t>
            </a:r>
            <a:r>
              <a:rPr lang="en-US" dirty="0" err="1"/>
              <a:t>ausgeblendet</a:t>
            </a:r>
            <a:r>
              <a:rPr lang="en-US" dirty="0"/>
              <a:t>, </a:t>
            </a:r>
            <a:r>
              <a:rPr lang="en-US" dirty="0" err="1"/>
              <a:t>sodass</a:t>
            </a:r>
            <a:r>
              <a:rPr lang="en-US" dirty="0"/>
              <a:t> </a:t>
            </a:r>
            <a:r>
              <a:rPr lang="en-US" dirty="0" err="1"/>
              <a:t>nur</a:t>
            </a:r>
            <a:r>
              <a:rPr lang="en-US" dirty="0"/>
              <a:t> </a:t>
            </a:r>
            <a:r>
              <a:rPr lang="en-US" dirty="0" err="1"/>
              <a:t>noch</a:t>
            </a:r>
            <a:r>
              <a:rPr lang="en-US" dirty="0"/>
              <a:t> das </a:t>
            </a:r>
            <a:r>
              <a:rPr lang="en-US" dirty="0" err="1"/>
              <a:t>neue</a:t>
            </a:r>
            <a:r>
              <a:rPr lang="en-US" dirty="0"/>
              <a:t> Fenster </a:t>
            </a:r>
            <a:r>
              <a:rPr lang="en-US" dirty="0" err="1"/>
              <a:t>sichtbar</a:t>
            </a:r>
            <a:r>
              <a:rPr lang="en-US" dirty="0"/>
              <a:t> </a:t>
            </a:r>
            <a:r>
              <a:rPr lang="en-US" dirty="0" err="1"/>
              <a:t>ist</a:t>
            </a:r>
            <a:r>
              <a:rPr lang="en-US" dirty="0"/>
              <a:t>.</a:t>
            </a:r>
            <a:endParaRPr lang="de-DE" dirty="0"/>
          </a:p>
          <a:p>
            <a:r>
              <a:rPr lang="en-US" dirty="0" err="1"/>
              <a:t>Zusammenfassend</a:t>
            </a:r>
            <a:r>
              <a:rPr lang="en-US" dirty="0"/>
              <a:t> </a:t>
            </a:r>
            <a:r>
              <a:rPr lang="en-US" dirty="0" err="1"/>
              <a:t>öffnet</a:t>
            </a:r>
            <a:r>
              <a:rPr lang="en-US" dirty="0"/>
              <a:t> </a:t>
            </a:r>
            <a:r>
              <a:rPr lang="en-US" dirty="0" err="1"/>
              <a:t>diese</a:t>
            </a:r>
            <a:r>
              <a:rPr lang="en-US" dirty="0"/>
              <a:t> Methode </a:t>
            </a:r>
            <a:r>
              <a:rPr lang="en-US" dirty="0" err="1"/>
              <a:t>ein</a:t>
            </a:r>
            <a:r>
              <a:rPr lang="en-US" dirty="0"/>
              <a:t> </a:t>
            </a:r>
            <a:r>
              <a:rPr lang="en-US" dirty="0" err="1"/>
              <a:t>neues</a:t>
            </a:r>
            <a:r>
              <a:rPr lang="en-US" dirty="0"/>
              <a:t> Fenster (</a:t>
            </a:r>
            <a:r>
              <a:rPr lang="en-US" dirty="0" err="1"/>
              <a:t>SubWindow</a:t>
            </a:r>
            <a:r>
              <a:rPr lang="en-US" dirty="0"/>
              <a:t>) </a:t>
            </a:r>
            <a:r>
              <a:rPr lang="en-US" dirty="0" err="1"/>
              <a:t>mit</a:t>
            </a:r>
            <a:r>
              <a:rPr lang="en-US" dirty="0"/>
              <a:t> </a:t>
            </a:r>
            <a:r>
              <a:rPr lang="en-US" dirty="0" err="1"/>
              <a:t>spezifischen</a:t>
            </a:r>
            <a:r>
              <a:rPr lang="en-US" dirty="0"/>
              <a:t> </a:t>
            </a:r>
            <a:r>
              <a:rPr lang="en-US" dirty="0" err="1"/>
              <a:t>Informationen</a:t>
            </a:r>
            <a:r>
              <a:rPr lang="en-US" dirty="0"/>
              <a:t> </a:t>
            </a:r>
            <a:r>
              <a:rPr lang="en-US" dirty="0" err="1"/>
              <a:t>basierend</a:t>
            </a:r>
            <a:r>
              <a:rPr lang="en-US" dirty="0"/>
              <a:t> auf dem </a:t>
            </a:r>
            <a:r>
              <a:rPr lang="en-US" dirty="0" err="1"/>
              <a:t>ausgewählten</a:t>
            </a:r>
            <a:r>
              <a:rPr lang="en-US" dirty="0"/>
              <a:t> </a:t>
            </a:r>
            <a:r>
              <a:rPr lang="en-US" dirty="0" err="1"/>
              <a:t>Menüelement</a:t>
            </a:r>
            <a:r>
              <a:rPr lang="en-US" dirty="0"/>
              <a:t> und </a:t>
            </a:r>
            <a:r>
              <a:rPr lang="en-US" dirty="0" err="1"/>
              <a:t>blendet</a:t>
            </a:r>
            <a:r>
              <a:rPr lang="en-US" dirty="0"/>
              <a:t> das </a:t>
            </a:r>
            <a:r>
              <a:rPr lang="en-US" dirty="0" err="1"/>
              <a:t>aktuelle</a:t>
            </a:r>
            <a:r>
              <a:rPr lang="en-US" dirty="0"/>
              <a:t> Fenster </a:t>
            </a:r>
            <a:r>
              <a:rPr lang="en-US" dirty="0" err="1"/>
              <a:t>aus.</a:t>
            </a:r>
            <a:endParaRPr lang="de-DE" dirty="0" err="1"/>
          </a:p>
          <a:p>
            <a:endParaRPr lang="en-US" dirty="0">
              <a:ea typeface="Calibri"/>
              <a:cs typeface="Calibri"/>
            </a:endParaRPr>
          </a:p>
        </p:txBody>
      </p:sp>
      <p:sp>
        <p:nvSpPr>
          <p:cNvPr id="4" name="Foliennummernplatzhalter 3"/>
          <p:cNvSpPr>
            <a:spLocks noGrp="1"/>
          </p:cNvSpPr>
          <p:nvPr>
            <p:ph type="sldNum" sz="quarter" idx="5"/>
          </p:nvPr>
        </p:nvSpPr>
        <p:spPr/>
        <p:txBody>
          <a:bodyPr/>
          <a:lstStyle/>
          <a:p>
            <a:fld id="{34DD7435-1E17-4753-BD96-6B7CD7D608CC}" type="slidenum">
              <a:rPr lang="de-DE"/>
              <a:t>7</a:t>
            </a:fld>
            <a:endParaRPr lang="de-DE"/>
          </a:p>
        </p:txBody>
      </p:sp>
    </p:spTree>
    <p:extLst>
      <p:ext uri="{BB962C8B-B14F-4D97-AF65-F5344CB8AC3E}">
        <p14:creationId xmlns:p14="http://schemas.microsoft.com/office/powerpoint/2010/main" val="391265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ea typeface="Calibri"/>
                <a:cs typeface="Calibri"/>
              </a:rPr>
              <a:t>Überprüft</a:t>
            </a:r>
            <a:r>
              <a:rPr lang="en-US" dirty="0">
                <a:ea typeface="Calibri"/>
                <a:cs typeface="Calibri"/>
              </a:rPr>
              <a:t> auf </a:t>
            </a:r>
            <a:r>
              <a:rPr lang="en-US" dirty="0" err="1">
                <a:ea typeface="Calibri"/>
                <a:cs typeface="Calibri"/>
              </a:rPr>
              <a:t>Sprache,</a:t>
            </a:r>
            <a:r>
              <a:rPr lang="en-US" dirty="0" err="1"/>
              <a:t>Wenn</a:t>
            </a:r>
            <a:r>
              <a:rPr lang="en-US" dirty="0"/>
              <a:t> die Kultur "de-DE" </a:t>
            </a:r>
            <a:r>
              <a:rPr lang="en-US" dirty="0" err="1"/>
              <a:t>ist</a:t>
            </a:r>
            <a:r>
              <a:rPr lang="en-US" dirty="0"/>
              <a:t>, </a:t>
            </a:r>
            <a:r>
              <a:rPr lang="en-US" dirty="0" err="1"/>
              <a:t>wird</a:t>
            </a:r>
            <a:r>
              <a:rPr lang="en-US" dirty="0"/>
              <a:t> </a:t>
            </a:r>
            <a:r>
              <a:rPr lang="en-US" dirty="0" err="1"/>
              <a:t>eine</a:t>
            </a:r>
            <a:r>
              <a:rPr lang="en-US" dirty="0"/>
              <a:t> </a:t>
            </a:r>
            <a:r>
              <a:rPr lang="en-US" dirty="0" err="1"/>
              <a:t>Instanz</a:t>
            </a:r>
            <a:r>
              <a:rPr lang="en-US" dirty="0"/>
              <a:t> der "</a:t>
            </a:r>
            <a:r>
              <a:rPr lang="en-US" dirty="0" err="1"/>
              <a:t>hausarbeit_DEEntities</a:t>
            </a:r>
            <a:r>
              <a:rPr lang="en-US" dirty="0"/>
              <a:t>" </a:t>
            </a:r>
            <a:r>
              <a:rPr lang="en-US" dirty="0" err="1"/>
              <a:t>erstellt</a:t>
            </a:r>
            <a:r>
              <a:rPr lang="en-US" dirty="0"/>
              <a:t> und der </a:t>
            </a:r>
            <a:r>
              <a:rPr lang="en-US" dirty="0" err="1"/>
              <a:t>Datenbankkontext</a:t>
            </a:r>
            <a:r>
              <a:rPr lang="en-US" dirty="0"/>
              <a:t> "</a:t>
            </a:r>
            <a:r>
              <a:rPr lang="en-US" dirty="0" err="1"/>
              <a:t>ctx</a:t>
            </a:r>
            <a:r>
              <a:rPr lang="en-US" dirty="0"/>
              <a:t>" </a:t>
            </a:r>
            <a:r>
              <a:rPr lang="en-US" dirty="0" err="1"/>
              <a:t>zugewiesen</a:t>
            </a:r>
            <a:r>
              <a:rPr lang="en-US" dirty="0"/>
              <a:t>. </a:t>
            </a:r>
            <a:r>
              <a:rPr lang="en-US" dirty="0" err="1"/>
              <a:t>Anschließend</a:t>
            </a:r>
            <a:r>
              <a:rPr lang="en-US" dirty="0"/>
              <a:t> </a:t>
            </a:r>
            <a:r>
              <a:rPr lang="en-US" dirty="0" err="1"/>
              <a:t>werden</a:t>
            </a:r>
            <a:r>
              <a:rPr lang="en-US" dirty="0"/>
              <a:t> </a:t>
            </a:r>
            <a:r>
              <a:rPr lang="en-US" dirty="0" err="1"/>
              <a:t>bestimmte</a:t>
            </a:r>
            <a:r>
              <a:rPr lang="en-US" dirty="0"/>
              <a:t> Daten </a:t>
            </a:r>
            <a:r>
              <a:rPr lang="en-US" dirty="0" err="1"/>
              <a:t>aus</a:t>
            </a:r>
            <a:r>
              <a:rPr lang="en-US" dirty="0"/>
              <a:t> der </a:t>
            </a:r>
            <a:r>
              <a:rPr lang="en-US" dirty="0" err="1"/>
              <a:t>Datenbank</a:t>
            </a:r>
            <a:r>
              <a:rPr lang="en-US" dirty="0"/>
              <a:t> </a:t>
            </a:r>
            <a:r>
              <a:rPr lang="en-US" dirty="0" err="1"/>
              <a:t>abgerufen</a:t>
            </a:r>
            <a:r>
              <a:rPr lang="en-US" dirty="0"/>
              <a:t> und in den </a:t>
            </a:r>
            <a:r>
              <a:rPr lang="en-US" dirty="0" err="1"/>
              <a:t>entsprechenden</a:t>
            </a:r>
            <a:r>
              <a:rPr lang="en-US" dirty="0"/>
              <a:t> </a:t>
            </a:r>
            <a:r>
              <a:rPr lang="en-US" dirty="0" err="1"/>
              <a:t>Variablen</a:t>
            </a:r>
            <a:r>
              <a:rPr lang="en-US" dirty="0"/>
              <a:t> </a:t>
            </a:r>
            <a:r>
              <a:rPr lang="en-US" dirty="0" err="1"/>
              <a:t>gespeichert</a:t>
            </a:r>
            <a:r>
              <a:rPr lang="en-US" dirty="0"/>
              <a:t>. Dazu </a:t>
            </a:r>
            <a:r>
              <a:rPr lang="en-US" dirty="0" err="1"/>
              <a:t>gehören</a:t>
            </a:r>
            <a:r>
              <a:rPr lang="en-US" dirty="0"/>
              <a:t> die </a:t>
            </a:r>
            <a:r>
              <a:rPr lang="en-US" dirty="0" err="1"/>
              <a:t>ausgewählten</a:t>
            </a:r>
            <a:r>
              <a:rPr lang="en-US" dirty="0"/>
              <a:t> </a:t>
            </a:r>
            <a:r>
              <a:rPr lang="en-US" dirty="0" err="1"/>
              <a:t>Inhalte</a:t>
            </a:r>
            <a:r>
              <a:rPr lang="en-US" dirty="0"/>
              <a:t> (</a:t>
            </a:r>
            <a:r>
              <a:rPr lang="en-US" dirty="0" err="1"/>
              <a:t>selectedInhalt</a:t>
            </a:r>
            <a:r>
              <a:rPr lang="en-US" dirty="0"/>
              <a:t>) </a:t>
            </a:r>
            <a:r>
              <a:rPr lang="en-US" dirty="0" err="1"/>
              <a:t>basierend</a:t>
            </a:r>
            <a:r>
              <a:rPr lang="en-US" dirty="0"/>
              <a:t> auf der </a:t>
            </a:r>
            <a:r>
              <a:rPr lang="en-US" dirty="0" err="1"/>
              <a:t>ausgewählten</a:t>
            </a:r>
            <a:r>
              <a:rPr lang="en-US" dirty="0"/>
              <a:t> </a:t>
            </a:r>
            <a:r>
              <a:rPr lang="en-US" dirty="0" err="1"/>
              <a:t>Kapitel</a:t>
            </a:r>
            <a:r>
              <a:rPr lang="en-US" dirty="0"/>
              <a:t>-ID (</a:t>
            </a:r>
            <a:r>
              <a:rPr lang="en-US" dirty="0" err="1"/>
              <a:t>selectedKapitel</a:t>
            </a:r>
            <a:r>
              <a:rPr lang="en-US" dirty="0"/>
              <a:t>), die </a:t>
            </a:r>
            <a:r>
              <a:rPr lang="en-US" dirty="0" err="1"/>
              <a:t>ausgewählten</a:t>
            </a:r>
            <a:r>
              <a:rPr lang="en-US" dirty="0"/>
              <a:t> </a:t>
            </a:r>
            <a:r>
              <a:rPr lang="en-US" dirty="0" err="1"/>
              <a:t>Aufgabenstellungen</a:t>
            </a:r>
            <a:r>
              <a:rPr lang="en-US" dirty="0"/>
              <a:t> (</a:t>
            </a:r>
            <a:r>
              <a:rPr lang="en-US" dirty="0" err="1"/>
              <a:t>selectedAufgaben</a:t>
            </a:r>
            <a:r>
              <a:rPr lang="en-US" dirty="0"/>
              <a:t>), die </a:t>
            </a:r>
            <a:r>
              <a:rPr lang="en-US" dirty="0" err="1"/>
              <a:t>Rückmeldungen</a:t>
            </a:r>
            <a:r>
              <a:rPr lang="en-US" dirty="0"/>
              <a:t> (</a:t>
            </a:r>
            <a:r>
              <a:rPr lang="en-US" dirty="0" err="1"/>
              <a:t>rueckmeldungen</a:t>
            </a:r>
            <a:r>
              <a:rPr lang="en-US" dirty="0"/>
              <a:t>), </a:t>
            </a:r>
            <a:r>
              <a:rPr lang="en-US" dirty="0" err="1"/>
              <a:t>sowie</a:t>
            </a:r>
            <a:r>
              <a:rPr lang="en-US" dirty="0"/>
              <a:t> der Text des </a:t>
            </a:r>
            <a:r>
              <a:rPr lang="en-US" dirty="0" err="1"/>
              <a:t>Inhalts</a:t>
            </a:r>
            <a:r>
              <a:rPr lang="en-US" dirty="0"/>
              <a:t> (</a:t>
            </a:r>
            <a:r>
              <a:rPr lang="en-US" dirty="0" err="1"/>
              <a:t>Inhalt.Text</a:t>
            </a:r>
            <a:r>
              <a:rPr lang="en-US" dirty="0"/>
              <a:t>) und die Frage (</a:t>
            </a:r>
            <a:r>
              <a:rPr lang="en-US" dirty="0" err="1"/>
              <a:t>Frage.Text</a:t>
            </a:r>
            <a:r>
              <a:rPr lang="en-US" dirty="0"/>
              <a:t>) der </a:t>
            </a:r>
            <a:r>
              <a:rPr lang="en-US" dirty="0" err="1"/>
              <a:t>ersten</a:t>
            </a:r>
            <a:r>
              <a:rPr lang="en-US" dirty="0"/>
              <a:t> </a:t>
            </a:r>
            <a:r>
              <a:rPr lang="en-US" dirty="0" err="1"/>
              <a:t>ausgewählten</a:t>
            </a:r>
            <a:r>
              <a:rPr lang="en-US" dirty="0"/>
              <a:t> </a:t>
            </a:r>
            <a:r>
              <a:rPr lang="en-US" dirty="0" err="1"/>
              <a:t>Inhalts</a:t>
            </a:r>
            <a:r>
              <a:rPr lang="en-US" dirty="0"/>
              <a:t>- und </a:t>
            </a:r>
            <a:r>
              <a:rPr lang="en-US" dirty="0" err="1"/>
              <a:t>Aufgabenstellungseinträge</a:t>
            </a:r>
            <a:r>
              <a:rPr lang="en-US" dirty="0"/>
              <a:t>.</a:t>
            </a:r>
            <a:endParaRPr lang="de-DE" dirty="0"/>
          </a:p>
          <a:p>
            <a:r>
              <a:rPr lang="en-US" dirty="0"/>
              <a:t>Wenn die Kultur </a:t>
            </a:r>
            <a:r>
              <a:rPr lang="en-US" dirty="0" err="1"/>
              <a:t>nicht</a:t>
            </a:r>
            <a:r>
              <a:rPr lang="en-US" dirty="0"/>
              <a:t> "de-DE" </a:t>
            </a:r>
            <a:r>
              <a:rPr lang="en-US" dirty="0" err="1"/>
              <a:t>ist</a:t>
            </a:r>
            <a:r>
              <a:rPr lang="en-US" dirty="0"/>
              <a:t>, </a:t>
            </a:r>
            <a:r>
              <a:rPr lang="en-US" dirty="0" err="1"/>
              <a:t>wird</a:t>
            </a:r>
            <a:r>
              <a:rPr lang="en-US" dirty="0"/>
              <a:t> </a:t>
            </a:r>
            <a:r>
              <a:rPr lang="en-US" dirty="0" err="1"/>
              <a:t>eine</a:t>
            </a:r>
            <a:r>
              <a:rPr lang="en-US" dirty="0"/>
              <a:t> </a:t>
            </a:r>
            <a:r>
              <a:rPr lang="en-US" dirty="0" err="1"/>
              <a:t>Instanz</a:t>
            </a:r>
            <a:r>
              <a:rPr lang="en-US" dirty="0"/>
              <a:t> der "</a:t>
            </a:r>
            <a:r>
              <a:rPr lang="en-US" dirty="0" err="1"/>
              <a:t>hausarbeit_ENEntitie</a:t>
            </a:r>
            <a:r>
              <a:rPr lang="en-US" dirty="0"/>
              <a:t>" </a:t>
            </a:r>
            <a:r>
              <a:rPr lang="en-US" dirty="0" err="1"/>
              <a:t>erstellt</a:t>
            </a:r>
            <a:r>
              <a:rPr lang="en-US" dirty="0"/>
              <a:t> und der </a:t>
            </a:r>
            <a:r>
              <a:rPr lang="en-US" dirty="0" err="1"/>
              <a:t>Datenbankkontext</a:t>
            </a:r>
            <a:r>
              <a:rPr lang="en-US" dirty="0"/>
              <a:t> "</a:t>
            </a:r>
            <a:r>
              <a:rPr lang="en-US" dirty="0" err="1"/>
              <a:t>ctx</a:t>
            </a:r>
            <a:r>
              <a:rPr lang="en-US" dirty="0"/>
              <a:t>" </a:t>
            </a:r>
            <a:r>
              <a:rPr lang="en-US" dirty="0" err="1"/>
              <a:t>zugewiesen</a:t>
            </a:r>
            <a:r>
              <a:rPr lang="en-US" dirty="0"/>
              <a:t>. Die Daten </a:t>
            </a:r>
            <a:r>
              <a:rPr lang="en-US" dirty="0" err="1"/>
              <a:t>werden</a:t>
            </a:r>
            <a:r>
              <a:rPr lang="en-US" dirty="0"/>
              <a:t> </a:t>
            </a:r>
            <a:r>
              <a:rPr lang="en-US" dirty="0" err="1"/>
              <a:t>ähnlich</a:t>
            </a:r>
            <a:r>
              <a:rPr lang="en-US" dirty="0"/>
              <a:t> </a:t>
            </a:r>
            <a:r>
              <a:rPr lang="en-US" dirty="0" err="1"/>
              <a:t>wie</a:t>
            </a:r>
            <a:r>
              <a:rPr lang="en-US" dirty="0"/>
              <a:t> </a:t>
            </a:r>
            <a:r>
              <a:rPr lang="en-US" dirty="0" err="1"/>
              <a:t>oben</a:t>
            </a:r>
            <a:r>
              <a:rPr lang="en-US" dirty="0"/>
              <a:t> </a:t>
            </a:r>
            <a:r>
              <a:rPr lang="en-US" dirty="0" err="1"/>
              <a:t>beschrieben</a:t>
            </a:r>
            <a:r>
              <a:rPr lang="en-US" dirty="0"/>
              <a:t> </a:t>
            </a:r>
            <a:r>
              <a:rPr lang="en-US" dirty="0" err="1"/>
              <a:t>abgerufen</a:t>
            </a:r>
            <a:r>
              <a:rPr lang="en-US" dirty="0"/>
              <a:t> und in den </a:t>
            </a:r>
            <a:r>
              <a:rPr lang="en-US" dirty="0" err="1"/>
              <a:t>entsprechenden</a:t>
            </a:r>
            <a:r>
              <a:rPr lang="en-US" dirty="0"/>
              <a:t> </a:t>
            </a:r>
            <a:r>
              <a:rPr lang="en-US" dirty="0" err="1"/>
              <a:t>Variablen</a:t>
            </a:r>
            <a:r>
              <a:rPr lang="en-US" dirty="0"/>
              <a:t> </a:t>
            </a:r>
            <a:r>
              <a:rPr lang="en-US" dirty="0" err="1"/>
              <a:t>gespeichert</a:t>
            </a:r>
            <a:r>
              <a:rPr lang="en-US" dirty="0"/>
              <a:t>.</a:t>
            </a:r>
            <a:endParaRPr lang="en-US" dirty="0">
              <a:ea typeface="Calibri"/>
              <a:cs typeface="Calibri"/>
            </a:endParaRPr>
          </a:p>
          <a:p>
            <a:r>
              <a:rPr lang="en-US" dirty="0"/>
              <a:t>Am Ende </a:t>
            </a:r>
            <a:r>
              <a:rPr lang="en-US" dirty="0" err="1"/>
              <a:t>wird</a:t>
            </a:r>
            <a:r>
              <a:rPr lang="en-US" dirty="0"/>
              <a:t> die Variable "_</a:t>
            </a:r>
            <a:r>
              <a:rPr lang="en-US" dirty="0" err="1"/>
              <a:t>mainWindow</a:t>
            </a:r>
            <a:r>
              <a:rPr lang="en-US" dirty="0"/>
              <a:t>" </a:t>
            </a:r>
            <a:r>
              <a:rPr lang="en-US" dirty="0" err="1"/>
              <a:t>erneut</a:t>
            </a:r>
            <a:r>
              <a:rPr lang="en-US" dirty="0"/>
              <a:t> der "</a:t>
            </a:r>
            <a:r>
              <a:rPr lang="en-US" dirty="0" err="1"/>
              <a:t>mainWindow</a:t>
            </a:r>
            <a:r>
              <a:rPr lang="en-US" dirty="0"/>
              <a:t>"-Variable </a:t>
            </a:r>
            <a:r>
              <a:rPr lang="en-US" dirty="0" err="1"/>
              <a:t>zugewiesen</a:t>
            </a:r>
            <a:r>
              <a:rPr lang="en-US" dirty="0"/>
              <a:t>.</a:t>
            </a:r>
            <a:endParaRPr lang="en-US" dirty="0">
              <a:ea typeface="Calibri"/>
              <a:cs typeface="Calibri"/>
            </a:endParaRPr>
          </a:p>
        </p:txBody>
      </p:sp>
      <p:sp>
        <p:nvSpPr>
          <p:cNvPr id="4" name="Foliennummernplatzhalter 3"/>
          <p:cNvSpPr>
            <a:spLocks noGrp="1"/>
          </p:cNvSpPr>
          <p:nvPr>
            <p:ph type="sldNum" sz="quarter" idx="5"/>
          </p:nvPr>
        </p:nvSpPr>
        <p:spPr/>
        <p:txBody>
          <a:bodyPr/>
          <a:lstStyle/>
          <a:p>
            <a:fld id="{34DD7435-1E17-4753-BD96-6B7CD7D608CC}" type="slidenum">
              <a:rPr lang="de-DE"/>
              <a:t>8</a:t>
            </a:fld>
            <a:endParaRPr lang="de-DE"/>
          </a:p>
        </p:txBody>
      </p:sp>
    </p:spTree>
    <p:extLst>
      <p:ext uri="{BB962C8B-B14F-4D97-AF65-F5344CB8AC3E}">
        <p14:creationId xmlns:p14="http://schemas.microsoft.com/office/powerpoint/2010/main" val="86339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Danach </a:t>
            </a:r>
            <a:r>
              <a:rPr lang="en-US" dirty="0" err="1"/>
              <a:t>wird</a:t>
            </a:r>
            <a:r>
              <a:rPr lang="en-US" dirty="0"/>
              <a:t> der Text des "</a:t>
            </a:r>
            <a:r>
              <a:rPr lang="en-US" dirty="0" err="1"/>
              <a:t>Inhalt</a:t>
            </a:r>
            <a:r>
              <a:rPr lang="en-US" dirty="0"/>
              <a:t>" (</a:t>
            </a:r>
            <a:r>
              <a:rPr lang="en-US" dirty="0" err="1"/>
              <a:t>Inhalt.Text</a:t>
            </a:r>
            <a:r>
              <a:rPr lang="en-US" dirty="0"/>
              <a:t>) auf den </a:t>
            </a:r>
            <a:r>
              <a:rPr lang="en-US" dirty="0" err="1"/>
              <a:t>Inhaltstext</a:t>
            </a:r>
            <a:r>
              <a:rPr lang="en-US" dirty="0"/>
              <a:t> des </a:t>
            </a:r>
            <a:r>
              <a:rPr lang="en-US" dirty="0" err="1"/>
              <a:t>ausgewählten</a:t>
            </a:r>
            <a:r>
              <a:rPr lang="en-US" dirty="0"/>
              <a:t> </a:t>
            </a:r>
            <a:r>
              <a:rPr lang="en-US" dirty="0" err="1"/>
              <a:t>Eintrags</a:t>
            </a:r>
            <a:r>
              <a:rPr lang="en-US" dirty="0"/>
              <a:t> in der "</a:t>
            </a:r>
            <a:r>
              <a:rPr lang="en-US" dirty="0" err="1"/>
              <a:t>selectedInhalt</a:t>
            </a:r>
            <a:r>
              <a:rPr lang="en-US" dirty="0"/>
              <a:t>"-</a:t>
            </a:r>
            <a:r>
              <a:rPr lang="en-US" dirty="0" err="1"/>
              <a:t>Liste</a:t>
            </a:r>
            <a:r>
              <a:rPr lang="en-US" dirty="0"/>
              <a:t> </a:t>
            </a:r>
            <a:r>
              <a:rPr lang="en-US" dirty="0" err="1"/>
              <a:t>mit</a:t>
            </a:r>
            <a:r>
              <a:rPr lang="en-US" dirty="0"/>
              <a:t> dem Index "_</a:t>
            </a:r>
            <a:r>
              <a:rPr lang="en-US" dirty="0" err="1"/>
              <a:t>currentInhalt</a:t>
            </a:r>
            <a:r>
              <a:rPr lang="en-US" dirty="0"/>
              <a:t>" </a:t>
            </a:r>
            <a:r>
              <a:rPr lang="en-US" dirty="0" err="1"/>
              <a:t>gesetzt</a:t>
            </a:r>
            <a:r>
              <a:rPr lang="en-US" dirty="0"/>
              <a:t>.</a:t>
            </a:r>
            <a:endParaRPr lang="de-DE" dirty="0"/>
          </a:p>
          <a:p>
            <a:r>
              <a:rPr lang="en-US" dirty="0"/>
              <a:t>Danach </a:t>
            </a:r>
            <a:r>
              <a:rPr lang="en-US" dirty="0" err="1"/>
              <a:t>wird</a:t>
            </a:r>
            <a:r>
              <a:rPr lang="en-US" dirty="0"/>
              <a:t> der Text des "</a:t>
            </a:r>
            <a:r>
              <a:rPr lang="en-US" dirty="0" err="1"/>
              <a:t>Inhalt</a:t>
            </a:r>
            <a:r>
              <a:rPr lang="en-US" dirty="0"/>
              <a:t>" (</a:t>
            </a:r>
            <a:r>
              <a:rPr lang="en-US" dirty="0" err="1"/>
              <a:t>Inhalt.Text</a:t>
            </a:r>
            <a:r>
              <a:rPr lang="en-US" dirty="0"/>
              <a:t>) auf den </a:t>
            </a:r>
            <a:r>
              <a:rPr lang="en-US" dirty="0" err="1"/>
              <a:t>Inhaltstext</a:t>
            </a:r>
            <a:r>
              <a:rPr lang="en-US" dirty="0"/>
              <a:t> des </a:t>
            </a:r>
            <a:r>
              <a:rPr lang="en-US" dirty="0" err="1"/>
              <a:t>ausgewählten</a:t>
            </a:r>
            <a:r>
              <a:rPr lang="en-US" dirty="0"/>
              <a:t> </a:t>
            </a:r>
            <a:r>
              <a:rPr lang="en-US" dirty="0" err="1"/>
              <a:t>Eintrags</a:t>
            </a:r>
            <a:r>
              <a:rPr lang="en-US" dirty="0"/>
              <a:t> in der "</a:t>
            </a:r>
            <a:r>
              <a:rPr lang="en-US" dirty="0" err="1"/>
              <a:t>selectedInhalt</a:t>
            </a:r>
            <a:r>
              <a:rPr lang="en-US" dirty="0"/>
              <a:t>"-</a:t>
            </a:r>
            <a:r>
              <a:rPr lang="en-US" dirty="0" err="1"/>
              <a:t>Liste</a:t>
            </a:r>
            <a:r>
              <a:rPr lang="en-US" dirty="0"/>
              <a:t> </a:t>
            </a:r>
            <a:r>
              <a:rPr lang="en-US" dirty="0" err="1"/>
              <a:t>mit</a:t>
            </a:r>
            <a:r>
              <a:rPr lang="en-US" dirty="0"/>
              <a:t> dem Index "_</a:t>
            </a:r>
            <a:r>
              <a:rPr lang="en-US" dirty="0" err="1"/>
              <a:t>currentInhalt</a:t>
            </a:r>
            <a:r>
              <a:rPr lang="en-US" dirty="0"/>
              <a:t>" </a:t>
            </a:r>
            <a:r>
              <a:rPr lang="en-US" dirty="0" err="1"/>
              <a:t>gesetzt</a:t>
            </a:r>
            <a:r>
              <a:rPr lang="en-US" dirty="0"/>
              <a:t>.</a:t>
            </a:r>
            <a:endParaRPr lang="de-DE" dirty="0">
              <a:ea typeface="Calibri"/>
              <a:cs typeface="Calibri"/>
            </a:endParaRPr>
          </a:p>
          <a:p>
            <a:r>
              <a:rPr lang="en-US" dirty="0" err="1"/>
              <a:t>Anschließend</a:t>
            </a:r>
            <a:r>
              <a:rPr lang="en-US" dirty="0"/>
              <a:t> </a:t>
            </a:r>
            <a:r>
              <a:rPr lang="en-US" dirty="0" err="1"/>
              <a:t>wird</a:t>
            </a:r>
            <a:r>
              <a:rPr lang="en-US" dirty="0"/>
              <a:t> der Text der "Frage" (</a:t>
            </a:r>
            <a:r>
              <a:rPr lang="en-US" dirty="0" err="1"/>
              <a:t>Frage.Text</a:t>
            </a:r>
            <a:r>
              <a:rPr lang="en-US" dirty="0"/>
              <a:t>) auf den Frage-Text des </a:t>
            </a:r>
            <a:r>
              <a:rPr lang="en-US" dirty="0" err="1"/>
              <a:t>ausgewählten</a:t>
            </a:r>
            <a:r>
              <a:rPr lang="en-US" dirty="0"/>
              <a:t> </a:t>
            </a:r>
            <a:r>
              <a:rPr lang="en-US" dirty="0" err="1"/>
              <a:t>Eintrags</a:t>
            </a:r>
            <a:r>
              <a:rPr lang="en-US" dirty="0"/>
              <a:t> in der "</a:t>
            </a:r>
            <a:r>
              <a:rPr lang="en-US" dirty="0" err="1"/>
              <a:t>selectedAufgaben</a:t>
            </a:r>
            <a:r>
              <a:rPr lang="en-US" dirty="0"/>
              <a:t>"-</a:t>
            </a:r>
            <a:r>
              <a:rPr lang="en-US" dirty="0" err="1"/>
              <a:t>Liste</a:t>
            </a:r>
            <a:r>
              <a:rPr lang="en-US" dirty="0"/>
              <a:t> </a:t>
            </a:r>
            <a:r>
              <a:rPr lang="en-US" dirty="0" err="1"/>
              <a:t>mit</a:t>
            </a:r>
            <a:r>
              <a:rPr lang="en-US" dirty="0"/>
              <a:t> dem Index "_</a:t>
            </a:r>
            <a:r>
              <a:rPr lang="en-US" dirty="0" err="1"/>
              <a:t>currentQuestionPosition</a:t>
            </a:r>
            <a:r>
              <a:rPr lang="en-US" dirty="0"/>
              <a:t>" </a:t>
            </a:r>
            <a:r>
              <a:rPr lang="en-US" dirty="0" err="1"/>
              <a:t>gesetzt</a:t>
            </a:r>
            <a:r>
              <a:rPr lang="en-US" dirty="0"/>
              <a:t>.</a:t>
            </a:r>
            <a:endParaRPr lang="en-US" dirty="0">
              <a:ea typeface="Calibri"/>
              <a:cs typeface="Calibri"/>
            </a:endParaRPr>
          </a:p>
        </p:txBody>
      </p:sp>
      <p:sp>
        <p:nvSpPr>
          <p:cNvPr id="4" name="Foliennummernplatzhalter 3"/>
          <p:cNvSpPr>
            <a:spLocks noGrp="1"/>
          </p:cNvSpPr>
          <p:nvPr>
            <p:ph type="sldNum" sz="quarter" idx="5"/>
          </p:nvPr>
        </p:nvSpPr>
        <p:spPr/>
        <p:txBody>
          <a:bodyPr/>
          <a:lstStyle/>
          <a:p>
            <a:fld id="{34DD7435-1E17-4753-BD96-6B7CD7D608CC}" type="slidenum">
              <a:rPr lang="de-DE"/>
              <a:t>10</a:t>
            </a:fld>
            <a:endParaRPr lang="de-DE"/>
          </a:p>
        </p:txBody>
      </p:sp>
    </p:spTree>
    <p:extLst>
      <p:ext uri="{BB962C8B-B14F-4D97-AF65-F5344CB8AC3E}">
        <p14:creationId xmlns:p14="http://schemas.microsoft.com/office/powerpoint/2010/main" val="411578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6/9/2024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193163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6/9/2024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1145484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6/9/2024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398296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6/9/2024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96540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6/9/2024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‹Nr.›</a:t>
            </a:fld>
            <a:endParaRPr lang="en-US" dirty="0"/>
          </a:p>
        </p:txBody>
      </p:sp>
    </p:spTree>
    <p:extLst>
      <p:ext uri="{BB962C8B-B14F-4D97-AF65-F5344CB8AC3E}">
        <p14:creationId xmlns:p14="http://schemas.microsoft.com/office/powerpoint/2010/main" val="203846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6/9/2024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90195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6/9/2024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43572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6/9/2024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198420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6/9/2024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234027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6/9/2024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403640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6/9/2024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‹Nr.›</a:t>
            </a:fld>
            <a:endParaRPr lang="en-US"/>
          </a:p>
        </p:txBody>
      </p:sp>
    </p:spTree>
    <p:extLst>
      <p:ext uri="{BB962C8B-B14F-4D97-AF65-F5344CB8AC3E}">
        <p14:creationId xmlns:p14="http://schemas.microsoft.com/office/powerpoint/2010/main" val="21961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6/9/2024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‹Nr.›</a:t>
            </a:fld>
            <a:endParaRPr lang="en-US" dirty="0"/>
          </a:p>
        </p:txBody>
      </p:sp>
    </p:spTree>
    <p:extLst>
      <p:ext uri="{BB962C8B-B14F-4D97-AF65-F5344CB8AC3E}">
        <p14:creationId xmlns:p14="http://schemas.microsoft.com/office/powerpoint/2010/main" val="41992850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teuertipps.de/lexikon/a/abschreibung-linear"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5" Type="http://schemas.openxmlformats.org/officeDocument/2006/relationships/hyperlink" Target="https://www.microtech.de/erp-wiki/bilanz/#:~:text=Die%20Bilanz%20ist%20die%20Gegen&#252;berstellung,die%20Bilanz%20Hauptbestandteil%20eines%20Jahresabschlusses" TargetMode="External"/><Relationship Id="rId4" Type="http://schemas.openxmlformats.org/officeDocument/2006/relationships/hyperlink" Target="https://studyflix.de/wirtschaft/lineare-abschreibung-1192"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laues abstraktes Aquarellmuster vor weißem Hintergrund">
            <a:extLst>
              <a:ext uri="{FF2B5EF4-FFF2-40B4-BE49-F238E27FC236}">
                <a16:creationId xmlns:a16="http://schemas.microsoft.com/office/drawing/2014/main" id="{451FB1C0-C815-4A3E-2935-F7FB0AAA87FC}"/>
              </a:ext>
            </a:extLst>
          </p:cNvPr>
          <p:cNvPicPr>
            <a:picLocks noChangeAspect="1"/>
          </p:cNvPicPr>
          <p:nvPr/>
        </p:nvPicPr>
        <p:blipFill rotWithShape="1">
          <a:blip r:embed="rId2">
            <a:alphaModFix amt="40000"/>
          </a:blip>
          <a:srcRect t="15582" r="6" b="6"/>
          <a:stretch/>
        </p:blipFill>
        <p:spPr>
          <a:xfrm>
            <a:off x="20" y="10"/>
            <a:ext cx="12188932" cy="6857990"/>
          </a:xfrm>
          <a:prstGeom prst="rect">
            <a:avLst/>
          </a:prstGeom>
          <a:ln w="12700">
            <a:noFill/>
          </a:ln>
        </p:spPr>
      </p:pic>
      <p:grpSp>
        <p:nvGrpSpPr>
          <p:cNvPr id="13" name="Group 12">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ctrTitle"/>
          </p:nvPr>
        </p:nvSpPr>
        <p:spPr>
          <a:xfrm>
            <a:off x="3471863" y="2643909"/>
            <a:ext cx="5248275" cy="2387600"/>
          </a:xfrm>
        </p:spPr>
        <p:txBody>
          <a:bodyPr anchor="t">
            <a:normAutofit fontScale="90000"/>
          </a:bodyPr>
          <a:lstStyle/>
          <a:p>
            <a:pPr algn="ctr"/>
            <a:r>
              <a:rPr lang="de-DE" dirty="0">
                <a:solidFill>
                  <a:srgbClr val="FFFFFF"/>
                </a:solidFill>
              </a:rPr>
              <a:t>Lernsoftware für Basis Rechnungswesen</a:t>
            </a:r>
          </a:p>
        </p:txBody>
      </p:sp>
    </p:spTree>
    <p:extLst>
      <p:ext uri="{BB962C8B-B14F-4D97-AF65-F5344CB8AC3E}">
        <p14:creationId xmlns:p14="http://schemas.microsoft.com/office/powerpoint/2010/main" val="15774998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05F5C-CD0E-C2E4-FAF0-955BFE1F8927}"/>
              </a:ext>
            </a:extLst>
          </p:cNvPr>
          <p:cNvSpPr>
            <a:spLocks noGrp="1"/>
          </p:cNvSpPr>
          <p:nvPr>
            <p:ph type="title"/>
          </p:nvPr>
        </p:nvSpPr>
        <p:spPr/>
        <p:txBody>
          <a:bodyPr/>
          <a:lstStyle/>
          <a:p>
            <a:r>
              <a:rPr lang="de-DE" dirty="0"/>
              <a:t>Änderungen</a:t>
            </a:r>
          </a:p>
        </p:txBody>
      </p:sp>
      <p:sp>
        <p:nvSpPr>
          <p:cNvPr id="5" name="Textplatzhalter 4">
            <a:extLst>
              <a:ext uri="{FF2B5EF4-FFF2-40B4-BE49-F238E27FC236}">
                <a16:creationId xmlns:a16="http://schemas.microsoft.com/office/drawing/2014/main" id="{40C597C4-78FA-7F92-5E6E-F01C0EA69BFE}"/>
              </a:ext>
            </a:extLst>
          </p:cNvPr>
          <p:cNvSpPr>
            <a:spLocks noGrp="1"/>
          </p:cNvSpPr>
          <p:nvPr>
            <p:ph type="body" sz="quarter" idx="3"/>
          </p:nvPr>
        </p:nvSpPr>
        <p:spPr/>
        <p:txBody>
          <a:bodyPr/>
          <a:lstStyle/>
          <a:p>
            <a:r>
              <a:rPr lang="de-DE" dirty="0"/>
              <a:t>Hinzugefügt</a:t>
            </a:r>
          </a:p>
        </p:txBody>
      </p:sp>
      <p:sp>
        <p:nvSpPr>
          <p:cNvPr id="6" name="Inhaltsplatzhalter 5">
            <a:extLst>
              <a:ext uri="{FF2B5EF4-FFF2-40B4-BE49-F238E27FC236}">
                <a16:creationId xmlns:a16="http://schemas.microsoft.com/office/drawing/2014/main" id="{432D5D59-D41F-D5E1-DC48-061E9982D36E}"/>
              </a:ext>
            </a:extLst>
          </p:cNvPr>
          <p:cNvSpPr>
            <a:spLocks noGrp="1"/>
          </p:cNvSpPr>
          <p:nvPr>
            <p:ph sz="quarter" idx="4"/>
          </p:nvPr>
        </p:nvSpPr>
        <p:spPr/>
        <p:txBody>
          <a:bodyPr vert="horz" lIns="91440" tIns="45720" rIns="91440" bIns="45720" rtlCol="0" anchor="t">
            <a:normAutofit/>
          </a:bodyPr>
          <a:lstStyle/>
          <a:p>
            <a:r>
              <a:rPr lang="de-DE" dirty="0"/>
              <a:t>Pop-up Sprach Selektierung </a:t>
            </a:r>
            <a:endParaRPr lang="en-US" dirty="0"/>
          </a:p>
          <a:p>
            <a:r>
              <a:rPr lang="de-DE" dirty="0"/>
              <a:t>Button für Feedback</a:t>
            </a:r>
            <a:endParaRPr lang="en-US" dirty="0"/>
          </a:p>
          <a:p>
            <a:r>
              <a:rPr lang="de-DE" dirty="0"/>
              <a:t>Navigation zwischen Fragen</a:t>
            </a:r>
          </a:p>
        </p:txBody>
      </p:sp>
      <p:sp>
        <p:nvSpPr>
          <p:cNvPr id="8" name="Textplatzhalter 7">
            <a:extLst>
              <a:ext uri="{FF2B5EF4-FFF2-40B4-BE49-F238E27FC236}">
                <a16:creationId xmlns:a16="http://schemas.microsoft.com/office/drawing/2014/main" id="{173405C6-147A-C8EB-BBC3-BACF63D7FA87}"/>
              </a:ext>
            </a:extLst>
          </p:cNvPr>
          <p:cNvSpPr>
            <a:spLocks noGrp="1"/>
          </p:cNvSpPr>
          <p:nvPr>
            <p:ph type="body" idx="1"/>
          </p:nvPr>
        </p:nvSpPr>
        <p:spPr/>
        <p:txBody>
          <a:bodyPr/>
          <a:lstStyle/>
          <a:p>
            <a:r>
              <a:rPr lang="de-DE" dirty="0"/>
              <a:t>Zusatz</a:t>
            </a:r>
          </a:p>
        </p:txBody>
      </p:sp>
      <p:sp>
        <p:nvSpPr>
          <p:cNvPr id="10" name="Inhaltsplatzhalter 5">
            <a:extLst>
              <a:ext uri="{FF2B5EF4-FFF2-40B4-BE49-F238E27FC236}">
                <a16:creationId xmlns:a16="http://schemas.microsoft.com/office/drawing/2014/main" id="{864972D1-7910-BFD0-7689-933A16F65C4B}"/>
              </a:ext>
            </a:extLst>
          </p:cNvPr>
          <p:cNvSpPr txBox="1">
            <a:spLocks/>
          </p:cNvSpPr>
          <p:nvPr/>
        </p:nvSpPr>
        <p:spPr>
          <a:xfrm>
            <a:off x="808630" y="2846935"/>
            <a:ext cx="5183188" cy="3100561"/>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Sprachen hinzufügbar</a:t>
            </a:r>
          </a:p>
        </p:txBody>
      </p:sp>
    </p:spTree>
    <p:extLst>
      <p:ext uri="{BB962C8B-B14F-4D97-AF65-F5344CB8AC3E}">
        <p14:creationId xmlns:p14="http://schemas.microsoft.com/office/powerpoint/2010/main" val="3868056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31DF1-2C2E-34E6-9C2D-348A0CEB14F1}"/>
              </a:ext>
            </a:extLst>
          </p:cNvPr>
          <p:cNvSpPr>
            <a:spLocks noGrp="1"/>
          </p:cNvSpPr>
          <p:nvPr>
            <p:ph type="title"/>
          </p:nvPr>
        </p:nvSpPr>
        <p:spPr/>
        <p:txBody>
          <a:bodyPr/>
          <a:lstStyle/>
          <a:p>
            <a:r>
              <a:rPr lang="de-DE" dirty="0"/>
              <a:t>Datenbank verwenden</a:t>
            </a:r>
          </a:p>
        </p:txBody>
      </p:sp>
      <p:sp>
        <p:nvSpPr>
          <p:cNvPr id="4" name="Inhaltsplatzhalter 3">
            <a:extLst>
              <a:ext uri="{FF2B5EF4-FFF2-40B4-BE49-F238E27FC236}">
                <a16:creationId xmlns:a16="http://schemas.microsoft.com/office/drawing/2014/main" id="{0B344BCC-EE3E-566E-62F1-75E965EB8D80}"/>
              </a:ext>
            </a:extLst>
          </p:cNvPr>
          <p:cNvSpPr>
            <a:spLocks noGrp="1"/>
          </p:cNvSpPr>
          <p:nvPr>
            <p:ph idx="1"/>
          </p:nvPr>
        </p:nvSpPr>
        <p:spPr/>
        <p:txBody>
          <a:bodyPr vert="horz" lIns="91440" tIns="45720" rIns="91440" bIns="45720" rtlCol="0" anchor="t">
            <a:normAutofit/>
          </a:bodyPr>
          <a:lstStyle/>
          <a:p>
            <a:r>
              <a:rPr lang="de-DE" dirty="0"/>
              <a:t>Die Datenbank ist Lokal</a:t>
            </a:r>
          </a:p>
          <a:p>
            <a:r>
              <a:rPr lang="de-DE" dirty="0"/>
              <a:t>".\" Verknüpfung notwendig</a:t>
            </a:r>
          </a:p>
        </p:txBody>
      </p:sp>
    </p:spTree>
    <p:extLst>
      <p:ext uri="{BB962C8B-B14F-4D97-AF65-F5344CB8AC3E}">
        <p14:creationId xmlns:p14="http://schemas.microsoft.com/office/powerpoint/2010/main" val="2465517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E81F1-50EB-13A5-84A0-68E616305751}"/>
              </a:ext>
            </a:extLst>
          </p:cNvPr>
          <p:cNvSpPr>
            <a:spLocks noGrp="1"/>
          </p:cNvSpPr>
          <p:nvPr>
            <p:ph type="title"/>
          </p:nvPr>
        </p:nvSpPr>
        <p:spPr/>
        <p:txBody>
          <a:bodyPr/>
          <a:lstStyle/>
          <a:p>
            <a:r>
              <a:rPr lang="de-DE" dirty="0"/>
              <a:t>Wie funktioniert es</a:t>
            </a:r>
          </a:p>
        </p:txBody>
      </p:sp>
      <p:sp>
        <p:nvSpPr>
          <p:cNvPr id="3" name="Inhaltsplatzhalter 2">
            <a:extLst>
              <a:ext uri="{FF2B5EF4-FFF2-40B4-BE49-F238E27FC236}">
                <a16:creationId xmlns:a16="http://schemas.microsoft.com/office/drawing/2014/main" id="{3D26B3C7-468A-DDB3-B0FA-BCDA720E7B99}"/>
              </a:ext>
            </a:extLst>
          </p:cNvPr>
          <p:cNvSpPr>
            <a:spLocks noGrp="1"/>
          </p:cNvSpPr>
          <p:nvPr>
            <p:ph idx="1"/>
          </p:nvPr>
        </p:nvSpPr>
        <p:spPr/>
        <p:txBody>
          <a:bodyPr vert="horz" lIns="91440" tIns="45720" rIns="91440" bIns="45720" rtlCol="0" anchor="t">
            <a:normAutofit/>
          </a:bodyPr>
          <a:lstStyle/>
          <a:p>
            <a:r>
              <a:rPr lang="de-DE" dirty="0"/>
              <a:t>Starten und Sprache auswählen</a:t>
            </a:r>
          </a:p>
          <a:p>
            <a:r>
              <a:rPr lang="de-DE" dirty="0"/>
              <a:t>Intro Lesen</a:t>
            </a:r>
          </a:p>
          <a:p>
            <a:r>
              <a:rPr lang="de-DE" dirty="0"/>
              <a:t>Menü anklicken</a:t>
            </a:r>
          </a:p>
          <a:p>
            <a:r>
              <a:rPr lang="de-DE" dirty="0"/>
              <a:t>Pfeile zur Navigation links und rechts benutzen für Inhalt und Aufgabe</a:t>
            </a:r>
          </a:p>
          <a:p>
            <a:r>
              <a:rPr lang="de-DE" dirty="0"/>
              <a:t>Selbst Check durch Pfeil Button</a:t>
            </a:r>
          </a:p>
          <a:p>
            <a:r>
              <a:rPr lang="de-DE" dirty="0"/>
              <a:t>Doppelter Pfeil Button führt zum Hauptmenü</a:t>
            </a:r>
          </a:p>
          <a:p>
            <a:endParaRPr lang="de-DE" dirty="0"/>
          </a:p>
        </p:txBody>
      </p:sp>
    </p:spTree>
    <p:extLst>
      <p:ext uri="{BB962C8B-B14F-4D97-AF65-F5344CB8AC3E}">
        <p14:creationId xmlns:p14="http://schemas.microsoft.com/office/powerpoint/2010/main" val="2309337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52E432-AF23-50A0-6E61-B53366FD197A}"/>
              </a:ext>
            </a:extLst>
          </p:cNvPr>
          <p:cNvSpPr>
            <a:spLocks noGrp="1"/>
          </p:cNvSpPr>
          <p:nvPr>
            <p:ph type="title"/>
          </p:nvPr>
        </p:nvSpPr>
        <p:spPr/>
        <p:txBody>
          <a:bodyPr/>
          <a:lstStyle/>
          <a:p>
            <a:r>
              <a:rPr lang="de-DE" dirty="0"/>
              <a:t>Was Ich weis</a:t>
            </a:r>
          </a:p>
        </p:txBody>
      </p:sp>
      <p:sp>
        <p:nvSpPr>
          <p:cNvPr id="3" name="Inhaltsplatzhalter 2">
            <a:extLst>
              <a:ext uri="{FF2B5EF4-FFF2-40B4-BE49-F238E27FC236}">
                <a16:creationId xmlns:a16="http://schemas.microsoft.com/office/drawing/2014/main" id="{964244A0-AD89-8A2C-D419-800115A13930}"/>
              </a:ext>
            </a:extLst>
          </p:cNvPr>
          <p:cNvSpPr>
            <a:spLocks noGrp="1"/>
          </p:cNvSpPr>
          <p:nvPr>
            <p:ph idx="1"/>
          </p:nvPr>
        </p:nvSpPr>
        <p:spPr/>
        <p:txBody>
          <a:bodyPr vert="horz" lIns="91440" tIns="45720" rIns="91440" bIns="45720" rtlCol="0" anchor="t">
            <a:normAutofit/>
          </a:bodyPr>
          <a:lstStyle/>
          <a:p>
            <a:r>
              <a:rPr lang="de-DE" dirty="0"/>
              <a:t>Das Programm ist nicht Perfekt</a:t>
            </a:r>
          </a:p>
          <a:p>
            <a:r>
              <a:rPr lang="de-DE" dirty="0"/>
              <a:t>Es gibt noch sehr viele Lücken</a:t>
            </a:r>
          </a:p>
          <a:p>
            <a:r>
              <a:rPr lang="de-DE" dirty="0"/>
              <a:t>zu wenig überlegt</a:t>
            </a:r>
          </a:p>
          <a:p>
            <a:r>
              <a:rPr lang="de-DE" dirty="0"/>
              <a:t>Überarbeitungswürdig</a:t>
            </a:r>
          </a:p>
          <a:p>
            <a:endParaRPr lang="de-DE" dirty="0"/>
          </a:p>
        </p:txBody>
      </p:sp>
    </p:spTree>
    <p:extLst>
      <p:ext uri="{BB962C8B-B14F-4D97-AF65-F5344CB8AC3E}">
        <p14:creationId xmlns:p14="http://schemas.microsoft.com/office/powerpoint/2010/main" val="6736141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4C83D9-247F-463F-2DCD-05F51E22CA57}"/>
              </a:ext>
            </a:extLst>
          </p:cNvPr>
          <p:cNvSpPr>
            <a:spLocks noGrp="1"/>
          </p:cNvSpPr>
          <p:nvPr>
            <p:ph type="title"/>
          </p:nvPr>
        </p:nvSpPr>
        <p:spPr/>
        <p:txBody>
          <a:bodyPr/>
          <a:lstStyle/>
          <a:p>
            <a:r>
              <a:rPr lang="de-DE" dirty="0"/>
              <a:t>Komplexität und Schwerpunkte</a:t>
            </a:r>
          </a:p>
        </p:txBody>
      </p:sp>
      <p:sp>
        <p:nvSpPr>
          <p:cNvPr id="3" name="Inhaltsplatzhalter 2">
            <a:extLst>
              <a:ext uri="{FF2B5EF4-FFF2-40B4-BE49-F238E27FC236}">
                <a16:creationId xmlns:a16="http://schemas.microsoft.com/office/drawing/2014/main" id="{771C18C9-9377-382A-3C65-BDB01C91E2B1}"/>
              </a:ext>
            </a:extLst>
          </p:cNvPr>
          <p:cNvSpPr>
            <a:spLocks noGrp="1"/>
          </p:cNvSpPr>
          <p:nvPr>
            <p:ph idx="1"/>
          </p:nvPr>
        </p:nvSpPr>
        <p:spPr/>
        <p:txBody>
          <a:bodyPr vert="horz" lIns="91440" tIns="45720" rIns="91440" bIns="45720" rtlCol="0" anchor="t">
            <a:normAutofit/>
          </a:bodyPr>
          <a:lstStyle/>
          <a:p>
            <a:r>
              <a:rPr lang="de-DE" dirty="0"/>
              <a:t>Für jemanden der Codieren nicht versteht und oder Langsam ist "wirkt es wie Spanisch"</a:t>
            </a:r>
          </a:p>
          <a:p>
            <a:r>
              <a:rPr lang="de-DE" dirty="0"/>
              <a:t>Schwerpunkt:</a:t>
            </a:r>
          </a:p>
          <a:p>
            <a:pPr lvl="1">
              <a:buFont typeface="Courier New" panose="020B0604020202020204" pitchFamily="34" charset="0"/>
              <a:buChar char="o"/>
            </a:pPr>
            <a:r>
              <a:rPr lang="de-DE" dirty="0"/>
              <a:t>Die passenden Aufgaben und Antworten zu finden</a:t>
            </a:r>
          </a:p>
          <a:p>
            <a:pPr lvl="1">
              <a:buFont typeface="Courier New" panose="020B0604020202020204" pitchFamily="34" charset="0"/>
              <a:buChar char="o"/>
            </a:pPr>
            <a:r>
              <a:rPr lang="de-DE" dirty="0"/>
              <a:t>Die Datenbank passend umzusetzen</a:t>
            </a:r>
          </a:p>
          <a:p>
            <a:pPr lvl="1">
              <a:buFont typeface="Courier New" panose="020B0604020202020204" pitchFamily="34" charset="0"/>
              <a:buChar char="o"/>
            </a:pPr>
            <a:r>
              <a:rPr lang="de-DE" dirty="0"/>
              <a:t>Die Implementierung der Datenbank</a:t>
            </a:r>
          </a:p>
          <a:p>
            <a:pPr lvl="1">
              <a:buFont typeface="Courier New" panose="020B0604020202020204" pitchFamily="34" charset="0"/>
              <a:buChar char="o"/>
            </a:pPr>
            <a:r>
              <a:rPr lang="de-DE" dirty="0"/>
              <a:t>Die Gestaltung des Endproduktes</a:t>
            </a:r>
          </a:p>
        </p:txBody>
      </p:sp>
    </p:spTree>
    <p:extLst>
      <p:ext uri="{BB962C8B-B14F-4D97-AF65-F5344CB8AC3E}">
        <p14:creationId xmlns:p14="http://schemas.microsoft.com/office/powerpoint/2010/main" val="2728704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82FC3-5D4A-DAA9-196A-362F7EC1CE41}"/>
              </a:ext>
            </a:extLst>
          </p:cNvPr>
          <p:cNvSpPr>
            <a:spLocks noGrp="1"/>
          </p:cNvSpPr>
          <p:nvPr>
            <p:ph type="title"/>
          </p:nvPr>
        </p:nvSpPr>
        <p:spPr/>
        <p:txBody>
          <a:bodyPr/>
          <a:lstStyle/>
          <a:p>
            <a:r>
              <a:rPr lang="de-DE" dirty="0"/>
              <a:t>Quelle</a:t>
            </a:r>
          </a:p>
        </p:txBody>
      </p:sp>
      <p:sp>
        <p:nvSpPr>
          <p:cNvPr id="3" name="Inhaltsplatzhalter 2">
            <a:extLst>
              <a:ext uri="{FF2B5EF4-FFF2-40B4-BE49-F238E27FC236}">
                <a16:creationId xmlns:a16="http://schemas.microsoft.com/office/drawing/2014/main" id="{FE46A258-EE23-E346-4B9D-809B7333087F}"/>
              </a:ext>
            </a:extLst>
          </p:cNvPr>
          <p:cNvSpPr>
            <a:spLocks noGrp="1"/>
          </p:cNvSpPr>
          <p:nvPr>
            <p:ph idx="1"/>
          </p:nvPr>
        </p:nvSpPr>
        <p:spPr/>
        <p:txBody>
          <a:bodyPr vert="horz" lIns="91440" tIns="45720" rIns="91440" bIns="45720" rtlCol="0" anchor="t">
            <a:normAutofit/>
          </a:bodyPr>
          <a:lstStyle/>
          <a:p>
            <a:r>
              <a:rPr lang="de-DE" sz="1100" dirty="0">
                <a:latin typeface="Calibri"/>
                <a:cs typeface="Calibri"/>
              </a:rPr>
              <a:t>-Schmolke </a:t>
            </a:r>
            <a:r>
              <a:rPr lang="de-DE" sz="1100" dirty="0" err="1">
                <a:latin typeface="Calibri"/>
                <a:cs typeface="Calibri"/>
              </a:rPr>
              <a:t>Deitermann</a:t>
            </a:r>
            <a:r>
              <a:rPr lang="de-DE" sz="1100" dirty="0">
                <a:latin typeface="Calibri"/>
                <a:cs typeface="Calibri"/>
              </a:rPr>
              <a:t>, Industrielles Rechnungswesen IKR , Westermann Gruppe</a:t>
            </a:r>
          </a:p>
          <a:p>
            <a:r>
              <a:rPr lang="de-DE" sz="1100" dirty="0">
                <a:latin typeface="Calibri"/>
                <a:cs typeface="Calibri"/>
              </a:rPr>
              <a:t>-</a:t>
            </a:r>
            <a:r>
              <a:rPr lang="de-DE" sz="1100" dirty="0" err="1">
                <a:latin typeface="Calibri"/>
                <a:cs typeface="Calibri"/>
              </a:rPr>
              <a:t>Deitermann</a:t>
            </a:r>
            <a:r>
              <a:rPr lang="de-DE" sz="1100" dirty="0">
                <a:latin typeface="Calibri"/>
                <a:cs typeface="Calibri"/>
              </a:rPr>
              <a:t> </a:t>
            </a:r>
            <a:r>
              <a:rPr lang="de-DE" sz="1100" dirty="0" err="1">
                <a:latin typeface="Calibri"/>
                <a:cs typeface="Calibri"/>
              </a:rPr>
              <a:t>Rückwart</a:t>
            </a:r>
            <a:r>
              <a:rPr lang="de-DE" sz="1100" dirty="0">
                <a:latin typeface="Calibri"/>
                <a:cs typeface="Calibri"/>
              </a:rPr>
              <a:t>, Rechnungswesen für Berufsfachschulen, Winklers</a:t>
            </a:r>
          </a:p>
          <a:p>
            <a:r>
              <a:rPr lang="de-DE" sz="1100" dirty="0">
                <a:latin typeface="Calibri"/>
                <a:cs typeface="Calibri"/>
              </a:rPr>
              <a:t>- </a:t>
            </a:r>
            <a:r>
              <a:rPr lang="de-DE" sz="1100" u="sng" dirty="0">
                <a:solidFill>
                  <a:srgbClr val="0563C1"/>
                </a:solidFill>
                <a:latin typeface="Calibri"/>
                <a:cs typeface="Calibri"/>
                <a:hlinkClick r:id="rId2"/>
              </a:rPr>
              <a:t>https://stackoverflow.com</a:t>
            </a:r>
            <a:endParaRPr lang="de-DE" sz="1100">
              <a:latin typeface="Calibri"/>
              <a:cs typeface="Calibri"/>
            </a:endParaRPr>
          </a:p>
          <a:p>
            <a:r>
              <a:rPr lang="de-DE" sz="1100" dirty="0">
                <a:latin typeface="Calibri"/>
                <a:cs typeface="Calibri"/>
              </a:rPr>
              <a:t>- </a:t>
            </a:r>
            <a:r>
              <a:rPr lang="de-DE" sz="1100" u="sng" dirty="0">
                <a:solidFill>
                  <a:srgbClr val="0563C1"/>
                </a:solidFill>
                <a:latin typeface="Calibri"/>
                <a:cs typeface="Calibri"/>
                <a:hlinkClick r:id="rId3"/>
              </a:rPr>
              <a:t>https://www.steuertipps.de/lexikon/a/abschreibung-linear</a:t>
            </a:r>
            <a:endParaRPr lang="de-DE" sz="1100">
              <a:latin typeface="Calibri"/>
              <a:cs typeface="Calibri"/>
            </a:endParaRPr>
          </a:p>
          <a:p>
            <a:r>
              <a:rPr lang="de-DE" sz="1100" dirty="0">
                <a:latin typeface="Calibri"/>
                <a:cs typeface="Calibri"/>
              </a:rPr>
              <a:t>- </a:t>
            </a:r>
            <a:r>
              <a:rPr lang="de-DE" sz="1100" u="sng" dirty="0">
                <a:solidFill>
                  <a:srgbClr val="0563C1"/>
                </a:solidFill>
                <a:latin typeface="Calibri"/>
                <a:cs typeface="Calibri"/>
                <a:hlinkClick r:id="rId4"/>
              </a:rPr>
              <a:t>https://studyflix.de/wirtschaft/lineare-abschreibung-1192</a:t>
            </a:r>
            <a:endParaRPr lang="de-DE" sz="1100">
              <a:latin typeface="Calibri"/>
              <a:cs typeface="Calibri"/>
            </a:endParaRPr>
          </a:p>
          <a:p>
            <a:r>
              <a:rPr lang="de-DE" sz="1100" dirty="0">
                <a:latin typeface="Calibri"/>
                <a:cs typeface="Calibri"/>
              </a:rPr>
              <a:t>- </a:t>
            </a:r>
            <a:r>
              <a:rPr lang="de-DE" sz="1100" u="sng" dirty="0">
                <a:solidFill>
                  <a:srgbClr val="0563C1"/>
                </a:solidFill>
                <a:latin typeface="Calibri"/>
                <a:cs typeface="Calibri"/>
                <a:hlinkClick r:id="rId5"/>
              </a:rPr>
              <a:t>https://www.microtech.de/erp-wiki/bilanz/#:~:text=Die%20Bilanz%20ist%20die%20Gegenüberstellung,die%20Bilanz%20Hauptbestandteil%20eines%20Jahresabschlusses</a:t>
            </a:r>
            <a:r>
              <a:rPr lang="de-DE" sz="1100" dirty="0">
                <a:latin typeface="Calibri"/>
                <a:cs typeface="Calibri"/>
              </a:rPr>
              <a:t>.</a:t>
            </a:r>
          </a:p>
          <a:p>
            <a:r>
              <a:rPr lang="de-DE" sz="1100" dirty="0">
                <a:latin typeface="Calibri"/>
                <a:cs typeface="Calibri"/>
              </a:rPr>
              <a:t>Hausarbeit_Vanessa_Schmelzer.docx</a:t>
            </a:r>
            <a:endParaRPr lang="de-DE"/>
          </a:p>
        </p:txBody>
      </p:sp>
    </p:spTree>
    <p:extLst>
      <p:ext uri="{BB962C8B-B14F-4D97-AF65-F5344CB8AC3E}">
        <p14:creationId xmlns:p14="http://schemas.microsoft.com/office/powerpoint/2010/main" val="157996471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9D726F5-AD3F-107E-A7B7-32DF49FFD916}"/>
              </a:ext>
            </a:extLst>
          </p:cNvPr>
          <p:cNvSpPr>
            <a:spLocks noGrp="1"/>
          </p:cNvSpPr>
          <p:nvPr>
            <p:ph type="ctrTitle"/>
          </p:nvPr>
        </p:nvSpPr>
        <p:spPr>
          <a:xfrm>
            <a:off x="847726" y="579694"/>
            <a:ext cx="3910046" cy="2930269"/>
          </a:xfrm>
        </p:spPr>
        <p:txBody>
          <a:bodyPr>
            <a:normAutofit/>
          </a:bodyPr>
          <a:lstStyle/>
          <a:p>
            <a:pPr>
              <a:lnSpc>
                <a:spcPct val="90000"/>
              </a:lnSpc>
            </a:pPr>
            <a:r>
              <a:rPr lang="de-DE" sz="4000"/>
              <a:t>Vielen Dank für Ihre Aufmerksamkeit</a:t>
            </a:r>
          </a:p>
        </p:txBody>
      </p:sp>
      <p:grpSp>
        <p:nvGrpSpPr>
          <p:cNvPr id="13" name="Group 1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Grafik 3" descr="Ein Bild, das draußen, Himmel, Wolke, Baum enthält.&#10;&#10;Beschreibung automatisch generiert.">
            <a:extLst>
              <a:ext uri="{FF2B5EF4-FFF2-40B4-BE49-F238E27FC236}">
                <a16:creationId xmlns:a16="http://schemas.microsoft.com/office/drawing/2014/main" id="{4C9A8AB1-8954-0CB3-B1DC-405D721916DC}"/>
              </a:ext>
            </a:extLst>
          </p:cNvPr>
          <p:cNvPicPr>
            <a:picLocks noChangeAspect="1"/>
          </p:cNvPicPr>
          <p:nvPr/>
        </p:nvPicPr>
        <p:blipFill>
          <a:blip r:embed="rId2"/>
          <a:stretch>
            <a:fillRect/>
          </a:stretch>
        </p:blipFill>
        <p:spPr>
          <a:xfrm>
            <a:off x="6467794" y="913559"/>
            <a:ext cx="3773160" cy="5030881"/>
          </a:xfrm>
          <a:prstGeom prst="rect">
            <a:avLst/>
          </a:prstGeom>
        </p:spPr>
      </p:pic>
    </p:spTree>
    <p:extLst>
      <p:ext uri="{BB962C8B-B14F-4D97-AF65-F5344CB8AC3E}">
        <p14:creationId xmlns:p14="http://schemas.microsoft.com/office/powerpoint/2010/main" val="147189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AF5937-EE4A-E4A3-99DE-287425393632}"/>
              </a:ext>
            </a:extLst>
          </p:cNvPr>
          <p:cNvSpPr>
            <a:spLocks noGrp="1"/>
          </p:cNvSpPr>
          <p:nvPr>
            <p:ph type="title"/>
          </p:nvPr>
        </p:nvSpPr>
        <p:spPr/>
        <p:txBody>
          <a:bodyPr/>
          <a:lstStyle/>
          <a:p>
            <a:pPr algn="ctr"/>
            <a:r>
              <a:rPr lang="de-DE" dirty="0"/>
              <a:t>Inhaltsverzeichnis</a:t>
            </a:r>
            <a:endParaRPr lang="de-DE"/>
          </a:p>
        </p:txBody>
      </p:sp>
      <p:sp>
        <p:nvSpPr>
          <p:cNvPr id="3" name="Inhaltsplatzhalter 2">
            <a:extLst>
              <a:ext uri="{FF2B5EF4-FFF2-40B4-BE49-F238E27FC236}">
                <a16:creationId xmlns:a16="http://schemas.microsoft.com/office/drawing/2014/main" id="{22E2D15E-370A-FDC9-B03B-3AACC983125F}"/>
              </a:ext>
            </a:extLst>
          </p:cNvPr>
          <p:cNvSpPr>
            <a:spLocks noGrp="1"/>
          </p:cNvSpPr>
          <p:nvPr>
            <p:ph idx="1"/>
          </p:nvPr>
        </p:nvSpPr>
        <p:spPr/>
        <p:txBody>
          <a:bodyPr vert="horz" lIns="91440" tIns="45720" rIns="91440" bIns="45720" rtlCol="0" anchor="t">
            <a:normAutofit fontScale="92500" lnSpcReduction="20000"/>
          </a:bodyPr>
          <a:lstStyle/>
          <a:p>
            <a:pPr algn="ctr"/>
            <a:r>
              <a:rPr lang="de-DE" dirty="0"/>
              <a:t>Warum?</a:t>
            </a:r>
          </a:p>
          <a:p>
            <a:pPr algn="ctr"/>
            <a:r>
              <a:rPr lang="de-DE" dirty="0"/>
              <a:t>Datenbank</a:t>
            </a:r>
          </a:p>
          <a:p>
            <a:pPr algn="ctr"/>
            <a:r>
              <a:rPr lang="de-DE" dirty="0"/>
              <a:t>Back End</a:t>
            </a:r>
          </a:p>
          <a:p>
            <a:pPr algn="ctr"/>
            <a:r>
              <a:rPr lang="de-DE" dirty="0"/>
              <a:t>Front End</a:t>
            </a:r>
          </a:p>
          <a:p>
            <a:pPr algn="ctr"/>
            <a:r>
              <a:rPr lang="de-DE" dirty="0"/>
              <a:t>Änderungen</a:t>
            </a:r>
          </a:p>
          <a:p>
            <a:pPr algn="ctr"/>
            <a:r>
              <a:rPr lang="de-DE" dirty="0"/>
              <a:t>Datenbank verwenden</a:t>
            </a:r>
          </a:p>
          <a:p>
            <a:pPr algn="ctr"/>
            <a:r>
              <a:rPr lang="de-DE" dirty="0"/>
              <a:t>Wie funktioniert es</a:t>
            </a:r>
          </a:p>
          <a:p>
            <a:pPr algn="ctr"/>
            <a:r>
              <a:rPr lang="de-DE" dirty="0"/>
              <a:t>Was Ich weis</a:t>
            </a:r>
          </a:p>
          <a:p>
            <a:pPr algn="ctr"/>
            <a:r>
              <a:rPr lang="de-DE" dirty="0"/>
              <a:t>Komplexität und Schwerpunkte</a:t>
            </a:r>
          </a:p>
          <a:p>
            <a:pPr algn="ctr"/>
            <a:r>
              <a:rPr lang="de-DE" dirty="0"/>
              <a:t>Quelle</a:t>
            </a:r>
          </a:p>
        </p:txBody>
      </p:sp>
    </p:spTree>
    <p:extLst>
      <p:ext uri="{BB962C8B-B14F-4D97-AF65-F5344CB8AC3E}">
        <p14:creationId xmlns:p14="http://schemas.microsoft.com/office/powerpoint/2010/main" val="31078473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20A88B-8CE0-FFEA-E7BE-8E96BC026B81}"/>
              </a:ext>
            </a:extLst>
          </p:cNvPr>
          <p:cNvSpPr>
            <a:spLocks noGrp="1"/>
          </p:cNvSpPr>
          <p:nvPr>
            <p:ph type="title"/>
          </p:nvPr>
        </p:nvSpPr>
        <p:spPr/>
        <p:txBody>
          <a:bodyPr/>
          <a:lstStyle/>
          <a:p>
            <a:r>
              <a:rPr lang="de-DE" dirty="0"/>
              <a:t>Warum ?</a:t>
            </a:r>
          </a:p>
        </p:txBody>
      </p:sp>
      <p:sp>
        <p:nvSpPr>
          <p:cNvPr id="3" name="Inhaltsplatzhalter 2">
            <a:extLst>
              <a:ext uri="{FF2B5EF4-FFF2-40B4-BE49-F238E27FC236}">
                <a16:creationId xmlns:a16="http://schemas.microsoft.com/office/drawing/2014/main" id="{C8664817-4104-AD4E-2DD7-CAED174A0484}"/>
              </a:ext>
            </a:extLst>
          </p:cNvPr>
          <p:cNvSpPr>
            <a:spLocks noGrp="1"/>
          </p:cNvSpPr>
          <p:nvPr>
            <p:ph idx="1"/>
          </p:nvPr>
        </p:nvSpPr>
        <p:spPr/>
        <p:txBody>
          <a:bodyPr vert="horz" lIns="91440" tIns="45720" rIns="91440" bIns="45720" rtlCol="0" anchor="t">
            <a:normAutofit/>
          </a:bodyPr>
          <a:lstStyle/>
          <a:p>
            <a:r>
              <a:rPr lang="de-DE" dirty="0"/>
              <a:t>Idee ? - Rechnungswesen</a:t>
            </a:r>
          </a:p>
          <a:p>
            <a:r>
              <a:rPr lang="de-DE" dirty="0"/>
              <a:t>Erster Gedanke: Spiel zum Lernen von Rechnungswesen</a:t>
            </a:r>
          </a:p>
          <a:p>
            <a:r>
              <a:rPr lang="de-DE" dirty="0"/>
              <a:t>Zweiter Gedanke: Lernsoftware</a:t>
            </a:r>
          </a:p>
          <a:p>
            <a:r>
              <a:rPr lang="de-DE" dirty="0"/>
              <a:t>Hintergrund: viele Menschen finden es schwer sich in Rechnungswesen hinein zu versetzten und zu verstehen.</a:t>
            </a:r>
          </a:p>
          <a:p>
            <a:r>
              <a:rPr lang="de-DE" dirty="0"/>
              <a:t>Beleg aus dem wahren Leben: Eine Freundin hatte Ihre alte Schule verlassen, dadurch das Sie Rechnungswesen nicht verstand. Sie wollte Buchhalterin werden.</a:t>
            </a:r>
          </a:p>
        </p:txBody>
      </p:sp>
    </p:spTree>
    <p:extLst>
      <p:ext uri="{BB962C8B-B14F-4D97-AF65-F5344CB8AC3E}">
        <p14:creationId xmlns:p14="http://schemas.microsoft.com/office/powerpoint/2010/main" val="77861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E833E2-DAE5-6B7E-5648-563D5566CDF0}"/>
              </a:ext>
            </a:extLst>
          </p:cNvPr>
          <p:cNvSpPr>
            <a:spLocks noGrp="1"/>
          </p:cNvSpPr>
          <p:nvPr>
            <p:ph type="title"/>
          </p:nvPr>
        </p:nvSpPr>
        <p:spPr/>
        <p:txBody>
          <a:bodyPr/>
          <a:lstStyle/>
          <a:p>
            <a:r>
              <a:rPr lang="de-DE" dirty="0"/>
              <a:t>Datenbank</a:t>
            </a:r>
          </a:p>
        </p:txBody>
      </p:sp>
      <p:sp>
        <p:nvSpPr>
          <p:cNvPr id="3" name="Inhaltsplatzhalter 2">
            <a:extLst>
              <a:ext uri="{FF2B5EF4-FFF2-40B4-BE49-F238E27FC236}">
                <a16:creationId xmlns:a16="http://schemas.microsoft.com/office/drawing/2014/main" id="{C0D1C9FE-23DD-A423-7F3B-8B831621CEFC}"/>
              </a:ext>
            </a:extLst>
          </p:cNvPr>
          <p:cNvSpPr>
            <a:spLocks noGrp="1"/>
          </p:cNvSpPr>
          <p:nvPr>
            <p:ph sz="half" idx="1"/>
          </p:nvPr>
        </p:nvSpPr>
        <p:spPr/>
        <p:txBody>
          <a:bodyPr vert="horz" lIns="91440" tIns="45720" rIns="91440" bIns="45720" rtlCol="0" anchor="t">
            <a:normAutofit/>
          </a:bodyPr>
          <a:lstStyle/>
          <a:p>
            <a:r>
              <a:rPr lang="de-DE" dirty="0"/>
              <a:t>Kapitel mit Inhalt verbunden</a:t>
            </a:r>
          </a:p>
          <a:p>
            <a:pPr lvl="1"/>
            <a:r>
              <a:rPr lang="de-DE" dirty="0"/>
              <a:t>Ein Kapitel mehrere Inhalte</a:t>
            </a:r>
          </a:p>
          <a:p>
            <a:r>
              <a:rPr lang="de-DE" dirty="0"/>
              <a:t>Inhalt mit Aufgabenstellung verbunden</a:t>
            </a:r>
          </a:p>
          <a:p>
            <a:pPr lvl="1"/>
            <a:r>
              <a:rPr lang="de-DE" dirty="0"/>
              <a:t>Ein Inhalt kann eine oder mehrere Aufgabenstellungen enthalten</a:t>
            </a:r>
          </a:p>
          <a:p>
            <a:r>
              <a:rPr lang="de-DE" dirty="0"/>
              <a:t>Aufgabenstellung steht in Verbindung mit Rückmeldung</a:t>
            </a:r>
          </a:p>
          <a:p>
            <a:pPr lvl="1"/>
            <a:r>
              <a:rPr lang="de-DE" dirty="0"/>
              <a:t>Zu jeder Aufgabenstellung kann eine Rückmeldung gegeben werden</a:t>
            </a:r>
          </a:p>
          <a:p>
            <a:endParaRPr lang="de-DE" dirty="0"/>
          </a:p>
        </p:txBody>
      </p:sp>
      <p:pic>
        <p:nvPicPr>
          <p:cNvPr id="5" name="Grafik 5" descr="Ein Bild, das Text, Screenshot, parken enthält.&#10;&#10;Beschreibung automatisch generiert.">
            <a:extLst>
              <a:ext uri="{FF2B5EF4-FFF2-40B4-BE49-F238E27FC236}">
                <a16:creationId xmlns:a16="http://schemas.microsoft.com/office/drawing/2014/main" id="{63D5637D-4CDE-6741-3D94-4699D0AF3010}"/>
              </a:ext>
            </a:extLst>
          </p:cNvPr>
          <p:cNvPicPr>
            <a:picLocks noGrp="1" noChangeAspect="1"/>
          </p:cNvPicPr>
          <p:nvPr>
            <p:ph sz="half" idx="2"/>
          </p:nvPr>
        </p:nvPicPr>
        <p:blipFill>
          <a:blip r:embed="rId3"/>
          <a:stretch>
            <a:fillRect/>
          </a:stretch>
        </p:blipFill>
        <p:spPr>
          <a:xfrm>
            <a:off x="6748792" y="2195847"/>
            <a:ext cx="4028415" cy="3981115"/>
          </a:xfrm>
        </p:spPr>
      </p:pic>
    </p:spTree>
    <p:extLst>
      <p:ext uri="{BB962C8B-B14F-4D97-AF65-F5344CB8AC3E}">
        <p14:creationId xmlns:p14="http://schemas.microsoft.com/office/powerpoint/2010/main" val="84016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3B0E47-4FBD-AEEA-31B2-44A529D661D5}"/>
              </a:ext>
            </a:extLst>
          </p:cNvPr>
          <p:cNvSpPr>
            <a:spLocks noGrp="1"/>
          </p:cNvSpPr>
          <p:nvPr>
            <p:ph type="title"/>
          </p:nvPr>
        </p:nvSpPr>
        <p:spPr/>
        <p:txBody>
          <a:bodyPr/>
          <a:lstStyle/>
          <a:p>
            <a:r>
              <a:rPr lang="de-DE" dirty="0"/>
              <a:t>Back End</a:t>
            </a:r>
          </a:p>
        </p:txBody>
      </p:sp>
      <p:sp>
        <p:nvSpPr>
          <p:cNvPr id="3" name="Inhaltsplatzhalter 2">
            <a:extLst>
              <a:ext uri="{FF2B5EF4-FFF2-40B4-BE49-F238E27FC236}">
                <a16:creationId xmlns:a16="http://schemas.microsoft.com/office/drawing/2014/main" id="{23634395-5983-DAEF-1218-601783955559}"/>
              </a:ext>
            </a:extLst>
          </p:cNvPr>
          <p:cNvSpPr>
            <a:spLocks noGrp="1"/>
          </p:cNvSpPr>
          <p:nvPr>
            <p:ph sz="half" idx="1"/>
          </p:nvPr>
        </p:nvSpPr>
        <p:spPr/>
        <p:txBody>
          <a:bodyPr vert="horz" lIns="91440" tIns="45720" rIns="91440" bIns="45720" rtlCol="0" anchor="t">
            <a:normAutofit/>
          </a:bodyPr>
          <a:lstStyle/>
          <a:p>
            <a:r>
              <a:rPr lang="de-DE" dirty="0"/>
              <a:t>Klicke Button</a:t>
            </a:r>
          </a:p>
          <a:p>
            <a:r>
              <a:rPr lang="de-DE" dirty="0"/>
              <a:t>Inhalt des Buttons wird geprüft</a:t>
            </a:r>
          </a:p>
          <a:p>
            <a:r>
              <a:rPr lang="de-DE" dirty="0"/>
              <a:t>Ändert die Sprache anhand des Kontextes</a:t>
            </a:r>
          </a:p>
          <a:p>
            <a:r>
              <a:rPr lang="de-DE" dirty="0"/>
              <a:t>Wenn auf Deutsch geklickt wird, ändert die Sprache zu DE</a:t>
            </a:r>
          </a:p>
          <a:p>
            <a:r>
              <a:rPr lang="de-DE" dirty="0"/>
              <a:t>Ansonsten Englisch</a:t>
            </a:r>
          </a:p>
          <a:p>
            <a:r>
              <a:rPr lang="de-DE" dirty="0" err="1"/>
              <a:t>MainWindow</a:t>
            </a:r>
            <a:r>
              <a:rPr lang="de-DE" dirty="0"/>
              <a:t> wird geöffnet und aktuelles Fenster geschlossen</a:t>
            </a:r>
          </a:p>
        </p:txBody>
      </p:sp>
      <p:sp>
        <p:nvSpPr>
          <p:cNvPr id="6" name="Inhaltsplatzhalter 5">
            <a:extLst>
              <a:ext uri="{FF2B5EF4-FFF2-40B4-BE49-F238E27FC236}">
                <a16:creationId xmlns:a16="http://schemas.microsoft.com/office/drawing/2014/main" id="{8552D181-AB92-E2C6-21CF-EF9CB7357D7D}"/>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1084888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F29B0C-98C2-9ED8-E593-3DD488E20DAD}"/>
              </a:ext>
            </a:extLst>
          </p:cNvPr>
          <p:cNvSpPr>
            <a:spLocks noGrp="1"/>
          </p:cNvSpPr>
          <p:nvPr>
            <p:ph type="title"/>
          </p:nvPr>
        </p:nvSpPr>
        <p:spPr/>
        <p:txBody>
          <a:bodyPr/>
          <a:lstStyle/>
          <a:p>
            <a:r>
              <a:rPr lang="de-DE" dirty="0"/>
              <a:t>Back End</a:t>
            </a:r>
          </a:p>
        </p:txBody>
      </p:sp>
      <p:sp>
        <p:nvSpPr>
          <p:cNvPr id="3" name="Inhaltsplatzhalter 2">
            <a:extLst>
              <a:ext uri="{FF2B5EF4-FFF2-40B4-BE49-F238E27FC236}">
                <a16:creationId xmlns:a16="http://schemas.microsoft.com/office/drawing/2014/main" id="{49A79C9C-C5B8-8564-80DA-6758F0A81212}"/>
              </a:ext>
            </a:extLst>
          </p:cNvPr>
          <p:cNvSpPr>
            <a:spLocks noGrp="1"/>
          </p:cNvSpPr>
          <p:nvPr>
            <p:ph sz="half" idx="1"/>
          </p:nvPr>
        </p:nvSpPr>
        <p:spPr/>
        <p:txBody>
          <a:bodyPr vert="horz" lIns="91440" tIns="45720" rIns="91440" bIns="45720" rtlCol="0" anchor="t">
            <a:normAutofit/>
          </a:bodyPr>
          <a:lstStyle/>
          <a:p>
            <a:r>
              <a:rPr lang="de-DE" dirty="0"/>
              <a:t>Überprüft die aktuelle Kultur auf Deutsche Sprache oder Englisch</a:t>
            </a:r>
          </a:p>
          <a:p>
            <a:pPr lvl="1"/>
            <a:r>
              <a:rPr lang="de-DE" dirty="0"/>
              <a:t>Instanz der </a:t>
            </a:r>
            <a:r>
              <a:rPr lang="de-DE" dirty="0" err="1"/>
              <a:t>hausarbeit_DEEntities</a:t>
            </a:r>
            <a:r>
              <a:rPr lang="de-DE" dirty="0"/>
              <a:t> erstellt</a:t>
            </a:r>
          </a:p>
          <a:p>
            <a:pPr lvl="1"/>
            <a:r>
              <a:rPr lang="de-DE" dirty="0"/>
              <a:t>Abfrage auf Kapitel</a:t>
            </a:r>
          </a:p>
          <a:p>
            <a:pPr lvl="1"/>
            <a:r>
              <a:rPr lang="de-DE" dirty="0"/>
              <a:t>In k gespeichert</a:t>
            </a:r>
          </a:p>
          <a:p>
            <a:pPr lvl="1"/>
            <a:r>
              <a:rPr lang="de-DE" dirty="0"/>
              <a:t>Neues </a:t>
            </a:r>
            <a:r>
              <a:rPr lang="de-DE" dirty="0" err="1"/>
              <a:t>MenuItem</a:t>
            </a:r>
            <a:r>
              <a:rPr lang="de-DE" dirty="0"/>
              <a:t> für jedes Kapitel </a:t>
            </a:r>
            <a:r>
              <a:rPr lang="de-DE" dirty="0" err="1"/>
              <a:t>objekt</a:t>
            </a:r>
          </a:p>
          <a:p>
            <a:pPr lvl="1"/>
            <a:r>
              <a:rPr lang="de-DE" dirty="0"/>
              <a:t>Header auf den Kapitel </a:t>
            </a:r>
            <a:r>
              <a:rPr lang="de-DE" dirty="0" err="1"/>
              <a:t>namen</a:t>
            </a:r>
            <a:r>
              <a:rPr lang="de-DE" dirty="0"/>
              <a:t> gesetzt</a:t>
            </a:r>
          </a:p>
          <a:p>
            <a:pPr lvl="1"/>
            <a:r>
              <a:rPr lang="de-DE" dirty="0"/>
              <a:t>Ereignis zum klicken hinzugefügt</a:t>
            </a:r>
          </a:p>
          <a:p>
            <a:pPr lvl="1"/>
            <a:r>
              <a:rPr lang="de-DE" dirty="0"/>
              <a:t>Alle </a:t>
            </a:r>
            <a:r>
              <a:rPr lang="de-DE" dirty="0" err="1"/>
              <a:t>MenuItems</a:t>
            </a:r>
            <a:r>
              <a:rPr lang="de-DE" dirty="0"/>
              <a:t> werden dem Menu hinzugefügt</a:t>
            </a:r>
          </a:p>
        </p:txBody>
      </p:sp>
      <p:sp>
        <p:nvSpPr>
          <p:cNvPr id="6" name="Inhaltsplatzhalter 5">
            <a:extLst>
              <a:ext uri="{FF2B5EF4-FFF2-40B4-BE49-F238E27FC236}">
                <a16:creationId xmlns:a16="http://schemas.microsoft.com/office/drawing/2014/main" id="{78E43EFB-93A4-F7DB-90CB-7BB49F1CE496}"/>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2557449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403DA-6AAE-8C8E-36D5-ED54D9845271}"/>
              </a:ext>
            </a:extLst>
          </p:cNvPr>
          <p:cNvSpPr>
            <a:spLocks noGrp="1"/>
          </p:cNvSpPr>
          <p:nvPr>
            <p:ph type="title"/>
          </p:nvPr>
        </p:nvSpPr>
        <p:spPr/>
        <p:txBody>
          <a:bodyPr/>
          <a:lstStyle/>
          <a:p>
            <a:r>
              <a:rPr lang="de-DE" dirty="0"/>
              <a:t>Back End</a:t>
            </a:r>
          </a:p>
        </p:txBody>
      </p:sp>
      <p:sp>
        <p:nvSpPr>
          <p:cNvPr id="3" name="Inhaltsplatzhalter 2">
            <a:extLst>
              <a:ext uri="{FF2B5EF4-FFF2-40B4-BE49-F238E27FC236}">
                <a16:creationId xmlns:a16="http://schemas.microsoft.com/office/drawing/2014/main" id="{2B9F6FBA-54E7-B737-01F4-ED371D289961}"/>
              </a:ext>
            </a:extLst>
          </p:cNvPr>
          <p:cNvSpPr>
            <a:spLocks noGrp="1"/>
          </p:cNvSpPr>
          <p:nvPr>
            <p:ph sz="half" idx="1"/>
          </p:nvPr>
        </p:nvSpPr>
        <p:spPr>
          <a:xfrm>
            <a:off x="838200" y="2195847"/>
            <a:ext cx="10515600" cy="1926437"/>
          </a:xfrm>
        </p:spPr>
        <p:txBody>
          <a:bodyPr vert="horz" lIns="91440" tIns="45720" rIns="91440" bIns="45720" rtlCol="0" anchor="t">
            <a:normAutofit/>
          </a:bodyPr>
          <a:lstStyle/>
          <a:p>
            <a:r>
              <a:rPr lang="de-DE" dirty="0"/>
              <a:t>Wird ein </a:t>
            </a:r>
            <a:r>
              <a:rPr lang="de-DE" dirty="0" err="1"/>
              <a:t>MenuItem</a:t>
            </a:r>
            <a:r>
              <a:rPr lang="de-DE" dirty="0"/>
              <a:t> ausgewählt öffnet sich ein neues Fenster</a:t>
            </a:r>
          </a:p>
          <a:p>
            <a:r>
              <a:rPr lang="de-DE" dirty="0"/>
              <a:t>Übergibt 2 Parameter – </a:t>
            </a:r>
            <a:r>
              <a:rPr lang="de-DE" dirty="0" err="1"/>
              <a:t>Kapitel_ID</a:t>
            </a:r>
            <a:r>
              <a:rPr lang="de-DE" dirty="0"/>
              <a:t> und Referenz auf das aktuelle Fenster</a:t>
            </a:r>
          </a:p>
          <a:p>
            <a:r>
              <a:rPr lang="de-DE" dirty="0"/>
              <a:t>Zeigt </a:t>
            </a:r>
            <a:r>
              <a:rPr lang="de-DE" dirty="0" err="1"/>
              <a:t>Subwindow</a:t>
            </a:r>
            <a:r>
              <a:rPr lang="de-DE" dirty="0"/>
              <a:t> und versteckt </a:t>
            </a:r>
            <a:r>
              <a:rPr lang="de-DE" dirty="0" err="1"/>
              <a:t>MainWindow</a:t>
            </a:r>
            <a:endParaRPr lang="de-DE" dirty="0"/>
          </a:p>
        </p:txBody>
      </p:sp>
      <p:sp>
        <p:nvSpPr>
          <p:cNvPr id="6" name="Inhaltsplatzhalter 5">
            <a:extLst>
              <a:ext uri="{FF2B5EF4-FFF2-40B4-BE49-F238E27FC236}">
                <a16:creationId xmlns:a16="http://schemas.microsoft.com/office/drawing/2014/main" id="{BEEFF67A-DF65-42A3-2988-05EE12BD273F}"/>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3512418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133C64-F154-41B7-2272-AF8650F3895A}"/>
              </a:ext>
            </a:extLst>
          </p:cNvPr>
          <p:cNvSpPr>
            <a:spLocks noGrp="1"/>
          </p:cNvSpPr>
          <p:nvPr>
            <p:ph type="title"/>
          </p:nvPr>
        </p:nvSpPr>
        <p:spPr/>
        <p:txBody>
          <a:bodyPr/>
          <a:lstStyle/>
          <a:p>
            <a:r>
              <a:rPr lang="de-DE" dirty="0"/>
              <a:t>Back End</a:t>
            </a:r>
          </a:p>
        </p:txBody>
      </p:sp>
      <p:sp>
        <p:nvSpPr>
          <p:cNvPr id="3" name="Inhaltsplatzhalter 2">
            <a:extLst>
              <a:ext uri="{FF2B5EF4-FFF2-40B4-BE49-F238E27FC236}">
                <a16:creationId xmlns:a16="http://schemas.microsoft.com/office/drawing/2014/main" id="{157F0653-510E-4549-DF1B-B4B848838DA9}"/>
              </a:ext>
            </a:extLst>
          </p:cNvPr>
          <p:cNvSpPr>
            <a:spLocks noGrp="1"/>
          </p:cNvSpPr>
          <p:nvPr>
            <p:ph idx="1"/>
          </p:nvPr>
        </p:nvSpPr>
        <p:spPr/>
        <p:txBody>
          <a:bodyPr vert="horz" lIns="91440" tIns="45720" rIns="91440" bIns="45720" rtlCol="0" anchor="t">
            <a:normAutofit/>
          </a:bodyPr>
          <a:lstStyle/>
          <a:p>
            <a:r>
              <a:rPr lang="de-DE" dirty="0"/>
              <a:t>Überprüft auf Deutsche Sprache</a:t>
            </a:r>
          </a:p>
          <a:p>
            <a:r>
              <a:rPr lang="de-DE"/>
              <a:t>Instanz erstellt und auf Datenkotext zugewiesen</a:t>
            </a:r>
          </a:p>
          <a:p>
            <a:r>
              <a:rPr lang="de-DE" dirty="0"/>
              <a:t>Daten aus Datenbank abgerufen und auf Kapitel-ID abgestimmt</a:t>
            </a:r>
          </a:p>
        </p:txBody>
      </p:sp>
    </p:spTree>
    <p:extLst>
      <p:ext uri="{BB962C8B-B14F-4D97-AF65-F5344CB8AC3E}">
        <p14:creationId xmlns:p14="http://schemas.microsoft.com/office/powerpoint/2010/main" val="1143781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CC10A5-97A6-D322-684E-A010948ABC40}"/>
              </a:ext>
            </a:extLst>
          </p:cNvPr>
          <p:cNvSpPr>
            <a:spLocks noGrp="1"/>
          </p:cNvSpPr>
          <p:nvPr>
            <p:ph type="title"/>
          </p:nvPr>
        </p:nvSpPr>
        <p:spPr/>
        <p:txBody>
          <a:bodyPr/>
          <a:lstStyle/>
          <a:p>
            <a:r>
              <a:rPr lang="de-DE" dirty="0"/>
              <a:t>Back End</a:t>
            </a:r>
          </a:p>
        </p:txBody>
      </p:sp>
      <p:sp>
        <p:nvSpPr>
          <p:cNvPr id="5" name="Textplatzhalter 4">
            <a:extLst>
              <a:ext uri="{FF2B5EF4-FFF2-40B4-BE49-F238E27FC236}">
                <a16:creationId xmlns:a16="http://schemas.microsoft.com/office/drawing/2014/main" id="{B751AAA6-C36F-D7C9-35B6-DE7345F42170}"/>
              </a:ext>
            </a:extLst>
          </p:cNvPr>
          <p:cNvSpPr>
            <a:spLocks noGrp="1"/>
          </p:cNvSpPr>
          <p:nvPr>
            <p:ph type="body" idx="1"/>
          </p:nvPr>
        </p:nvSpPr>
        <p:spPr/>
        <p:txBody>
          <a:bodyPr/>
          <a:lstStyle/>
          <a:p>
            <a:r>
              <a:rPr lang="de-DE" dirty="0"/>
              <a:t>Back/Forth</a:t>
            </a:r>
          </a:p>
        </p:txBody>
      </p:sp>
      <p:sp>
        <p:nvSpPr>
          <p:cNvPr id="4" name="Inhaltsplatzhalter 3">
            <a:extLst>
              <a:ext uri="{FF2B5EF4-FFF2-40B4-BE49-F238E27FC236}">
                <a16:creationId xmlns:a16="http://schemas.microsoft.com/office/drawing/2014/main" id="{C534E968-AD30-E05D-5B7D-F8FFBD97DD75}"/>
              </a:ext>
            </a:extLst>
          </p:cNvPr>
          <p:cNvSpPr>
            <a:spLocks noGrp="1"/>
          </p:cNvSpPr>
          <p:nvPr>
            <p:ph sz="half" idx="2"/>
          </p:nvPr>
        </p:nvSpPr>
        <p:spPr>
          <a:xfrm>
            <a:off x="839788" y="2910625"/>
            <a:ext cx="5157787" cy="3342465"/>
          </a:xfrm>
        </p:spPr>
        <p:txBody>
          <a:bodyPr vert="horz" lIns="91440" tIns="45720" rIns="91440" bIns="45720" rtlCol="0" anchor="t">
            <a:normAutofit fontScale="92500" lnSpcReduction="10000"/>
          </a:bodyPr>
          <a:lstStyle/>
          <a:p>
            <a:r>
              <a:rPr lang="de-DE" dirty="0"/>
              <a:t>Back</a:t>
            </a:r>
          </a:p>
          <a:p>
            <a:pPr lvl="1"/>
            <a:r>
              <a:rPr lang="de-DE" dirty="0">
                <a:latin typeface="Arial"/>
                <a:cs typeface="Arial"/>
              </a:rPr>
              <a:t>Überprüft ob der aktuelle Wert 0 ist</a:t>
            </a:r>
            <a:endParaRPr lang="en-US" dirty="0">
              <a:latin typeface="Arial"/>
              <a:cs typeface="Arial"/>
            </a:endParaRPr>
          </a:p>
          <a:p>
            <a:pPr lvl="1"/>
            <a:r>
              <a:rPr lang="de-DE" dirty="0">
                <a:latin typeface="Arial"/>
                <a:cs typeface="Arial"/>
              </a:rPr>
              <a:t>Ist dem so wird um 1 verringert</a:t>
            </a:r>
          </a:p>
          <a:p>
            <a:pPr lvl="1"/>
            <a:r>
              <a:rPr lang="de-DE" dirty="0">
                <a:latin typeface="Arial"/>
                <a:cs typeface="Arial"/>
              </a:rPr>
              <a:t>Text von Inhalt auf ausgewähltem Eintrag abgestimmt</a:t>
            </a:r>
            <a:endParaRPr lang="de-DE" dirty="0"/>
          </a:p>
          <a:p>
            <a:r>
              <a:rPr lang="de-DE" dirty="0"/>
              <a:t>Forth</a:t>
            </a:r>
          </a:p>
          <a:p>
            <a:pPr lvl="1"/>
            <a:r>
              <a:rPr lang="de-DE" dirty="0">
                <a:latin typeface="Arial"/>
                <a:cs typeface="Arial"/>
              </a:rPr>
              <a:t>Überprüft aktuellen Wert kleiner Anzahl der Elemente</a:t>
            </a:r>
          </a:p>
          <a:p>
            <a:pPr lvl="1"/>
            <a:r>
              <a:rPr lang="de-DE" dirty="0">
                <a:latin typeface="Arial"/>
                <a:cs typeface="Arial"/>
              </a:rPr>
              <a:t>Ist dem so wird um 1 erhöht</a:t>
            </a:r>
          </a:p>
          <a:p>
            <a:pPr lvl="1"/>
            <a:r>
              <a:rPr lang="de-DE" dirty="0">
                <a:latin typeface="Arial"/>
                <a:cs typeface="Arial"/>
              </a:rPr>
              <a:t>Text von Inhalt auf ausgewähltem Eintrag abgestimmt</a:t>
            </a:r>
            <a:endParaRPr lang="de-DE" dirty="0"/>
          </a:p>
          <a:p>
            <a:pPr lvl="1"/>
            <a:endParaRPr lang="de-DE" dirty="0"/>
          </a:p>
          <a:p>
            <a:pPr lvl="1"/>
            <a:endParaRPr lang="de-DE" dirty="0"/>
          </a:p>
        </p:txBody>
      </p:sp>
      <p:sp>
        <p:nvSpPr>
          <p:cNvPr id="6" name="Textplatzhalter 5">
            <a:extLst>
              <a:ext uri="{FF2B5EF4-FFF2-40B4-BE49-F238E27FC236}">
                <a16:creationId xmlns:a16="http://schemas.microsoft.com/office/drawing/2014/main" id="{7B00893F-DE9D-08C6-5956-D604CAFF24EC}"/>
              </a:ext>
            </a:extLst>
          </p:cNvPr>
          <p:cNvSpPr>
            <a:spLocks noGrp="1"/>
          </p:cNvSpPr>
          <p:nvPr>
            <p:ph type="body" sz="quarter" idx="3"/>
          </p:nvPr>
        </p:nvSpPr>
        <p:spPr/>
        <p:txBody>
          <a:bodyPr/>
          <a:lstStyle/>
          <a:p>
            <a:r>
              <a:rPr lang="de-DE" dirty="0"/>
              <a:t>zurück/</a:t>
            </a:r>
            <a:r>
              <a:rPr lang="de-DE" dirty="0" err="1"/>
              <a:t>NextQuestion</a:t>
            </a:r>
          </a:p>
        </p:txBody>
      </p:sp>
      <p:sp>
        <p:nvSpPr>
          <p:cNvPr id="7" name="Inhaltsplatzhalter 6">
            <a:extLst>
              <a:ext uri="{FF2B5EF4-FFF2-40B4-BE49-F238E27FC236}">
                <a16:creationId xmlns:a16="http://schemas.microsoft.com/office/drawing/2014/main" id="{987A6E39-ED49-BC77-BF32-0BD499D16D56}"/>
              </a:ext>
            </a:extLst>
          </p:cNvPr>
          <p:cNvSpPr>
            <a:spLocks noGrp="1"/>
          </p:cNvSpPr>
          <p:nvPr>
            <p:ph sz="quarter" idx="4"/>
          </p:nvPr>
        </p:nvSpPr>
        <p:spPr>
          <a:xfrm>
            <a:off x="6172200" y="2910625"/>
            <a:ext cx="5183188" cy="3402941"/>
          </a:xfrm>
        </p:spPr>
        <p:txBody>
          <a:bodyPr vert="horz" lIns="91440" tIns="45720" rIns="91440" bIns="45720" rtlCol="0" anchor="t">
            <a:normAutofit fontScale="92500" lnSpcReduction="10000"/>
          </a:bodyPr>
          <a:lstStyle/>
          <a:p>
            <a:r>
              <a:rPr lang="de-DE" dirty="0"/>
              <a:t>Zurück</a:t>
            </a:r>
          </a:p>
          <a:p>
            <a:pPr lvl="1"/>
            <a:r>
              <a:rPr lang="de-DE" dirty="0"/>
              <a:t>Zeigt </a:t>
            </a:r>
            <a:r>
              <a:rPr lang="de-DE" dirty="0" err="1"/>
              <a:t>MainWindow</a:t>
            </a:r>
          </a:p>
          <a:p>
            <a:pPr lvl="1"/>
            <a:r>
              <a:rPr lang="de-DE" dirty="0"/>
              <a:t>Schließt </a:t>
            </a:r>
            <a:r>
              <a:rPr lang="de-DE" dirty="0" err="1"/>
              <a:t>SubWindow</a:t>
            </a:r>
            <a:endParaRPr lang="de-DE" dirty="0"/>
          </a:p>
          <a:p>
            <a:r>
              <a:rPr lang="de-DE" err="1"/>
              <a:t>NextQuestion</a:t>
            </a:r>
            <a:endParaRPr lang="de-DE" dirty="0"/>
          </a:p>
          <a:p>
            <a:r>
              <a:rPr lang="de-DE" dirty="0"/>
              <a:t>Wert kleiner Anzahl der Elemente minus 1</a:t>
            </a:r>
          </a:p>
          <a:p>
            <a:r>
              <a:rPr lang="de-DE" dirty="0"/>
              <a:t>Ist dem so wird um 1 erhöht</a:t>
            </a:r>
          </a:p>
          <a:p>
            <a:r>
              <a:rPr lang="de-DE" dirty="0"/>
              <a:t>Aktueller Wert gleich oder größer der Anzahl der Elemente minus 1 zurücksetzten auf 0</a:t>
            </a:r>
          </a:p>
          <a:p>
            <a:r>
              <a:rPr lang="de-DE" dirty="0"/>
              <a:t>Text von Frage auf ausgewähltem Eintrag abgestimmt</a:t>
            </a:r>
          </a:p>
        </p:txBody>
      </p:sp>
    </p:spTree>
    <p:extLst>
      <p:ext uri="{BB962C8B-B14F-4D97-AF65-F5344CB8AC3E}">
        <p14:creationId xmlns:p14="http://schemas.microsoft.com/office/powerpoint/2010/main" val="48207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rchVTI">
  <a:themeElements>
    <a:clrScheme name="AnalogousFromDarkSeedLeftStep">
      <a:dk1>
        <a:srgbClr val="000000"/>
      </a:dk1>
      <a:lt1>
        <a:srgbClr val="FFFFFF"/>
      </a:lt1>
      <a:dk2>
        <a:srgbClr val="1B2830"/>
      </a:dk2>
      <a:lt2>
        <a:srgbClr val="F1F3F0"/>
      </a:lt2>
      <a:accent1>
        <a:srgbClr val="A529E7"/>
      </a:accent1>
      <a:accent2>
        <a:srgbClr val="5830D9"/>
      </a:accent2>
      <a:accent3>
        <a:srgbClr val="294BE7"/>
      </a:accent3>
      <a:accent4>
        <a:srgbClr val="1788D5"/>
      </a:accent4>
      <a:accent5>
        <a:srgbClr val="22BFBD"/>
      </a:accent5>
      <a:accent6>
        <a:srgbClr val="16C67A"/>
      </a:accent6>
      <a:hlink>
        <a:srgbClr val="3897A8"/>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Breitbild</PresentationFormat>
  <Paragraphs>0</Paragraphs>
  <Slides>16</Slides>
  <Notes>6</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ArchVTI</vt:lpstr>
      <vt:lpstr>Lernsoftware für Basis Rechnungswesen</vt:lpstr>
      <vt:lpstr>Inhaltsverzeichnis</vt:lpstr>
      <vt:lpstr>Warum ?</vt:lpstr>
      <vt:lpstr>Datenbank</vt:lpstr>
      <vt:lpstr>Back End</vt:lpstr>
      <vt:lpstr>Back End</vt:lpstr>
      <vt:lpstr>Back End</vt:lpstr>
      <vt:lpstr>Back End</vt:lpstr>
      <vt:lpstr>Back End</vt:lpstr>
      <vt:lpstr>Änderungen</vt:lpstr>
      <vt:lpstr>Datenbank verwenden</vt:lpstr>
      <vt:lpstr>Wie funktioniert es</vt:lpstr>
      <vt:lpstr>Was Ich weis</vt:lpstr>
      <vt:lpstr>Komplexität und Schwerpunkte</vt:lpstr>
      <vt:lpstr>Quelle</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
  <cp:revision>516</cp:revision>
  <dcterms:created xsi:type="dcterms:W3CDTF">2023-06-19T14:11:47Z</dcterms:created>
  <dcterms:modified xsi:type="dcterms:W3CDTF">2024-06-09T15:20:21Z</dcterms:modified>
</cp:coreProperties>
</file>