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94" r:id="rId5"/>
    <p:sldId id="280" r:id="rId6"/>
    <p:sldId id="286" r:id="rId7"/>
    <p:sldId id="278" r:id="rId8"/>
    <p:sldId id="292" r:id="rId9"/>
    <p:sldId id="282" r:id="rId10"/>
    <p:sldId id="284" r:id="rId11"/>
    <p:sldId id="283" r:id="rId12"/>
    <p:sldId id="285" r:id="rId13"/>
    <p:sldId id="276" r:id="rId14"/>
    <p:sldId id="274" r:id="rId15"/>
    <p:sldId id="275" r:id="rId16"/>
    <p:sldId id="287" r:id="rId17"/>
    <p:sldId id="288" r:id="rId18"/>
    <p:sldId id="259" r:id="rId19"/>
    <p:sldId id="289" r:id="rId20"/>
    <p:sldId id="290" r:id="rId21"/>
    <p:sldId id="291" r:id="rId22"/>
    <p:sldId id="263" r:id="rId23"/>
    <p:sldId id="293"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89168" autoAdjust="0"/>
  </p:normalViewPr>
  <p:slideViewPr>
    <p:cSldViewPr>
      <p:cViewPr varScale="1">
        <p:scale>
          <a:sx n="65" d="100"/>
          <a:sy n="65" d="100"/>
        </p:scale>
        <p:origin x="-1038" y="-102"/>
      </p:cViewPr>
      <p:guideLst>
        <p:guide orient="horz" pos="2160"/>
        <p:guide pos="2880"/>
      </p:guideLst>
    </p:cSldViewPr>
  </p:slideViewPr>
  <p:outlineViewPr>
    <p:cViewPr>
      <p:scale>
        <a:sx n="33" d="100"/>
        <a:sy n="33" d="100"/>
      </p:scale>
      <p:origin x="62" y="627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1E691-2379-4711-B6AC-51D6DB45B52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9821216D-A8E8-483A-968B-46B13BFB3A27}">
      <dgm:prSet phldrT="[Text]"/>
      <dgm:spPr/>
      <dgm:t>
        <a:bodyPr/>
        <a:lstStyle/>
        <a:p>
          <a:r>
            <a:rPr lang="en-IN" dirty="0" smtClean="0"/>
            <a:t>Image captured by Front Camera  is resized (real time computation analysis)</a:t>
          </a:r>
          <a:endParaRPr lang="en-IN" dirty="0"/>
        </a:p>
      </dgm:t>
    </dgm:pt>
    <dgm:pt modelId="{294E0BC8-5923-4196-8E17-4BDD2D11CF45}" type="parTrans" cxnId="{475990D9-CF29-4CE1-963B-98B1B983C441}">
      <dgm:prSet/>
      <dgm:spPr/>
      <dgm:t>
        <a:bodyPr/>
        <a:lstStyle/>
        <a:p>
          <a:endParaRPr lang="en-IN"/>
        </a:p>
      </dgm:t>
    </dgm:pt>
    <dgm:pt modelId="{10249979-9460-4CBC-AC25-2C0E14FC3873}" type="sibTrans" cxnId="{475990D9-CF29-4CE1-963B-98B1B983C441}">
      <dgm:prSet/>
      <dgm:spPr/>
      <dgm:t>
        <a:bodyPr/>
        <a:lstStyle/>
        <a:p>
          <a:endParaRPr lang="en-IN"/>
        </a:p>
      </dgm:t>
    </dgm:pt>
    <dgm:pt modelId="{243AD430-2D6D-4B06-B7EC-AB3DFBBF9E97}">
      <dgm:prSet phldrT="[Text]"/>
      <dgm:spPr/>
      <dgm:t>
        <a:bodyPr/>
        <a:lstStyle/>
        <a:p>
          <a:r>
            <a:rPr lang="en-IN" dirty="0" smtClean="0"/>
            <a:t>If Tracking circle is found  in centre , we check the size of averaged HOG detected rectangle and if size is small , Drone commanded to move forward </a:t>
          </a:r>
          <a:endParaRPr lang="en-IN" dirty="0"/>
        </a:p>
      </dgm:t>
    </dgm:pt>
    <dgm:pt modelId="{A43279CB-BB50-40A0-8FCC-45C2EB68AE4E}" type="parTrans" cxnId="{541F4941-8638-4100-8E7C-9A38F1F12761}">
      <dgm:prSet/>
      <dgm:spPr/>
      <dgm:t>
        <a:bodyPr/>
        <a:lstStyle/>
        <a:p>
          <a:endParaRPr lang="en-IN"/>
        </a:p>
      </dgm:t>
    </dgm:pt>
    <dgm:pt modelId="{E6C3E859-3478-4989-BB19-A1CCD5D4BC24}" type="sibTrans" cxnId="{541F4941-8638-4100-8E7C-9A38F1F12761}">
      <dgm:prSet/>
      <dgm:spPr/>
      <dgm:t>
        <a:bodyPr/>
        <a:lstStyle/>
        <a:p>
          <a:endParaRPr lang="en-IN"/>
        </a:p>
      </dgm:t>
    </dgm:pt>
    <dgm:pt modelId="{28A6412F-733F-4227-8AC5-023DC8083FC8}">
      <dgm:prSet phldrT="[Text]"/>
      <dgm:spPr/>
      <dgm:t>
        <a:bodyPr/>
        <a:lstStyle/>
        <a:p>
          <a:r>
            <a:rPr lang="en-IN" dirty="0" smtClean="0"/>
            <a:t>If Tracking circle is found  in left or right more then the set threshold , projection of the estimated centre is utilised to compute yaw, same forward motion strategy</a:t>
          </a:r>
          <a:endParaRPr lang="en-IN" dirty="0"/>
        </a:p>
      </dgm:t>
    </dgm:pt>
    <dgm:pt modelId="{B11191AD-F683-4C1A-B60E-9AA96238590B}" type="parTrans" cxnId="{CF7B4D08-3308-43E4-B683-B539A571C1F0}">
      <dgm:prSet/>
      <dgm:spPr/>
      <dgm:t>
        <a:bodyPr/>
        <a:lstStyle/>
        <a:p>
          <a:endParaRPr lang="en-IN"/>
        </a:p>
      </dgm:t>
    </dgm:pt>
    <dgm:pt modelId="{35A757BB-2210-4DB5-814D-AAFA8E80AE2B}" type="sibTrans" cxnId="{CF7B4D08-3308-43E4-B683-B539A571C1F0}">
      <dgm:prSet/>
      <dgm:spPr/>
      <dgm:t>
        <a:bodyPr/>
        <a:lstStyle/>
        <a:p>
          <a:endParaRPr lang="en-IN"/>
        </a:p>
      </dgm:t>
    </dgm:pt>
    <dgm:pt modelId="{9429D90B-1ABF-4158-911A-1FA53CE0664F}">
      <dgm:prSet phldrT="[Text]"/>
      <dgm:spPr/>
      <dgm:t>
        <a:bodyPr/>
        <a:lstStyle/>
        <a:p>
          <a:r>
            <a:rPr lang="en-IN" dirty="0" smtClean="0"/>
            <a:t>People Detection and Tracking algorithm runs and find the ROI , Detected Window , Tracking circle.</a:t>
          </a:r>
          <a:endParaRPr lang="en-IN" dirty="0"/>
        </a:p>
      </dgm:t>
    </dgm:pt>
    <dgm:pt modelId="{8B898FE0-D842-4CCA-A08B-63DC22ACAB71}" type="parTrans" cxnId="{F39F0BE0-C2AD-4645-B4F3-F094A78B730F}">
      <dgm:prSet/>
      <dgm:spPr/>
      <dgm:t>
        <a:bodyPr/>
        <a:lstStyle/>
        <a:p>
          <a:endParaRPr lang="en-IN"/>
        </a:p>
      </dgm:t>
    </dgm:pt>
    <dgm:pt modelId="{C5B89605-1FC6-4F65-A9E6-49AFD54760FD}" type="sibTrans" cxnId="{F39F0BE0-C2AD-4645-B4F3-F094A78B730F}">
      <dgm:prSet/>
      <dgm:spPr/>
      <dgm:t>
        <a:bodyPr/>
        <a:lstStyle/>
        <a:p>
          <a:endParaRPr lang="en-IN"/>
        </a:p>
      </dgm:t>
    </dgm:pt>
    <dgm:pt modelId="{AAC61ED4-55D6-4789-8DB3-B0DC3C0EF537}">
      <dgm:prSet phldrT="[Text]"/>
      <dgm:spPr/>
      <dgm:t>
        <a:bodyPr/>
        <a:lstStyle/>
        <a:p>
          <a:r>
            <a:rPr lang="en-IN" dirty="0" smtClean="0"/>
            <a:t>If person is very near with large detection window, the drone stops to take adequate size of the human. </a:t>
          </a:r>
          <a:endParaRPr lang="en-IN" dirty="0"/>
        </a:p>
      </dgm:t>
    </dgm:pt>
    <dgm:pt modelId="{0BA5965E-FBC0-4E16-A5FA-C7DA5C8AAF9A}" type="parTrans" cxnId="{CAC9377B-039C-4863-863A-4EFEBA9BCD09}">
      <dgm:prSet/>
      <dgm:spPr/>
      <dgm:t>
        <a:bodyPr/>
        <a:lstStyle/>
        <a:p>
          <a:endParaRPr lang="en-IN"/>
        </a:p>
      </dgm:t>
    </dgm:pt>
    <dgm:pt modelId="{E9D6A69B-241C-4541-A41A-35C9934E4E1A}" type="sibTrans" cxnId="{CAC9377B-039C-4863-863A-4EFEBA9BCD09}">
      <dgm:prSet/>
      <dgm:spPr/>
      <dgm:t>
        <a:bodyPr/>
        <a:lstStyle/>
        <a:p>
          <a:endParaRPr lang="en-IN"/>
        </a:p>
      </dgm:t>
    </dgm:pt>
    <dgm:pt modelId="{2CA8CD70-5764-4D64-8820-82589FCE0441}" type="pres">
      <dgm:prSet presAssocID="{4621E691-2379-4711-B6AC-51D6DB45B52B}" presName="outerComposite" presStyleCnt="0">
        <dgm:presLayoutVars>
          <dgm:chMax val="5"/>
          <dgm:dir/>
          <dgm:resizeHandles val="exact"/>
        </dgm:presLayoutVars>
      </dgm:prSet>
      <dgm:spPr/>
      <dgm:t>
        <a:bodyPr/>
        <a:lstStyle/>
        <a:p>
          <a:endParaRPr lang="en-IN"/>
        </a:p>
      </dgm:t>
    </dgm:pt>
    <dgm:pt modelId="{57C42A84-AF51-4AE3-B144-27023B9543B7}" type="pres">
      <dgm:prSet presAssocID="{4621E691-2379-4711-B6AC-51D6DB45B52B}" presName="dummyMaxCanvas" presStyleCnt="0">
        <dgm:presLayoutVars/>
      </dgm:prSet>
      <dgm:spPr/>
    </dgm:pt>
    <dgm:pt modelId="{C20A3990-196C-4C1E-B69D-B2ABFA5B657E}" type="pres">
      <dgm:prSet presAssocID="{4621E691-2379-4711-B6AC-51D6DB45B52B}" presName="FiveNodes_1" presStyleLbl="node1" presStyleIdx="0" presStyleCnt="5">
        <dgm:presLayoutVars>
          <dgm:bulletEnabled val="1"/>
        </dgm:presLayoutVars>
      </dgm:prSet>
      <dgm:spPr/>
      <dgm:t>
        <a:bodyPr/>
        <a:lstStyle/>
        <a:p>
          <a:endParaRPr lang="en-IN"/>
        </a:p>
      </dgm:t>
    </dgm:pt>
    <dgm:pt modelId="{5B531972-3A50-4105-934C-409BD698ACB1}" type="pres">
      <dgm:prSet presAssocID="{4621E691-2379-4711-B6AC-51D6DB45B52B}" presName="FiveNodes_2" presStyleLbl="node1" presStyleIdx="1" presStyleCnt="5">
        <dgm:presLayoutVars>
          <dgm:bulletEnabled val="1"/>
        </dgm:presLayoutVars>
      </dgm:prSet>
      <dgm:spPr/>
      <dgm:t>
        <a:bodyPr/>
        <a:lstStyle/>
        <a:p>
          <a:endParaRPr lang="en-IN"/>
        </a:p>
      </dgm:t>
    </dgm:pt>
    <dgm:pt modelId="{0E33C0D0-B56B-4E92-AD25-40A8B73B83CD}" type="pres">
      <dgm:prSet presAssocID="{4621E691-2379-4711-B6AC-51D6DB45B52B}" presName="FiveNodes_3" presStyleLbl="node1" presStyleIdx="2" presStyleCnt="5">
        <dgm:presLayoutVars>
          <dgm:bulletEnabled val="1"/>
        </dgm:presLayoutVars>
      </dgm:prSet>
      <dgm:spPr/>
      <dgm:t>
        <a:bodyPr/>
        <a:lstStyle/>
        <a:p>
          <a:endParaRPr lang="en-IN"/>
        </a:p>
      </dgm:t>
    </dgm:pt>
    <dgm:pt modelId="{2AB4154C-AFB3-4828-AAFA-71B7EC5F64C6}" type="pres">
      <dgm:prSet presAssocID="{4621E691-2379-4711-B6AC-51D6DB45B52B}" presName="FiveNodes_4" presStyleLbl="node1" presStyleIdx="3" presStyleCnt="5">
        <dgm:presLayoutVars>
          <dgm:bulletEnabled val="1"/>
        </dgm:presLayoutVars>
      </dgm:prSet>
      <dgm:spPr/>
      <dgm:t>
        <a:bodyPr/>
        <a:lstStyle/>
        <a:p>
          <a:endParaRPr lang="en-IN"/>
        </a:p>
      </dgm:t>
    </dgm:pt>
    <dgm:pt modelId="{3E2DBFD3-E7D0-4C6A-8A16-72B07B836088}" type="pres">
      <dgm:prSet presAssocID="{4621E691-2379-4711-B6AC-51D6DB45B52B}" presName="FiveNodes_5" presStyleLbl="node1" presStyleIdx="4" presStyleCnt="5">
        <dgm:presLayoutVars>
          <dgm:bulletEnabled val="1"/>
        </dgm:presLayoutVars>
      </dgm:prSet>
      <dgm:spPr/>
      <dgm:t>
        <a:bodyPr/>
        <a:lstStyle/>
        <a:p>
          <a:endParaRPr lang="en-IN"/>
        </a:p>
      </dgm:t>
    </dgm:pt>
    <dgm:pt modelId="{5432D860-45E3-4051-ADC3-FF279525E0CB}" type="pres">
      <dgm:prSet presAssocID="{4621E691-2379-4711-B6AC-51D6DB45B52B}" presName="FiveConn_1-2" presStyleLbl="fgAccFollowNode1" presStyleIdx="0" presStyleCnt="4">
        <dgm:presLayoutVars>
          <dgm:bulletEnabled val="1"/>
        </dgm:presLayoutVars>
      </dgm:prSet>
      <dgm:spPr/>
      <dgm:t>
        <a:bodyPr/>
        <a:lstStyle/>
        <a:p>
          <a:endParaRPr lang="en-IN"/>
        </a:p>
      </dgm:t>
    </dgm:pt>
    <dgm:pt modelId="{32B60800-44CD-4CFB-A9D3-1C7DFDDBB261}" type="pres">
      <dgm:prSet presAssocID="{4621E691-2379-4711-B6AC-51D6DB45B52B}" presName="FiveConn_2-3" presStyleLbl="fgAccFollowNode1" presStyleIdx="1" presStyleCnt="4">
        <dgm:presLayoutVars>
          <dgm:bulletEnabled val="1"/>
        </dgm:presLayoutVars>
      </dgm:prSet>
      <dgm:spPr/>
      <dgm:t>
        <a:bodyPr/>
        <a:lstStyle/>
        <a:p>
          <a:endParaRPr lang="en-IN"/>
        </a:p>
      </dgm:t>
    </dgm:pt>
    <dgm:pt modelId="{7EED9C90-584D-40EA-85FA-4BA4B691E3F9}" type="pres">
      <dgm:prSet presAssocID="{4621E691-2379-4711-B6AC-51D6DB45B52B}" presName="FiveConn_3-4" presStyleLbl="fgAccFollowNode1" presStyleIdx="2" presStyleCnt="4">
        <dgm:presLayoutVars>
          <dgm:bulletEnabled val="1"/>
        </dgm:presLayoutVars>
      </dgm:prSet>
      <dgm:spPr/>
      <dgm:t>
        <a:bodyPr/>
        <a:lstStyle/>
        <a:p>
          <a:endParaRPr lang="en-IN"/>
        </a:p>
      </dgm:t>
    </dgm:pt>
    <dgm:pt modelId="{B2D77E2E-1F2A-43D6-8B94-D1FD25A6C7C4}" type="pres">
      <dgm:prSet presAssocID="{4621E691-2379-4711-B6AC-51D6DB45B52B}" presName="FiveConn_4-5" presStyleLbl="fgAccFollowNode1" presStyleIdx="3" presStyleCnt="4">
        <dgm:presLayoutVars>
          <dgm:bulletEnabled val="1"/>
        </dgm:presLayoutVars>
      </dgm:prSet>
      <dgm:spPr/>
      <dgm:t>
        <a:bodyPr/>
        <a:lstStyle/>
        <a:p>
          <a:endParaRPr lang="en-IN"/>
        </a:p>
      </dgm:t>
    </dgm:pt>
    <dgm:pt modelId="{AA0B5196-8ACD-4676-810C-07889802CCDC}" type="pres">
      <dgm:prSet presAssocID="{4621E691-2379-4711-B6AC-51D6DB45B52B}" presName="FiveNodes_1_text" presStyleLbl="node1" presStyleIdx="4" presStyleCnt="5">
        <dgm:presLayoutVars>
          <dgm:bulletEnabled val="1"/>
        </dgm:presLayoutVars>
      </dgm:prSet>
      <dgm:spPr/>
      <dgm:t>
        <a:bodyPr/>
        <a:lstStyle/>
        <a:p>
          <a:endParaRPr lang="en-IN"/>
        </a:p>
      </dgm:t>
    </dgm:pt>
    <dgm:pt modelId="{559CF81B-AD9F-4083-A06E-00AC41889A6D}" type="pres">
      <dgm:prSet presAssocID="{4621E691-2379-4711-B6AC-51D6DB45B52B}" presName="FiveNodes_2_text" presStyleLbl="node1" presStyleIdx="4" presStyleCnt="5">
        <dgm:presLayoutVars>
          <dgm:bulletEnabled val="1"/>
        </dgm:presLayoutVars>
      </dgm:prSet>
      <dgm:spPr/>
      <dgm:t>
        <a:bodyPr/>
        <a:lstStyle/>
        <a:p>
          <a:endParaRPr lang="en-IN"/>
        </a:p>
      </dgm:t>
    </dgm:pt>
    <dgm:pt modelId="{4843BF59-094F-4FF4-BBE8-4888540FE582}" type="pres">
      <dgm:prSet presAssocID="{4621E691-2379-4711-B6AC-51D6DB45B52B}" presName="FiveNodes_3_text" presStyleLbl="node1" presStyleIdx="4" presStyleCnt="5">
        <dgm:presLayoutVars>
          <dgm:bulletEnabled val="1"/>
        </dgm:presLayoutVars>
      </dgm:prSet>
      <dgm:spPr/>
      <dgm:t>
        <a:bodyPr/>
        <a:lstStyle/>
        <a:p>
          <a:endParaRPr lang="en-IN"/>
        </a:p>
      </dgm:t>
    </dgm:pt>
    <dgm:pt modelId="{B8BCF285-D17F-48D2-A0DB-8A75399F72B2}" type="pres">
      <dgm:prSet presAssocID="{4621E691-2379-4711-B6AC-51D6DB45B52B}" presName="FiveNodes_4_text" presStyleLbl="node1" presStyleIdx="4" presStyleCnt="5">
        <dgm:presLayoutVars>
          <dgm:bulletEnabled val="1"/>
        </dgm:presLayoutVars>
      </dgm:prSet>
      <dgm:spPr/>
      <dgm:t>
        <a:bodyPr/>
        <a:lstStyle/>
        <a:p>
          <a:endParaRPr lang="en-IN"/>
        </a:p>
      </dgm:t>
    </dgm:pt>
    <dgm:pt modelId="{B9A547DD-A659-4032-A527-D4B1AC02A07B}" type="pres">
      <dgm:prSet presAssocID="{4621E691-2379-4711-B6AC-51D6DB45B52B}" presName="FiveNodes_5_text" presStyleLbl="node1" presStyleIdx="4" presStyleCnt="5">
        <dgm:presLayoutVars>
          <dgm:bulletEnabled val="1"/>
        </dgm:presLayoutVars>
      </dgm:prSet>
      <dgm:spPr/>
      <dgm:t>
        <a:bodyPr/>
        <a:lstStyle/>
        <a:p>
          <a:endParaRPr lang="en-IN"/>
        </a:p>
      </dgm:t>
    </dgm:pt>
  </dgm:ptLst>
  <dgm:cxnLst>
    <dgm:cxn modelId="{D730975D-10EA-426D-AE37-A8E6A45957F4}" type="presOf" srcId="{C5B89605-1FC6-4F65-A9E6-49AFD54760FD}" destId="{32B60800-44CD-4CFB-A9D3-1C7DFDDBB261}" srcOrd="0" destOrd="0" presId="urn:microsoft.com/office/officeart/2005/8/layout/vProcess5"/>
    <dgm:cxn modelId="{DF6C3403-CD6A-46FF-AD24-3A77A1A026DE}" type="presOf" srcId="{243AD430-2D6D-4B06-B7EC-AB3DFBBF9E97}" destId="{4843BF59-094F-4FF4-BBE8-4888540FE582}" srcOrd="1" destOrd="0" presId="urn:microsoft.com/office/officeart/2005/8/layout/vProcess5"/>
    <dgm:cxn modelId="{3CABEE1B-FA05-4FDA-94DD-44D9FD8E6426}" type="presOf" srcId="{243AD430-2D6D-4B06-B7EC-AB3DFBBF9E97}" destId="{0E33C0D0-B56B-4E92-AD25-40A8B73B83CD}" srcOrd="0" destOrd="0" presId="urn:microsoft.com/office/officeart/2005/8/layout/vProcess5"/>
    <dgm:cxn modelId="{475990D9-CF29-4CE1-963B-98B1B983C441}" srcId="{4621E691-2379-4711-B6AC-51D6DB45B52B}" destId="{9821216D-A8E8-483A-968B-46B13BFB3A27}" srcOrd="0" destOrd="0" parTransId="{294E0BC8-5923-4196-8E17-4BDD2D11CF45}" sibTransId="{10249979-9460-4CBC-AC25-2C0E14FC3873}"/>
    <dgm:cxn modelId="{C1714991-9ABA-48F1-92D5-47A4DECCC2A2}" type="presOf" srcId="{4621E691-2379-4711-B6AC-51D6DB45B52B}" destId="{2CA8CD70-5764-4D64-8820-82589FCE0441}" srcOrd="0" destOrd="0" presId="urn:microsoft.com/office/officeart/2005/8/layout/vProcess5"/>
    <dgm:cxn modelId="{9F3E56D2-BD84-4F86-B5C4-84E24E5B3EBA}" type="presOf" srcId="{9821216D-A8E8-483A-968B-46B13BFB3A27}" destId="{AA0B5196-8ACD-4676-810C-07889802CCDC}" srcOrd="1" destOrd="0" presId="urn:microsoft.com/office/officeart/2005/8/layout/vProcess5"/>
    <dgm:cxn modelId="{BB924E37-8E9E-45B4-B43D-4839F0EFCD18}" type="presOf" srcId="{AAC61ED4-55D6-4789-8DB3-B0DC3C0EF537}" destId="{B9A547DD-A659-4032-A527-D4B1AC02A07B}" srcOrd="1" destOrd="0" presId="urn:microsoft.com/office/officeart/2005/8/layout/vProcess5"/>
    <dgm:cxn modelId="{ADD700BA-020F-4F32-B4CD-149A433D2DE3}" type="presOf" srcId="{9429D90B-1ABF-4158-911A-1FA53CE0664F}" destId="{559CF81B-AD9F-4083-A06E-00AC41889A6D}" srcOrd="1" destOrd="0" presId="urn:microsoft.com/office/officeart/2005/8/layout/vProcess5"/>
    <dgm:cxn modelId="{CAC9377B-039C-4863-863A-4EFEBA9BCD09}" srcId="{4621E691-2379-4711-B6AC-51D6DB45B52B}" destId="{AAC61ED4-55D6-4789-8DB3-B0DC3C0EF537}" srcOrd="4" destOrd="0" parTransId="{0BA5965E-FBC0-4E16-A5FA-C7DA5C8AAF9A}" sibTransId="{E9D6A69B-241C-4541-A41A-35C9934E4E1A}"/>
    <dgm:cxn modelId="{EDDC4704-8EF5-46C3-8C96-BA9B7185E13A}" type="presOf" srcId="{E6C3E859-3478-4989-BB19-A1CCD5D4BC24}" destId="{7EED9C90-584D-40EA-85FA-4BA4B691E3F9}" srcOrd="0" destOrd="0" presId="urn:microsoft.com/office/officeart/2005/8/layout/vProcess5"/>
    <dgm:cxn modelId="{669DEF3E-F33F-4607-AE0B-8B173ED455DF}" type="presOf" srcId="{9821216D-A8E8-483A-968B-46B13BFB3A27}" destId="{C20A3990-196C-4C1E-B69D-B2ABFA5B657E}" srcOrd="0" destOrd="0" presId="urn:microsoft.com/office/officeart/2005/8/layout/vProcess5"/>
    <dgm:cxn modelId="{3BEE1929-2416-46DA-A949-78F946CC9A21}" type="presOf" srcId="{28A6412F-733F-4227-8AC5-023DC8083FC8}" destId="{2AB4154C-AFB3-4828-AAFA-71B7EC5F64C6}" srcOrd="0" destOrd="0" presId="urn:microsoft.com/office/officeart/2005/8/layout/vProcess5"/>
    <dgm:cxn modelId="{1780EA8E-5953-4364-BFAC-E1ADA679EE90}" type="presOf" srcId="{9429D90B-1ABF-4158-911A-1FA53CE0664F}" destId="{5B531972-3A50-4105-934C-409BD698ACB1}" srcOrd="0" destOrd="0" presId="urn:microsoft.com/office/officeart/2005/8/layout/vProcess5"/>
    <dgm:cxn modelId="{425C4C02-549F-4F04-A5B2-4C405039EFE3}" type="presOf" srcId="{10249979-9460-4CBC-AC25-2C0E14FC3873}" destId="{5432D860-45E3-4051-ADC3-FF279525E0CB}" srcOrd="0" destOrd="0" presId="urn:microsoft.com/office/officeart/2005/8/layout/vProcess5"/>
    <dgm:cxn modelId="{CF7B4D08-3308-43E4-B683-B539A571C1F0}" srcId="{4621E691-2379-4711-B6AC-51D6DB45B52B}" destId="{28A6412F-733F-4227-8AC5-023DC8083FC8}" srcOrd="3" destOrd="0" parTransId="{B11191AD-F683-4C1A-B60E-9AA96238590B}" sibTransId="{35A757BB-2210-4DB5-814D-AAFA8E80AE2B}"/>
    <dgm:cxn modelId="{541F4941-8638-4100-8E7C-9A38F1F12761}" srcId="{4621E691-2379-4711-B6AC-51D6DB45B52B}" destId="{243AD430-2D6D-4B06-B7EC-AB3DFBBF9E97}" srcOrd="2" destOrd="0" parTransId="{A43279CB-BB50-40A0-8FCC-45C2EB68AE4E}" sibTransId="{E6C3E859-3478-4989-BB19-A1CCD5D4BC24}"/>
    <dgm:cxn modelId="{F39F0BE0-C2AD-4645-B4F3-F094A78B730F}" srcId="{4621E691-2379-4711-B6AC-51D6DB45B52B}" destId="{9429D90B-1ABF-4158-911A-1FA53CE0664F}" srcOrd="1" destOrd="0" parTransId="{8B898FE0-D842-4CCA-A08B-63DC22ACAB71}" sibTransId="{C5B89605-1FC6-4F65-A9E6-49AFD54760FD}"/>
    <dgm:cxn modelId="{9B856869-8D6B-40C2-BD83-A53B4E5B9617}" type="presOf" srcId="{AAC61ED4-55D6-4789-8DB3-B0DC3C0EF537}" destId="{3E2DBFD3-E7D0-4C6A-8A16-72B07B836088}" srcOrd="0" destOrd="0" presId="urn:microsoft.com/office/officeart/2005/8/layout/vProcess5"/>
    <dgm:cxn modelId="{9BA1C49F-A179-4B1D-97B5-F25A96239D7D}" type="presOf" srcId="{28A6412F-733F-4227-8AC5-023DC8083FC8}" destId="{B8BCF285-D17F-48D2-A0DB-8A75399F72B2}" srcOrd="1" destOrd="0" presId="urn:microsoft.com/office/officeart/2005/8/layout/vProcess5"/>
    <dgm:cxn modelId="{B60DE7C7-49B2-43C9-BCEC-016A8C6C6333}" type="presOf" srcId="{35A757BB-2210-4DB5-814D-AAFA8E80AE2B}" destId="{B2D77E2E-1F2A-43D6-8B94-D1FD25A6C7C4}" srcOrd="0" destOrd="0" presId="urn:microsoft.com/office/officeart/2005/8/layout/vProcess5"/>
    <dgm:cxn modelId="{C51401F0-2BEF-49A1-B2DA-D5C29C9EA66E}" type="presParOf" srcId="{2CA8CD70-5764-4D64-8820-82589FCE0441}" destId="{57C42A84-AF51-4AE3-B144-27023B9543B7}" srcOrd="0" destOrd="0" presId="urn:microsoft.com/office/officeart/2005/8/layout/vProcess5"/>
    <dgm:cxn modelId="{FA8026D6-672C-4480-AFC7-F0789775288E}" type="presParOf" srcId="{2CA8CD70-5764-4D64-8820-82589FCE0441}" destId="{C20A3990-196C-4C1E-B69D-B2ABFA5B657E}" srcOrd="1" destOrd="0" presId="urn:microsoft.com/office/officeart/2005/8/layout/vProcess5"/>
    <dgm:cxn modelId="{096EA1C2-0A29-4256-B43F-F96559173EF6}" type="presParOf" srcId="{2CA8CD70-5764-4D64-8820-82589FCE0441}" destId="{5B531972-3A50-4105-934C-409BD698ACB1}" srcOrd="2" destOrd="0" presId="urn:microsoft.com/office/officeart/2005/8/layout/vProcess5"/>
    <dgm:cxn modelId="{55C57D1E-D6BF-4000-8A77-ECD8DE5183A4}" type="presParOf" srcId="{2CA8CD70-5764-4D64-8820-82589FCE0441}" destId="{0E33C0D0-B56B-4E92-AD25-40A8B73B83CD}" srcOrd="3" destOrd="0" presId="urn:microsoft.com/office/officeart/2005/8/layout/vProcess5"/>
    <dgm:cxn modelId="{1576F772-E3B9-435A-AAA8-391835E2F47C}" type="presParOf" srcId="{2CA8CD70-5764-4D64-8820-82589FCE0441}" destId="{2AB4154C-AFB3-4828-AAFA-71B7EC5F64C6}" srcOrd="4" destOrd="0" presId="urn:microsoft.com/office/officeart/2005/8/layout/vProcess5"/>
    <dgm:cxn modelId="{41F8BDF8-4A0E-4BE4-8C74-F40C0C463703}" type="presParOf" srcId="{2CA8CD70-5764-4D64-8820-82589FCE0441}" destId="{3E2DBFD3-E7D0-4C6A-8A16-72B07B836088}" srcOrd="5" destOrd="0" presId="urn:microsoft.com/office/officeart/2005/8/layout/vProcess5"/>
    <dgm:cxn modelId="{F1D54242-6844-40D9-954C-0094F7992445}" type="presParOf" srcId="{2CA8CD70-5764-4D64-8820-82589FCE0441}" destId="{5432D860-45E3-4051-ADC3-FF279525E0CB}" srcOrd="6" destOrd="0" presId="urn:microsoft.com/office/officeart/2005/8/layout/vProcess5"/>
    <dgm:cxn modelId="{4B59135B-7AC6-4097-BE35-1E3E2C002C73}" type="presParOf" srcId="{2CA8CD70-5764-4D64-8820-82589FCE0441}" destId="{32B60800-44CD-4CFB-A9D3-1C7DFDDBB261}" srcOrd="7" destOrd="0" presId="urn:microsoft.com/office/officeart/2005/8/layout/vProcess5"/>
    <dgm:cxn modelId="{C8C1730B-26A1-4368-8F79-1C21DA086733}" type="presParOf" srcId="{2CA8CD70-5764-4D64-8820-82589FCE0441}" destId="{7EED9C90-584D-40EA-85FA-4BA4B691E3F9}" srcOrd="8" destOrd="0" presId="urn:microsoft.com/office/officeart/2005/8/layout/vProcess5"/>
    <dgm:cxn modelId="{3ED7E26A-AD3C-4C6A-B408-A109FB0528D5}" type="presParOf" srcId="{2CA8CD70-5764-4D64-8820-82589FCE0441}" destId="{B2D77E2E-1F2A-43D6-8B94-D1FD25A6C7C4}" srcOrd="9" destOrd="0" presId="urn:microsoft.com/office/officeart/2005/8/layout/vProcess5"/>
    <dgm:cxn modelId="{6D2BBFD5-FDBA-4E2F-872E-55979320B813}" type="presParOf" srcId="{2CA8CD70-5764-4D64-8820-82589FCE0441}" destId="{AA0B5196-8ACD-4676-810C-07889802CCDC}" srcOrd="10" destOrd="0" presId="urn:microsoft.com/office/officeart/2005/8/layout/vProcess5"/>
    <dgm:cxn modelId="{D1EDAE92-B44B-4888-A51B-4FDDA73BF525}" type="presParOf" srcId="{2CA8CD70-5764-4D64-8820-82589FCE0441}" destId="{559CF81B-AD9F-4083-A06E-00AC41889A6D}" srcOrd="11" destOrd="0" presId="urn:microsoft.com/office/officeart/2005/8/layout/vProcess5"/>
    <dgm:cxn modelId="{8454498B-7F90-4E98-99A5-5F1063E730C5}" type="presParOf" srcId="{2CA8CD70-5764-4D64-8820-82589FCE0441}" destId="{4843BF59-094F-4FF4-BBE8-4888540FE582}" srcOrd="12" destOrd="0" presId="urn:microsoft.com/office/officeart/2005/8/layout/vProcess5"/>
    <dgm:cxn modelId="{BD9C9A37-14ED-4B76-BA4C-43D5E412C484}" type="presParOf" srcId="{2CA8CD70-5764-4D64-8820-82589FCE0441}" destId="{B8BCF285-D17F-48D2-A0DB-8A75399F72B2}" srcOrd="13" destOrd="0" presId="urn:microsoft.com/office/officeart/2005/8/layout/vProcess5"/>
    <dgm:cxn modelId="{19ACAA2C-CB94-4F7E-96BC-3B4228E7A23D}" type="presParOf" srcId="{2CA8CD70-5764-4D64-8820-82589FCE0441}" destId="{B9A547DD-A659-4032-A527-D4B1AC02A07B}" srcOrd="14"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0A3990-196C-4C1E-B69D-B2ABFA5B657E}">
      <dsp:nvSpPr>
        <dsp:cNvPr id="0" name=""/>
        <dsp:cNvSpPr/>
      </dsp:nvSpPr>
      <dsp:spPr>
        <a:xfrm>
          <a:off x="0" y="0"/>
          <a:ext cx="5867399"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Image captured by Front Camera  is resized (real time computation analysis)</a:t>
          </a:r>
          <a:endParaRPr lang="en-IN" sz="1600" kern="1200" dirty="0"/>
        </a:p>
      </dsp:txBody>
      <dsp:txXfrm>
        <a:off x="0" y="0"/>
        <a:ext cx="4884477" cy="864108"/>
      </dsp:txXfrm>
    </dsp:sp>
    <dsp:sp modelId="{5B531972-3A50-4105-934C-409BD698ACB1}">
      <dsp:nvSpPr>
        <dsp:cNvPr id="0" name=""/>
        <dsp:cNvSpPr/>
      </dsp:nvSpPr>
      <dsp:spPr>
        <a:xfrm>
          <a:off x="438150" y="984123"/>
          <a:ext cx="5867399"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People Detection and Tracking algorithm runs and find the ROI , Detected Window , Tracking circle.</a:t>
          </a:r>
          <a:endParaRPr lang="en-IN" sz="1600" kern="1200" dirty="0"/>
        </a:p>
      </dsp:txBody>
      <dsp:txXfrm>
        <a:off x="438150" y="984123"/>
        <a:ext cx="4867579" cy="864108"/>
      </dsp:txXfrm>
    </dsp:sp>
    <dsp:sp modelId="{0E33C0D0-B56B-4E92-AD25-40A8B73B83CD}">
      <dsp:nvSpPr>
        <dsp:cNvPr id="0" name=""/>
        <dsp:cNvSpPr/>
      </dsp:nvSpPr>
      <dsp:spPr>
        <a:xfrm>
          <a:off x="876300" y="1968246"/>
          <a:ext cx="5867399"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If Tracking circle is found  in centre , we check the size of averaged HOG detected rectangle and if size is small , Drone commanded to move forward </a:t>
          </a:r>
          <a:endParaRPr lang="en-IN" sz="1600" kern="1200" dirty="0"/>
        </a:p>
      </dsp:txBody>
      <dsp:txXfrm>
        <a:off x="876300" y="1968246"/>
        <a:ext cx="4867579" cy="864108"/>
      </dsp:txXfrm>
    </dsp:sp>
    <dsp:sp modelId="{2AB4154C-AFB3-4828-AAFA-71B7EC5F64C6}">
      <dsp:nvSpPr>
        <dsp:cNvPr id="0" name=""/>
        <dsp:cNvSpPr/>
      </dsp:nvSpPr>
      <dsp:spPr>
        <a:xfrm>
          <a:off x="1314450" y="2952369"/>
          <a:ext cx="5867399"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If Tracking circle is found  in left or right more then the set threshold , projection of the estimated centre is utilised to compute yaw, same forward motion strategy</a:t>
          </a:r>
          <a:endParaRPr lang="en-IN" sz="1600" kern="1200" dirty="0"/>
        </a:p>
      </dsp:txBody>
      <dsp:txXfrm>
        <a:off x="1314450" y="2952369"/>
        <a:ext cx="4867579" cy="864107"/>
      </dsp:txXfrm>
    </dsp:sp>
    <dsp:sp modelId="{3E2DBFD3-E7D0-4C6A-8A16-72B07B836088}">
      <dsp:nvSpPr>
        <dsp:cNvPr id="0" name=""/>
        <dsp:cNvSpPr/>
      </dsp:nvSpPr>
      <dsp:spPr>
        <a:xfrm>
          <a:off x="1752600" y="3936492"/>
          <a:ext cx="5867399"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kern="1200" dirty="0" smtClean="0"/>
            <a:t>If person is very near with large detection window, the drone stops to take adequate size of the human. </a:t>
          </a:r>
          <a:endParaRPr lang="en-IN" sz="1600" kern="1200" dirty="0"/>
        </a:p>
      </dsp:txBody>
      <dsp:txXfrm>
        <a:off x="1752600" y="3936492"/>
        <a:ext cx="4867579" cy="864108"/>
      </dsp:txXfrm>
    </dsp:sp>
    <dsp:sp modelId="{5432D860-45E3-4051-ADC3-FF279525E0CB}">
      <dsp:nvSpPr>
        <dsp:cNvPr id="0" name=""/>
        <dsp:cNvSpPr/>
      </dsp:nvSpPr>
      <dsp:spPr>
        <a:xfrm>
          <a:off x="5305729" y="631278"/>
          <a:ext cx="561670" cy="5616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5305729" y="631278"/>
        <a:ext cx="561670" cy="561670"/>
      </dsp:txXfrm>
    </dsp:sp>
    <dsp:sp modelId="{32B60800-44CD-4CFB-A9D3-1C7DFDDBB261}">
      <dsp:nvSpPr>
        <dsp:cNvPr id="0" name=""/>
        <dsp:cNvSpPr/>
      </dsp:nvSpPr>
      <dsp:spPr>
        <a:xfrm>
          <a:off x="5743879" y="1615401"/>
          <a:ext cx="561670" cy="5616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5743879" y="1615401"/>
        <a:ext cx="561670" cy="561670"/>
      </dsp:txXfrm>
    </dsp:sp>
    <dsp:sp modelId="{7EED9C90-584D-40EA-85FA-4BA4B691E3F9}">
      <dsp:nvSpPr>
        <dsp:cNvPr id="0" name=""/>
        <dsp:cNvSpPr/>
      </dsp:nvSpPr>
      <dsp:spPr>
        <a:xfrm>
          <a:off x="6182029" y="2585123"/>
          <a:ext cx="561670" cy="5616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6182029" y="2585123"/>
        <a:ext cx="561670" cy="561670"/>
      </dsp:txXfrm>
    </dsp:sp>
    <dsp:sp modelId="{B2D77E2E-1F2A-43D6-8B94-D1FD25A6C7C4}">
      <dsp:nvSpPr>
        <dsp:cNvPr id="0" name=""/>
        <dsp:cNvSpPr/>
      </dsp:nvSpPr>
      <dsp:spPr>
        <a:xfrm>
          <a:off x="6620179" y="3578847"/>
          <a:ext cx="561670" cy="5616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IN" sz="2500" kern="1200"/>
        </a:p>
      </dsp:txBody>
      <dsp:txXfrm>
        <a:off x="6620179" y="3578847"/>
        <a:ext cx="561670" cy="56167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FB7F236-0353-49C2-B3A3-44A6FABD4094}"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FB7F236-0353-49C2-B3A3-44A6FABD4094}"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FB7F236-0353-49C2-B3A3-44A6FABD4094}"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FB7F236-0353-49C2-B3A3-44A6FABD4094}"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FB7F236-0353-49C2-B3A3-44A6FABD4094}"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FB7F236-0353-49C2-B3A3-44A6FABD4094}"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FB7F236-0353-49C2-B3A3-44A6FABD4094}"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FB7F236-0353-49C2-B3A3-44A6FABD4094}"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FB7F236-0353-49C2-B3A3-44A6FABD4094}"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FB7F236-0353-49C2-B3A3-44A6FABD4094}" type="slidenum">
              <a:rPr lang="fr-FR" smtClean="0"/>
              <a:pPr/>
              <a:t>‹#›</a:t>
            </a:fld>
            <a:endParaRPr lang="fr-FR"/>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B0F6F1A-FCE6-4624-80D2-4DDCC5FD7CD6}" type="datetimeFigureOut">
              <a:rPr lang="fr-FR" smtClean="0"/>
              <a:pPr/>
              <a:t>14/02/2014</a:t>
            </a:fld>
            <a:endParaRPr lang="fr-FR"/>
          </a:p>
        </p:txBody>
      </p:sp>
      <p:sp>
        <p:nvSpPr>
          <p:cNvPr id="9" name="Slide Number Placeholder 8"/>
          <p:cNvSpPr>
            <a:spLocks noGrp="1"/>
          </p:cNvSpPr>
          <p:nvPr>
            <p:ph type="sldNum" sz="quarter" idx="11"/>
          </p:nvPr>
        </p:nvSpPr>
        <p:spPr/>
        <p:txBody>
          <a:bodyPr/>
          <a:lstStyle/>
          <a:p>
            <a:fld id="{8FB7F236-0353-49C2-B3A3-44A6FABD4094}" type="slidenum">
              <a:rPr lang="fr-FR" smtClean="0"/>
              <a:pPr/>
              <a:t>‹#›</a:t>
            </a:fld>
            <a:endParaRPr lang="fr-FR"/>
          </a:p>
        </p:txBody>
      </p:sp>
      <p:sp>
        <p:nvSpPr>
          <p:cNvPr id="10" name="Footer Placeholder 9"/>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FB7F236-0353-49C2-B3A3-44A6FABD4094}" type="slidenum">
              <a:rPr lang="fr-FR" smtClean="0"/>
              <a:pPr/>
              <a:t>‹#›</a:t>
            </a:fld>
            <a:endParaRPr lang="fr-F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fr-F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B0F6F1A-FCE6-4624-80D2-4DDCC5FD7CD6}" type="datetimeFigureOut">
              <a:rPr lang="fr-FR" smtClean="0"/>
              <a:pPr/>
              <a:t>14/02/2014</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iki.ros.org/ardrone_autonom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08104" y="5301208"/>
            <a:ext cx="3357102" cy="1368152"/>
          </a:xfrm>
        </p:spPr>
        <p:txBody>
          <a:bodyPr>
            <a:noAutofit/>
          </a:bodyPr>
          <a:lstStyle/>
          <a:p>
            <a:r>
              <a:rPr lang="en-US" sz="2400" b="1" dirty="0" smtClean="0">
                <a:solidFill>
                  <a:schemeClr val="tx1"/>
                </a:solidFill>
                <a:latin typeface="Arial Black" panose="020B0A04020102020204" pitchFamily="34" charset="0"/>
              </a:rPr>
              <a:t>By :</a:t>
            </a:r>
          </a:p>
          <a:p>
            <a:r>
              <a:rPr lang="en-US" sz="2400" b="1" dirty="0" err="1" smtClean="0">
                <a:solidFill>
                  <a:schemeClr val="tx1"/>
                </a:solidFill>
                <a:latin typeface="Arial Black" panose="020B0A04020102020204" pitchFamily="34" charset="0"/>
              </a:rPr>
              <a:t>Praveer</a:t>
            </a:r>
            <a:r>
              <a:rPr lang="en-US" sz="2400" b="1" dirty="0" smtClean="0">
                <a:solidFill>
                  <a:schemeClr val="tx1"/>
                </a:solidFill>
                <a:latin typeface="Arial Black" panose="020B0A04020102020204" pitchFamily="34" charset="0"/>
              </a:rPr>
              <a:t> Singh</a:t>
            </a:r>
          </a:p>
          <a:p>
            <a:r>
              <a:rPr lang="en-US" sz="2400" b="1" dirty="0" err="1" smtClean="0">
                <a:solidFill>
                  <a:schemeClr val="tx1"/>
                </a:solidFill>
                <a:latin typeface="Arial Black" panose="020B0A04020102020204" pitchFamily="34" charset="0"/>
              </a:rPr>
              <a:t>Aakanksha</a:t>
            </a:r>
            <a:r>
              <a:rPr lang="en-US" sz="2400" b="1" dirty="0" smtClean="0">
                <a:solidFill>
                  <a:schemeClr val="tx1"/>
                </a:solidFill>
                <a:latin typeface="Arial Black" panose="020B0A04020102020204" pitchFamily="34" charset="0"/>
              </a:rPr>
              <a:t> </a:t>
            </a:r>
            <a:r>
              <a:rPr lang="en-US" sz="2400" b="1" dirty="0" err="1" smtClean="0">
                <a:solidFill>
                  <a:schemeClr val="tx1"/>
                </a:solidFill>
                <a:latin typeface="Arial Black" panose="020B0A04020102020204" pitchFamily="34" charset="0"/>
              </a:rPr>
              <a:t>Rana</a:t>
            </a:r>
            <a:endParaRPr lang="fr-FR" sz="2400" b="1" dirty="0">
              <a:solidFill>
                <a:schemeClr val="tx1"/>
              </a:solidFill>
              <a:latin typeface="Arial Black" panose="020B0A04020102020204" pitchFamily="34" charset="0"/>
            </a:endParaRPr>
          </a:p>
        </p:txBody>
      </p:sp>
      <p:sp>
        <p:nvSpPr>
          <p:cNvPr id="4" name="Rectangle 3"/>
          <p:cNvSpPr/>
          <p:nvPr/>
        </p:nvSpPr>
        <p:spPr>
          <a:xfrm>
            <a:off x="755576" y="1772816"/>
            <a:ext cx="6768752" cy="1200329"/>
          </a:xfrm>
          <a:prstGeom prst="rect">
            <a:avLst/>
          </a:prstGeom>
          <a:noFill/>
        </p:spPr>
        <p:txBody>
          <a:bodyPr wrap="square" lIns="91440" tIns="45720" rIns="91440" bIns="45720">
            <a:spAutoFit/>
          </a:bodyPr>
          <a:lstStyle/>
          <a:p>
            <a:pPr algn="ctr"/>
            <a:r>
              <a:rPr lang="en-US" sz="3600" b="1" cap="none" spc="0"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Black" panose="020B0A04020102020204" pitchFamily="34" charset="0"/>
              </a:rPr>
              <a:t>Autonomous People Tracking using AR-Drone </a:t>
            </a:r>
            <a:endParaRPr lang="en-US" sz="3600" b="1" cap="none" spc="0"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Black" panose="020B0A04020102020204" pitchFamily="34" charset="0"/>
            </a:endParaRPr>
          </a:p>
        </p:txBody>
      </p:sp>
      <p:sp>
        <p:nvSpPr>
          <p:cNvPr id="5" name="Rectangle 4"/>
          <p:cNvSpPr/>
          <p:nvPr/>
        </p:nvSpPr>
        <p:spPr>
          <a:xfrm>
            <a:off x="4422760" y="3632250"/>
            <a:ext cx="298480" cy="923330"/>
          </a:xfrm>
          <a:prstGeom prst="rect">
            <a:avLst/>
          </a:prstGeom>
          <a:noFill/>
        </p:spPr>
        <p:txBody>
          <a:bodyPr wrap="none" lIns="91440" tIns="45720" rIns="91440" bIns="45720">
            <a:spAutoFit/>
          </a:bodyPr>
          <a:lstStyle/>
          <a:p>
            <a:pPr algn="ctr"/>
            <a:r>
              <a:rPr lang="en-US" sz="5400" b="1" dirty="0" smtClean="0">
                <a:ln w="900" cmpd="sng">
                  <a:solidFill>
                    <a:schemeClr val="accent1">
                      <a:satMod val="190000"/>
                      <a:alpha val="55000"/>
                    </a:schemeClr>
                  </a:solidFill>
                  <a:prstDash val="solid"/>
                </a:ln>
                <a:solidFill>
                  <a:schemeClr val="bg2">
                    <a:lumMod val="75000"/>
                  </a:schemeClr>
                </a:solidFill>
                <a:effectLst>
                  <a:innerShdw blurRad="101600" dist="76200" dir="5400000">
                    <a:schemeClr val="accent1">
                      <a:satMod val="190000"/>
                      <a:tint val="100000"/>
                      <a:alpha val="74000"/>
                    </a:schemeClr>
                  </a:innerShdw>
                </a:effectLst>
                <a:latin typeface="Angsana New" panose="02020603050405020304" pitchFamily="18" charset="-34"/>
                <a:cs typeface="Angsana New" panose="02020603050405020304" pitchFamily="18" charset="-34"/>
              </a:rPr>
              <a:t> </a:t>
            </a:r>
            <a:endParaRPr lang="en-US" sz="5400" b="1" cap="none" spc="0" dirty="0">
              <a:ln w="900" cmpd="sng">
                <a:solidFill>
                  <a:schemeClr val="accent1">
                    <a:satMod val="190000"/>
                    <a:alpha val="55000"/>
                  </a:schemeClr>
                </a:solidFill>
                <a:prstDash val="solid"/>
              </a:ln>
              <a:solidFill>
                <a:schemeClr val="bg2">
                  <a:lumMod val="75000"/>
                </a:schemeClr>
              </a:solidFill>
              <a:effectLst>
                <a:innerShdw blurRad="101600" dist="76200" dir="5400000">
                  <a:schemeClr val="accent1">
                    <a:satMod val="190000"/>
                    <a:tint val="100000"/>
                    <a:alpha val="74000"/>
                  </a:schemeClr>
                </a:innerShdw>
              </a:effectLst>
              <a:latin typeface="Angsana New" panose="02020603050405020304" pitchFamily="18" charset="-34"/>
              <a:cs typeface="Angsana New" panose="02020603050405020304" pitchFamily="18" charset="-34"/>
            </a:endParaRPr>
          </a:p>
        </p:txBody>
      </p:sp>
      <p:pic>
        <p:nvPicPr>
          <p:cNvPr id="8" name="Picture 7" descr="images.jpg"/>
          <p:cNvPicPr>
            <a:picLocks noChangeAspect="1"/>
          </p:cNvPicPr>
          <p:nvPr/>
        </p:nvPicPr>
        <p:blipFill>
          <a:blip r:embed="rId2" cstate="print"/>
          <a:stretch>
            <a:fillRect/>
          </a:stretch>
        </p:blipFill>
        <p:spPr>
          <a:xfrm>
            <a:off x="6228184" y="0"/>
            <a:ext cx="2218155" cy="980727"/>
          </a:xfrm>
          <a:prstGeom prst="rect">
            <a:avLst/>
          </a:prstGeom>
        </p:spPr>
      </p:pic>
      <p:pic>
        <p:nvPicPr>
          <p:cNvPr id="9" name="Picture 8" descr="telecom_paristech_logo.png"/>
          <p:cNvPicPr>
            <a:picLocks noChangeAspect="1"/>
          </p:cNvPicPr>
          <p:nvPr/>
        </p:nvPicPr>
        <p:blipFill>
          <a:blip r:embed="rId3" cstate="print"/>
          <a:stretch>
            <a:fillRect/>
          </a:stretch>
        </p:blipFill>
        <p:spPr>
          <a:xfrm>
            <a:off x="0" y="0"/>
            <a:ext cx="1115616" cy="1113873"/>
          </a:xfrm>
          <a:prstGeom prst="rect">
            <a:avLst/>
          </a:prstGeom>
        </p:spPr>
      </p:pic>
      <p:pic>
        <p:nvPicPr>
          <p:cNvPr id="11" name="Picture 10" descr="index.jpg"/>
          <p:cNvPicPr>
            <a:picLocks noChangeAspect="1"/>
          </p:cNvPicPr>
          <p:nvPr/>
        </p:nvPicPr>
        <p:blipFill>
          <a:blip r:embed="rId4" cstate="print"/>
          <a:stretch>
            <a:fillRect/>
          </a:stretch>
        </p:blipFill>
        <p:spPr>
          <a:xfrm>
            <a:off x="4572000" y="3068960"/>
            <a:ext cx="2466975" cy="1847850"/>
          </a:xfrm>
          <a:prstGeom prst="rect">
            <a:avLst/>
          </a:prstGeom>
        </p:spPr>
      </p:pic>
      <p:sp>
        <p:nvSpPr>
          <p:cNvPr id="10" name="TextBox 9"/>
          <p:cNvSpPr txBox="1"/>
          <p:nvPr/>
        </p:nvSpPr>
        <p:spPr>
          <a:xfrm>
            <a:off x="179512" y="3356992"/>
            <a:ext cx="4032448" cy="2031325"/>
          </a:xfrm>
          <a:prstGeom prst="rect">
            <a:avLst/>
          </a:prstGeom>
          <a:noFill/>
        </p:spPr>
        <p:txBody>
          <a:bodyPr wrap="square" rtlCol="0">
            <a:spAutoFit/>
          </a:bodyPr>
          <a:lstStyle/>
          <a:p>
            <a:r>
              <a:rPr lang="en-IN" dirty="0" smtClean="0">
                <a:latin typeface="Arial Black" pitchFamily="34" charset="0"/>
              </a:rPr>
              <a:t>Academic Supervisor:</a:t>
            </a:r>
          </a:p>
          <a:p>
            <a:endParaRPr lang="en-IN" dirty="0" smtClean="0">
              <a:latin typeface="Arial Black" pitchFamily="34" charset="0"/>
            </a:endParaRPr>
          </a:p>
          <a:p>
            <a:r>
              <a:rPr lang="en-IN" dirty="0" smtClean="0">
                <a:latin typeface="Arial Black" pitchFamily="34" charset="0"/>
              </a:rPr>
              <a:t>Prof. Jean-Luc </a:t>
            </a:r>
            <a:r>
              <a:rPr lang="en-IN" dirty="0" err="1" smtClean="0">
                <a:latin typeface="Arial Black" pitchFamily="34" charset="0"/>
              </a:rPr>
              <a:t>Dugelay</a:t>
            </a:r>
            <a:r>
              <a:rPr lang="en-IN" dirty="0" smtClean="0">
                <a:latin typeface="Arial Black" pitchFamily="34" charset="0"/>
              </a:rPr>
              <a:t>  EURECOM</a:t>
            </a:r>
          </a:p>
          <a:p>
            <a:endParaRPr lang="en-IN" dirty="0" smtClean="0">
              <a:latin typeface="Arial Black" pitchFamily="34" charset="0"/>
            </a:endParaRPr>
          </a:p>
          <a:p>
            <a:r>
              <a:rPr lang="en-IN" dirty="0" smtClean="0">
                <a:latin typeface="Arial Black" pitchFamily="34" charset="0"/>
              </a:rPr>
              <a:t>Prof. </a:t>
            </a:r>
            <a:r>
              <a:rPr lang="en-IN" dirty="0" err="1" smtClean="0">
                <a:latin typeface="Arial Black" pitchFamily="34" charset="0"/>
              </a:rPr>
              <a:t>Ludovic</a:t>
            </a:r>
            <a:r>
              <a:rPr lang="en-IN" dirty="0" smtClean="0">
                <a:latin typeface="Arial Black" pitchFamily="34" charset="0"/>
              </a:rPr>
              <a:t> </a:t>
            </a:r>
            <a:r>
              <a:rPr lang="en-IN" dirty="0" err="1" smtClean="0">
                <a:latin typeface="Arial Black" pitchFamily="34" charset="0"/>
              </a:rPr>
              <a:t>Apvrille</a:t>
            </a:r>
            <a:r>
              <a:rPr lang="en-IN" dirty="0" smtClean="0">
                <a:latin typeface="Arial Black" pitchFamily="34" charset="0"/>
              </a:rPr>
              <a:t> </a:t>
            </a:r>
            <a:endParaRPr lang="en-IN" dirty="0" smtClean="0">
              <a:latin typeface="Arial Black" pitchFamily="34" charset="0"/>
            </a:endParaRPr>
          </a:p>
          <a:p>
            <a:r>
              <a:rPr lang="en-IN" dirty="0" smtClean="0">
                <a:latin typeface="Arial Black" pitchFamily="34" charset="0"/>
              </a:rPr>
              <a:t>Telecom Paristech</a:t>
            </a:r>
            <a:endParaRPr lang="en-IN" dirty="0">
              <a:latin typeface="Arial Black" pitchFamily="34" charset="0"/>
            </a:endParaRPr>
          </a:p>
        </p:txBody>
      </p:sp>
    </p:spTree>
    <p:extLst>
      <p:ext uri="{BB962C8B-B14F-4D97-AF65-F5344CB8AC3E}">
        <p14:creationId xmlns="" xmlns:p14="http://schemas.microsoft.com/office/powerpoint/2010/main" val="1985332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8460432" cy="5661248"/>
          </a:xfrm>
        </p:spPr>
        <p:txBody>
          <a:bodyPr>
            <a:normAutofit lnSpcReduction="10000"/>
          </a:bodyPr>
          <a:lstStyle/>
          <a:p>
            <a:pPr marL="0" indent="0">
              <a:buNone/>
            </a:pPr>
            <a:r>
              <a:rPr lang="en-US" dirty="0" smtClean="0">
                <a:latin typeface="Arial Black" panose="020B0A04020102020204" pitchFamily="34" charset="0"/>
              </a:rPr>
              <a:t> </a:t>
            </a:r>
          </a:p>
          <a:p>
            <a:pPr marL="0" indent="0">
              <a:buNone/>
            </a:pPr>
            <a:endParaRPr lang="en-US" dirty="0" smtClean="0">
              <a:latin typeface="Arial Black" panose="020B0A04020102020204" pitchFamily="34" charset="0"/>
            </a:endParaRPr>
          </a:p>
          <a:p>
            <a:pPr marL="0" indent="0">
              <a:buNone/>
            </a:pPr>
            <a:endParaRPr lang="en-US" dirty="0" smtClean="0">
              <a:latin typeface="Arial Black" panose="020B0A04020102020204" pitchFamily="34" charset="0"/>
            </a:endParaRPr>
          </a:p>
          <a:p>
            <a:pPr marL="0" indent="0">
              <a:buNone/>
            </a:pPr>
            <a:endParaRPr lang="en-US" dirty="0" smtClean="0">
              <a:latin typeface="Arial Black" panose="020B0A04020102020204" pitchFamily="34" charset="0"/>
            </a:endParaRPr>
          </a:p>
          <a:p>
            <a:pPr>
              <a:buNone/>
            </a:pPr>
            <a:endParaRPr lang="en-US" dirty="0" smtClean="0">
              <a:latin typeface="Arial Black" panose="020B0A04020102020204" pitchFamily="34" charset="0"/>
            </a:endParaRPr>
          </a:p>
          <a:p>
            <a:r>
              <a:rPr lang="fr-FR" dirty="0" err="1" smtClean="0">
                <a:latin typeface="Arial Black" panose="020B0A04020102020204" pitchFamily="34" charset="0"/>
              </a:rPr>
              <a:t>Detection</a:t>
            </a:r>
            <a:r>
              <a:rPr lang="fr-FR" dirty="0" smtClean="0">
                <a:latin typeface="Arial Black" panose="020B0A04020102020204" pitchFamily="34" charset="0"/>
              </a:rPr>
              <a:t> </a:t>
            </a:r>
            <a:r>
              <a:rPr lang="fr-FR" dirty="0" err="1" smtClean="0">
                <a:latin typeface="Arial Black" panose="020B0A04020102020204" pitchFamily="34" charset="0"/>
              </a:rPr>
              <a:t>used</a:t>
            </a:r>
            <a:r>
              <a:rPr lang="fr-FR" dirty="0" smtClean="0">
                <a:latin typeface="Arial Black" panose="020B0A04020102020204" pitchFamily="34" charset="0"/>
              </a:rPr>
              <a:t> for update of </a:t>
            </a:r>
            <a:r>
              <a:rPr lang="fr-FR" dirty="0" err="1" smtClean="0">
                <a:latin typeface="Arial Black" panose="020B0A04020102020204" pitchFamily="34" charset="0"/>
              </a:rPr>
              <a:t>particle</a:t>
            </a:r>
            <a:r>
              <a:rPr lang="fr-FR" dirty="0" smtClean="0">
                <a:latin typeface="Arial Black" panose="020B0A04020102020204" pitchFamily="34" charset="0"/>
              </a:rPr>
              <a:t> </a:t>
            </a:r>
            <a:r>
              <a:rPr lang="fr-FR" dirty="0" err="1" smtClean="0">
                <a:latin typeface="Arial Black" panose="020B0A04020102020204" pitchFamily="34" charset="0"/>
              </a:rPr>
              <a:t>filters</a:t>
            </a:r>
            <a:r>
              <a:rPr lang="fr-FR" dirty="0" smtClean="0">
                <a:latin typeface="Arial Black" panose="020B0A04020102020204" pitchFamily="34" charset="0"/>
              </a:rPr>
              <a:t>.</a:t>
            </a:r>
          </a:p>
          <a:p>
            <a:pPr>
              <a:buNone/>
            </a:pPr>
            <a:endParaRPr lang="fr-FR" dirty="0" smtClean="0">
              <a:latin typeface="Arial Black" panose="020B0A04020102020204" pitchFamily="34" charset="0"/>
            </a:endParaRPr>
          </a:p>
          <a:p>
            <a:r>
              <a:rPr lang="fr-FR" dirty="0" smtClean="0">
                <a:latin typeface="Arial Black" panose="020B0A04020102020204" pitchFamily="34" charset="0"/>
              </a:rPr>
              <a:t>Poses </a:t>
            </a:r>
            <a:r>
              <a:rPr lang="fr-FR" dirty="0" err="1" smtClean="0">
                <a:latin typeface="Arial Black" panose="020B0A04020102020204" pitchFamily="34" charset="0"/>
              </a:rPr>
              <a:t>predicted</a:t>
            </a:r>
            <a:r>
              <a:rPr lang="fr-FR" dirty="0" smtClean="0">
                <a:latin typeface="Arial Black" panose="020B0A04020102020204" pitchFamily="34" charset="0"/>
              </a:rPr>
              <a:t> by PF </a:t>
            </a:r>
            <a:r>
              <a:rPr lang="fr-FR" dirty="0" err="1" smtClean="0">
                <a:latin typeface="Arial Black" panose="020B0A04020102020204" pitchFamily="34" charset="0"/>
              </a:rPr>
              <a:t>used</a:t>
            </a:r>
            <a:r>
              <a:rPr lang="fr-FR" dirty="0" smtClean="0">
                <a:latin typeface="Arial Black" panose="020B0A04020102020204" pitchFamily="34" charset="0"/>
              </a:rPr>
              <a:t> to </a:t>
            </a:r>
            <a:r>
              <a:rPr lang="fr-FR" dirty="0" err="1" smtClean="0">
                <a:latin typeface="Arial Black" panose="020B0A04020102020204" pitchFamily="34" charset="0"/>
              </a:rPr>
              <a:t>acquire</a:t>
            </a:r>
            <a:r>
              <a:rPr lang="fr-FR" dirty="0" smtClean="0">
                <a:latin typeface="Arial Black" panose="020B0A04020102020204" pitchFamily="34" charset="0"/>
              </a:rPr>
              <a:t> new </a:t>
            </a:r>
            <a:r>
              <a:rPr lang="fr-FR" dirty="0" err="1" smtClean="0">
                <a:latin typeface="Arial Black" panose="020B0A04020102020204" pitchFamily="34" charset="0"/>
              </a:rPr>
              <a:t>samples</a:t>
            </a:r>
            <a:r>
              <a:rPr lang="fr-FR" dirty="0" smtClean="0">
                <a:latin typeface="Arial Black" panose="020B0A04020102020204" pitchFamily="34" charset="0"/>
              </a:rPr>
              <a:t> for training of classifier.</a:t>
            </a:r>
          </a:p>
          <a:p>
            <a:endParaRPr lang="fr-FR" dirty="0" smtClean="0">
              <a:latin typeface="Arial Black" panose="020B0A04020102020204" pitchFamily="34" charset="0"/>
            </a:endParaRPr>
          </a:p>
          <a:p>
            <a:r>
              <a:rPr lang="fr-FR" dirty="0" smtClean="0">
                <a:latin typeface="Arial Black" panose="020B0A04020102020204" pitchFamily="34" charset="0"/>
              </a:rPr>
              <a:t>State of the </a:t>
            </a:r>
            <a:r>
              <a:rPr lang="fr-FR" dirty="0" err="1" smtClean="0">
                <a:latin typeface="Arial Black" panose="020B0A04020102020204" pitchFamily="34" charset="0"/>
              </a:rPr>
              <a:t>particle</a:t>
            </a:r>
            <a:r>
              <a:rPr lang="fr-FR" dirty="0" smtClean="0">
                <a:latin typeface="Arial Black" panose="020B0A04020102020204" pitchFamily="34" charset="0"/>
              </a:rPr>
              <a:t> </a:t>
            </a:r>
            <a:r>
              <a:rPr lang="fr-FR" dirty="0" err="1" smtClean="0">
                <a:latin typeface="Arial Black" panose="020B0A04020102020204" pitchFamily="34" charset="0"/>
              </a:rPr>
              <a:t>filter</a:t>
            </a:r>
            <a:r>
              <a:rPr lang="fr-FR" dirty="0" smtClean="0">
                <a:latin typeface="Arial Black" panose="020B0A04020102020204" pitchFamily="34" charset="0"/>
              </a:rPr>
              <a:t> </a:t>
            </a:r>
            <a:r>
              <a:rPr lang="fr-FR" dirty="0" err="1" smtClean="0">
                <a:latin typeface="Arial Black" panose="020B0A04020102020204" pitchFamily="34" charset="0"/>
              </a:rPr>
              <a:t>used</a:t>
            </a:r>
            <a:r>
              <a:rPr lang="fr-FR" dirty="0" smtClean="0">
                <a:latin typeface="Arial Black" panose="020B0A04020102020204" pitchFamily="34" charset="0"/>
              </a:rPr>
              <a:t> to </a:t>
            </a:r>
            <a:r>
              <a:rPr lang="fr-FR" dirty="0" err="1" smtClean="0">
                <a:latin typeface="Arial Black" panose="020B0A04020102020204" pitchFamily="34" charset="0"/>
              </a:rPr>
              <a:t>decide</a:t>
            </a:r>
            <a:r>
              <a:rPr lang="fr-FR" dirty="0" smtClean="0">
                <a:latin typeface="Arial Black" panose="020B0A04020102020204" pitchFamily="34" charset="0"/>
              </a:rPr>
              <a:t> </a:t>
            </a:r>
            <a:r>
              <a:rPr lang="fr-FR" dirty="0" err="1" smtClean="0">
                <a:latin typeface="Arial Black" panose="020B0A04020102020204" pitchFamily="34" charset="0"/>
              </a:rPr>
              <a:t>when</a:t>
            </a:r>
            <a:r>
              <a:rPr lang="fr-FR" dirty="0" smtClean="0">
                <a:latin typeface="Arial Black" panose="020B0A04020102020204" pitchFamily="34" charset="0"/>
              </a:rPr>
              <a:t> a new training of the classifier </a:t>
            </a:r>
            <a:r>
              <a:rPr lang="fr-FR" dirty="0" err="1" smtClean="0">
                <a:latin typeface="Arial Black" panose="020B0A04020102020204" pitchFamily="34" charset="0"/>
              </a:rPr>
              <a:t>is</a:t>
            </a:r>
            <a:r>
              <a:rPr lang="fr-FR" dirty="0" smtClean="0">
                <a:latin typeface="Arial Black" panose="020B0A04020102020204" pitchFamily="34" charset="0"/>
              </a:rPr>
              <a:t> </a:t>
            </a:r>
            <a:r>
              <a:rPr lang="fr-FR" dirty="0" err="1" smtClean="0">
                <a:latin typeface="Arial Black" panose="020B0A04020102020204" pitchFamily="34" charset="0"/>
              </a:rPr>
              <a:t>needed</a:t>
            </a:r>
            <a:r>
              <a:rPr lang="fr-FR" dirty="0" smtClean="0">
                <a:latin typeface="Arial Black" panose="020B0A04020102020204" pitchFamily="34" charset="0"/>
              </a:rPr>
              <a:t>.</a:t>
            </a:r>
          </a:p>
          <a:p>
            <a:endParaRPr lang="fr-FR" dirty="0" smtClean="0">
              <a:latin typeface="Arial Black" panose="020B0A04020102020204" pitchFamily="34" charset="0"/>
            </a:endParaRPr>
          </a:p>
          <a:p>
            <a:r>
              <a:rPr lang="fr-FR" dirty="0" smtClean="0">
                <a:latin typeface="Arial Black" panose="020B0A04020102020204" pitchFamily="34" charset="0"/>
              </a:rPr>
              <a:t>ROI </a:t>
            </a:r>
            <a:r>
              <a:rPr lang="fr-FR" dirty="0" err="1" smtClean="0">
                <a:latin typeface="Arial Black" panose="020B0A04020102020204" pitchFamily="34" charset="0"/>
              </a:rPr>
              <a:t>updated</a:t>
            </a:r>
            <a:r>
              <a:rPr lang="fr-FR" dirty="0" smtClean="0">
                <a:latin typeface="Arial Black" panose="020B0A04020102020204" pitchFamily="34" charset="0"/>
              </a:rPr>
              <a:t> </a:t>
            </a:r>
            <a:r>
              <a:rPr lang="fr-FR" dirty="0" err="1" smtClean="0">
                <a:latin typeface="Arial Black" panose="020B0A04020102020204" pitchFamily="34" charset="0"/>
              </a:rPr>
              <a:t>every</a:t>
            </a:r>
            <a:r>
              <a:rPr lang="fr-FR" dirty="0" smtClean="0">
                <a:latin typeface="Arial Black" panose="020B0A04020102020204" pitchFamily="34" charset="0"/>
              </a:rPr>
              <a:t> time </a:t>
            </a:r>
            <a:r>
              <a:rPr lang="fr-FR" dirty="0" err="1" smtClean="0">
                <a:latin typeface="Arial Black" panose="020B0A04020102020204" pitchFamily="34" charset="0"/>
              </a:rPr>
              <a:t>step</a:t>
            </a:r>
            <a:r>
              <a:rPr lang="fr-FR" dirty="0" smtClean="0">
                <a:latin typeface="Arial Black" panose="020B0A04020102020204" pitchFamily="34" charset="0"/>
              </a:rPr>
              <a:t> </a:t>
            </a:r>
            <a:r>
              <a:rPr lang="fr-FR" dirty="0" err="1" smtClean="0">
                <a:latin typeface="Arial Black" panose="020B0A04020102020204" pitchFamily="34" charset="0"/>
              </a:rPr>
              <a:t>based</a:t>
            </a:r>
            <a:r>
              <a:rPr lang="fr-FR" dirty="0" smtClean="0">
                <a:latin typeface="Arial Black" panose="020B0A04020102020204" pitchFamily="34" charset="0"/>
              </a:rPr>
              <a:t> on </a:t>
            </a:r>
            <a:r>
              <a:rPr lang="fr-FR" dirty="0" err="1" smtClean="0">
                <a:latin typeface="Arial Black" panose="020B0A04020102020204" pitchFamily="34" charset="0"/>
              </a:rPr>
              <a:t>previous</a:t>
            </a:r>
            <a:r>
              <a:rPr lang="fr-FR" dirty="0" smtClean="0">
                <a:latin typeface="Arial Black" panose="020B0A04020102020204" pitchFamily="34" charset="0"/>
              </a:rPr>
              <a:t> </a:t>
            </a:r>
            <a:r>
              <a:rPr lang="fr-FR" dirty="0" err="1" smtClean="0">
                <a:latin typeface="Arial Black" panose="020B0A04020102020204" pitchFamily="34" charset="0"/>
              </a:rPr>
              <a:t>detection</a:t>
            </a:r>
            <a:r>
              <a:rPr lang="fr-FR" dirty="0" smtClean="0">
                <a:latin typeface="Arial Black" panose="020B0A04020102020204" pitchFamily="34" charset="0"/>
              </a:rPr>
              <a:t>.</a:t>
            </a:r>
          </a:p>
        </p:txBody>
      </p:sp>
      <p:sp>
        <p:nvSpPr>
          <p:cNvPr id="6" name="Title 1"/>
          <p:cNvSpPr txBox="1">
            <a:spLocks/>
          </p:cNvSpPr>
          <p:nvPr/>
        </p:nvSpPr>
        <p:spPr>
          <a:xfrm>
            <a:off x="611560" y="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Black" panose="020B0A04020102020204" pitchFamily="34" charset="0"/>
              </a:rPr>
              <a:t>HOG–PF Couple (Adaptation)</a:t>
            </a:r>
            <a:endParaRPr lang="fr-FR" sz="4000" dirty="0"/>
          </a:p>
        </p:txBody>
      </p:sp>
      <p:pic>
        <p:nvPicPr>
          <p:cNvPr id="4099" name="Picture 3"/>
          <p:cNvPicPr>
            <a:picLocks noChangeAspect="1" noChangeArrowheads="1"/>
          </p:cNvPicPr>
          <p:nvPr/>
        </p:nvPicPr>
        <p:blipFill>
          <a:blip r:embed="rId2" cstate="print"/>
          <a:srcRect/>
          <a:stretch>
            <a:fillRect/>
          </a:stretch>
        </p:blipFill>
        <p:spPr bwMode="auto">
          <a:xfrm>
            <a:off x="899592" y="1052736"/>
            <a:ext cx="6172200" cy="1752600"/>
          </a:xfrm>
          <a:prstGeom prst="rect">
            <a:avLst/>
          </a:prstGeom>
          <a:noFill/>
          <a:ln w="9525">
            <a:noFill/>
            <a:miter lim="800000"/>
            <a:headEnd/>
            <a:tailEnd/>
          </a:ln>
        </p:spPr>
      </p:pic>
    </p:spTree>
    <p:extLst>
      <p:ext uri="{BB962C8B-B14F-4D97-AF65-F5344CB8AC3E}">
        <p14:creationId xmlns="" xmlns:p14="http://schemas.microsoft.com/office/powerpoint/2010/main" val="2974339647"/>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8720"/>
            <a:ext cx="8460432" cy="5949280"/>
          </a:xfrm>
        </p:spPr>
        <p:txBody>
          <a:bodyPr>
            <a:normAutofit/>
          </a:bodyPr>
          <a:lstStyle/>
          <a:p>
            <a:pPr marL="0" indent="0">
              <a:buNone/>
            </a:pPr>
            <a:endParaRPr lang="fr-FR" dirty="0" smtClean="0">
              <a:latin typeface="Arial Black" panose="020B0A04020102020204" pitchFamily="34" charset="0"/>
            </a:endParaRPr>
          </a:p>
          <a:p>
            <a:pPr marL="0" indent="0">
              <a:buNone/>
            </a:pPr>
            <a:endParaRPr lang="fr-FR" dirty="0" smtClean="0">
              <a:latin typeface="Arial Black" panose="020B0A04020102020204" pitchFamily="34" charset="0"/>
            </a:endParaRPr>
          </a:p>
          <a:p>
            <a:pPr marL="0" indent="0">
              <a:buNone/>
            </a:pPr>
            <a:endParaRPr lang="fr-FR" dirty="0" smtClean="0">
              <a:latin typeface="Arial Black" panose="020B0A04020102020204" pitchFamily="34" charset="0"/>
            </a:endParaRPr>
          </a:p>
          <a:p>
            <a:pPr marL="0" indent="0">
              <a:buNone/>
            </a:pPr>
            <a:endParaRPr lang="fr-FR" dirty="0" smtClean="0">
              <a:latin typeface="Arial Black" panose="020B0A04020102020204" pitchFamily="34" charset="0"/>
            </a:endParaRPr>
          </a:p>
          <a:p>
            <a:pPr marL="0" indent="0">
              <a:buNone/>
            </a:pPr>
            <a:endParaRPr lang="fr-FR" dirty="0" smtClean="0">
              <a:latin typeface="Arial Black" panose="020B0A04020102020204" pitchFamily="34" charset="0"/>
            </a:endParaRPr>
          </a:p>
          <a:p>
            <a:pPr marL="0" indent="0">
              <a:buNone/>
            </a:pPr>
            <a:endParaRPr lang="fr-FR" dirty="0" smtClean="0">
              <a:latin typeface="Arial Black" panose="020B0A04020102020204" pitchFamily="34" charset="0"/>
            </a:endParaRPr>
          </a:p>
          <a:p>
            <a:pPr marL="0" indent="0">
              <a:buNone/>
            </a:pPr>
            <a:endParaRPr lang="fr-FR" dirty="0" smtClean="0">
              <a:latin typeface="Arial Black" panose="020B0A04020102020204" pitchFamily="34" charset="0"/>
            </a:endParaRPr>
          </a:p>
          <a:p>
            <a:pPr marL="0" indent="0">
              <a:buNone/>
            </a:pPr>
            <a:r>
              <a:rPr lang="fr-FR" dirty="0" smtClean="0">
                <a:latin typeface="Arial Black" panose="020B0A04020102020204" pitchFamily="34" charset="0"/>
              </a:rPr>
              <a:t>Goal of a</a:t>
            </a:r>
            <a:r>
              <a:rPr lang="en-US" dirty="0" smtClean="0">
                <a:solidFill>
                  <a:srgbClr val="FF0000"/>
                </a:solidFill>
                <a:latin typeface="Arial Black" panose="020B0A04020102020204" pitchFamily="34" charset="0"/>
              </a:rPr>
              <a:t> Particle filter</a:t>
            </a:r>
            <a:r>
              <a:rPr lang="en-US" dirty="0" smtClean="0">
                <a:latin typeface="Arial Black" panose="020B0A04020102020204" pitchFamily="34" charset="0"/>
              </a:rPr>
              <a:t>: </a:t>
            </a:r>
          </a:p>
          <a:p>
            <a:pPr marL="0" indent="0">
              <a:buNone/>
            </a:pPr>
            <a:r>
              <a:rPr lang="fr-FR" dirty="0" err="1" smtClean="0">
                <a:latin typeface="Arial Black" panose="020B0A04020102020204" pitchFamily="34" charset="0"/>
              </a:rPr>
              <a:t>Estimate</a:t>
            </a:r>
            <a:r>
              <a:rPr lang="fr-FR" dirty="0" smtClean="0">
                <a:latin typeface="Arial Black" panose="020B0A04020102020204" pitchFamily="34" charset="0"/>
              </a:rPr>
              <a:t> a </a:t>
            </a:r>
            <a:r>
              <a:rPr lang="fr-FR" dirty="0" err="1" smtClean="0">
                <a:latin typeface="Arial Black" panose="020B0A04020102020204" pitchFamily="34" charset="0"/>
              </a:rPr>
              <a:t>posterior</a:t>
            </a:r>
            <a:r>
              <a:rPr lang="fr-FR" dirty="0" smtClean="0">
                <a:latin typeface="Arial Black" panose="020B0A04020102020204" pitchFamily="34" charset="0"/>
              </a:rPr>
              <a:t> </a:t>
            </a:r>
            <a:r>
              <a:rPr lang="fr-FR" dirty="0" err="1" smtClean="0">
                <a:latin typeface="Arial Black" panose="020B0A04020102020204" pitchFamily="34" charset="0"/>
              </a:rPr>
              <a:t>probability</a:t>
            </a:r>
            <a:r>
              <a:rPr lang="fr-FR" dirty="0" smtClean="0">
                <a:latin typeface="Arial Black" panose="020B0A04020102020204" pitchFamily="34" charset="0"/>
              </a:rPr>
              <a:t> </a:t>
            </a:r>
            <a:r>
              <a:rPr lang="fr-FR" dirty="0" err="1" smtClean="0">
                <a:latin typeface="Arial Black" panose="020B0A04020102020204" pitchFamily="34" charset="0"/>
              </a:rPr>
              <a:t>density</a:t>
            </a:r>
            <a:r>
              <a:rPr lang="fr-FR" dirty="0" smtClean="0">
                <a:latin typeface="Arial Black" panose="020B0A04020102020204" pitchFamily="34" charset="0"/>
              </a:rPr>
              <a:t> over the state </a:t>
            </a:r>
            <a:r>
              <a:rPr lang="fr-FR" dirty="0" err="1" smtClean="0">
                <a:latin typeface="Arial Black" panose="020B0A04020102020204" pitchFamily="34" charset="0"/>
              </a:rPr>
              <a:t>space</a:t>
            </a:r>
            <a:r>
              <a:rPr lang="fr-FR" dirty="0" smtClean="0">
                <a:latin typeface="Arial Black" panose="020B0A04020102020204" pitchFamily="34" charset="0"/>
              </a:rPr>
              <a:t> </a:t>
            </a:r>
            <a:r>
              <a:rPr lang="fr-FR" dirty="0" err="1" smtClean="0">
                <a:latin typeface="Arial Black" panose="020B0A04020102020204" pitchFamily="34" charset="0"/>
              </a:rPr>
              <a:t>conditioned</a:t>
            </a:r>
            <a:r>
              <a:rPr lang="fr-FR" dirty="0" smtClean="0">
                <a:latin typeface="Arial Black" panose="020B0A04020102020204" pitchFamily="34" charset="0"/>
              </a:rPr>
              <a:t> on the data </a:t>
            </a:r>
            <a:r>
              <a:rPr lang="fr-FR" dirty="0" err="1" smtClean="0">
                <a:latin typeface="Arial Black" panose="020B0A04020102020204" pitchFamily="34" charset="0"/>
              </a:rPr>
              <a:t>collected</a:t>
            </a:r>
            <a:r>
              <a:rPr lang="fr-FR" dirty="0" smtClean="0">
                <a:latin typeface="Arial Black" panose="020B0A04020102020204" pitchFamily="34" charset="0"/>
              </a:rPr>
              <a:t> </a:t>
            </a:r>
            <a:r>
              <a:rPr lang="fr-FR" dirty="0" err="1" smtClean="0">
                <a:latin typeface="Arial Black" panose="020B0A04020102020204" pitchFamily="34" charset="0"/>
              </a:rPr>
              <a:t>so</a:t>
            </a:r>
            <a:r>
              <a:rPr lang="fr-FR" dirty="0" smtClean="0">
                <a:latin typeface="Arial Black" panose="020B0A04020102020204" pitchFamily="34" charset="0"/>
              </a:rPr>
              <a:t> far.</a:t>
            </a:r>
          </a:p>
          <a:p>
            <a:pPr>
              <a:buNone/>
            </a:pPr>
            <a:endParaRPr lang="fr-FR" dirty="0" smtClean="0">
              <a:latin typeface="Arial Black" panose="020B0A04020102020204" pitchFamily="34" charset="0"/>
            </a:endParaRPr>
          </a:p>
          <a:p>
            <a:pPr>
              <a:buNone/>
            </a:pPr>
            <a:r>
              <a:rPr lang="fr-FR" dirty="0" err="1" smtClean="0">
                <a:solidFill>
                  <a:srgbClr val="FF0000"/>
                </a:solidFill>
                <a:latin typeface="Arial Black" panose="020B0A04020102020204" pitchFamily="34" charset="0"/>
              </a:rPr>
              <a:t>Prediction</a:t>
            </a:r>
            <a:r>
              <a:rPr lang="fr-FR" dirty="0" smtClean="0">
                <a:solidFill>
                  <a:srgbClr val="FF0000"/>
                </a:solidFill>
                <a:latin typeface="Arial Black" panose="020B0A04020102020204" pitchFamily="34" charset="0"/>
              </a:rPr>
              <a:t> Phase</a:t>
            </a:r>
            <a:r>
              <a:rPr lang="fr-FR" dirty="0" smtClean="0">
                <a:latin typeface="Arial Black" panose="020B0A04020102020204" pitchFamily="34" charset="0"/>
              </a:rPr>
              <a:t>:-&gt; </a:t>
            </a:r>
            <a:r>
              <a:rPr lang="fr-FR" dirty="0" err="1" smtClean="0">
                <a:latin typeface="Arial Black" panose="020B0A04020102020204" pitchFamily="34" charset="0"/>
              </a:rPr>
              <a:t>Based</a:t>
            </a:r>
            <a:r>
              <a:rPr lang="fr-FR" dirty="0" smtClean="0">
                <a:latin typeface="Arial Black" panose="020B0A04020102020204" pitchFamily="34" charset="0"/>
              </a:rPr>
              <a:t> on simple </a:t>
            </a:r>
            <a:r>
              <a:rPr lang="fr-FR" dirty="0" err="1" smtClean="0">
                <a:latin typeface="Arial Black" panose="020B0A04020102020204" pitchFamily="34" charset="0"/>
              </a:rPr>
              <a:t>linear</a:t>
            </a:r>
            <a:r>
              <a:rPr lang="fr-FR" dirty="0" smtClean="0">
                <a:latin typeface="Arial Black" panose="020B0A04020102020204" pitchFamily="34" charset="0"/>
              </a:rPr>
              <a:t> motion model. </a:t>
            </a:r>
            <a:r>
              <a:rPr lang="fr-FR" dirty="0" err="1" smtClean="0">
                <a:latin typeface="Arial Black" panose="020B0A04020102020204" pitchFamily="34" charset="0"/>
              </a:rPr>
              <a:t>Estimate</a:t>
            </a:r>
            <a:r>
              <a:rPr lang="fr-FR" dirty="0" smtClean="0">
                <a:latin typeface="Arial Black" panose="020B0A04020102020204" pitchFamily="34" charset="0"/>
              </a:rPr>
              <a:t> of the new state of </a:t>
            </a:r>
            <a:r>
              <a:rPr lang="fr-FR" dirty="0" err="1" smtClean="0">
                <a:latin typeface="Arial Black" panose="020B0A04020102020204" pitchFamily="34" charset="0"/>
              </a:rPr>
              <a:t>each</a:t>
            </a:r>
            <a:r>
              <a:rPr lang="fr-FR" dirty="0" smtClean="0">
                <a:latin typeface="Arial Black" panose="020B0A04020102020204" pitchFamily="34" charset="0"/>
              </a:rPr>
              <a:t> </a:t>
            </a:r>
            <a:r>
              <a:rPr lang="fr-FR" dirty="0" err="1" smtClean="0">
                <a:latin typeface="Arial Black" panose="020B0A04020102020204" pitchFamily="34" charset="0"/>
              </a:rPr>
              <a:t>particle</a:t>
            </a:r>
            <a:r>
              <a:rPr lang="fr-FR" dirty="0" smtClean="0">
                <a:latin typeface="Arial Black" panose="020B0A04020102020204" pitchFamily="34" charset="0"/>
              </a:rPr>
              <a:t> </a:t>
            </a:r>
            <a:r>
              <a:rPr lang="fr-FR" dirty="0" err="1" smtClean="0">
                <a:latin typeface="Arial Black" panose="020B0A04020102020204" pitchFamily="34" charset="0"/>
              </a:rPr>
              <a:t>is</a:t>
            </a:r>
            <a:r>
              <a:rPr lang="fr-FR" dirty="0" smtClean="0">
                <a:latin typeface="Arial Black" panose="020B0A04020102020204" pitchFamily="34" charset="0"/>
              </a:rPr>
              <a:t> a </a:t>
            </a:r>
            <a:r>
              <a:rPr lang="fr-FR" dirty="0" err="1" smtClean="0">
                <a:latin typeface="Arial Black" panose="020B0A04020102020204" pitchFamily="34" charset="0"/>
              </a:rPr>
              <a:t>linear</a:t>
            </a:r>
            <a:r>
              <a:rPr lang="fr-FR" dirty="0" smtClean="0">
                <a:latin typeface="Arial Black" panose="020B0A04020102020204" pitchFamily="34" charset="0"/>
              </a:rPr>
              <a:t> extrapolation of the </a:t>
            </a:r>
            <a:r>
              <a:rPr lang="fr-FR" dirty="0" err="1" smtClean="0">
                <a:latin typeface="Arial Black" panose="020B0A04020102020204" pitchFamily="34" charset="0"/>
              </a:rPr>
              <a:t>previous</a:t>
            </a:r>
            <a:r>
              <a:rPr lang="fr-FR" dirty="0" smtClean="0">
                <a:latin typeface="Arial Black" panose="020B0A04020102020204" pitchFamily="34" charset="0"/>
              </a:rPr>
              <a:t> state plus a </a:t>
            </a:r>
            <a:r>
              <a:rPr lang="fr-FR" dirty="0" err="1" smtClean="0">
                <a:latin typeface="Arial Black" panose="020B0A04020102020204" pitchFamily="34" charset="0"/>
              </a:rPr>
              <a:t>Gaussian</a:t>
            </a:r>
            <a:r>
              <a:rPr lang="fr-FR" dirty="0" smtClean="0">
                <a:latin typeface="Arial Black" panose="020B0A04020102020204" pitchFamily="34" charset="0"/>
              </a:rPr>
              <a:t> Noise.</a:t>
            </a:r>
          </a:p>
          <a:p>
            <a:pPr>
              <a:buNone/>
            </a:pPr>
            <a:endParaRPr lang="fr-FR" dirty="0" smtClean="0">
              <a:latin typeface="Arial Black" panose="020B0A04020102020204" pitchFamily="34" charset="0"/>
            </a:endParaRPr>
          </a:p>
        </p:txBody>
      </p:sp>
      <p:sp>
        <p:nvSpPr>
          <p:cNvPr id="6" name="Title 1"/>
          <p:cNvSpPr txBox="1">
            <a:spLocks/>
          </p:cNvSpPr>
          <p:nvPr/>
        </p:nvSpPr>
        <p:spPr>
          <a:xfrm>
            <a:off x="611560" y="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Black" panose="020B0A04020102020204" pitchFamily="34" charset="0"/>
              </a:rPr>
              <a:t>Adaptive Particle Filter</a:t>
            </a:r>
            <a:endParaRPr lang="fr-FR" sz="4000" dirty="0"/>
          </a:p>
        </p:txBody>
      </p:sp>
      <p:pic>
        <p:nvPicPr>
          <p:cNvPr id="7" name="Picture 4"/>
          <p:cNvPicPr>
            <a:picLocks noChangeAspect="1" noChangeArrowheads="1"/>
          </p:cNvPicPr>
          <p:nvPr/>
        </p:nvPicPr>
        <p:blipFill>
          <a:blip r:embed="rId2" cstate="print"/>
          <a:srcRect/>
          <a:stretch>
            <a:fillRect/>
          </a:stretch>
        </p:blipFill>
        <p:spPr bwMode="auto">
          <a:xfrm>
            <a:off x="1691680" y="1124744"/>
            <a:ext cx="4049749" cy="2276872"/>
          </a:xfrm>
          <a:prstGeom prst="rect">
            <a:avLst/>
          </a:prstGeom>
          <a:noFill/>
          <a:ln w="9525">
            <a:noFill/>
            <a:miter lim="800000"/>
            <a:headEnd/>
            <a:tailEnd/>
          </a:ln>
        </p:spPr>
      </p:pic>
    </p:spTree>
    <p:extLst>
      <p:ext uri="{BB962C8B-B14F-4D97-AF65-F5344CB8AC3E}">
        <p14:creationId xmlns="" xmlns:p14="http://schemas.microsoft.com/office/powerpoint/2010/main" val="2974339647"/>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8720"/>
            <a:ext cx="8460432" cy="5949280"/>
          </a:xfrm>
        </p:spPr>
        <p:txBody>
          <a:bodyPr>
            <a:normAutofit/>
          </a:bodyPr>
          <a:lstStyle/>
          <a:p>
            <a:pPr>
              <a:buNone/>
            </a:pPr>
            <a:endParaRPr lang="fr-FR" dirty="0" smtClean="0">
              <a:latin typeface="Arial Black" panose="020B0A04020102020204" pitchFamily="34" charset="0"/>
            </a:endParaRPr>
          </a:p>
          <a:p>
            <a:pPr>
              <a:buNone/>
            </a:pPr>
            <a:endParaRPr lang="fr-FR" dirty="0" smtClean="0">
              <a:latin typeface="Arial Black" panose="020B0A04020102020204" pitchFamily="34" charset="0"/>
            </a:endParaRPr>
          </a:p>
          <a:p>
            <a:pPr>
              <a:buNone/>
            </a:pPr>
            <a:endParaRPr lang="fr-FR" dirty="0" smtClean="0">
              <a:latin typeface="Arial Black" panose="020B0A04020102020204" pitchFamily="34" charset="0"/>
            </a:endParaRPr>
          </a:p>
          <a:p>
            <a:pPr>
              <a:buNone/>
            </a:pPr>
            <a:endParaRPr lang="fr-FR" dirty="0" smtClean="0">
              <a:latin typeface="Arial Black" panose="020B0A04020102020204" pitchFamily="34" charset="0"/>
            </a:endParaRPr>
          </a:p>
          <a:p>
            <a:pPr>
              <a:buNone/>
            </a:pPr>
            <a:endParaRPr lang="fr-FR" dirty="0" smtClean="0">
              <a:latin typeface="Arial Black" panose="020B0A04020102020204" pitchFamily="34" charset="0"/>
            </a:endParaRPr>
          </a:p>
          <a:p>
            <a:pPr>
              <a:buNone/>
            </a:pPr>
            <a:endParaRPr lang="fr-FR" dirty="0" smtClean="0">
              <a:latin typeface="Arial Black" panose="020B0A04020102020204" pitchFamily="34" charset="0"/>
            </a:endParaRPr>
          </a:p>
          <a:p>
            <a:pPr>
              <a:buNone/>
            </a:pPr>
            <a:endParaRPr lang="fr-FR" dirty="0" smtClean="0">
              <a:latin typeface="Arial Black" panose="020B0A04020102020204" pitchFamily="34" charset="0"/>
            </a:endParaRPr>
          </a:p>
          <a:p>
            <a:pPr>
              <a:buNone/>
            </a:pPr>
            <a:r>
              <a:rPr lang="fr-FR" dirty="0" smtClean="0">
                <a:solidFill>
                  <a:srgbClr val="FF0000"/>
                </a:solidFill>
                <a:latin typeface="Arial Black" panose="020B0A04020102020204" pitchFamily="34" charset="0"/>
              </a:rPr>
              <a:t>Update Phase</a:t>
            </a:r>
            <a:r>
              <a:rPr lang="fr-FR" dirty="0" smtClean="0">
                <a:latin typeface="Arial Black" panose="020B0A04020102020204" pitchFamily="34" charset="0"/>
              </a:rPr>
              <a:t>:-&gt; </a:t>
            </a:r>
            <a:r>
              <a:rPr lang="fr-FR" dirty="0" err="1" smtClean="0">
                <a:latin typeface="Arial Black" panose="020B0A04020102020204" pitchFamily="34" charset="0"/>
              </a:rPr>
              <a:t>Based</a:t>
            </a:r>
            <a:r>
              <a:rPr lang="fr-FR" dirty="0" smtClean="0">
                <a:latin typeface="Arial Black" panose="020B0A04020102020204" pitchFamily="34" charset="0"/>
              </a:rPr>
              <a:t> on </a:t>
            </a:r>
            <a:r>
              <a:rPr lang="fr-FR" dirty="0" err="1" smtClean="0">
                <a:latin typeface="Arial Black" panose="020B0A04020102020204" pitchFamily="34" charset="0"/>
              </a:rPr>
              <a:t>object</a:t>
            </a:r>
            <a:r>
              <a:rPr lang="fr-FR" dirty="0" smtClean="0">
                <a:latin typeface="Arial Black" panose="020B0A04020102020204" pitchFamily="34" charset="0"/>
              </a:rPr>
              <a:t> </a:t>
            </a:r>
            <a:r>
              <a:rPr lang="fr-FR" dirty="0" err="1" smtClean="0">
                <a:latin typeface="Arial Black" panose="020B0A04020102020204" pitchFamily="34" charset="0"/>
              </a:rPr>
              <a:t>detection</a:t>
            </a:r>
            <a:r>
              <a:rPr lang="fr-FR" dirty="0" smtClean="0">
                <a:latin typeface="Arial Black" panose="020B0A04020102020204" pitchFamily="34" charset="0"/>
              </a:rPr>
              <a:t>. </a:t>
            </a:r>
            <a:r>
              <a:rPr lang="fr-FR" dirty="0" err="1" smtClean="0">
                <a:latin typeface="Arial Black" panose="020B0A04020102020204" pitchFamily="34" charset="0"/>
              </a:rPr>
              <a:t>Particles</a:t>
            </a:r>
            <a:r>
              <a:rPr lang="fr-FR" dirty="0" smtClean="0">
                <a:latin typeface="Arial Black" panose="020B0A04020102020204" pitchFamily="34" charset="0"/>
              </a:rPr>
              <a:t> </a:t>
            </a:r>
            <a:r>
              <a:rPr lang="fr-FR" dirty="0" err="1" smtClean="0">
                <a:latin typeface="Arial Black" panose="020B0A04020102020204" pitchFamily="34" charset="0"/>
              </a:rPr>
              <a:t>weighted</a:t>
            </a:r>
            <a:r>
              <a:rPr lang="fr-FR" dirty="0" smtClean="0">
                <a:latin typeface="Arial Black" panose="020B0A04020102020204" pitchFamily="34" charset="0"/>
              </a:rPr>
              <a:t> </a:t>
            </a:r>
            <a:r>
              <a:rPr lang="fr-FR" dirty="0" err="1" smtClean="0">
                <a:latin typeface="Arial Black" panose="020B0A04020102020204" pitchFamily="34" charset="0"/>
              </a:rPr>
              <a:t>based</a:t>
            </a:r>
            <a:r>
              <a:rPr lang="fr-FR" dirty="0" smtClean="0">
                <a:latin typeface="Arial Black" panose="020B0A04020102020204" pitchFamily="34" charset="0"/>
              </a:rPr>
              <a:t> on distance </a:t>
            </a:r>
            <a:r>
              <a:rPr lang="fr-FR" dirty="0" err="1" smtClean="0">
                <a:latin typeface="Arial Black" panose="020B0A04020102020204" pitchFamily="34" charset="0"/>
              </a:rPr>
              <a:t>from</a:t>
            </a:r>
            <a:r>
              <a:rPr lang="fr-FR" dirty="0" smtClean="0">
                <a:latin typeface="Arial Black" panose="020B0A04020102020204" pitchFamily="34" charset="0"/>
              </a:rPr>
              <a:t> </a:t>
            </a:r>
            <a:r>
              <a:rPr lang="fr-FR" dirty="0" err="1" smtClean="0">
                <a:latin typeface="Arial Black" panose="020B0A04020102020204" pitchFamily="34" charset="0"/>
              </a:rPr>
              <a:t>detection</a:t>
            </a:r>
            <a:r>
              <a:rPr lang="fr-FR" dirty="0" smtClean="0">
                <a:latin typeface="Arial Black" panose="020B0A04020102020204" pitchFamily="34" charset="0"/>
              </a:rPr>
              <a:t> </a:t>
            </a:r>
            <a:r>
              <a:rPr lang="fr-FR" dirty="0" err="1" smtClean="0">
                <a:latin typeface="Arial Black" panose="020B0A04020102020204" pitchFamily="34" charset="0"/>
              </a:rPr>
              <a:t>hypothesis</a:t>
            </a:r>
            <a:r>
              <a:rPr lang="fr-FR" dirty="0" smtClean="0">
                <a:latin typeface="Arial Black" panose="020B0A04020102020204" pitchFamily="34" charset="0"/>
              </a:rPr>
              <a:t> </a:t>
            </a:r>
            <a:r>
              <a:rPr lang="fr-FR" dirty="0" err="1" smtClean="0">
                <a:latin typeface="Arial Black" panose="020B0A04020102020204" pitchFamily="34" charset="0"/>
              </a:rPr>
              <a:t>provided</a:t>
            </a:r>
            <a:r>
              <a:rPr lang="fr-FR" dirty="0" smtClean="0">
                <a:latin typeface="Arial Black" panose="020B0A04020102020204" pitchFamily="34" charset="0"/>
              </a:rPr>
              <a:t> by adaptive HOG detector.</a:t>
            </a:r>
          </a:p>
          <a:p>
            <a:pPr>
              <a:buNone/>
            </a:pPr>
            <a:endParaRPr lang="fr-FR" dirty="0" smtClean="0">
              <a:latin typeface="Arial Black" panose="020B0A04020102020204" pitchFamily="34" charset="0"/>
            </a:endParaRPr>
          </a:p>
          <a:p>
            <a:pPr>
              <a:buNone/>
            </a:pPr>
            <a:r>
              <a:rPr lang="fr-FR" dirty="0" err="1" smtClean="0">
                <a:solidFill>
                  <a:srgbClr val="FF0000"/>
                </a:solidFill>
                <a:latin typeface="Arial Black" panose="020B0A04020102020204" pitchFamily="34" charset="0"/>
              </a:rPr>
              <a:t>Resampling</a:t>
            </a:r>
            <a:r>
              <a:rPr lang="fr-FR" dirty="0" smtClean="0">
                <a:solidFill>
                  <a:srgbClr val="FF0000"/>
                </a:solidFill>
                <a:latin typeface="Arial Black" panose="020B0A04020102020204" pitchFamily="34" charset="0"/>
              </a:rPr>
              <a:t> Phase</a:t>
            </a:r>
            <a:r>
              <a:rPr lang="fr-FR" dirty="0" smtClean="0">
                <a:latin typeface="Arial Black" panose="020B0A04020102020204" pitchFamily="34" charset="0"/>
              </a:rPr>
              <a:t>:-&gt;  </a:t>
            </a:r>
            <a:r>
              <a:rPr lang="fr-FR" dirty="0" err="1" smtClean="0">
                <a:latin typeface="Arial Black" panose="020B0A04020102020204" pitchFamily="34" charset="0"/>
              </a:rPr>
              <a:t>Based</a:t>
            </a:r>
            <a:r>
              <a:rPr lang="fr-FR" dirty="0" smtClean="0">
                <a:latin typeface="Arial Black" panose="020B0A04020102020204" pitchFamily="34" charset="0"/>
              </a:rPr>
              <a:t> on KLD. No. Of </a:t>
            </a:r>
            <a:r>
              <a:rPr lang="fr-FR" dirty="0" err="1" smtClean="0">
                <a:latin typeface="Arial Black" panose="020B0A04020102020204" pitchFamily="34" charset="0"/>
              </a:rPr>
              <a:t>particles</a:t>
            </a:r>
            <a:r>
              <a:rPr lang="fr-FR" dirty="0" smtClean="0">
                <a:latin typeface="Arial Black" panose="020B0A04020102020204" pitchFamily="34" charset="0"/>
              </a:rPr>
              <a:t> </a:t>
            </a:r>
            <a:r>
              <a:rPr lang="fr-FR" dirty="0" err="1" smtClean="0">
                <a:latin typeface="Arial Black" panose="020B0A04020102020204" pitchFamily="34" charset="0"/>
              </a:rPr>
              <a:t>representing</a:t>
            </a:r>
            <a:r>
              <a:rPr lang="fr-FR" dirty="0" smtClean="0">
                <a:latin typeface="Arial Black" panose="020B0A04020102020204" pitchFamily="34" charset="0"/>
              </a:rPr>
              <a:t> </a:t>
            </a:r>
            <a:r>
              <a:rPr lang="fr-FR" dirty="0" err="1" smtClean="0">
                <a:latin typeface="Arial Black" panose="020B0A04020102020204" pitchFamily="34" charset="0"/>
              </a:rPr>
              <a:t>belief</a:t>
            </a:r>
            <a:r>
              <a:rPr lang="fr-FR" dirty="0" smtClean="0">
                <a:latin typeface="Arial Black" panose="020B0A04020102020204" pitchFamily="34" charset="0"/>
              </a:rPr>
              <a:t> of the </a:t>
            </a:r>
            <a:r>
              <a:rPr lang="fr-FR" dirty="0" err="1" smtClean="0">
                <a:latin typeface="Arial Black" panose="020B0A04020102020204" pitchFamily="34" charset="0"/>
              </a:rPr>
              <a:t>object</a:t>
            </a:r>
            <a:r>
              <a:rPr lang="fr-FR" dirty="0" smtClean="0">
                <a:latin typeface="Arial Black" panose="020B0A04020102020204" pitchFamily="34" charset="0"/>
              </a:rPr>
              <a:t> pose </a:t>
            </a:r>
            <a:r>
              <a:rPr lang="fr-FR" dirty="0" err="1" smtClean="0">
                <a:latin typeface="Arial Black" panose="020B0A04020102020204" pitchFamily="34" charset="0"/>
              </a:rPr>
              <a:t>at</a:t>
            </a:r>
            <a:r>
              <a:rPr lang="fr-FR" dirty="0" smtClean="0">
                <a:latin typeface="Arial Black" panose="020B0A04020102020204" pitchFamily="34" charset="0"/>
              </a:rPr>
              <a:t> </a:t>
            </a:r>
            <a:r>
              <a:rPr lang="fr-FR" dirty="0" err="1" smtClean="0">
                <a:latin typeface="Arial Black" panose="020B0A04020102020204" pitchFamily="34" charset="0"/>
              </a:rPr>
              <a:t>step</a:t>
            </a:r>
            <a:r>
              <a:rPr lang="fr-FR" dirty="0" smtClean="0">
                <a:latin typeface="Arial Black" panose="020B0A04020102020204" pitchFamily="34" charset="0"/>
              </a:rPr>
              <a:t> </a:t>
            </a:r>
            <a:r>
              <a:rPr lang="fr-FR" dirty="0" err="1" smtClean="0">
                <a:latin typeface="Arial Black" panose="020B0A04020102020204" pitchFamily="34" charset="0"/>
              </a:rPr>
              <a:t>is</a:t>
            </a:r>
            <a:r>
              <a:rPr lang="fr-FR" dirty="0" smtClean="0">
                <a:latin typeface="Arial Black" panose="020B0A04020102020204" pitchFamily="34" charset="0"/>
              </a:rPr>
              <a:t> adaptive, </a:t>
            </a:r>
            <a:r>
              <a:rPr lang="fr-FR" dirty="0" err="1" smtClean="0">
                <a:latin typeface="Arial Black" panose="020B0A04020102020204" pitchFamily="34" charset="0"/>
              </a:rPr>
              <a:t>only</a:t>
            </a:r>
            <a:r>
              <a:rPr lang="fr-FR" dirty="0" smtClean="0">
                <a:latin typeface="Arial Black" panose="020B0A04020102020204" pitchFamily="34" charset="0"/>
              </a:rPr>
              <a:t> </a:t>
            </a:r>
            <a:r>
              <a:rPr lang="fr-FR" dirty="0" err="1" smtClean="0">
                <a:latin typeface="Arial Black" panose="020B0A04020102020204" pitchFamily="34" charset="0"/>
              </a:rPr>
              <a:t>those</a:t>
            </a:r>
            <a:r>
              <a:rPr lang="fr-FR" dirty="0" smtClean="0">
                <a:latin typeface="Arial Black" panose="020B0A04020102020204" pitchFamily="34" charset="0"/>
              </a:rPr>
              <a:t> </a:t>
            </a:r>
            <a:r>
              <a:rPr lang="fr-FR" dirty="0" err="1" smtClean="0">
                <a:latin typeface="Arial Black" panose="020B0A04020102020204" pitchFamily="34" charset="0"/>
              </a:rPr>
              <a:t>sufficient</a:t>
            </a:r>
            <a:r>
              <a:rPr lang="fr-FR" dirty="0" smtClean="0">
                <a:latin typeface="Arial Black" panose="020B0A04020102020204" pitchFamily="34" charset="0"/>
              </a:rPr>
              <a:t> to </a:t>
            </a:r>
            <a:r>
              <a:rPr lang="fr-FR" dirty="0" err="1" smtClean="0">
                <a:latin typeface="Arial Black" panose="020B0A04020102020204" pitchFamily="34" charset="0"/>
              </a:rPr>
              <a:t>represent</a:t>
            </a:r>
            <a:r>
              <a:rPr lang="fr-FR" dirty="0" smtClean="0">
                <a:latin typeface="Arial Black" panose="020B0A04020102020204" pitchFamily="34" charset="0"/>
              </a:rPr>
              <a:t> </a:t>
            </a:r>
            <a:r>
              <a:rPr lang="fr-FR" dirty="0" err="1" smtClean="0">
                <a:latin typeface="Arial Black" panose="020B0A04020102020204" pitchFamily="34" charset="0"/>
              </a:rPr>
              <a:t>belief</a:t>
            </a:r>
            <a:r>
              <a:rPr lang="fr-FR" dirty="0" smtClean="0">
                <a:latin typeface="Arial Black" panose="020B0A04020102020204" pitchFamily="34" charset="0"/>
              </a:rPr>
              <a:t> </a:t>
            </a:r>
            <a:r>
              <a:rPr lang="fr-FR" dirty="0" err="1" smtClean="0">
                <a:latin typeface="Arial Black" panose="020B0A04020102020204" pitchFamily="34" charset="0"/>
              </a:rPr>
              <a:t>used</a:t>
            </a:r>
            <a:r>
              <a:rPr lang="fr-FR" dirty="0" smtClean="0">
                <a:latin typeface="Arial Black" panose="020B0A04020102020204" pitchFamily="34" charset="0"/>
              </a:rPr>
              <a:t>.</a:t>
            </a:r>
          </a:p>
          <a:p>
            <a:pPr>
              <a:buNone/>
            </a:pPr>
            <a:endParaRPr lang="fr-FR" dirty="0" smtClean="0">
              <a:latin typeface="Arial Black" panose="020B0A04020102020204" pitchFamily="34" charset="0"/>
            </a:endParaRPr>
          </a:p>
        </p:txBody>
      </p:sp>
      <p:sp>
        <p:nvSpPr>
          <p:cNvPr id="6" name="Title 1"/>
          <p:cNvSpPr txBox="1">
            <a:spLocks/>
          </p:cNvSpPr>
          <p:nvPr/>
        </p:nvSpPr>
        <p:spPr>
          <a:xfrm>
            <a:off x="611560" y="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Black" panose="020B0A04020102020204" pitchFamily="34" charset="0"/>
              </a:rPr>
              <a:t>Adaptive Particle Filter</a:t>
            </a:r>
            <a:endParaRPr lang="fr-FR" sz="4000" dirty="0"/>
          </a:p>
        </p:txBody>
      </p:sp>
      <p:pic>
        <p:nvPicPr>
          <p:cNvPr id="7" name="Picture 4"/>
          <p:cNvPicPr>
            <a:picLocks noChangeAspect="1" noChangeArrowheads="1"/>
          </p:cNvPicPr>
          <p:nvPr/>
        </p:nvPicPr>
        <p:blipFill>
          <a:blip r:embed="rId2" cstate="print"/>
          <a:srcRect/>
          <a:stretch>
            <a:fillRect/>
          </a:stretch>
        </p:blipFill>
        <p:spPr bwMode="auto">
          <a:xfrm>
            <a:off x="1619672" y="1124744"/>
            <a:ext cx="4049749" cy="2276872"/>
          </a:xfrm>
          <a:prstGeom prst="rect">
            <a:avLst/>
          </a:prstGeom>
          <a:noFill/>
          <a:ln w="9525">
            <a:noFill/>
            <a:miter lim="800000"/>
            <a:headEnd/>
            <a:tailEnd/>
          </a:ln>
        </p:spPr>
      </p:pic>
    </p:spTree>
    <p:extLst>
      <p:ext uri="{BB962C8B-B14F-4D97-AF65-F5344CB8AC3E}">
        <p14:creationId xmlns="" xmlns:p14="http://schemas.microsoft.com/office/powerpoint/2010/main" val="2974339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pPr algn="ctr"/>
            <a:r>
              <a:rPr lang="en-US" sz="4000" dirty="0" smtClean="0">
                <a:latin typeface="Arial Black" panose="020B0A04020102020204" pitchFamily="34" charset="0"/>
              </a:rPr>
              <a:t>Drone Control Commands</a:t>
            </a:r>
            <a:endParaRPr lang="fr-FR" sz="40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31640" y="1196752"/>
            <a:ext cx="5904656" cy="5254952"/>
          </a:xfrm>
          <a:prstGeom prst="rect">
            <a:avLst/>
          </a:prstGeom>
          <a:noFill/>
          <a:ln w="9525">
            <a:noFill/>
            <a:miter lim="800000"/>
            <a:headEnd/>
            <a:tailEnd/>
          </a:ln>
        </p:spPr>
      </p:pic>
      <p:sp>
        <p:nvSpPr>
          <p:cNvPr id="6" name="TextBox 5"/>
          <p:cNvSpPr txBox="1"/>
          <p:nvPr/>
        </p:nvSpPr>
        <p:spPr>
          <a:xfrm>
            <a:off x="2843808" y="6021288"/>
            <a:ext cx="3096344" cy="369332"/>
          </a:xfrm>
          <a:prstGeom prst="rect">
            <a:avLst/>
          </a:prstGeom>
          <a:noFill/>
        </p:spPr>
        <p:txBody>
          <a:bodyPr wrap="square" rtlCol="0">
            <a:spAutoFit/>
          </a:bodyPr>
          <a:lstStyle/>
          <a:p>
            <a:r>
              <a:rPr lang="en-IN" dirty="0" smtClean="0">
                <a:latin typeface="Arial Black" pitchFamily="34" charset="0"/>
              </a:rPr>
              <a:t>6 Degree of Freedom</a:t>
            </a:r>
            <a:endParaRPr lang="en-IN" dirty="0">
              <a:latin typeface="Arial Black" pitchFamily="34" charset="0"/>
            </a:endParaRPr>
          </a:p>
        </p:txBody>
      </p:sp>
    </p:spTree>
    <p:extLst>
      <p:ext uri="{BB962C8B-B14F-4D97-AF65-F5344CB8AC3E}">
        <p14:creationId xmlns="" xmlns:p14="http://schemas.microsoft.com/office/powerpoint/2010/main" val="4031579218"/>
      </p:ext>
    </p:extLst>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pPr algn="ctr"/>
            <a:r>
              <a:rPr lang="en-US" sz="4000" dirty="0" smtClean="0">
                <a:latin typeface="Arial Black" panose="020B0A04020102020204" pitchFamily="34" charset="0"/>
              </a:rPr>
              <a:t>Drone Control Commands</a:t>
            </a:r>
            <a:endParaRPr lang="fr-FR" sz="40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43607" y="1844824"/>
            <a:ext cx="6851115" cy="4032448"/>
          </a:xfrm>
          <a:prstGeom prst="rect">
            <a:avLst/>
          </a:prstGeom>
          <a:noFill/>
          <a:ln w="9525">
            <a:noFill/>
            <a:miter lim="800000"/>
            <a:headEnd/>
            <a:tailEnd/>
          </a:ln>
        </p:spPr>
      </p:pic>
    </p:spTree>
    <p:extLst>
      <p:ext uri="{BB962C8B-B14F-4D97-AF65-F5344CB8AC3E}">
        <p14:creationId xmlns="" xmlns:p14="http://schemas.microsoft.com/office/powerpoint/2010/main" val="4031579218"/>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pPr algn="ctr"/>
            <a:r>
              <a:rPr lang="en-US" sz="4000" dirty="0" smtClean="0">
                <a:latin typeface="Arial Black" panose="020B0A04020102020204" pitchFamily="34" charset="0"/>
              </a:rPr>
              <a:t>Drone Control Commands</a:t>
            </a:r>
            <a:endParaRPr lang="fr-FR" sz="4000" dirty="0"/>
          </a:p>
        </p:txBody>
      </p:sp>
      <p:sp>
        <p:nvSpPr>
          <p:cNvPr id="4" name="Content Placeholder 3"/>
          <p:cNvSpPr>
            <a:spLocks noGrp="1"/>
          </p:cNvSpPr>
          <p:nvPr>
            <p:ph idx="1"/>
          </p:nvPr>
        </p:nvSpPr>
        <p:spPr/>
        <p:txBody>
          <a:bodyPr/>
          <a:lstStyle/>
          <a:p>
            <a:r>
              <a:rPr lang="en-IN" b="1" dirty="0" smtClean="0"/>
              <a:t>People Tracking Problem :</a:t>
            </a:r>
          </a:p>
          <a:p>
            <a:pPr>
              <a:buNone/>
            </a:pPr>
            <a:r>
              <a:rPr lang="en-IN" b="1" dirty="0" smtClean="0"/>
              <a:t>	Mainly used control Commands are : </a:t>
            </a:r>
          </a:p>
          <a:p>
            <a:pPr marL="868680" lvl="1" indent="-457200">
              <a:buFont typeface="+mj-lt"/>
              <a:buAutoNum type="arabicPeriod"/>
            </a:pPr>
            <a:r>
              <a:rPr lang="en-IN" b="1" dirty="0" smtClean="0"/>
              <a:t>Yaw Motion (Angular Motion + and -) : To move left or right in accordance with person.</a:t>
            </a:r>
          </a:p>
          <a:p>
            <a:pPr marL="868680" lvl="1" indent="-457200">
              <a:buFont typeface="+mj-lt"/>
              <a:buAutoNum type="arabicPeriod"/>
            </a:pPr>
            <a:r>
              <a:rPr lang="en-IN" b="1" dirty="0" smtClean="0"/>
              <a:t>Forward Motion (+ x </a:t>
            </a:r>
            <a:r>
              <a:rPr lang="en-IN" b="1" dirty="0" smtClean="0"/>
              <a:t>axis (Pitch)) </a:t>
            </a:r>
            <a:r>
              <a:rPr lang="en-IN" b="1" dirty="0" smtClean="0"/>
              <a:t>: To move forward if the person moves forward. </a:t>
            </a:r>
          </a:p>
          <a:p>
            <a:pPr marL="868680" lvl="1" indent="-457200">
              <a:buFont typeface="+mj-lt"/>
              <a:buAutoNum type="arabicPeriod"/>
            </a:pPr>
            <a:r>
              <a:rPr lang="en-IN" b="1" dirty="0" smtClean="0"/>
              <a:t>Altitude Motion (+z </a:t>
            </a:r>
            <a:r>
              <a:rPr lang="en-IN" b="1" dirty="0" smtClean="0"/>
              <a:t>axis (Throttle)) </a:t>
            </a:r>
            <a:r>
              <a:rPr lang="en-IN" b="1" dirty="0" smtClean="0"/>
              <a:t>: To make drone move at certain height (To capture complete person.)</a:t>
            </a:r>
          </a:p>
          <a:p>
            <a:pPr marL="868680" lvl="1" indent="-457200">
              <a:buFont typeface="+mj-lt"/>
              <a:buAutoNum type="arabicPeriod"/>
            </a:pPr>
            <a:endParaRPr lang="en-IN" b="1" dirty="0" smtClean="0"/>
          </a:p>
          <a:p>
            <a:pPr marL="868680" lvl="1" indent="-457200">
              <a:buFont typeface="+mj-lt"/>
              <a:buAutoNum type="arabicPeriod"/>
            </a:pPr>
            <a:endParaRPr lang="en-IN" b="1" dirty="0" smtClean="0"/>
          </a:p>
          <a:p>
            <a:pPr marL="868680" lvl="1" indent="-457200">
              <a:buFont typeface="+mj-lt"/>
              <a:buAutoNum type="arabicPeriod"/>
            </a:pPr>
            <a:endParaRPr lang="en-IN" b="1" dirty="0"/>
          </a:p>
        </p:txBody>
      </p:sp>
    </p:spTree>
    <p:extLst>
      <p:ext uri="{BB962C8B-B14F-4D97-AF65-F5344CB8AC3E}">
        <p14:creationId xmlns="" xmlns:p14="http://schemas.microsoft.com/office/powerpoint/2010/main" val="4031579218"/>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pPr algn="ctr"/>
            <a:r>
              <a:rPr lang="en-US" sz="4000" dirty="0" smtClean="0">
                <a:latin typeface="Arial Black" panose="020B0A04020102020204" pitchFamily="34" charset="0"/>
              </a:rPr>
              <a:t>TEST: Trade Off</a:t>
            </a:r>
            <a:endParaRPr lang="fr-FR" sz="4000" dirty="0"/>
          </a:p>
        </p:txBody>
      </p:sp>
      <p:sp>
        <p:nvSpPr>
          <p:cNvPr id="4" name="Content Placeholder 3"/>
          <p:cNvSpPr>
            <a:spLocks noGrp="1"/>
          </p:cNvSpPr>
          <p:nvPr>
            <p:ph idx="1"/>
          </p:nvPr>
        </p:nvSpPr>
        <p:spPr>
          <a:xfrm>
            <a:off x="0" y="836712"/>
            <a:ext cx="8460432" cy="6021288"/>
          </a:xfrm>
        </p:spPr>
        <p:txBody>
          <a:bodyPr>
            <a:normAutofit lnSpcReduction="10000"/>
          </a:bodyPr>
          <a:lstStyle/>
          <a:p>
            <a:pPr marL="868680" lvl="1" indent="-457200">
              <a:buNone/>
            </a:pPr>
            <a:endParaRPr lang="en-IN" b="1"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r>
              <a:rPr lang="en-IN" sz="2400" dirty="0" smtClean="0"/>
              <a:t>With the original drone video frames, the algorithm implementation is </a:t>
            </a:r>
            <a:r>
              <a:rPr lang="en-IN" sz="2400" b="1" dirty="0" smtClean="0">
                <a:solidFill>
                  <a:srgbClr val="FF0000"/>
                </a:solidFill>
              </a:rPr>
              <a:t>quite slow </a:t>
            </a:r>
            <a:r>
              <a:rPr lang="en-IN" sz="2400" dirty="0" smtClean="0"/>
              <a:t>as the HOG detection  dependent on the image size.</a:t>
            </a:r>
          </a:p>
          <a:p>
            <a:endParaRPr lang="en-IN" sz="2400" b="1" dirty="0" smtClean="0"/>
          </a:p>
          <a:p>
            <a:r>
              <a:rPr lang="en-IN" sz="2400" b="1" dirty="0" smtClean="0"/>
              <a:t>Trade off  b/w computational complexity and detection accuracy.</a:t>
            </a:r>
          </a:p>
          <a:p>
            <a:endParaRPr lang="en-IN" sz="2400" b="1" dirty="0" smtClean="0"/>
          </a:p>
          <a:p>
            <a:r>
              <a:rPr lang="en-IN" dirty="0" smtClean="0"/>
              <a:t>Improved the performance by resizing the images</a:t>
            </a:r>
            <a:r>
              <a:rPr lang="en-IN" b="1" dirty="0" smtClean="0"/>
              <a:t>, with reduced accuracy </a:t>
            </a:r>
            <a:r>
              <a:rPr lang="en-IN" dirty="0" smtClean="0"/>
              <a:t>compared with the original sizes.</a:t>
            </a:r>
          </a:p>
        </p:txBody>
      </p:sp>
      <p:sp>
        <p:nvSpPr>
          <p:cNvPr id="6" name="Right Arrow 5"/>
          <p:cNvSpPr/>
          <p:nvPr/>
        </p:nvSpPr>
        <p:spPr>
          <a:xfrm>
            <a:off x="4644008" y="1772816"/>
            <a:ext cx="64807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4"/>
          <p:cNvPicPr>
            <a:picLocks noChangeAspect="1" noChangeArrowheads="1"/>
          </p:cNvPicPr>
          <p:nvPr/>
        </p:nvPicPr>
        <p:blipFill>
          <a:blip r:embed="rId2" cstate="print"/>
          <a:srcRect/>
          <a:stretch>
            <a:fillRect/>
          </a:stretch>
        </p:blipFill>
        <p:spPr bwMode="auto">
          <a:xfrm>
            <a:off x="251520" y="908720"/>
            <a:ext cx="4049749" cy="2276872"/>
          </a:xfrm>
          <a:prstGeom prst="rect">
            <a:avLst/>
          </a:prstGeom>
          <a:noFill/>
          <a:ln w="9525">
            <a:noFill/>
            <a:miter lim="800000"/>
            <a:headEnd/>
            <a:tailEnd/>
          </a:ln>
        </p:spPr>
      </p:pic>
      <p:pic>
        <p:nvPicPr>
          <p:cNvPr id="9" name="Picture 4"/>
          <p:cNvPicPr>
            <a:picLocks noChangeAspect="1" noChangeArrowheads="1"/>
          </p:cNvPicPr>
          <p:nvPr/>
        </p:nvPicPr>
        <p:blipFill>
          <a:blip r:embed="rId3" cstate="print"/>
          <a:srcRect/>
          <a:stretch>
            <a:fillRect/>
          </a:stretch>
        </p:blipFill>
        <p:spPr bwMode="auto">
          <a:xfrm>
            <a:off x="5580112" y="1340768"/>
            <a:ext cx="2384751" cy="1340768"/>
          </a:xfrm>
          <a:prstGeom prst="rect">
            <a:avLst/>
          </a:prstGeom>
          <a:noFill/>
          <a:ln w="9525">
            <a:noFill/>
            <a:miter lim="800000"/>
            <a:headEnd/>
            <a:tailEnd/>
          </a:ln>
        </p:spPr>
      </p:pic>
    </p:spTree>
    <p:extLst>
      <p:ext uri="{BB962C8B-B14F-4D97-AF65-F5344CB8AC3E}">
        <p14:creationId xmlns="" xmlns:p14="http://schemas.microsoft.com/office/powerpoint/2010/main" val="4031579218"/>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8720"/>
            <a:ext cx="8460432" cy="5949280"/>
          </a:xfrm>
        </p:spPr>
        <p:txBody>
          <a:bodyPr>
            <a:normAutofit fontScale="92500"/>
          </a:bodyPr>
          <a:lstStyle/>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r>
              <a:rPr lang="fr-FR" dirty="0" smtClean="0">
                <a:solidFill>
                  <a:srgbClr val="FF0000"/>
                </a:solidFill>
                <a:latin typeface="Arial Black" panose="020B0A04020102020204" pitchFamily="34" charset="0"/>
              </a:rPr>
              <a:t>Indoor </a:t>
            </a:r>
            <a:r>
              <a:rPr lang="fr-FR" dirty="0" err="1" smtClean="0">
                <a:solidFill>
                  <a:srgbClr val="FF0000"/>
                </a:solidFill>
                <a:latin typeface="Arial Black" panose="020B0A04020102020204" pitchFamily="34" charset="0"/>
              </a:rPr>
              <a:t>Testing</a:t>
            </a:r>
            <a:endParaRPr lang="fr-FR" dirty="0" smtClean="0">
              <a:solidFill>
                <a:srgbClr val="FF0000"/>
              </a:solidFill>
              <a:latin typeface="Arial Black" panose="020B0A04020102020204" pitchFamily="34" charset="0"/>
            </a:endParaRPr>
          </a:p>
          <a:p>
            <a:endParaRPr lang="en-IN" dirty="0" smtClean="0"/>
          </a:p>
          <a:p>
            <a:r>
              <a:rPr lang="en-IN" b="1" dirty="0" smtClean="0"/>
              <a:t>Angular motion </a:t>
            </a:r>
            <a:r>
              <a:rPr lang="en-IN" dirty="0" smtClean="0"/>
              <a:t>of the drone based upon the difference between the position of the tracking circle (its x coordinates) with the centre of the image (called </a:t>
            </a:r>
            <a:r>
              <a:rPr lang="en-IN" b="1" dirty="0" smtClean="0"/>
              <a:t>the </a:t>
            </a:r>
            <a:r>
              <a:rPr lang="en-IN" b="1" dirty="0" err="1" smtClean="0"/>
              <a:t>offsetpixels</a:t>
            </a:r>
            <a:r>
              <a:rPr lang="en-IN" dirty="0" smtClean="0"/>
              <a:t>). If </a:t>
            </a:r>
            <a:r>
              <a:rPr lang="en-IN" b="1" dirty="0" smtClean="0"/>
              <a:t>difference is greater </a:t>
            </a:r>
            <a:r>
              <a:rPr lang="en-IN" dirty="0" smtClean="0"/>
              <a:t>than a certain threshold, the drone set an angular motion with regards to :-&gt;</a:t>
            </a:r>
          </a:p>
          <a:p>
            <a:endParaRPr lang="en-IN" dirty="0" smtClean="0"/>
          </a:p>
          <a:p>
            <a:r>
              <a:rPr lang="en-IN" dirty="0" smtClean="0"/>
              <a:t>the </a:t>
            </a:r>
            <a:r>
              <a:rPr lang="en-IN" b="1" dirty="0" smtClean="0"/>
              <a:t>angle delta </a:t>
            </a:r>
            <a:r>
              <a:rPr lang="en-IN" dirty="0" smtClean="0"/>
              <a:t>which is the arc tangent of the offset pixel and the distance (</a:t>
            </a:r>
            <a:r>
              <a:rPr lang="en-IN" b="1" dirty="0" smtClean="0"/>
              <a:t>focal length</a:t>
            </a:r>
            <a:r>
              <a:rPr lang="en-IN" dirty="0" smtClean="0"/>
              <a:t>) of the image screen from the </a:t>
            </a:r>
            <a:r>
              <a:rPr lang="en-IN" b="1" dirty="0" smtClean="0"/>
              <a:t>camera's centre of focus.</a:t>
            </a:r>
          </a:p>
          <a:p>
            <a:endParaRPr lang="en-IN" dirty="0" smtClean="0"/>
          </a:p>
        </p:txBody>
      </p:sp>
      <p:sp>
        <p:nvSpPr>
          <p:cNvPr id="9" name="Title 1"/>
          <p:cNvSpPr txBox="1">
            <a:spLocks/>
          </p:cNvSpPr>
          <p:nvPr/>
        </p:nvSpPr>
        <p:spPr>
          <a:xfrm>
            <a:off x="611560" y="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Black" panose="020B0A04020102020204" pitchFamily="34" charset="0"/>
              </a:rPr>
              <a:t>TEST: INDOOR &amp; OUTDOOR</a:t>
            </a:r>
            <a:endParaRPr lang="fr-FR" sz="4000" dirty="0"/>
          </a:p>
        </p:txBody>
      </p:sp>
      <p:pic>
        <p:nvPicPr>
          <p:cNvPr id="5124" name="Picture 4"/>
          <p:cNvPicPr>
            <a:picLocks noChangeAspect="1" noChangeArrowheads="1"/>
          </p:cNvPicPr>
          <p:nvPr/>
        </p:nvPicPr>
        <p:blipFill>
          <a:blip r:embed="rId2" cstate="print"/>
          <a:srcRect/>
          <a:stretch>
            <a:fillRect/>
          </a:stretch>
        </p:blipFill>
        <p:spPr bwMode="auto">
          <a:xfrm>
            <a:off x="1259632" y="908720"/>
            <a:ext cx="4752528" cy="2324606"/>
          </a:xfrm>
          <a:prstGeom prst="rect">
            <a:avLst/>
          </a:prstGeom>
          <a:noFill/>
          <a:ln w="9525">
            <a:noFill/>
            <a:miter lim="800000"/>
            <a:headEnd/>
            <a:tailEnd/>
          </a:ln>
        </p:spPr>
      </p:pic>
    </p:spTree>
    <p:extLst>
      <p:ext uri="{BB962C8B-B14F-4D97-AF65-F5344CB8AC3E}">
        <p14:creationId xmlns="" xmlns:p14="http://schemas.microsoft.com/office/powerpoint/2010/main" val="3366657122"/>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8720"/>
            <a:ext cx="8460432" cy="5949280"/>
          </a:xfrm>
        </p:spPr>
        <p:txBody>
          <a:bodyPr>
            <a:normAutofit lnSpcReduction="10000"/>
          </a:bodyPr>
          <a:lstStyle/>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r>
              <a:rPr lang="fr-FR" dirty="0" smtClean="0">
                <a:solidFill>
                  <a:srgbClr val="FF0000"/>
                </a:solidFill>
                <a:latin typeface="Arial Black" panose="020B0A04020102020204" pitchFamily="34" charset="0"/>
              </a:rPr>
              <a:t>Indoor </a:t>
            </a:r>
            <a:r>
              <a:rPr lang="fr-FR" dirty="0" err="1" smtClean="0">
                <a:solidFill>
                  <a:srgbClr val="FF0000"/>
                </a:solidFill>
                <a:latin typeface="Arial Black" panose="020B0A04020102020204" pitchFamily="34" charset="0"/>
              </a:rPr>
              <a:t>Testing</a:t>
            </a: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r>
              <a:rPr lang="en-IN" dirty="0" smtClean="0"/>
              <a:t>Limitation due to small room size.</a:t>
            </a:r>
          </a:p>
          <a:p>
            <a:r>
              <a:rPr lang="en-IN" b="1" dirty="0" smtClean="0"/>
              <a:t>Yaw motion </a:t>
            </a:r>
            <a:r>
              <a:rPr lang="en-IN" dirty="0" smtClean="0"/>
              <a:t>of the drone focussed upon (</a:t>
            </a:r>
            <a:r>
              <a:rPr lang="en-IN" b="1" dirty="0" smtClean="0"/>
              <a:t>Pitch</a:t>
            </a:r>
            <a:r>
              <a:rPr lang="en-IN" dirty="0" smtClean="0"/>
              <a:t> set to low - 0.05 or 0).</a:t>
            </a:r>
          </a:p>
          <a:p>
            <a:r>
              <a:rPr lang="en-IN" dirty="0" smtClean="0"/>
              <a:t>Able to track the person most of the times.</a:t>
            </a:r>
          </a:p>
          <a:p>
            <a:pPr>
              <a:buNone/>
            </a:pPr>
            <a:r>
              <a:rPr lang="en-IN" b="1" dirty="0" smtClean="0"/>
              <a:t>Issues: -&gt;</a:t>
            </a:r>
          </a:p>
          <a:p>
            <a:r>
              <a:rPr lang="en-IN" dirty="0" smtClean="0"/>
              <a:t>problem of horizontal drift during the yaw motion of the drone.</a:t>
            </a:r>
          </a:p>
          <a:p>
            <a:r>
              <a:rPr lang="en-IN" dirty="0" smtClean="0"/>
              <a:t>Bad </a:t>
            </a:r>
            <a:r>
              <a:rPr lang="en-IN" dirty="0" smtClean="0"/>
              <a:t>Illuminations </a:t>
            </a:r>
            <a:r>
              <a:rPr lang="en-IN" dirty="0" smtClean="0"/>
              <a:t>seldom causes false tracking of pillars or black CPU's.</a:t>
            </a:r>
          </a:p>
        </p:txBody>
      </p:sp>
      <p:sp>
        <p:nvSpPr>
          <p:cNvPr id="9" name="Title 1"/>
          <p:cNvSpPr txBox="1">
            <a:spLocks/>
          </p:cNvSpPr>
          <p:nvPr/>
        </p:nvSpPr>
        <p:spPr>
          <a:xfrm>
            <a:off x="611560" y="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Black" panose="020B0A04020102020204" pitchFamily="34" charset="0"/>
              </a:rPr>
              <a:t>TEST: INDOOR &amp; OUTDOOR</a:t>
            </a:r>
            <a:endParaRPr lang="fr-FR" sz="4000" dirty="0"/>
          </a:p>
        </p:txBody>
      </p:sp>
      <p:pic>
        <p:nvPicPr>
          <p:cNvPr id="10" name="Picture 4"/>
          <p:cNvPicPr>
            <a:picLocks noChangeAspect="1" noChangeArrowheads="1"/>
          </p:cNvPicPr>
          <p:nvPr/>
        </p:nvPicPr>
        <p:blipFill>
          <a:blip r:embed="rId2" cstate="print"/>
          <a:srcRect/>
          <a:stretch>
            <a:fillRect/>
          </a:stretch>
        </p:blipFill>
        <p:spPr bwMode="auto">
          <a:xfrm>
            <a:off x="1259632" y="908720"/>
            <a:ext cx="4752528" cy="2324606"/>
          </a:xfrm>
          <a:prstGeom prst="rect">
            <a:avLst/>
          </a:prstGeom>
          <a:noFill/>
          <a:ln w="9525">
            <a:noFill/>
            <a:miter lim="800000"/>
            <a:headEnd/>
            <a:tailEnd/>
          </a:ln>
        </p:spPr>
      </p:pic>
    </p:spTree>
    <p:extLst>
      <p:ext uri="{BB962C8B-B14F-4D97-AF65-F5344CB8AC3E}">
        <p14:creationId xmlns="" xmlns:p14="http://schemas.microsoft.com/office/powerpoint/2010/main" val="3366657122"/>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8720"/>
            <a:ext cx="8460432" cy="5949280"/>
          </a:xfrm>
        </p:spPr>
        <p:txBody>
          <a:bodyPr>
            <a:normAutofit lnSpcReduction="10000"/>
          </a:bodyPr>
          <a:lstStyle/>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endParaRPr lang="fr-FR" dirty="0" smtClean="0">
              <a:solidFill>
                <a:srgbClr val="FF0000"/>
              </a:solidFill>
              <a:latin typeface="Arial Black" panose="020B0A04020102020204" pitchFamily="34" charset="0"/>
            </a:endParaRPr>
          </a:p>
          <a:p>
            <a:pPr>
              <a:buNone/>
            </a:pPr>
            <a:r>
              <a:rPr lang="fr-FR" dirty="0" err="1" smtClean="0">
                <a:solidFill>
                  <a:srgbClr val="FF0000"/>
                </a:solidFill>
                <a:latin typeface="Arial Black" panose="020B0A04020102020204" pitchFamily="34" charset="0"/>
              </a:rPr>
              <a:t>Outdoor</a:t>
            </a:r>
            <a:r>
              <a:rPr lang="fr-FR" dirty="0" smtClean="0">
                <a:solidFill>
                  <a:srgbClr val="FF0000"/>
                </a:solidFill>
                <a:latin typeface="Arial Black" panose="020B0A04020102020204" pitchFamily="34" charset="0"/>
              </a:rPr>
              <a:t> </a:t>
            </a:r>
            <a:r>
              <a:rPr lang="fr-FR" dirty="0" err="1" smtClean="0">
                <a:solidFill>
                  <a:srgbClr val="FF0000"/>
                </a:solidFill>
                <a:latin typeface="Arial Black" panose="020B0A04020102020204" pitchFamily="34" charset="0"/>
              </a:rPr>
              <a:t>Testing</a:t>
            </a:r>
            <a:r>
              <a:rPr lang="fr-FR" dirty="0" smtClean="0">
                <a:solidFill>
                  <a:srgbClr val="FF0000"/>
                </a:solidFill>
                <a:latin typeface="Arial Black" panose="020B0A04020102020204" pitchFamily="34" charset="0"/>
              </a:rPr>
              <a:t> (3 </a:t>
            </a:r>
            <a:r>
              <a:rPr lang="fr-FR" dirty="0" err="1" smtClean="0">
                <a:solidFill>
                  <a:srgbClr val="FF0000"/>
                </a:solidFill>
                <a:latin typeface="Arial Black" panose="020B0A04020102020204" pitchFamily="34" charset="0"/>
              </a:rPr>
              <a:t>specific</a:t>
            </a:r>
            <a:r>
              <a:rPr lang="fr-FR" dirty="0" smtClean="0">
                <a:solidFill>
                  <a:srgbClr val="FF0000"/>
                </a:solidFill>
                <a:latin typeface="Arial Black" panose="020B0A04020102020204" pitchFamily="34" charset="0"/>
              </a:rPr>
              <a:t> </a:t>
            </a:r>
            <a:r>
              <a:rPr lang="fr-FR" dirty="0" err="1" smtClean="0">
                <a:solidFill>
                  <a:srgbClr val="FF0000"/>
                </a:solidFill>
                <a:latin typeface="Arial Black" panose="020B0A04020102020204" pitchFamily="34" charset="0"/>
              </a:rPr>
              <a:t>tasks</a:t>
            </a:r>
            <a:r>
              <a:rPr lang="fr-FR" dirty="0" smtClean="0">
                <a:solidFill>
                  <a:srgbClr val="FF0000"/>
                </a:solidFill>
                <a:latin typeface="Arial Black" panose="020B0A04020102020204" pitchFamily="34" charset="0"/>
              </a:rPr>
              <a:t>)</a:t>
            </a:r>
          </a:p>
          <a:p>
            <a:pPr>
              <a:buNone/>
            </a:pPr>
            <a:endParaRPr lang="fr-FR" dirty="0" smtClean="0">
              <a:solidFill>
                <a:srgbClr val="FF0000"/>
              </a:solidFill>
              <a:latin typeface="Arial Black" panose="020B0A04020102020204" pitchFamily="34" charset="0"/>
            </a:endParaRPr>
          </a:p>
          <a:p>
            <a:pPr>
              <a:buFont typeface="Wingdings" pitchFamily="2" charset="2"/>
              <a:buChar char="ü"/>
            </a:pPr>
            <a:r>
              <a:rPr lang="en-IN" dirty="0" smtClean="0"/>
              <a:t>How the drone tracks a person moving straight without any deviation.</a:t>
            </a:r>
          </a:p>
          <a:p>
            <a:pPr>
              <a:buFont typeface="Wingdings" pitchFamily="2" charset="2"/>
              <a:buChar char="ü"/>
            </a:pPr>
            <a:r>
              <a:rPr lang="en-IN" dirty="0" smtClean="0"/>
              <a:t>How the drone reacts to 90 degree sharp turns on corners.</a:t>
            </a:r>
          </a:p>
          <a:p>
            <a:r>
              <a:rPr lang="en-IN" dirty="0" smtClean="0"/>
              <a:t>Effect of occlusion on the tracking of the drone.</a:t>
            </a:r>
          </a:p>
          <a:p>
            <a:pPr>
              <a:buNone/>
            </a:pPr>
            <a:r>
              <a:rPr lang="en-IN" b="1" dirty="0" smtClean="0"/>
              <a:t>Issues: -&gt;</a:t>
            </a:r>
          </a:p>
          <a:p>
            <a:r>
              <a:rPr lang="en-IN" dirty="0" smtClean="0"/>
              <a:t>drone is prone to drastic climatic conditions like winds, rains, shadow effect, etc.</a:t>
            </a:r>
          </a:p>
        </p:txBody>
      </p:sp>
      <p:sp>
        <p:nvSpPr>
          <p:cNvPr id="9" name="Title 1"/>
          <p:cNvSpPr txBox="1">
            <a:spLocks/>
          </p:cNvSpPr>
          <p:nvPr/>
        </p:nvSpPr>
        <p:spPr>
          <a:xfrm>
            <a:off x="611560" y="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Black" panose="020B0A04020102020204" pitchFamily="34" charset="0"/>
              </a:rPr>
              <a:t>TEST: INDOOR &amp; OUTDOOR</a:t>
            </a:r>
            <a:endParaRPr lang="fr-FR" sz="4000" dirty="0"/>
          </a:p>
        </p:txBody>
      </p:sp>
      <p:pic>
        <p:nvPicPr>
          <p:cNvPr id="5" name="Picture 4"/>
          <p:cNvPicPr>
            <a:picLocks noChangeAspect="1" noChangeArrowheads="1"/>
          </p:cNvPicPr>
          <p:nvPr/>
        </p:nvPicPr>
        <p:blipFill>
          <a:blip r:embed="rId2" cstate="print"/>
          <a:srcRect/>
          <a:stretch>
            <a:fillRect/>
          </a:stretch>
        </p:blipFill>
        <p:spPr bwMode="auto">
          <a:xfrm>
            <a:off x="1691680" y="908719"/>
            <a:ext cx="4248472" cy="2388599"/>
          </a:xfrm>
          <a:prstGeom prst="rect">
            <a:avLst/>
          </a:prstGeom>
          <a:noFill/>
          <a:ln w="9525">
            <a:noFill/>
            <a:miter lim="800000"/>
            <a:headEnd/>
            <a:tailEnd/>
          </a:ln>
        </p:spPr>
      </p:pic>
    </p:spTree>
    <p:extLst>
      <p:ext uri="{BB962C8B-B14F-4D97-AF65-F5344CB8AC3E}">
        <p14:creationId xmlns="" xmlns:p14="http://schemas.microsoft.com/office/powerpoint/2010/main" val="3366657122"/>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0"/>
            <a:ext cx="7924800" cy="1143000"/>
          </a:xfrm>
        </p:spPr>
        <p:txBody>
          <a:bodyPr/>
          <a:lstStyle/>
          <a:p>
            <a:pPr algn="ctr"/>
            <a:r>
              <a:rPr lang="en-US" sz="4000" dirty="0" smtClean="0">
                <a:latin typeface="Arial Black" panose="020B0A04020102020204" pitchFamily="34" charset="0"/>
              </a:rPr>
              <a:t>INDEX</a:t>
            </a:r>
            <a:endParaRPr lang="fr-FR" sz="4000" dirty="0"/>
          </a:p>
        </p:txBody>
      </p:sp>
      <p:sp>
        <p:nvSpPr>
          <p:cNvPr id="5" name="TextBox 4"/>
          <p:cNvSpPr txBox="1"/>
          <p:nvPr/>
        </p:nvSpPr>
        <p:spPr>
          <a:xfrm>
            <a:off x="0" y="1268760"/>
            <a:ext cx="8460432" cy="5770811"/>
          </a:xfrm>
          <a:prstGeom prst="rect">
            <a:avLst/>
          </a:prstGeom>
          <a:noFill/>
        </p:spPr>
        <p:txBody>
          <a:bodyPr wrap="square" rtlCol="0">
            <a:spAutoFit/>
          </a:bodyPr>
          <a:lstStyle/>
          <a:p>
            <a:pPr>
              <a:lnSpc>
                <a:spcPct val="150000"/>
              </a:lnSpc>
              <a:buFont typeface="Wingdings" pitchFamily="2" charset="2"/>
              <a:buChar char="Ø"/>
            </a:pPr>
            <a:r>
              <a:rPr lang="en-US" altLang="fr-FR" dirty="0" smtClean="0">
                <a:latin typeface="Arial Black" panose="020B0A04020102020204" pitchFamily="34" charset="0"/>
              </a:rPr>
              <a:t> </a:t>
            </a:r>
            <a:r>
              <a:rPr lang="en-US" altLang="fr-FR" dirty="0" smtClean="0">
                <a:latin typeface="Arial Black" panose="020B0A04020102020204" pitchFamily="34" charset="0"/>
              </a:rPr>
              <a:t>A Brief Introduction </a:t>
            </a:r>
            <a:r>
              <a:rPr lang="en-US" altLang="fr-FR" dirty="0" smtClean="0">
                <a:latin typeface="Arial Black" panose="020B0A04020102020204" pitchFamily="34" charset="0"/>
              </a:rPr>
              <a:t>:</a:t>
            </a:r>
          </a:p>
          <a:p>
            <a:pPr>
              <a:lnSpc>
                <a:spcPct val="150000"/>
              </a:lnSpc>
            </a:pPr>
            <a:r>
              <a:rPr lang="en-US" altLang="fr-FR" dirty="0" smtClean="0">
                <a:latin typeface="Arial Black" panose="020B0A04020102020204" pitchFamily="34" charset="0"/>
              </a:rPr>
              <a:t>	</a:t>
            </a:r>
          </a:p>
          <a:p>
            <a:pPr>
              <a:lnSpc>
                <a:spcPct val="150000"/>
              </a:lnSpc>
              <a:buFont typeface="Wingdings" pitchFamily="2" charset="2"/>
              <a:buChar char="Ø"/>
            </a:pPr>
            <a:r>
              <a:rPr lang="en-US" altLang="fr-FR" dirty="0" smtClean="0">
                <a:latin typeface="Arial Black" panose="020B0A04020102020204" pitchFamily="34" charset="0"/>
              </a:rPr>
              <a:t> Methodology Adopted</a:t>
            </a:r>
          </a:p>
          <a:p>
            <a:pPr lvl="1">
              <a:lnSpc>
                <a:spcPct val="150000"/>
              </a:lnSpc>
              <a:buFont typeface="Courier New" pitchFamily="49" charset="0"/>
              <a:buChar char="o"/>
            </a:pPr>
            <a:r>
              <a:rPr lang="en-US" altLang="fr-FR" dirty="0" smtClean="0">
                <a:latin typeface="Arial Black" panose="020B0A04020102020204" pitchFamily="34" charset="0"/>
              </a:rPr>
              <a:t> Detection – Adaptive HOG</a:t>
            </a:r>
          </a:p>
          <a:p>
            <a:pPr lvl="1">
              <a:lnSpc>
                <a:spcPct val="150000"/>
              </a:lnSpc>
              <a:buFont typeface="Courier New" pitchFamily="49" charset="0"/>
              <a:buChar char="o"/>
            </a:pPr>
            <a:r>
              <a:rPr lang="en-US" altLang="fr-FR" dirty="0" smtClean="0">
                <a:latin typeface="Arial Black" panose="020B0A04020102020204" pitchFamily="34" charset="0"/>
              </a:rPr>
              <a:t> Tracking – </a:t>
            </a:r>
            <a:r>
              <a:rPr lang="en-US" altLang="fr-FR" dirty="0" err="1" smtClean="0">
                <a:latin typeface="Arial Black" panose="020B0A04020102020204" pitchFamily="34" charset="0"/>
              </a:rPr>
              <a:t>Rao</a:t>
            </a:r>
            <a:r>
              <a:rPr lang="en-US" altLang="fr-FR" dirty="0" smtClean="0">
                <a:latin typeface="Arial Black" panose="020B0A04020102020204" pitchFamily="34" charset="0"/>
              </a:rPr>
              <a:t>- </a:t>
            </a:r>
            <a:r>
              <a:rPr lang="en-US" altLang="fr-FR" dirty="0" err="1" smtClean="0">
                <a:latin typeface="Arial Black" panose="020B0A04020102020204" pitchFamily="34" charset="0"/>
              </a:rPr>
              <a:t>Blackwellised</a:t>
            </a:r>
            <a:r>
              <a:rPr lang="en-US" altLang="fr-FR" dirty="0" smtClean="0">
                <a:latin typeface="Arial Black" panose="020B0A04020102020204" pitchFamily="34" charset="0"/>
              </a:rPr>
              <a:t> Particle Filter</a:t>
            </a:r>
          </a:p>
          <a:p>
            <a:pPr lvl="1">
              <a:lnSpc>
                <a:spcPct val="150000"/>
              </a:lnSpc>
              <a:buFont typeface="Courier New" pitchFamily="49" charset="0"/>
              <a:buChar char="o"/>
            </a:pPr>
            <a:r>
              <a:rPr lang="en-US" altLang="fr-FR" dirty="0" smtClean="0">
                <a:latin typeface="Arial Black" panose="020B0A04020102020204" pitchFamily="34" charset="0"/>
              </a:rPr>
              <a:t> Averaging  for smooth controls</a:t>
            </a:r>
          </a:p>
          <a:p>
            <a:pPr lvl="1">
              <a:lnSpc>
                <a:spcPct val="150000"/>
              </a:lnSpc>
            </a:pPr>
            <a:endParaRPr lang="en-US" altLang="fr-FR" dirty="0" smtClean="0">
              <a:latin typeface="Arial Black" panose="020B0A04020102020204" pitchFamily="34" charset="0"/>
            </a:endParaRPr>
          </a:p>
          <a:p>
            <a:pPr>
              <a:buFont typeface="Wingdings" pitchFamily="2" charset="2"/>
              <a:buChar char="Ø"/>
            </a:pPr>
            <a:r>
              <a:rPr lang="en-US" dirty="0" smtClean="0">
                <a:latin typeface="Arial Black" panose="020B0A04020102020204" pitchFamily="34" charset="0"/>
              </a:rPr>
              <a:t> Drone Control Commands</a:t>
            </a:r>
          </a:p>
          <a:p>
            <a:endParaRPr lang="en-US" dirty="0" smtClean="0">
              <a:latin typeface="Arial Black" panose="020B0A04020102020204" pitchFamily="34" charset="0"/>
            </a:endParaRPr>
          </a:p>
          <a:p>
            <a:pPr>
              <a:buFont typeface="Wingdings" pitchFamily="2" charset="2"/>
              <a:buChar char="Ø"/>
            </a:pPr>
            <a:r>
              <a:rPr lang="en-US" dirty="0" smtClean="0">
                <a:latin typeface="Arial Black" panose="020B0A04020102020204" pitchFamily="34" charset="0"/>
              </a:rPr>
              <a:t> Test</a:t>
            </a:r>
          </a:p>
          <a:p>
            <a:pPr lvl="1">
              <a:buFont typeface="Courier New" pitchFamily="49" charset="0"/>
              <a:buChar char="o"/>
            </a:pPr>
            <a:r>
              <a:rPr lang="en-US" dirty="0" smtClean="0">
                <a:latin typeface="Arial Black" panose="020B0A04020102020204" pitchFamily="34" charset="0"/>
              </a:rPr>
              <a:t> Indoor  - Angular Motion</a:t>
            </a:r>
          </a:p>
          <a:p>
            <a:pPr lvl="1">
              <a:buFont typeface="Courier New" pitchFamily="49" charset="0"/>
              <a:buChar char="o"/>
            </a:pPr>
            <a:r>
              <a:rPr lang="en-US" dirty="0" smtClean="0">
                <a:latin typeface="Arial Black" panose="020B0A04020102020204" pitchFamily="34" charset="0"/>
              </a:rPr>
              <a:t>Outdoor – Straight Line , Sharp Turns and Occlusions	 </a:t>
            </a:r>
          </a:p>
          <a:p>
            <a:pPr>
              <a:buFont typeface="Wingdings" pitchFamily="2" charset="2"/>
              <a:buChar char="Ø"/>
            </a:pPr>
            <a:endParaRPr lang="en-US" dirty="0" smtClean="0">
              <a:latin typeface="Arial Black" panose="020B0A04020102020204" pitchFamily="34" charset="0"/>
            </a:endParaRPr>
          </a:p>
          <a:p>
            <a:pPr>
              <a:buFont typeface="Wingdings" pitchFamily="2" charset="2"/>
              <a:buChar char="Ø"/>
            </a:pPr>
            <a:r>
              <a:rPr lang="en-US" dirty="0" smtClean="0">
                <a:latin typeface="Arial Black" panose="020B0A04020102020204" pitchFamily="34" charset="0"/>
              </a:rPr>
              <a:t> Conclusion</a:t>
            </a:r>
          </a:p>
          <a:p>
            <a:pPr>
              <a:buFont typeface="Wingdings" pitchFamily="2" charset="2"/>
              <a:buChar char="Ø"/>
            </a:pPr>
            <a:endParaRPr lang="en-US" dirty="0" smtClean="0">
              <a:latin typeface="Arial Black" panose="020B0A04020102020204" pitchFamily="34" charset="0"/>
            </a:endParaRPr>
          </a:p>
          <a:p>
            <a:pPr>
              <a:buFont typeface="Wingdings" pitchFamily="2" charset="2"/>
              <a:buChar char="Ø"/>
            </a:pPr>
            <a:r>
              <a:rPr lang="en-US" dirty="0" smtClean="0">
                <a:latin typeface="Arial Black" panose="020B0A04020102020204" pitchFamily="34" charset="0"/>
              </a:rPr>
              <a:t> References</a:t>
            </a:r>
            <a:endParaRPr lang="en-US" dirty="0">
              <a:latin typeface="Arial Black" panose="020B0A04020102020204" pitchFamily="34" charset="0"/>
            </a:endParaRPr>
          </a:p>
          <a:p>
            <a:endParaRPr lang="fr-FR" dirty="0">
              <a:latin typeface="Arial Black" panose="020B0A04020102020204" pitchFamily="34" charset="0"/>
            </a:endParaRPr>
          </a:p>
        </p:txBody>
      </p:sp>
      <p:pic>
        <p:nvPicPr>
          <p:cNvPr id="6" name="Picture 5" descr="index.jpg"/>
          <p:cNvPicPr>
            <a:picLocks noChangeAspect="1"/>
          </p:cNvPicPr>
          <p:nvPr/>
        </p:nvPicPr>
        <p:blipFill>
          <a:blip r:embed="rId2" cstate="print"/>
          <a:stretch>
            <a:fillRect/>
          </a:stretch>
        </p:blipFill>
        <p:spPr>
          <a:xfrm>
            <a:off x="5508104" y="1268760"/>
            <a:ext cx="2466975" cy="1847850"/>
          </a:xfrm>
          <a:prstGeom prst="rect">
            <a:avLst/>
          </a:prstGeom>
        </p:spPr>
      </p:pic>
    </p:spTree>
    <p:extLst>
      <p:ext uri="{BB962C8B-B14F-4D97-AF65-F5344CB8AC3E}">
        <p14:creationId xmlns="" xmlns:p14="http://schemas.microsoft.com/office/powerpoint/2010/main" val="3409257536"/>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8720"/>
            <a:ext cx="8460432" cy="5949280"/>
          </a:xfrm>
        </p:spPr>
        <p:txBody>
          <a:bodyPr>
            <a:normAutofit/>
          </a:bodyPr>
          <a:lstStyle/>
          <a:p>
            <a:pPr>
              <a:buNone/>
            </a:pPr>
            <a:r>
              <a:rPr lang="fr-FR" dirty="0" err="1" smtClean="0">
                <a:solidFill>
                  <a:srgbClr val="FF0000"/>
                </a:solidFill>
                <a:latin typeface="Arial Black" panose="020B0A04020102020204" pitchFamily="34" charset="0"/>
              </a:rPr>
              <a:t>Tracking</a:t>
            </a:r>
            <a:r>
              <a:rPr lang="fr-FR" dirty="0" smtClean="0">
                <a:solidFill>
                  <a:srgbClr val="FF0000"/>
                </a:solidFill>
                <a:latin typeface="Arial Black" panose="020B0A04020102020204" pitchFamily="34" charset="0"/>
              </a:rPr>
              <a:t> a </a:t>
            </a:r>
            <a:r>
              <a:rPr lang="fr-FR" dirty="0" err="1" smtClean="0">
                <a:solidFill>
                  <a:srgbClr val="FF0000"/>
                </a:solidFill>
                <a:latin typeface="Arial Black" panose="020B0A04020102020204" pitchFamily="34" charset="0"/>
              </a:rPr>
              <a:t>person</a:t>
            </a:r>
            <a:r>
              <a:rPr lang="fr-FR" dirty="0" smtClean="0">
                <a:solidFill>
                  <a:srgbClr val="FF0000"/>
                </a:solidFill>
                <a:latin typeface="Arial Black" panose="020B0A04020102020204" pitchFamily="34" charset="0"/>
              </a:rPr>
              <a:t> </a:t>
            </a:r>
            <a:r>
              <a:rPr lang="fr-FR" dirty="0" err="1" smtClean="0">
                <a:solidFill>
                  <a:srgbClr val="FF0000"/>
                </a:solidFill>
                <a:latin typeface="Arial Black" panose="020B0A04020102020204" pitchFamily="34" charset="0"/>
              </a:rPr>
              <a:t>moving</a:t>
            </a:r>
            <a:r>
              <a:rPr lang="fr-FR" dirty="0" smtClean="0">
                <a:solidFill>
                  <a:srgbClr val="FF0000"/>
                </a:solidFill>
                <a:latin typeface="Arial Black" panose="020B0A04020102020204" pitchFamily="34" charset="0"/>
              </a:rPr>
              <a:t> straight </a:t>
            </a:r>
            <a:r>
              <a:rPr lang="fr-FR" dirty="0" err="1" smtClean="0">
                <a:solidFill>
                  <a:srgbClr val="FF0000"/>
                </a:solidFill>
                <a:latin typeface="Arial Black" panose="020B0A04020102020204" pitchFamily="34" charset="0"/>
              </a:rPr>
              <a:t>without</a:t>
            </a:r>
            <a:r>
              <a:rPr lang="fr-FR" dirty="0" smtClean="0">
                <a:solidFill>
                  <a:srgbClr val="FF0000"/>
                </a:solidFill>
                <a:latin typeface="Arial Black" panose="020B0A04020102020204" pitchFamily="34" charset="0"/>
              </a:rPr>
              <a:t> </a:t>
            </a:r>
            <a:r>
              <a:rPr lang="fr-FR" dirty="0" err="1" smtClean="0">
                <a:solidFill>
                  <a:srgbClr val="FF0000"/>
                </a:solidFill>
                <a:latin typeface="Arial Black" panose="020B0A04020102020204" pitchFamily="34" charset="0"/>
              </a:rPr>
              <a:t>deviation</a:t>
            </a:r>
            <a:r>
              <a:rPr lang="fr-FR" dirty="0" smtClean="0">
                <a:solidFill>
                  <a:srgbClr val="FF0000"/>
                </a:solidFill>
                <a:latin typeface="Arial Black" panose="020B0A04020102020204" pitchFamily="34" charset="0"/>
              </a:rPr>
              <a:t>:</a:t>
            </a:r>
          </a:p>
          <a:p>
            <a:pPr>
              <a:buNone/>
            </a:pPr>
            <a:endParaRPr lang="fr-FR" dirty="0" smtClean="0">
              <a:solidFill>
                <a:srgbClr val="FF0000"/>
              </a:solidFill>
              <a:latin typeface="Arial Black" panose="020B0A04020102020204" pitchFamily="34" charset="0"/>
            </a:endParaRPr>
          </a:p>
          <a:p>
            <a:r>
              <a:rPr lang="en-IN" b="1" dirty="0" smtClean="0"/>
              <a:t>Forward speed </a:t>
            </a:r>
            <a:r>
              <a:rPr lang="en-IN" dirty="0" smtClean="0"/>
              <a:t>of the drone set in accordance with ratio of the height of the </a:t>
            </a:r>
            <a:r>
              <a:rPr lang="en-IN" b="1" dirty="0" smtClean="0"/>
              <a:t>detection window to the height of the image</a:t>
            </a:r>
            <a:r>
              <a:rPr lang="en-IN" dirty="0" smtClean="0"/>
              <a:t>. As the distance between the person and the drone increases, this </a:t>
            </a:r>
            <a:r>
              <a:rPr lang="en-IN" b="1" dirty="0" smtClean="0"/>
              <a:t>ratio decreases</a:t>
            </a:r>
            <a:r>
              <a:rPr lang="en-IN" dirty="0" smtClean="0"/>
              <a:t>.</a:t>
            </a:r>
          </a:p>
          <a:p>
            <a:r>
              <a:rPr lang="en-IN" dirty="0" smtClean="0"/>
              <a:t>Beyond a certain threshold the drone is ordered to move forward with </a:t>
            </a:r>
            <a:r>
              <a:rPr lang="en-IN" b="1" dirty="0" smtClean="0"/>
              <a:t>a constant speed (0.1). </a:t>
            </a:r>
            <a:r>
              <a:rPr lang="en-IN" dirty="0" smtClean="0"/>
              <a:t>It is asked to stop (forward speed = 0) in case it finds no detection window or it gets too close to the person.</a:t>
            </a:r>
            <a:endParaRPr lang="fr-FR" dirty="0" smtClean="0">
              <a:solidFill>
                <a:srgbClr val="FF0000"/>
              </a:solidFill>
              <a:latin typeface="Arial Black" panose="020B0A04020102020204" pitchFamily="34" charset="0"/>
            </a:endParaRPr>
          </a:p>
          <a:p>
            <a:pPr>
              <a:buNone/>
            </a:pPr>
            <a:endParaRPr lang="en-IN" b="1" dirty="0" smtClean="0"/>
          </a:p>
          <a:p>
            <a:pPr>
              <a:buNone/>
            </a:pPr>
            <a:r>
              <a:rPr lang="en-IN" b="1" dirty="0" smtClean="0"/>
              <a:t>Issues: -&gt;</a:t>
            </a:r>
          </a:p>
          <a:p>
            <a:r>
              <a:rPr lang="en-IN" dirty="0" smtClean="0"/>
              <a:t>Drone </a:t>
            </a:r>
            <a:r>
              <a:rPr lang="en-IN" b="1" dirty="0" smtClean="0"/>
              <a:t>loses track</a:t>
            </a:r>
            <a:r>
              <a:rPr lang="en-IN" dirty="0" smtClean="0"/>
              <a:t> of the person, in case </a:t>
            </a:r>
            <a:r>
              <a:rPr lang="en-IN" b="1" dirty="0" smtClean="0"/>
              <a:t>the person is moving too fast </a:t>
            </a:r>
            <a:r>
              <a:rPr lang="en-IN" dirty="0" smtClean="0"/>
              <a:t>and moves much faster relative to the drone.</a:t>
            </a:r>
          </a:p>
          <a:p>
            <a:r>
              <a:rPr lang="en-IN" dirty="0" smtClean="0"/>
              <a:t>Limitation mainly due to the </a:t>
            </a:r>
            <a:r>
              <a:rPr lang="en-IN" b="1" dirty="0" smtClean="0"/>
              <a:t>resizing of the window size </a:t>
            </a:r>
            <a:r>
              <a:rPr lang="en-IN" dirty="0" smtClean="0"/>
              <a:t>and inherent </a:t>
            </a:r>
            <a:r>
              <a:rPr lang="en-IN" b="1" dirty="0" smtClean="0"/>
              <a:t>algorithm of particle filter </a:t>
            </a:r>
            <a:r>
              <a:rPr lang="en-IN" dirty="0" smtClean="0"/>
              <a:t>which assumes small displacement of object b/w two consecutive frames.</a:t>
            </a:r>
          </a:p>
        </p:txBody>
      </p:sp>
      <p:sp>
        <p:nvSpPr>
          <p:cNvPr id="9" name="Title 1"/>
          <p:cNvSpPr txBox="1">
            <a:spLocks/>
          </p:cNvSpPr>
          <p:nvPr/>
        </p:nvSpPr>
        <p:spPr>
          <a:xfrm>
            <a:off x="611560" y="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Black" panose="020B0A04020102020204" pitchFamily="34" charset="0"/>
              </a:rPr>
              <a:t>TEST: INDOOR &amp; OUTDOOR</a:t>
            </a:r>
            <a:endParaRPr lang="fr-FR" sz="4000" dirty="0"/>
          </a:p>
        </p:txBody>
      </p:sp>
    </p:spTree>
    <p:extLst>
      <p:ext uri="{BB962C8B-B14F-4D97-AF65-F5344CB8AC3E}">
        <p14:creationId xmlns="" xmlns:p14="http://schemas.microsoft.com/office/powerpoint/2010/main" val="3366657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8720"/>
            <a:ext cx="8460432" cy="5949280"/>
          </a:xfrm>
        </p:spPr>
        <p:txBody>
          <a:bodyPr>
            <a:normAutofit/>
          </a:bodyPr>
          <a:lstStyle/>
          <a:p>
            <a:pPr>
              <a:buNone/>
            </a:pPr>
            <a:r>
              <a:rPr lang="fr-FR" dirty="0" smtClean="0">
                <a:solidFill>
                  <a:srgbClr val="FF0000"/>
                </a:solidFill>
                <a:latin typeface="Arial Black" panose="020B0A04020102020204" pitchFamily="34" charset="0"/>
              </a:rPr>
              <a:t>90 </a:t>
            </a:r>
            <a:r>
              <a:rPr lang="fr-FR" dirty="0" err="1" smtClean="0">
                <a:solidFill>
                  <a:srgbClr val="FF0000"/>
                </a:solidFill>
                <a:latin typeface="Arial Black" panose="020B0A04020102020204" pitchFamily="34" charset="0"/>
              </a:rPr>
              <a:t>degree</a:t>
            </a:r>
            <a:r>
              <a:rPr lang="fr-FR" dirty="0" smtClean="0">
                <a:solidFill>
                  <a:srgbClr val="FF0000"/>
                </a:solidFill>
                <a:latin typeface="Arial Black" panose="020B0A04020102020204" pitchFamily="34" charset="0"/>
              </a:rPr>
              <a:t> </a:t>
            </a:r>
            <a:r>
              <a:rPr lang="fr-FR" dirty="0" err="1" smtClean="0">
                <a:solidFill>
                  <a:srgbClr val="FF0000"/>
                </a:solidFill>
                <a:latin typeface="Arial Black" panose="020B0A04020102020204" pitchFamily="34" charset="0"/>
              </a:rPr>
              <a:t>sharp</a:t>
            </a:r>
            <a:r>
              <a:rPr lang="fr-FR" dirty="0" smtClean="0">
                <a:solidFill>
                  <a:srgbClr val="FF0000"/>
                </a:solidFill>
                <a:latin typeface="Arial Black" panose="020B0A04020102020204" pitchFamily="34" charset="0"/>
              </a:rPr>
              <a:t> </a:t>
            </a:r>
            <a:r>
              <a:rPr lang="fr-FR" dirty="0" err="1" smtClean="0">
                <a:solidFill>
                  <a:srgbClr val="FF0000"/>
                </a:solidFill>
                <a:latin typeface="Arial Black" panose="020B0A04020102020204" pitchFamily="34" charset="0"/>
              </a:rPr>
              <a:t>turns</a:t>
            </a:r>
            <a:r>
              <a:rPr lang="fr-FR" dirty="0" smtClean="0">
                <a:solidFill>
                  <a:srgbClr val="FF0000"/>
                </a:solidFill>
                <a:latin typeface="Arial Black" panose="020B0A04020102020204" pitchFamily="34" charset="0"/>
              </a:rPr>
              <a:t> over the corners:</a:t>
            </a:r>
          </a:p>
          <a:p>
            <a:pPr>
              <a:buNone/>
            </a:pPr>
            <a:endParaRPr lang="fr-FR" dirty="0" smtClean="0">
              <a:solidFill>
                <a:srgbClr val="FF0000"/>
              </a:solidFill>
              <a:latin typeface="Arial Black" panose="020B0A04020102020204" pitchFamily="34" charset="0"/>
            </a:endParaRPr>
          </a:p>
          <a:p>
            <a:r>
              <a:rPr lang="en-IN" dirty="0" smtClean="0"/>
              <a:t>Tracks and follows the person quite well around the corners</a:t>
            </a:r>
            <a:endParaRPr lang="en-IN" b="1" dirty="0" smtClean="0"/>
          </a:p>
          <a:p>
            <a:pPr>
              <a:buNone/>
            </a:pPr>
            <a:r>
              <a:rPr lang="en-IN" b="1" dirty="0" smtClean="0"/>
              <a:t>Issues: -&gt;</a:t>
            </a:r>
          </a:p>
          <a:p>
            <a:r>
              <a:rPr lang="en-IN" b="1" dirty="0" smtClean="0"/>
              <a:t>Drift</a:t>
            </a:r>
            <a:r>
              <a:rPr lang="en-IN" dirty="0" smtClean="0"/>
              <a:t> while it is making a turn.</a:t>
            </a:r>
          </a:p>
          <a:p>
            <a:r>
              <a:rPr lang="en-IN" dirty="0" smtClean="0"/>
              <a:t> There is also some effect of the wind outside during the turn.</a:t>
            </a:r>
          </a:p>
          <a:p>
            <a:endParaRPr lang="en-IN" b="1" dirty="0" smtClean="0"/>
          </a:p>
          <a:p>
            <a:pPr>
              <a:buNone/>
            </a:pPr>
            <a:r>
              <a:rPr lang="fr-FR" dirty="0" smtClean="0">
                <a:solidFill>
                  <a:srgbClr val="FF0000"/>
                </a:solidFill>
                <a:latin typeface="Arial Black" panose="020B0A04020102020204" pitchFamily="34" charset="0"/>
              </a:rPr>
              <a:t>Occlusion </a:t>
            </a:r>
            <a:r>
              <a:rPr lang="fr-FR" dirty="0" err="1" smtClean="0">
                <a:solidFill>
                  <a:srgbClr val="FF0000"/>
                </a:solidFill>
                <a:latin typeface="Arial Black" panose="020B0A04020102020204" pitchFamily="34" charset="0"/>
              </a:rPr>
              <a:t>effect</a:t>
            </a:r>
            <a:r>
              <a:rPr lang="fr-FR" dirty="0" smtClean="0">
                <a:solidFill>
                  <a:srgbClr val="FF0000"/>
                </a:solidFill>
                <a:latin typeface="Arial Black" panose="020B0A04020102020204" pitchFamily="34" charset="0"/>
              </a:rPr>
              <a:t>:</a:t>
            </a:r>
          </a:p>
          <a:p>
            <a:r>
              <a:rPr lang="en-IN" dirty="0" smtClean="0"/>
              <a:t>In times of occlusion, doesn’t looses the track of the person it had been following, and once the occlusion is gone out of the scene, it tracks back the person and keeps following it.</a:t>
            </a:r>
          </a:p>
          <a:p>
            <a:pPr>
              <a:buNone/>
            </a:pPr>
            <a:r>
              <a:rPr lang="en-IN" b="1" dirty="0" smtClean="0"/>
              <a:t>Issues: -&gt;</a:t>
            </a:r>
          </a:p>
          <a:p>
            <a:r>
              <a:rPr lang="en-IN" dirty="0" smtClean="0"/>
              <a:t>Sometimes, if the occlusion by a person is for </a:t>
            </a:r>
            <a:r>
              <a:rPr lang="en-IN" dirty="0" smtClean="0"/>
              <a:t>quite longer </a:t>
            </a:r>
            <a:r>
              <a:rPr lang="en-IN" dirty="0" smtClean="0"/>
              <a:t>time, it starts to follow the person (the one who is occluding) and loses track of the original </a:t>
            </a:r>
            <a:r>
              <a:rPr lang="en-IN" dirty="0" smtClean="0"/>
              <a:t>person</a:t>
            </a:r>
            <a:r>
              <a:rPr lang="en-IN" dirty="0" smtClean="0"/>
              <a:t>.</a:t>
            </a:r>
            <a:endParaRPr lang="en-IN" b="1" dirty="0" smtClean="0"/>
          </a:p>
        </p:txBody>
      </p:sp>
      <p:sp>
        <p:nvSpPr>
          <p:cNvPr id="9" name="Title 1"/>
          <p:cNvSpPr txBox="1">
            <a:spLocks/>
          </p:cNvSpPr>
          <p:nvPr/>
        </p:nvSpPr>
        <p:spPr>
          <a:xfrm>
            <a:off x="611560" y="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Black" panose="020B0A04020102020204" pitchFamily="34" charset="0"/>
              </a:rPr>
              <a:t>TEST: INDOOR &amp; OUTDOOR</a:t>
            </a:r>
            <a:endParaRPr lang="fr-FR" sz="4000" dirty="0"/>
          </a:p>
        </p:txBody>
      </p:sp>
    </p:spTree>
    <p:extLst>
      <p:ext uri="{BB962C8B-B14F-4D97-AF65-F5344CB8AC3E}">
        <p14:creationId xmlns="" xmlns:p14="http://schemas.microsoft.com/office/powerpoint/2010/main" val="3366657122"/>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latin typeface="Arial Black" panose="020B0A04020102020204" pitchFamily="34" charset="0"/>
              </a:rPr>
              <a:t>Parrot AR Drone2.0.</a:t>
            </a:r>
          </a:p>
          <a:p>
            <a:r>
              <a:rPr lang="en-US" dirty="0" smtClean="0">
                <a:latin typeface="Arial Black" panose="020B0A04020102020204" pitchFamily="34" charset="0"/>
              </a:rPr>
              <a:t>Stefano </a:t>
            </a:r>
            <a:r>
              <a:rPr lang="en-US" dirty="0" smtClean="0">
                <a:latin typeface="Arial Black" panose="020B0A04020102020204" pitchFamily="34" charset="0"/>
              </a:rPr>
              <a:t>Rosa ; Marco </a:t>
            </a:r>
            <a:r>
              <a:rPr lang="en-US" dirty="0" err="1" smtClean="0">
                <a:latin typeface="Arial Black" panose="020B0A04020102020204" pitchFamily="34" charset="0"/>
              </a:rPr>
              <a:t>Paleari</a:t>
            </a:r>
            <a:r>
              <a:rPr lang="en-US" dirty="0" smtClean="0">
                <a:latin typeface="Arial Black" panose="020B0A04020102020204" pitchFamily="34" charset="0"/>
              </a:rPr>
              <a:t> ; Paolo </a:t>
            </a:r>
            <a:r>
              <a:rPr lang="en-US" dirty="0" err="1" smtClean="0">
                <a:latin typeface="Arial Black" panose="020B0A04020102020204" pitchFamily="34" charset="0"/>
              </a:rPr>
              <a:t>Ariano</a:t>
            </a:r>
            <a:r>
              <a:rPr lang="en-US" dirty="0" smtClean="0">
                <a:latin typeface="Arial Black" panose="020B0A04020102020204" pitchFamily="34" charset="0"/>
              </a:rPr>
              <a:t> ; </a:t>
            </a:r>
            <a:r>
              <a:rPr lang="en-US" dirty="0" err="1" smtClean="0">
                <a:latin typeface="Arial Black" panose="020B0A04020102020204" pitchFamily="34" charset="0"/>
              </a:rPr>
              <a:t>Basilio</a:t>
            </a:r>
            <a:r>
              <a:rPr lang="en-US" dirty="0" smtClean="0">
                <a:latin typeface="Arial Black" panose="020B0A04020102020204" pitchFamily="34" charset="0"/>
              </a:rPr>
              <a:t> Bona; Object tracking with adaptive HOG detector and adaptive </a:t>
            </a:r>
            <a:r>
              <a:rPr lang="en-US" dirty="0" err="1" smtClean="0">
                <a:latin typeface="Arial Black" panose="020B0A04020102020204" pitchFamily="34" charset="0"/>
              </a:rPr>
              <a:t>Rao-Blackwellised</a:t>
            </a:r>
            <a:r>
              <a:rPr lang="en-US" dirty="0" smtClean="0">
                <a:latin typeface="Arial Black" panose="020B0A04020102020204" pitchFamily="34" charset="0"/>
              </a:rPr>
              <a:t> particle filter. Proc. SPIE 8301, Intelligent Robots and Computer Vision XXIX: Algorithms and Techniques, 83010W (January 23, 2012); </a:t>
            </a:r>
            <a:r>
              <a:rPr lang="en-US" dirty="0" smtClean="0">
                <a:latin typeface="Arial Black" panose="020B0A04020102020204" pitchFamily="34" charset="0"/>
              </a:rPr>
              <a:t>doi:10.1117/12.911991. </a:t>
            </a:r>
            <a:endParaRPr lang="en-US" dirty="0">
              <a:latin typeface="Arial Black" panose="020B0A04020102020204" pitchFamily="34" charset="0"/>
            </a:endParaRPr>
          </a:p>
          <a:p>
            <a:r>
              <a:rPr lang="en-US" dirty="0" smtClean="0">
                <a:latin typeface="Arial Black" panose="020B0A04020102020204" pitchFamily="34" charset="0"/>
                <a:hlinkClick r:id="rId2"/>
              </a:rPr>
              <a:t>http://</a:t>
            </a:r>
            <a:r>
              <a:rPr lang="en-US" dirty="0" smtClean="0">
                <a:latin typeface="Arial Black" panose="020B0A04020102020204" pitchFamily="34" charset="0"/>
                <a:hlinkClick r:id="rId2"/>
              </a:rPr>
              <a:t>wiki.ros.org/ardrone_autonomy</a:t>
            </a:r>
            <a:endParaRPr lang="en-US" dirty="0" smtClean="0">
              <a:latin typeface="Arial Black" panose="020B0A04020102020204" pitchFamily="34" charset="0"/>
            </a:endParaRPr>
          </a:p>
          <a:p>
            <a:r>
              <a:rPr lang="en-IN" dirty="0" smtClean="0">
                <a:latin typeface="Arial Black" pitchFamily="34" charset="0"/>
              </a:rPr>
              <a:t>Benjamin </a:t>
            </a:r>
            <a:r>
              <a:rPr lang="en-IN" dirty="0" err="1" smtClean="0">
                <a:latin typeface="Arial Black" pitchFamily="34" charset="0"/>
              </a:rPr>
              <a:t>Ranft;Jean</a:t>
            </a:r>
            <a:r>
              <a:rPr lang="en-IN" dirty="0" smtClean="0">
                <a:latin typeface="Arial Black" pitchFamily="34" charset="0"/>
              </a:rPr>
              <a:t>-Luc </a:t>
            </a:r>
            <a:r>
              <a:rPr lang="en-IN" dirty="0" err="1" smtClean="0">
                <a:latin typeface="Arial Black" pitchFamily="34" charset="0"/>
              </a:rPr>
              <a:t>Dugelay</a:t>
            </a:r>
            <a:r>
              <a:rPr lang="en-IN" dirty="0" smtClean="0">
                <a:latin typeface="Arial Black" pitchFamily="34" charset="0"/>
              </a:rPr>
              <a:t> ;</a:t>
            </a:r>
            <a:r>
              <a:rPr lang="en-IN" dirty="0" smtClean="0">
                <a:latin typeface="Arial Black" pitchFamily="34" charset="0"/>
              </a:rPr>
              <a:t> </a:t>
            </a:r>
            <a:r>
              <a:rPr lang="en-IN" dirty="0" err="1" smtClean="0">
                <a:latin typeface="Arial Black" pitchFamily="34" charset="0"/>
              </a:rPr>
              <a:t>Ludovic</a:t>
            </a:r>
            <a:r>
              <a:rPr lang="en-IN" dirty="0" smtClean="0">
                <a:latin typeface="Arial Black" pitchFamily="34" charset="0"/>
              </a:rPr>
              <a:t> </a:t>
            </a:r>
            <a:r>
              <a:rPr lang="en-IN" dirty="0" err="1" smtClean="0">
                <a:latin typeface="Arial Black" pitchFamily="34" charset="0"/>
              </a:rPr>
              <a:t>Apvrille</a:t>
            </a:r>
            <a:r>
              <a:rPr lang="en-IN" dirty="0" smtClean="0">
                <a:latin typeface="Arial Black" pitchFamily="34" charset="0"/>
              </a:rPr>
              <a:t>; </a:t>
            </a:r>
            <a:r>
              <a:rPr lang="en-IN" dirty="0" smtClean="0">
                <a:latin typeface="Arial Black" pitchFamily="34" charset="0"/>
              </a:rPr>
              <a:t>3D Perception for Autonomous Navigation </a:t>
            </a:r>
            <a:r>
              <a:rPr lang="en-IN" dirty="0" smtClean="0">
                <a:latin typeface="Arial Black" pitchFamily="34" charset="0"/>
              </a:rPr>
              <a:t>of a </a:t>
            </a:r>
            <a:r>
              <a:rPr lang="en-IN" dirty="0" smtClean="0">
                <a:latin typeface="Arial Black" pitchFamily="34" charset="0"/>
              </a:rPr>
              <a:t>Low-Cost MAV using Minimal Landmarks</a:t>
            </a:r>
            <a:endParaRPr lang="en-US" dirty="0">
              <a:latin typeface="Arial Black" pitchFamily="34" charset="0"/>
            </a:endParaRPr>
          </a:p>
          <a:p>
            <a:r>
              <a:rPr lang="en-IN" dirty="0" err="1" smtClean="0">
                <a:latin typeface="Arial Black" pitchFamily="34" charset="0"/>
              </a:rPr>
              <a:t>Dalal</a:t>
            </a:r>
            <a:r>
              <a:rPr lang="en-IN" dirty="0" smtClean="0">
                <a:latin typeface="Arial Black" pitchFamily="34" charset="0"/>
              </a:rPr>
              <a:t>, N.; </a:t>
            </a:r>
            <a:r>
              <a:rPr lang="en-IN" dirty="0" err="1" smtClean="0">
                <a:latin typeface="Arial Black" pitchFamily="34" charset="0"/>
              </a:rPr>
              <a:t>Triggs</a:t>
            </a:r>
            <a:r>
              <a:rPr lang="en-IN" dirty="0" smtClean="0">
                <a:latin typeface="Arial Black" pitchFamily="34" charset="0"/>
              </a:rPr>
              <a:t>, B., "Histograms of oriented gradients for human detection," Computer Vision and Pattern Recognition, 2005. CVPR 2005. IEEE Computer Society Conference on , vol.1, no., pp.886,893 vol. 1, 25-25 June 2005</a:t>
            </a:r>
            <a:endParaRPr lang="en-US" dirty="0">
              <a:latin typeface="Arial Black" pitchFamily="34" charset="0"/>
            </a:endParaRPr>
          </a:p>
          <a:p>
            <a:endParaRPr lang="fr-FR" dirty="0">
              <a:latin typeface="Arial Black" panose="020B0A04020102020204" pitchFamily="34" charset="0"/>
            </a:endParaRPr>
          </a:p>
        </p:txBody>
      </p:sp>
      <p:sp>
        <p:nvSpPr>
          <p:cNvPr id="4" name="Title 1"/>
          <p:cNvSpPr txBox="1">
            <a:spLocks/>
          </p:cNvSpPr>
          <p:nvPr/>
        </p:nvSpPr>
        <p:spPr>
          <a:xfrm>
            <a:off x="611560" y="0"/>
            <a:ext cx="7924800" cy="11430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Arial Black" panose="020B0A04020102020204" pitchFamily="34" charset="0"/>
              </a:rPr>
              <a:t>References</a:t>
            </a:r>
            <a:endParaRPr lang="fr-FR" dirty="0"/>
          </a:p>
        </p:txBody>
      </p:sp>
    </p:spTree>
    <p:extLst>
      <p:ext uri="{BB962C8B-B14F-4D97-AF65-F5344CB8AC3E}">
        <p14:creationId xmlns="" xmlns:p14="http://schemas.microsoft.com/office/powerpoint/2010/main" val="1573175302"/>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jpg"/>
          <p:cNvPicPr>
            <a:picLocks noChangeAspect="1"/>
          </p:cNvPicPr>
          <p:nvPr/>
        </p:nvPicPr>
        <p:blipFill>
          <a:blip r:embed="rId2" cstate="print"/>
          <a:stretch>
            <a:fillRect/>
          </a:stretch>
        </p:blipFill>
        <p:spPr>
          <a:xfrm>
            <a:off x="1397000" y="1301750"/>
            <a:ext cx="6350000" cy="4254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pPr algn="ctr"/>
            <a:r>
              <a:rPr lang="en-US" sz="4000" dirty="0" smtClean="0">
                <a:latin typeface="Arial Black" panose="020B0A04020102020204" pitchFamily="34" charset="0"/>
              </a:rPr>
              <a:t>Introduction</a:t>
            </a:r>
            <a:endParaRPr lang="fr-FR" sz="4000" dirty="0"/>
          </a:p>
        </p:txBody>
      </p:sp>
      <p:sp>
        <p:nvSpPr>
          <p:cNvPr id="7" name="Content Placeholder 6"/>
          <p:cNvSpPr>
            <a:spLocks noGrp="1"/>
          </p:cNvSpPr>
          <p:nvPr>
            <p:ph idx="1"/>
          </p:nvPr>
        </p:nvSpPr>
        <p:spPr>
          <a:xfrm>
            <a:off x="323528" y="1196752"/>
            <a:ext cx="7620000" cy="4800600"/>
          </a:xfrm>
        </p:spPr>
        <p:txBody>
          <a:bodyPr>
            <a:normAutofit/>
          </a:bodyPr>
          <a:lstStyle/>
          <a:p>
            <a:pPr algn="just"/>
            <a:r>
              <a:rPr lang="en-IN" dirty="0" err="1" smtClean="0">
                <a:latin typeface="Arial Black" pitchFamily="34" charset="0"/>
              </a:rPr>
              <a:t>AR.</a:t>
            </a:r>
            <a:r>
              <a:rPr lang="en-IN" i="1" dirty="0" err="1" smtClean="0">
                <a:latin typeface="Arial Black" pitchFamily="34" charset="0"/>
              </a:rPr>
              <a:t>Drone</a:t>
            </a:r>
            <a:r>
              <a:rPr lang="en-IN" dirty="0" smtClean="0">
                <a:latin typeface="Arial Black" pitchFamily="34" charset="0"/>
              </a:rPr>
              <a:t> is a controlled flying </a:t>
            </a:r>
            <a:r>
              <a:rPr lang="en-IN" dirty="0" err="1" smtClean="0">
                <a:latin typeface="Arial Black" pitchFamily="34" charset="0"/>
              </a:rPr>
              <a:t>quadcopter</a:t>
            </a:r>
            <a:r>
              <a:rPr lang="en-IN" dirty="0" smtClean="0">
                <a:latin typeface="Arial Black" pitchFamily="34" charset="0"/>
              </a:rPr>
              <a:t> helicopter which can be controlled by many electronic devices.</a:t>
            </a:r>
          </a:p>
          <a:p>
            <a:pPr algn="just"/>
            <a:r>
              <a:rPr lang="en-IN" dirty="0" smtClean="0">
                <a:latin typeface="Arial Black" pitchFamily="34" charset="0"/>
              </a:rPr>
              <a:t>In this project , we focussed on AR. Drone 2 controlled and communicated with the help of ROS(Robot operating System)Autonomy. </a:t>
            </a:r>
            <a:endParaRPr lang="en-IN" dirty="0" smtClean="0">
              <a:latin typeface="Arial Black" pitchFamily="34" charset="0"/>
            </a:endParaRPr>
          </a:p>
          <a:p>
            <a:pPr algn="just"/>
            <a:r>
              <a:rPr lang="en-IN" dirty="0" smtClean="0">
                <a:latin typeface="Arial Black" pitchFamily="34" charset="0"/>
              </a:rPr>
              <a:t>“</a:t>
            </a:r>
            <a:r>
              <a:rPr lang="en-IN" dirty="0" err="1" smtClean="0">
                <a:latin typeface="Arial Black" pitchFamily="34" charset="0"/>
              </a:rPr>
              <a:t>Ardrone_Autonomy</a:t>
            </a:r>
            <a:r>
              <a:rPr lang="en-IN" dirty="0" smtClean="0">
                <a:latin typeface="Arial Black" pitchFamily="34" charset="0"/>
              </a:rPr>
              <a:t>" is a ROS driver for Parrot AR-Drone </a:t>
            </a:r>
            <a:r>
              <a:rPr lang="en-IN" dirty="0" err="1" smtClean="0">
                <a:latin typeface="Arial Black" pitchFamily="34" charset="0"/>
              </a:rPr>
              <a:t>quadrocopter</a:t>
            </a:r>
            <a:r>
              <a:rPr lang="en-IN" dirty="0" smtClean="0">
                <a:latin typeface="Arial Black" pitchFamily="34" charset="0"/>
              </a:rPr>
              <a:t>. This driver is based on official AR-Drone SDK version 2.0 and supports both AR-Drone 1.0 and 2.0. </a:t>
            </a:r>
            <a:endParaRPr lang="en-IN" dirty="0" smtClean="0">
              <a:latin typeface="Arial Black" pitchFamily="34" charset="0"/>
            </a:endParaRPr>
          </a:p>
          <a:p>
            <a:pPr algn="just"/>
            <a:r>
              <a:rPr lang="en-IN" dirty="0" smtClean="0">
                <a:solidFill>
                  <a:srgbClr val="FF0000"/>
                </a:solidFill>
                <a:latin typeface="Arial Black" pitchFamily="34" charset="0"/>
              </a:rPr>
              <a:t>Work Done So far:</a:t>
            </a:r>
          </a:p>
          <a:p>
            <a:pPr algn="just">
              <a:buNone/>
            </a:pPr>
            <a:r>
              <a:rPr lang="en-IN" dirty="0" smtClean="0">
                <a:solidFill>
                  <a:srgbClr val="FF0000"/>
                </a:solidFill>
                <a:latin typeface="Arial Black" pitchFamily="34" charset="0"/>
              </a:rPr>
              <a:t>	</a:t>
            </a:r>
            <a:r>
              <a:rPr lang="en-IN" dirty="0" smtClean="0">
                <a:latin typeface="Arial Black" pitchFamily="34" charset="0"/>
              </a:rPr>
              <a:t>Line Following , Tag Following , Sparse3d , Dense3D</a:t>
            </a:r>
            <a:endParaRPr lang="en-IN" dirty="0" smtClean="0">
              <a:solidFill>
                <a:srgbClr val="FF0000"/>
              </a:solidFill>
              <a:latin typeface="Arial Black" pitchFamily="34" charset="0"/>
            </a:endParaRPr>
          </a:p>
          <a:p>
            <a:pPr lvl="1" algn="just">
              <a:buNone/>
            </a:pPr>
            <a:endParaRPr lang="en-IN" dirty="0" smtClean="0">
              <a:latin typeface="Arial Black" pitchFamily="34" charset="0"/>
            </a:endParaRPr>
          </a:p>
          <a:p>
            <a:pPr algn="just"/>
            <a:endParaRPr lang="en-IN" dirty="0" smtClean="0">
              <a:latin typeface="Arial Black" pitchFamily="34" charset="0"/>
            </a:endParaRPr>
          </a:p>
        </p:txBody>
      </p:sp>
    </p:spTree>
    <p:extLst>
      <p:ext uri="{BB962C8B-B14F-4D97-AF65-F5344CB8AC3E}">
        <p14:creationId xmlns="" xmlns:p14="http://schemas.microsoft.com/office/powerpoint/2010/main" val="4031579218"/>
      </p:ext>
    </p:extLst>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924800" cy="1143000"/>
          </a:xfrm>
        </p:spPr>
        <p:txBody>
          <a:bodyPr/>
          <a:lstStyle/>
          <a:p>
            <a:pPr algn="ctr"/>
            <a:r>
              <a:rPr lang="en-US" sz="4000" dirty="0" smtClean="0">
                <a:latin typeface="Arial Black" panose="020B0A04020102020204" pitchFamily="34" charset="0"/>
              </a:rPr>
              <a:t>Our Goal</a:t>
            </a:r>
            <a:endParaRPr lang="fr-FR" sz="4000" dirty="0"/>
          </a:p>
        </p:txBody>
      </p:sp>
      <p:sp>
        <p:nvSpPr>
          <p:cNvPr id="7" name="Content Placeholder 6"/>
          <p:cNvSpPr>
            <a:spLocks noGrp="1"/>
          </p:cNvSpPr>
          <p:nvPr>
            <p:ph idx="1"/>
          </p:nvPr>
        </p:nvSpPr>
        <p:spPr>
          <a:xfrm>
            <a:off x="323528" y="1196752"/>
            <a:ext cx="7620000" cy="4800600"/>
          </a:xfrm>
        </p:spPr>
        <p:txBody>
          <a:bodyPr>
            <a:normAutofit fontScale="85000" lnSpcReduction="20000"/>
          </a:bodyPr>
          <a:lstStyle/>
          <a:p>
            <a:pPr algn="just"/>
            <a:r>
              <a:rPr lang="en-IN" dirty="0" smtClean="0">
                <a:solidFill>
                  <a:srgbClr val="FF0000"/>
                </a:solidFill>
                <a:latin typeface="Arial Black" pitchFamily="34" charset="0"/>
              </a:rPr>
              <a:t>Main </a:t>
            </a:r>
            <a:r>
              <a:rPr lang="en-IN" dirty="0" smtClean="0">
                <a:solidFill>
                  <a:srgbClr val="FF0000"/>
                </a:solidFill>
                <a:latin typeface="Arial Black" pitchFamily="34" charset="0"/>
              </a:rPr>
              <a:t>Goal : </a:t>
            </a:r>
          </a:p>
          <a:p>
            <a:pPr lvl="1" algn="just"/>
            <a:r>
              <a:rPr lang="en-IN" dirty="0" smtClean="0">
                <a:latin typeface="Arial Black" pitchFamily="34" charset="0"/>
              </a:rPr>
              <a:t>People Detection and Tracking</a:t>
            </a:r>
          </a:p>
          <a:p>
            <a:pPr lvl="1" algn="just">
              <a:buNone/>
            </a:pPr>
            <a:r>
              <a:rPr lang="en-IN" dirty="0" smtClean="0">
                <a:latin typeface="Arial Black" pitchFamily="34" charset="0"/>
              </a:rPr>
              <a:t>   </a:t>
            </a:r>
            <a:r>
              <a:rPr lang="en-IN" dirty="0" smtClean="0">
                <a:latin typeface="Arial Black" pitchFamily="34" charset="0"/>
              </a:rPr>
              <a:t>In </a:t>
            </a:r>
            <a:r>
              <a:rPr lang="en-IN" dirty="0" smtClean="0">
                <a:latin typeface="Arial Black" pitchFamily="34" charset="0"/>
              </a:rPr>
              <a:t>simply means follow the person and maintaining an adequate distance.</a:t>
            </a:r>
          </a:p>
          <a:p>
            <a:pPr algn="just"/>
            <a:endParaRPr lang="en-IN" dirty="0" smtClean="0">
              <a:latin typeface="Arial Black" pitchFamily="34" charset="0"/>
            </a:endParaRPr>
          </a:p>
          <a:p>
            <a:pPr algn="just"/>
            <a:endParaRPr lang="en-IN" dirty="0" smtClean="0">
              <a:latin typeface="Arial Black" pitchFamily="34" charset="0"/>
            </a:endParaRPr>
          </a:p>
          <a:p>
            <a:pPr algn="just"/>
            <a:endParaRPr lang="en-IN" dirty="0" smtClean="0">
              <a:latin typeface="Arial Black" pitchFamily="34" charset="0"/>
            </a:endParaRPr>
          </a:p>
          <a:p>
            <a:pPr algn="just"/>
            <a:endParaRPr lang="en-IN" dirty="0" smtClean="0">
              <a:latin typeface="Arial Black" pitchFamily="34" charset="0"/>
            </a:endParaRPr>
          </a:p>
          <a:p>
            <a:pPr algn="just"/>
            <a:endParaRPr lang="en-IN" dirty="0" smtClean="0">
              <a:latin typeface="Arial Black" pitchFamily="34" charset="0"/>
            </a:endParaRPr>
          </a:p>
          <a:p>
            <a:pPr algn="just"/>
            <a:endParaRPr lang="en-IN" dirty="0" smtClean="0">
              <a:latin typeface="Arial Black" pitchFamily="34" charset="0"/>
            </a:endParaRPr>
          </a:p>
          <a:p>
            <a:pPr algn="just"/>
            <a:endParaRPr lang="en-IN" dirty="0" smtClean="0">
              <a:latin typeface="Arial Black" pitchFamily="34" charset="0"/>
            </a:endParaRPr>
          </a:p>
          <a:p>
            <a:pPr algn="just"/>
            <a:endParaRPr lang="en-IN" dirty="0" smtClean="0">
              <a:latin typeface="Arial Black" pitchFamily="34" charset="0"/>
            </a:endParaRPr>
          </a:p>
          <a:p>
            <a:pPr algn="just"/>
            <a:r>
              <a:rPr lang="en-IN" dirty="0" smtClean="0">
                <a:latin typeface="Arial Black" pitchFamily="34" charset="0"/>
              </a:rPr>
              <a:t>The drone has to autonomously fly and understands the presence of specific a person in front and starts following it .</a:t>
            </a:r>
          </a:p>
          <a:p>
            <a:pPr algn="just"/>
            <a:r>
              <a:rPr lang="en-IN" dirty="0" smtClean="0">
                <a:latin typeface="Arial Black" pitchFamily="34" charset="0"/>
              </a:rPr>
              <a:t>As per the norms , although its autonomous , drone can be stopped manually at any time.</a:t>
            </a:r>
            <a:endParaRPr lang="en-IN" dirty="0" smtClean="0">
              <a:latin typeface="Arial Black" pitchFamily="34" charset="0"/>
            </a:endParaRPr>
          </a:p>
        </p:txBody>
      </p:sp>
      <p:pic>
        <p:nvPicPr>
          <p:cNvPr id="11" name="Picture 10" descr="tracking.png"/>
          <p:cNvPicPr>
            <a:picLocks noChangeAspect="1"/>
          </p:cNvPicPr>
          <p:nvPr/>
        </p:nvPicPr>
        <p:blipFill>
          <a:blip r:embed="rId2" cstate="print"/>
          <a:stretch>
            <a:fillRect/>
          </a:stretch>
        </p:blipFill>
        <p:spPr>
          <a:xfrm>
            <a:off x="5220072" y="2420888"/>
            <a:ext cx="2448272" cy="1752502"/>
          </a:xfrm>
          <a:prstGeom prst="rect">
            <a:avLst/>
          </a:prstGeom>
        </p:spPr>
      </p:pic>
      <p:pic>
        <p:nvPicPr>
          <p:cNvPr id="5" name="Picture 4" descr="index.jpg"/>
          <p:cNvPicPr>
            <a:picLocks noChangeAspect="1"/>
          </p:cNvPicPr>
          <p:nvPr/>
        </p:nvPicPr>
        <p:blipFill>
          <a:blip r:embed="rId3" cstate="print"/>
          <a:stretch>
            <a:fillRect/>
          </a:stretch>
        </p:blipFill>
        <p:spPr>
          <a:xfrm>
            <a:off x="899592" y="2348880"/>
            <a:ext cx="2466975" cy="1847850"/>
          </a:xfrm>
          <a:prstGeom prst="rect">
            <a:avLst/>
          </a:prstGeom>
        </p:spPr>
      </p:pic>
      <p:sp>
        <p:nvSpPr>
          <p:cNvPr id="6" name="Striped Right Arrow 5"/>
          <p:cNvSpPr/>
          <p:nvPr/>
        </p:nvSpPr>
        <p:spPr>
          <a:xfrm>
            <a:off x="3635896" y="2996952"/>
            <a:ext cx="1008112" cy="64807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4031579218"/>
      </p:ext>
    </p:extLst>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Black" panose="020B0A04020102020204" pitchFamily="34" charset="0"/>
              </a:rPr>
              <a:t>Understanding the Task…</a:t>
            </a:r>
            <a:r>
              <a:rPr lang="en-US" sz="3600" dirty="0" smtClean="0">
                <a:latin typeface="Arial Black" panose="020B0A04020102020204" pitchFamily="34" charset="0"/>
              </a:rPr>
              <a:t> </a:t>
            </a:r>
            <a:r>
              <a:rPr lang="en-US" sz="3600" dirty="0" smtClean="0">
                <a:latin typeface="Arial Black" panose="020B0A04020102020204" pitchFamily="34" charset="0"/>
              </a:rPr>
              <a:t>People Detection and Tracking </a:t>
            </a:r>
            <a:endParaRPr lang="en-IN" sz="3600" dirty="0"/>
          </a:p>
        </p:txBody>
      </p:sp>
      <p:sp>
        <p:nvSpPr>
          <p:cNvPr id="3" name="Text Placeholder 2"/>
          <p:cNvSpPr>
            <a:spLocks noGrp="1"/>
          </p:cNvSpPr>
          <p:nvPr>
            <p:ph type="body" idx="1"/>
          </p:nvPr>
        </p:nvSpPr>
        <p:spPr/>
        <p:txBody>
          <a:bodyPr/>
          <a:lstStyle/>
          <a:p>
            <a:r>
              <a:rPr lang="en-IN" sz="2200" dirty="0" smtClean="0">
                <a:solidFill>
                  <a:srgbClr val="FF0000"/>
                </a:solidFill>
              </a:rPr>
              <a:t>What We Have</a:t>
            </a:r>
            <a:endParaRPr lang="en-IN" sz="2200" dirty="0">
              <a:solidFill>
                <a:srgbClr val="FF0000"/>
              </a:solidFill>
            </a:endParaRPr>
          </a:p>
        </p:txBody>
      </p:sp>
      <p:sp>
        <p:nvSpPr>
          <p:cNvPr id="4" name="Content Placeholder 3"/>
          <p:cNvSpPr>
            <a:spLocks noGrp="1"/>
          </p:cNvSpPr>
          <p:nvPr>
            <p:ph sz="half" idx="2"/>
          </p:nvPr>
        </p:nvSpPr>
        <p:spPr>
          <a:xfrm>
            <a:off x="457200" y="2174874"/>
            <a:ext cx="3898776" cy="4683126"/>
          </a:xfrm>
        </p:spPr>
        <p:txBody>
          <a:bodyPr>
            <a:noAutofit/>
          </a:bodyPr>
          <a:lstStyle/>
          <a:p>
            <a:pPr>
              <a:buFont typeface="Wingdings" pitchFamily="2" charset="2"/>
              <a:buChar char="ü"/>
            </a:pPr>
            <a:r>
              <a:rPr lang="en-IN" sz="1700" dirty="0" smtClean="0">
                <a:latin typeface="Arial Black" pitchFamily="34" charset="0"/>
              </a:rPr>
              <a:t>Two Camera’s (Front and bottom</a:t>
            </a:r>
            <a:r>
              <a:rPr lang="en-IN" sz="1700" dirty="0" smtClean="0">
                <a:latin typeface="Arial Black" pitchFamily="34" charset="0"/>
              </a:rPr>
              <a:t>)</a:t>
            </a:r>
          </a:p>
          <a:p>
            <a:pPr>
              <a:buNone/>
            </a:pPr>
            <a:endParaRPr lang="en-IN" sz="1700" dirty="0" smtClean="0">
              <a:latin typeface="Arial Black" pitchFamily="34" charset="0"/>
            </a:endParaRPr>
          </a:p>
          <a:p>
            <a:pPr>
              <a:buFont typeface="Wingdings" pitchFamily="2" charset="2"/>
              <a:buChar char="ü"/>
            </a:pPr>
            <a:r>
              <a:rPr lang="en-IN" sz="1700" dirty="0" err="1" smtClean="0">
                <a:latin typeface="Arial Black" pitchFamily="34" charset="0"/>
              </a:rPr>
              <a:t>ARdrone</a:t>
            </a:r>
            <a:r>
              <a:rPr lang="en-IN" sz="1700" dirty="0" smtClean="0">
                <a:latin typeface="Arial Black" pitchFamily="34" charset="0"/>
              </a:rPr>
              <a:t> </a:t>
            </a:r>
            <a:r>
              <a:rPr lang="en-IN" sz="1700" dirty="0" smtClean="0">
                <a:latin typeface="Arial Black" pitchFamily="34" charset="0"/>
              </a:rPr>
              <a:t>autonomy which enables to interact with the AR. </a:t>
            </a:r>
            <a:r>
              <a:rPr lang="en-IN" sz="1700" dirty="0" smtClean="0">
                <a:latin typeface="Arial Black" pitchFamily="34" charset="0"/>
              </a:rPr>
              <a:t>Drone</a:t>
            </a:r>
          </a:p>
          <a:p>
            <a:pPr>
              <a:buNone/>
            </a:pPr>
            <a:endParaRPr lang="en-IN" sz="1700" dirty="0" smtClean="0">
              <a:latin typeface="Arial Black" pitchFamily="34" charset="0"/>
            </a:endParaRPr>
          </a:p>
          <a:p>
            <a:pPr>
              <a:buFont typeface="Wingdings" pitchFamily="2" charset="2"/>
              <a:buChar char="ü"/>
            </a:pPr>
            <a:r>
              <a:rPr lang="en-IN" sz="1700" dirty="0" smtClean="0">
                <a:latin typeface="Arial Black" pitchFamily="34" charset="0"/>
              </a:rPr>
              <a:t>Drone navigation data</a:t>
            </a:r>
          </a:p>
          <a:p>
            <a:pPr>
              <a:buNone/>
            </a:pPr>
            <a:r>
              <a:rPr lang="en-IN" sz="1700" dirty="0" smtClean="0">
                <a:latin typeface="Arial Black" pitchFamily="34" charset="0"/>
              </a:rPr>
              <a:t>   (details about up-down , left-right and </a:t>
            </a:r>
            <a:r>
              <a:rPr lang="en-IN" sz="1700" dirty="0" smtClean="0">
                <a:latin typeface="Arial Black" pitchFamily="34" charset="0"/>
              </a:rPr>
              <a:t>sideways movements).</a:t>
            </a:r>
          </a:p>
          <a:p>
            <a:pPr>
              <a:buNone/>
            </a:pPr>
            <a:endParaRPr lang="en-IN" sz="1700" dirty="0" smtClean="0">
              <a:latin typeface="Arial Black" pitchFamily="34" charset="0"/>
            </a:endParaRPr>
          </a:p>
          <a:p>
            <a:pPr>
              <a:buFont typeface="Wingdings" pitchFamily="2" charset="2"/>
              <a:buChar char="ü"/>
            </a:pPr>
            <a:r>
              <a:rPr lang="en-IN" sz="1700" dirty="0" smtClean="0">
                <a:latin typeface="Arial Black" pitchFamily="34" charset="0"/>
              </a:rPr>
              <a:t>Already implemented applications of Line following , Tag following etc.</a:t>
            </a:r>
          </a:p>
          <a:p>
            <a:pPr>
              <a:buFont typeface="Wingdings" pitchFamily="2" charset="2"/>
              <a:buChar char="ü"/>
            </a:pPr>
            <a:endParaRPr lang="en-IN" sz="1700" dirty="0" smtClean="0">
              <a:latin typeface="Arial Black" pitchFamily="34" charset="0"/>
            </a:endParaRPr>
          </a:p>
          <a:p>
            <a:endParaRPr lang="en-IN" sz="1700" dirty="0" smtClean="0">
              <a:latin typeface="Arial Black" pitchFamily="34" charset="0"/>
            </a:endParaRPr>
          </a:p>
          <a:p>
            <a:endParaRPr lang="en-IN" sz="1700" dirty="0">
              <a:latin typeface="Arial Black" pitchFamily="34" charset="0"/>
            </a:endParaRPr>
          </a:p>
        </p:txBody>
      </p:sp>
      <p:sp>
        <p:nvSpPr>
          <p:cNvPr id="5" name="Text Placeholder 4"/>
          <p:cNvSpPr>
            <a:spLocks noGrp="1"/>
          </p:cNvSpPr>
          <p:nvPr>
            <p:ph type="body" sz="quarter" idx="3"/>
          </p:nvPr>
        </p:nvSpPr>
        <p:spPr/>
        <p:txBody>
          <a:bodyPr/>
          <a:lstStyle/>
          <a:p>
            <a:r>
              <a:rPr lang="en-IN" sz="2200" dirty="0" smtClean="0">
                <a:solidFill>
                  <a:srgbClr val="FF0000"/>
                </a:solidFill>
              </a:rPr>
              <a:t>What we need to do </a:t>
            </a:r>
            <a:endParaRPr lang="en-IN" sz="2200" dirty="0">
              <a:solidFill>
                <a:srgbClr val="FF0000"/>
              </a:solidFill>
            </a:endParaRPr>
          </a:p>
        </p:txBody>
      </p:sp>
      <p:sp>
        <p:nvSpPr>
          <p:cNvPr id="6" name="Content Placeholder 5"/>
          <p:cNvSpPr>
            <a:spLocks noGrp="1"/>
          </p:cNvSpPr>
          <p:nvPr>
            <p:ph sz="quarter" idx="4"/>
          </p:nvPr>
        </p:nvSpPr>
        <p:spPr>
          <a:xfrm>
            <a:off x="4419600" y="2174874"/>
            <a:ext cx="4112840" cy="4683125"/>
          </a:xfrm>
        </p:spPr>
        <p:txBody>
          <a:bodyPr>
            <a:noAutofit/>
          </a:bodyPr>
          <a:lstStyle/>
          <a:p>
            <a:r>
              <a:rPr lang="en-IN" sz="1600" dirty="0" smtClean="0">
                <a:latin typeface="Arial Black" pitchFamily="34" charset="0"/>
              </a:rPr>
              <a:t>To detect a person moving in front </a:t>
            </a:r>
            <a:endParaRPr lang="en-IN" sz="1600" dirty="0" smtClean="0">
              <a:latin typeface="Arial Black" pitchFamily="34" charset="0"/>
            </a:endParaRPr>
          </a:p>
          <a:p>
            <a:endParaRPr lang="en-IN" sz="1600" dirty="0" smtClean="0">
              <a:latin typeface="Arial Black" pitchFamily="34" charset="0"/>
            </a:endParaRPr>
          </a:p>
          <a:p>
            <a:pPr>
              <a:buFont typeface="Wingdings" pitchFamily="2" charset="2"/>
              <a:buChar char="ü"/>
            </a:pPr>
            <a:r>
              <a:rPr lang="en-IN" sz="1600" dirty="0" smtClean="0">
                <a:latin typeface="Arial Black" pitchFamily="34" charset="0"/>
              </a:rPr>
              <a:t>So we used a HOG detection using front camera  </a:t>
            </a:r>
            <a:endParaRPr lang="en-IN" sz="1600" dirty="0" smtClean="0">
              <a:latin typeface="Arial Black" pitchFamily="34" charset="0"/>
            </a:endParaRPr>
          </a:p>
          <a:p>
            <a:pPr>
              <a:buFont typeface="Wingdings" pitchFamily="2" charset="2"/>
              <a:buChar char="ü"/>
            </a:pPr>
            <a:endParaRPr lang="en-IN" sz="1600" dirty="0" smtClean="0">
              <a:latin typeface="Arial Black" pitchFamily="34" charset="0"/>
            </a:endParaRPr>
          </a:p>
          <a:p>
            <a:r>
              <a:rPr lang="en-IN" sz="1600" dirty="0" smtClean="0">
                <a:latin typeface="Arial Black" pitchFamily="34" charset="0"/>
              </a:rPr>
              <a:t>To </a:t>
            </a:r>
            <a:r>
              <a:rPr lang="en-IN" sz="1600" dirty="0" smtClean="0">
                <a:latin typeface="Arial Black" pitchFamily="34" charset="0"/>
              </a:rPr>
              <a:t>track a person</a:t>
            </a:r>
          </a:p>
          <a:p>
            <a:endParaRPr lang="en-IN" sz="1600" dirty="0" smtClean="0">
              <a:latin typeface="Arial Black" pitchFamily="34" charset="0"/>
            </a:endParaRPr>
          </a:p>
          <a:p>
            <a:pPr>
              <a:buFont typeface="Wingdings" pitchFamily="2" charset="2"/>
              <a:buChar char="ü"/>
            </a:pPr>
            <a:r>
              <a:rPr lang="en-IN" sz="1600" dirty="0" smtClean="0">
                <a:latin typeface="Arial Black" pitchFamily="34" charset="0"/>
              </a:rPr>
              <a:t>We used particle filter for tracking and complete </a:t>
            </a:r>
            <a:r>
              <a:rPr lang="en-IN" sz="1600" dirty="0" smtClean="0">
                <a:latin typeface="Arial Black" pitchFamily="34" charset="0"/>
              </a:rPr>
              <a:t>follow-up</a:t>
            </a:r>
          </a:p>
          <a:p>
            <a:pPr>
              <a:buFont typeface="Wingdings" pitchFamily="2" charset="2"/>
              <a:buChar char="ü"/>
            </a:pPr>
            <a:endParaRPr lang="en-IN" sz="1600" dirty="0" smtClean="0">
              <a:latin typeface="Arial Black" pitchFamily="34" charset="0"/>
            </a:endParaRPr>
          </a:p>
          <a:p>
            <a:r>
              <a:rPr lang="en-IN" sz="1600" dirty="0" smtClean="0">
                <a:latin typeface="Arial Black" pitchFamily="34" charset="0"/>
              </a:rPr>
              <a:t>To maintain the adequate distance with </a:t>
            </a:r>
            <a:r>
              <a:rPr lang="en-IN" sz="1600" dirty="0" smtClean="0">
                <a:latin typeface="Arial Black" pitchFamily="34" charset="0"/>
              </a:rPr>
              <a:t>person</a:t>
            </a:r>
          </a:p>
          <a:p>
            <a:endParaRPr lang="en-IN" sz="1600" dirty="0" smtClean="0">
              <a:latin typeface="Arial Black" pitchFamily="34" charset="0"/>
            </a:endParaRPr>
          </a:p>
          <a:p>
            <a:pPr>
              <a:buFont typeface="Wingdings" pitchFamily="2" charset="2"/>
              <a:buChar char="ü"/>
            </a:pPr>
            <a:r>
              <a:rPr lang="en-IN" sz="1600" dirty="0" smtClean="0">
                <a:latin typeface="Arial Black" pitchFamily="34" charset="0"/>
              </a:rPr>
              <a:t>We estimated the distance by making the use of size of detection box.</a:t>
            </a:r>
            <a:endParaRPr lang="en-IN" sz="1600" dirty="0">
              <a:latin typeface="Arial Black" pitchFamily="34" charset="0"/>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pPr algn="ctr"/>
            <a:r>
              <a:rPr lang="en-US" sz="4000" dirty="0" smtClean="0">
                <a:latin typeface="Arial Black" panose="020B0A04020102020204" pitchFamily="34" charset="0"/>
              </a:rPr>
              <a:t>People Tracking Code  Structure</a:t>
            </a:r>
            <a:endParaRPr lang="fr-FR" sz="4000" dirty="0"/>
          </a:p>
        </p:txBody>
      </p:sp>
      <p:graphicFrame>
        <p:nvGraphicFramePr>
          <p:cNvPr id="6" name="Content Placeholder 5"/>
          <p:cNvGraphicFramePr>
            <a:graphicFrameLocks noGrp="1"/>
          </p:cNvGraphicFramePr>
          <p:nvPr>
            <p:ph idx="1"/>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03157921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pPr algn="ctr"/>
            <a:r>
              <a:rPr lang="en-US" sz="4000" dirty="0" smtClean="0">
                <a:latin typeface="Arial Black" panose="020B0A04020102020204" pitchFamily="34" charset="0"/>
              </a:rPr>
              <a:t>Methodologies : HOG </a:t>
            </a:r>
            <a:endParaRPr lang="fr-FR" sz="4000" dirty="0"/>
          </a:p>
        </p:txBody>
      </p:sp>
      <p:sp>
        <p:nvSpPr>
          <p:cNvPr id="7" name="Content Placeholder 6"/>
          <p:cNvSpPr>
            <a:spLocks noGrp="1"/>
          </p:cNvSpPr>
          <p:nvPr>
            <p:ph idx="1"/>
          </p:nvPr>
        </p:nvSpPr>
        <p:spPr/>
        <p:txBody>
          <a:bodyPr/>
          <a:lstStyle/>
          <a:p>
            <a:r>
              <a:rPr lang="en-IN" dirty="0" smtClean="0">
                <a:latin typeface="Arial Black" pitchFamily="34" charset="0"/>
              </a:rPr>
              <a:t>HOG : </a:t>
            </a:r>
            <a:r>
              <a:rPr lang="en-IN" dirty="0" smtClean="0">
                <a:solidFill>
                  <a:srgbClr val="FF0000"/>
                </a:solidFill>
                <a:latin typeface="Arial Black" pitchFamily="34" charset="0"/>
              </a:rPr>
              <a:t>Histogram of Oriented Gradients </a:t>
            </a:r>
            <a:r>
              <a:rPr lang="en-IN" dirty="0" smtClean="0">
                <a:latin typeface="Arial Black" pitchFamily="34" charset="0"/>
              </a:rPr>
              <a:t>(generally used for object detection) based on counting occurrences of gradient orientation.</a:t>
            </a:r>
          </a:p>
          <a:p>
            <a:r>
              <a:rPr lang="en-IN" dirty="0" smtClean="0">
                <a:latin typeface="Arial Black" pitchFamily="34" charset="0"/>
              </a:rPr>
              <a:t>HOG is computed by dividing the Image into blocks and then small cells.</a:t>
            </a:r>
          </a:p>
          <a:p>
            <a:r>
              <a:rPr lang="en-IN" dirty="0" smtClean="0">
                <a:latin typeface="Arial Black" pitchFamily="34" charset="0"/>
              </a:rPr>
              <a:t>Concatenation forms a complete descriptor.</a:t>
            </a:r>
          </a:p>
        </p:txBody>
      </p:sp>
      <p:pic>
        <p:nvPicPr>
          <p:cNvPr id="1027" name="Picture 3"/>
          <p:cNvPicPr>
            <a:picLocks noChangeAspect="1" noChangeArrowheads="1"/>
          </p:cNvPicPr>
          <p:nvPr/>
        </p:nvPicPr>
        <p:blipFill>
          <a:blip r:embed="rId2" cstate="print"/>
          <a:srcRect/>
          <a:stretch>
            <a:fillRect/>
          </a:stretch>
        </p:blipFill>
        <p:spPr bwMode="auto">
          <a:xfrm>
            <a:off x="323528" y="3933056"/>
            <a:ext cx="7956376" cy="2437368"/>
          </a:xfrm>
          <a:prstGeom prst="rect">
            <a:avLst/>
          </a:prstGeom>
          <a:noFill/>
          <a:ln w="9525">
            <a:noFill/>
            <a:miter lim="800000"/>
            <a:headEnd/>
            <a:tailEnd/>
          </a:ln>
        </p:spPr>
      </p:pic>
      <p:sp>
        <p:nvSpPr>
          <p:cNvPr id="9" name="TextBox 8"/>
          <p:cNvSpPr txBox="1"/>
          <p:nvPr/>
        </p:nvSpPr>
        <p:spPr>
          <a:xfrm>
            <a:off x="6335688" y="3645024"/>
            <a:ext cx="2808312" cy="369332"/>
          </a:xfrm>
          <a:prstGeom prst="rect">
            <a:avLst/>
          </a:prstGeom>
          <a:noFill/>
        </p:spPr>
        <p:txBody>
          <a:bodyPr wrap="square" rtlCol="0">
            <a:spAutoFit/>
          </a:bodyPr>
          <a:lstStyle/>
          <a:p>
            <a:r>
              <a:rPr lang="en-IN" dirty="0" smtClean="0"/>
              <a:t>by </a:t>
            </a:r>
            <a:r>
              <a:rPr lang="en-IN" dirty="0" err="1" smtClean="0"/>
              <a:t>Dalal</a:t>
            </a:r>
            <a:r>
              <a:rPr lang="en-IN" dirty="0" smtClean="0"/>
              <a:t> and </a:t>
            </a:r>
            <a:r>
              <a:rPr lang="en-IN" dirty="0" err="1" smtClean="0"/>
              <a:t>Triggs</a:t>
            </a:r>
            <a:r>
              <a:rPr lang="en-IN" dirty="0" smtClean="0"/>
              <a:t>, 2005</a:t>
            </a:r>
            <a:endParaRPr lang="en-IN" dirty="0"/>
          </a:p>
        </p:txBody>
      </p:sp>
      <p:sp>
        <p:nvSpPr>
          <p:cNvPr id="10" name="TextBox 9"/>
          <p:cNvSpPr txBox="1"/>
          <p:nvPr/>
        </p:nvSpPr>
        <p:spPr>
          <a:xfrm>
            <a:off x="323528" y="6211669"/>
            <a:ext cx="7848872" cy="646331"/>
          </a:xfrm>
          <a:prstGeom prst="rect">
            <a:avLst/>
          </a:prstGeom>
          <a:noFill/>
        </p:spPr>
        <p:txBody>
          <a:bodyPr wrap="square" rtlCol="0">
            <a:spAutoFit/>
          </a:bodyPr>
          <a:lstStyle/>
          <a:p>
            <a:r>
              <a:rPr lang="en-IN" sz="1200" dirty="0" smtClean="0"/>
              <a:t>Average gradient image ,Each pixel shows the maximum positive SVM weight in the block, For the negative SVM weights, A test image. It's computed R-HOG </a:t>
            </a:r>
            <a:r>
              <a:rPr lang="en-IN" sz="1200" dirty="0" err="1" smtClean="0"/>
              <a:t>descriptor.The</a:t>
            </a:r>
            <a:r>
              <a:rPr lang="en-IN" sz="1200" dirty="0" smtClean="0"/>
              <a:t> R-HOG descriptor weighted by respectively the positive and the negative SVM weights</a:t>
            </a:r>
            <a:endParaRPr lang="en-IN" sz="1200" dirty="0"/>
          </a:p>
        </p:txBody>
      </p:sp>
    </p:spTree>
    <p:extLst>
      <p:ext uri="{BB962C8B-B14F-4D97-AF65-F5344CB8AC3E}">
        <p14:creationId xmlns="" xmlns:p14="http://schemas.microsoft.com/office/powerpoint/2010/main" val="4031579218"/>
      </p:ext>
    </p:extLst>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4800" cy="1143000"/>
          </a:xfrm>
        </p:spPr>
        <p:txBody>
          <a:bodyPr/>
          <a:lstStyle/>
          <a:p>
            <a:pPr algn="ctr"/>
            <a:r>
              <a:rPr lang="en-US" sz="4000" dirty="0" smtClean="0">
                <a:latin typeface="Arial Black" panose="020B0A04020102020204" pitchFamily="34" charset="0"/>
              </a:rPr>
              <a:t>Methodologies : HOG </a:t>
            </a:r>
            <a:endParaRPr lang="fr-FR" sz="4000" dirty="0"/>
          </a:p>
        </p:txBody>
      </p:sp>
      <p:sp>
        <p:nvSpPr>
          <p:cNvPr id="7" name="Content Placeholder 6"/>
          <p:cNvSpPr>
            <a:spLocks noGrp="1"/>
          </p:cNvSpPr>
          <p:nvPr>
            <p:ph idx="1"/>
          </p:nvPr>
        </p:nvSpPr>
        <p:spPr>
          <a:xfrm>
            <a:off x="539552" y="3789040"/>
            <a:ext cx="7620000" cy="4800600"/>
          </a:xfrm>
        </p:spPr>
        <p:txBody>
          <a:bodyPr/>
          <a:lstStyle/>
          <a:p>
            <a:r>
              <a:rPr lang="en-IN" dirty="0" smtClean="0">
                <a:latin typeface="Arial Black" pitchFamily="34" charset="0"/>
              </a:rPr>
              <a:t>HOG </a:t>
            </a:r>
            <a:r>
              <a:rPr lang="en-IN" dirty="0" smtClean="0">
                <a:solidFill>
                  <a:srgbClr val="FF0000"/>
                </a:solidFill>
                <a:latin typeface="Arial Black" pitchFamily="34" charset="0"/>
              </a:rPr>
              <a:t>Goal</a:t>
            </a:r>
            <a:r>
              <a:rPr lang="en-IN" dirty="0" smtClean="0">
                <a:latin typeface="Arial Black" pitchFamily="34" charset="0"/>
              </a:rPr>
              <a:t> :</a:t>
            </a:r>
          </a:p>
          <a:p>
            <a:pPr>
              <a:buNone/>
            </a:pPr>
            <a:r>
              <a:rPr lang="en-IN" dirty="0" smtClean="0">
                <a:latin typeface="Arial Black" pitchFamily="34" charset="0"/>
              </a:rPr>
              <a:t>	</a:t>
            </a:r>
            <a:r>
              <a:rPr lang="en-IN" dirty="0" smtClean="0">
                <a:latin typeface="Arial Black" pitchFamily="34" charset="0"/>
              </a:rPr>
              <a:t>To detect a person in the specified ROI (region of interest).</a:t>
            </a:r>
            <a:endParaRPr lang="en-IN" sz="1200" dirty="0" smtClean="0">
              <a:latin typeface="Arial Black" pitchFamily="34" charset="0"/>
            </a:endParaRPr>
          </a:p>
          <a:p>
            <a:pPr>
              <a:buNone/>
            </a:pPr>
            <a:r>
              <a:rPr lang="en-IN" dirty="0" smtClean="0">
                <a:latin typeface="Arial Black" pitchFamily="34" charset="0"/>
              </a:rPr>
              <a:t>	</a:t>
            </a:r>
            <a:r>
              <a:rPr lang="en-IN" dirty="0" smtClean="0">
                <a:latin typeface="Arial Black" pitchFamily="34" charset="0"/>
              </a:rPr>
              <a:t>Represented by Red Box in the above Image.</a:t>
            </a:r>
            <a:endParaRPr lang="en-IN" dirty="0" smtClean="0">
              <a:latin typeface="Arial Black" pitchFamily="34" charset="0"/>
            </a:endParaRPr>
          </a:p>
        </p:txBody>
      </p:sp>
      <p:pic>
        <p:nvPicPr>
          <p:cNvPr id="8" name="Picture 7" descr="14.jpg"/>
          <p:cNvPicPr>
            <a:picLocks noChangeAspect="1"/>
          </p:cNvPicPr>
          <p:nvPr/>
        </p:nvPicPr>
        <p:blipFill>
          <a:blip r:embed="rId2" cstate="print"/>
          <a:stretch>
            <a:fillRect/>
          </a:stretch>
        </p:blipFill>
        <p:spPr>
          <a:xfrm>
            <a:off x="2123728" y="1412776"/>
            <a:ext cx="3960440" cy="1937172"/>
          </a:xfrm>
          <a:prstGeom prst="rect">
            <a:avLst/>
          </a:prstGeom>
        </p:spPr>
      </p:pic>
    </p:spTree>
    <p:extLst>
      <p:ext uri="{BB962C8B-B14F-4D97-AF65-F5344CB8AC3E}">
        <p14:creationId xmlns="" xmlns:p14="http://schemas.microsoft.com/office/powerpoint/2010/main" val="403157921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8460432" cy="5661248"/>
          </a:xfrm>
        </p:spPr>
        <p:txBody>
          <a:bodyPr>
            <a:normAutofit/>
          </a:bodyPr>
          <a:lstStyle/>
          <a:p>
            <a:pPr marL="0" indent="0">
              <a:buNone/>
            </a:pPr>
            <a:r>
              <a:rPr lang="en-US" dirty="0" smtClean="0">
                <a:latin typeface="Arial Black" panose="020B0A04020102020204" pitchFamily="34" charset="0"/>
              </a:rPr>
              <a:t> </a:t>
            </a:r>
          </a:p>
          <a:p>
            <a:pPr marL="0" indent="0">
              <a:buNone/>
            </a:pPr>
            <a:endParaRPr lang="en-US" dirty="0" smtClean="0">
              <a:latin typeface="Arial Black" panose="020B0A04020102020204" pitchFamily="34" charset="0"/>
            </a:endParaRPr>
          </a:p>
          <a:p>
            <a:pPr marL="0" indent="0">
              <a:buNone/>
            </a:pPr>
            <a:endParaRPr lang="en-US" dirty="0" smtClean="0">
              <a:latin typeface="Arial Black" panose="020B0A04020102020204" pitchFamily="34" charset="0"/>
            </a:endParaRPr>
          </a:p>
          <a:p>
            <a:pPr marL="0" indent="0">
              <a:buNone/>
            </a:pPr>
            <a:endParaRPr lang="en-US" dirty="0" smtClean="0">
              <a:latin typeface="Arial Black" panose="020B0A04020102020204" pitchFamily="34" charset="0"/>
            </a:endParaRPr>
          </a:p>
          <a:p>
            <a:pPr marL="0" indent="0">
              <a:buNone/>
            </a:pPr>
            <a:endParaRPr lang="en-US" dirty="0" smtClean="0">
              <a:latin typeface="Arial Black" panose="020B0A04020102020204" pitchFamily="34" charset="0"/>
            </a:endParaRPr>
          </a:p>
          <a:p>
            <a:pPr marL="0" indent="0">
              <a:buNone/>
            </a:pPr>
            <a:endParaRPr lang="en-US" dirty="0" smtClean="0">
              <a:latin typeface="Arial Black" panose="020B0A04020102020204" pitchFamily="34" charset="0"/>
            </a:endParaRPr>
          </a:p>
          <a:p>
            <a:pPr marL="0" indent="0">
              <a:buNone/>
            </a:pPr>
            <a:r>
              <a:rPr lang="en-US" dirty="0" smtClean="0">
                <a:latin typeface="Arial Black" panose="020B0A04020102020204" pitchFamily="34" charset="0"/>
              </a:rPr>
              <a:t>What are </a:t>
            </a:r>
            <a:r>
              <a:rPr lang="en-US" dirty="0" smtClean="0">
                <a:solidFill>
                  <a:srgbClr val="FF0000"/>
                </a:solidFill>
                <a:latin typeface="Arial Black" panose="020B0A04020102020204" pitchFamily="34" charset="0"/>
              </a:rPr>
              <a:t>Particle filter </a:t>
            </a:r>
            <a:r>
              <a:rPr lang="en-US" dirty="0" smtClean="0">
                <a:latin typeface="Arial Black" panose="020B0A04020102020204" pitchFamily="34" charset="0"/>
              </a:rPr>
              <a:t>? </a:t>
            </a:r>
          </a:p>
          <a:p>
            <a:r>
              <a:rPr lang="fr-FR" dirty="0" err="1" smtClean="0">
                <a:latin typeface="Arial Black" panose="020B0A04020102020204" pitchFamily="34" charset="0"/>
              </a:rPr>
              <a:t>Sequential</a:t>
            </a:r>
            <a:r>
              <a:rPr lang="fr-FR" dirty="0" smtClean="0">
                <a:latin typeface="Arial Black" panose="020B0A04020102020204" pitchFamily="34" charset="0"/>
              </a:rPr>
              <a:t> Monte Carlo </a:t>
            </a:r>
            <a:r>
              <a:rPr lang="fr-FR" dirty="0" err="1" smtClean="0">
                <a:latin typeface="Arial Black" panose="020B0A04020102020204" pitchFamily="34" charset="0"/>
              </a:rPr>
              <a:t>methods</a:t>
            </a:r>
            <a:r>
              <a:rPr lang="fr-FR" dirty="0" smtClean="0">
                <a:latin typeface="Arial Black" panose="020B0A04020102020204" pitchFamily="34" charset="0"/>
              </a:rPr>
              <a:t> </a:t>
            </a:r>
            <a:r>
              <a:rPr lang="fr-FR" dirty="0" err="1" smtClean="0">
                <a:latin typeface="Arial Black" panose="020B0A04020102020204" pitchFamily="34" charset="0"/>
              </a:rPr>
              <a:t>based</a:t>
            </a:r>
            <a:r>
              <a:rPr lang="fr-FR" dirty="0" smtClean="0">
                <a:latin typeface="Arial Black" panose="020B0A04020102020204" pitchFamily="34" charset="0"/>
              </a:rPr>
              <a:t> on point mass </a:t>
            </a:r>
            <a:r>
              <a:rPr lang="fr-FR" dirty="0" err="1" smtClean="0">
                <a:latin typeface="Arial Black" panose="020B0A04020102020204" pitchFamily="34" charset="0"/>
              </a:rPr>
              <a:t>representations</a:t>
            </a:r>
            <a:r>
              <a:rPr lang="fr-FR" dirty="0" smtClean="0">
                <a:latin typeface="Arial Black" panose="020B0A04020102020204" pitchFamily="34" charset="0"/>
              </a:rPr>
              <a:t> of </a:t>
            </a:r>
            <a:r>
              <a:rPr lang="fr-FR" dirty="0" err="1" smtClean="0">
                <a:latin typeface="Arial Black" panose="020B0A04020102020204" pitchFamily="34" charset="0"/>
              </a:rPr>
              <a:t>probability</a:t>
            </a:r>
            <a:r>
              <a:rPr lang="fr-FR" dirty="0" smtClean="0">
                <a:latin typeface="Arial Black" panose="020B0A04020102020204" pitchFamily="34" charset="0"/>
              </a:rPr>
              <a:t> </a:t>
            </a:r>
            <a:r>
              <a:rPr lang="fr-FR" dirty="0" err="1" smtClean="0">
                <a:latin typeface="Arial Black" panose="020B0A04020102020204" pitchFamily="34" charset="0"/>
              </a:rPr>
              <a:t>densities</a:t>
            </a:r>
            <a:r>
              <a:rPr lang="fr-FR" dirty="0" smtClean="0">
                <a:latin typeface="Arial Black" panose="020B0A04020102020204" pitchFamily="34" charset="0"/>
              </a:rPr>
              <a:t>.</a:t>
            </a:r>
          </a:p>
          <a:p>
            <a:pPr>
              <a:buNone/>
            </a:pPr>
            <a:endParaRPr lang="fr-FR" dirty="0" smtClean="0">
              <a:latin typeface="Arial Black" panose="020B0A04020102020204" pitchFamily="34" charset="0"/>
            </a:endParaRPr>
          </a:p>
          <a:p>
            <a:pPr>
              <a:buNone/>
            </a:pPr>
            <a:r>
              <a:rPr lang="fr-FR" dirty="0" err="1" smtClean="0">
                <a:latin typeface="Arial Black" panose="020B0A04020102020204" pitchFamily="34" charset="0"/>
              </a:rPr>
              <a:t>Advantage</a:t>
            </a:r>
            <a:r>
              <a:rPr lang="fr-FR" dirty="0" smtClean="0">
                <a:latin typeface="Arial Black" panose="020B0A04020102020204" pitchFamily="34" charset="0"/>
              </a:rPr>
              <a:t> over </a:t>
            </a:r>
            <a:r>
              <a:rPr lang="fr-FR" dirty="0" err="1" smtClean="0">
                <a:solidFill>
                  <a:srgbClr val="FF0000"/>
                </a:solidFill>
                <a:latin typeface="Arial Black" panose="020B0A04020102020204" pitchFamily="34" charset="0"/>
              </a:rPr>
              <a:t>Kalman</a:t>
            </a:r>
            <a:r>
              <a:rPr lang="fr-FR" dirty="0" smtClean="0">
                <a:solidFill>
                  <a:srgbClr val="FF0000"/>
                </a:solidFill>
                <a:latin typeface="Arial Black" panose="020B0A04020102020204" pitchFamily="34" charset="0"/>
              </a:rPr>
              <a:t> </a:t>
            </a:r>
            <a:r>
              <a:rPr lang="fr-FR" dirty="0" err="1" smtClean="0">
                <a:solidFill>
                  <a:srgbClr val="FF0000"/>
                </a:solidFill>
                <a:latin typeface="Arial Black" panose="020B0A04020102020204" pitchFamily="34" charset="0"/>
              </a:rPr>
              <a:t>Filter</a:t>
            </a:r>
            <a:r>
              <a:rPr lang="fr-FR" dirty="0" smtClean="0">
                <a:solidFill>
                  <a:srgbClr val="FF0000"/>
                </a:solidFill>
                <a:latin typeface="Arial Black" panose="020B0A04020102020204" pitchFamily="34" charset="0"/>
              </a:rPr>
              <a:t> </a:t>
            </a:r>
            <a:r>
              <a:rPr lang="fr-FR" dirty="0" smtClean="0">
                <a:latin typeface="Arial Black" panose="020B0A04020102020204" pitchFamily="34" charset="0"/>
              </a:rPr>
              <a:t>?</a:t>
            </a:r>
          </a:p>
          <a:p>
            <a:pPr>
              <a:buNone/>
            </a:pPr>
            <a:r>
              <a:rPr lang="fr-FR" dirty="0" err="1" smtClean="0">
                <a:latin typeface="Arial Black" panose="020B0A04020102020204" pitchFamily="34" charset="0"/>
              </a:rPr>
              <a:t>Copes</a:t>
            </a:r>
            <a:r>
              <a:rPr lang="fr-FR" dirty="0" smtClean="0">
                <a:latin typeface="Arial Black" panose="020B0A04020102020204" pitchFamily="34" charset="0"/>
              </a:rPr>
              <a:t> </a:t>
            </a:r>
            <a:r>
              <a:rPr lang="fr-FR" dirty="0" err="1" smtClean="0">
                <a:latin typeface="Arial Black" panose="020B0A04020102020204" pitchFamily="34" charset="0"/>
              </a:rPr>
              <a:t>with</a:t>
            </a:r>
            <a:r>
              <a:rPr lang="fr-FR" dirty="0" smtClean="0">
                <a:latin typeface="Arial Black" panose="020B0A04020102020204" pitchFamily="34" charset="0"/>
              </a:rPr>
              <a:t> non </a:t>
            </a:r>
            <a:r>
              <a:rPr lang="fr-FR" dirty="0" err="1" smtClean="0">
                <a:latin typeface="Arial Black" panose="020B0A04020102020204" pitchFamily="34" charset="0"/>
              </a:rPr>
              <a:t>linearity</a:t>
            </a:r>
            <a:r>
              <a:rPr lang="fr-FR" dirty="0" smtClean="0">
                <a:latin typeface="Arial Black" panose="020B0A04020102020204" pitchFamily="34" charset="0"/>
              </a:rPr>
              <a:t>, non </a:t>
            </a:r>
            <a:r>
              <a:rPr lang="fr-FR" dirty="0" err="1" smtClean="0">
                <a:latin typeface="Arial Black" panose="020B0A04020102020204" pitchFamily="34" charset="0"/>
              </a:rPr>
              <a:t>gaussianity</a:t>
            </a:r>
            <a:r>
              <a:rPr lang="fr-FR" dirty="0" smtClean="0">
                <a:latin typeface="Arial Black" panose="020B0A04020102020204" pitchFamily="34" charset="0"/>
              </a:rPr>
              <a:t> </a:t>
            </a:r>
            <a:r>
              <a:rPr lang="fr-FR" dirty="0" err="1" smtClean="0">
                <a:latin typeface="Arial Black" panose="020B0A04020102020204" pitchFamily="34" charset="0"/>
              </a:rPr>
              <a:t>with</a:t>
            </a:r>
            <a:r>
              <a:rPr lang="fr-FR" dirty="0" smtClean="0">
                <a:latin typeface="Arial Black" panose="020B0A04020102020204" pitchFamily="34" charset="0"/>
              </a:rPr>
              <a:t> </a:t>
            </a:r>
            <a:r>
              <a:rPr lang="fr-FR" dirty="0" err="1" smtClean="0">
                <a:latin typeface="Arial Black" panose="020B0A04020102020204" pitchFamily="34" charset="0"/>
              </a:rPr>
              <a:t>possibility</a:t>
            </a:r>
            <a:r>
              <a:rPr lang="fr-FR" dirty="0" smtClean="0">
                <a:latin typeface="Arial Black" panose="020B0A04020102020204" pitchFamily="34" charset="0"/>
              </a:rPr>
              <a:t> to model </a:t>
            </a:r>
            <a:r>
              <a:rPr lang="fr-FR" dirty="0" err="1" smtClean="0">
                <a:latin typeface="Arial Black" panose="020B0A04020102020204" pitchFamily="34" charset="0"/>
              </a:rPr>
              <a:t>multi-modal</a:t>
            </a:r>
            <a:r>
              <a:rPr lang="fr-FR" dirty="0" smtClean="0">
                <a:latin typeface="Arial Black" panose="020B0A04020102020204" pitchFamily="34" charset="0"/>
              </a:rPr>
              <a:t> distribution.</a:t>
            </a:r>
          </a:p>
        </p:txBody>
      </p:sp>
      <p:sp>
        <p:nvSpPr>
          <p:cNvPr id="6" name="Title 1"/>
          <p:cNvSpPr txBox="1">
            <a:spLocks/>
          </p:cNvSpPr>
          <p:nvPr/>
        </p:nvSpPr>
        <p:spPr>
          <a:xfrm>
            <a:off x="611560" y="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smtClean="0">
                <a:latin typeface="Arial Black" panose="020B0A04020102020204" pitchFamily="34" charset="0"/>
              </a:rPr>
              <a:t>Methodologies :: RBPF</a:t>
            </a:r>
            <a:endParaRPr lang="fr-FR" sz="4000" dirty="0"/>
          </a:p>
        </p:txBody>
      </p:sp>
      <p:sp>
        <p:nvSpPr>
          <p:cNvPr id="7" name="Rectangle 6"/>
          <p:cNvSpPr/>
          <p:nvPr/>
        </p:nvSpPr>
        <p:spPr>
          <a:xfrm>
            <a:off x="179512" y="1628800"/>
            <a:ext cx="4211960" cy="923330"/>
          </a:xfrm>
          <a:prstGeom prst="rect">
            <a:avLst/>
          </a:prstGeom>
        </p:spPr>
        <p:txBody>
          <a:bodyPr wrap="square">
            <a:spAutoFit/>
          </a:bodyPr>
          <a:lstStyle/>
          <a:p>
            <a:r>
              <a:rPr lang="en-US" dirty="0" smtClean="0">
                <a:latin typeface="Arial Black" panose="020B0A04020102020204" pitchFamily="34" charset="0"/>
              </a:rPr>
              <a:t>HOG detector  coupled  with a</a:t>
            </a:r>
            <a:r>
              <a:rPr lang="en-US" b="1" dirty="0" smtClean="0">
                <a:solidFill>
                  <a:srgbClr val="FF0000"/>
                </a:solidFill>
                <a:latin typeface="Arial Black" panose="020B0A04020102020204" pitchFamily="34" charset="0"/>
              </a:rPr>
              <a:t> </a:t>
            </a:r>
            <a:r>
              <a:rPr lang="en-US" b="1" dirty="0" err="1" smtClean="0">
                <a:solidFill>
                  <a:srgbClr val="FF0000"/>
                </a:solidFill>
                <a:latin typeface="Arial Black" panose="020B0A04020102020204" pitchFamily="34" charset="0"/>
              </a:rPr>
              <a:t>Rao</a:t>
            </a:r>
            <a:r>
              <a:rPr lang="en-US" b="1" dirty="0" smtClean="0">
                <a:solidFill>
                  <a:srgbClr val="FF0000"/>
                </a:solidFill>
                <a:latin typeface="Arial Black" panose="020B0A04020102020204" pitchFamily="34" charset="0"/>
              </a:rPr>
              <a:t> - </a:t>
            </a:r>
            <a:r>
              <a:rPr lang="en-US" b="1" dirty="0" err="1" smtClean="0">
                <a:solidFill>
                  <a:srgbClr val="FF0000"/>
                </a:solidFill>
                <a:latin typeface="Arial Black" panose="020B0A04020102020204" pitchFamily="34" charset="0"/>
              </a:rPr>
              <a:t>Blackwellised</a:t>
            </a:r>
            <a:r>
              <a:rPr lang="en-US" b="1" dirty="0" smtClean="0">
                <a:solidFill>
                  <a:srgbClr val="FF0000"/>
                </a:solidFill>
                <a:latin typeface="Arial Black" panose="020B0A04020102020204" pitchFamily="34" charset="0"/>
              </a:rPr>
              <a:t>  particle  filter.</a:t>
            </a:r>
            <a:r>
              <a:rPr lang="en-US" dirty="0" smtClean="0">
                <a:solidFill>
                  <a:srgbClr val="FF0000"/>
                </a:solidFill>
                <a:latin typeface="Arial Black" panose="020B0A04020102020204" pitchFamily="34" charset="0"/>
              </a:rPr>
              <a:t> </a:t>
            </a:r>
            <a:endParaRPr lang="en-US" dirty="0" smtClean="0">
              <a:latin typeface="Arial Black" panose="020B0A04020102020204" pitchFamily="34" charset="0"/>
            </a:endParaRPr>
          </a:p>
        </p:txBody>
      </p:sp>
      <p:pic>
        <p:nvPicPr>
          <p:cNvPr id="3076" name="Picture 4"/>
          <p:cNvPicPr>
            <a:picLocks noChangeAspect="1" noChangeArrowheads="1"/>
          </p:cNvPicPr>
          <p:nvPr/>
        </p:nvPicPr>
        <p:blipFill>
          <a:blip r:embed="rId2" cstate="print"/>
          <a:srcRect/>
          <a:stretch>
            <a:fillRect/>
          </a:stretch>
        </p:blipFill>
        <p:spPr bwMode="auto">
          <a:xfrm>
            <a:off x="4283968" y="1412776"/>
            <a:ext cx="4049749" cy="2276872"/>
          </a:xfrm>
          <a:prstGeom prst="rect">
            <a:avLst/>
          </a:prstGeom>
          <a:noFill/>
          <a:ln w="9525">
            <a:noFill/>
            <a:miter lim="800000"/>
            <a:headEnd/>
            <a:tailEnd/>
          </a:ln>
        </p:spPr>
      </p:pic>
    </p:spTree>
    <p:extLst>
      <p:ext uri="{BB962C8B-B14F-4D97-AF65-F5344CB8AC3E}">
        <p14:creationId xmlns="" xmlns:p14="http://schemas.microsoft.com/office/powerpoint/2010/main" val="2974339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1701</TotalTime>
  <Words>1399</Words>
  <Application>Microsoft Office PowerPoint</Application>
  <PresentationFormat>On-screen Show (4:3)</PresentationFormat>
  <Paragraphs>228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Slide 1</vt:lpstr>
      <vt:lpstr>INDEX</vt:lpstr>
      <vt:lpstr>Introduction</vt:lpstr>
      <vt:lpstr>Our Goal</vt:lpstr>
      <vt:lpstr>Understanding the Task… People Detection and Tracking </vt:lpstr>
      <vt:lpstr>People Tracking Code  Structure</vt:lpstr>
      <vt:lpstr>Methodologies : HOG </vt:lpstr>
      <vt:lpstr>Methodologies : HOG </vt:lpstr>
      <vt:lpstr>Slide 9</vt:lpstr>
      <vt:lpstr>Slide 10</vt:lpstr>
      <vt:lpstr>Slide 11</vt:lpstr>
      <vt:lpstr>Slide 12</vt:lpstr>
      <vt:lpstr>Drone Control Commands</vt:lpstr>
      <vt:lpstr>Drone Control Commands</vt:lpstr>
      <vt:lpstr>Drone Control Commands</vt:lpstr>
      <vt:lpstr>TEST: Trade Off</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Utilisateur Windows</dc:creator>
  <cp:lastModifiedBy>Aakanksha</cp:lastModifiedBy>
  <cp:revision>98</cp:revision>
  <dcterms:created xsi:type="dcterms:W3CDTF">2013-12-30T13:22:06Z</dcterms:created>
  <dcterms:modified xsi:type="dcterms:W3CDTF">2014-02-14T05:26:35Z</dcterms:modified>
</cp:coreProperties>
</file>