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5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D24D"/>
    <a:srgbClr val="615DE5"/>
    <a:srgbClr val="FF613A"/>
    <a:srgbClr val="00C6C5"/>
    <a:srgbClr val="5C160E"/>
    <a:srgbClr val="ED7D31"/>
    <a:srgbClr val="F7C7E1"/>
    <a:srgbClr val="FFFFFF"/>
    <a:srgbClr val="296656"/>
    <a:srgbClr val="D7CF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07DB8-D89E-4C96-8971-D3BE16C19C44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FDF6-AB3F-4FF9-BF1D-31B4B7FBB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07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FDF6-AB3F-4FF9-BF1D-31B4B7FBB6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01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8D70-EDC1-0B95-6F86-15C23DBF9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E72B8-2077-56CB-9436-F1548FDC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0BD03-8ED9-E2EB-9551-5482E66E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F75-FDC2-44AA-925F-7004D7B308A9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8583A-C7E6-AEAB-23DF-A6D519005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FA841-B85D-131C-6DAB-91B7B3613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ADC6-B43E-4A86-982A-33621FA9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51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19F3-BC0C-32DC-99AC-B012B48E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DBA62-1AE3-BF4B-014C-A566B630D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B02F6-48BE-A382-F91B-D5AEA9756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F75-FDC2-44AA-925F-7004D7B308A9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ADDA6-193B-9B55-D3EA-9CAE420D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681C5-107D-FD50-1086-71A3830D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ADC6-B43E-4A86-982A-33621FA9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3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04748-3CAC-03D9-D5A5-846CA3D4DE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7A690-05E7-A0A4-BC26-AA9E9B99A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0DCBC-D96E-4B90-8B75-6906C640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F75-FDC2-44AA-925F-7004D7B308A9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7B642-6B2F-16DA-E2E1-EE029785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81690-EFC9-019A-E835-58273BE1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ADC6-B43E-4A86-982A-33621FA9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3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754A-AA7C-A42F-B6B4-A5A297F01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CCBFF-5D33-FA3F-6CC7-B3E7F91CF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D4FFC-81DD-0DBA-2C4B-41760D75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F75-FDC2-44AA-925F-7004D7B308A9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52AFE-74F4-0FE3-C402-0578A2E0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26DC8-98B6-6DE3-3237-CE516D39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ADC6-B43E-4A86-982A-33621FA9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2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1E89-5063-C94C-761C-F9F643DE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6996B-D47A-7227-2B5F-419E89793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FE518-3311-6E2F-879B-ED7EDBEE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F75-FDC2-44AA-925F-7004D7B308A9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43B79-5E3B-FBEE-7EC2-1F0FD9AF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46196-94E9-6A87-0D5D-72F05C12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ADC6-B43E-4A86-982A-33621FA9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3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E966-FD0A-4321-8190-D83999560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35368-D79A-D570-548C-5508DC83D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8B419-2595-F9DB-EF05-3F2790CDC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2E722-5956-7077-7AEA-8D7592AD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F75-FDC2-44AA-925F-7004D7B308A9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C9236-B4D8-2843-8C49-E91B03C8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87845-D195-3D64-CA77-9F28A645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ADC6-B43E-4A86-982A-33621FA9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870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45D3-E3AB-2B71-C539-AB721E330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855D0-6301-A565-F9AD-FDBAAA16B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B6AF4-C55F-E5DF-9CB2-5E1081B75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EFC71-C757-AB00-6587-6CCB9A5C9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AB9431-6B0D-81BF-BFBD-F1B70C6D8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5C6E3A-574C-DB38-53AC-A7A303E6D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F75-FDC2-44AA-925F-7004D7B308A9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46DDA2-8C24-5C8A-F485-2F35B7CA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92389-E1C4-078A-E192-A6EB41921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ADC6-B43E-4A86-982A-33621FA9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1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CACB-BA8C-72D2-A0DD-F9E31CBC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38108F-9664-BD58-8497-B76266FC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F75-FDC2-44AA-925F-7004D7B308A9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719A9-C632-453A-7F22-DDF61AD3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3930D-AB28-1976-1B5C-CC6F6138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ADC6-B43E-4A86-982A-33621FA9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0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DA454-0E64-73BE-F6AA-B91A86D3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F75-FDC2-44AA-925F-7004D7B308A9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1EAB83-BE0E-876A-6930-B8539BBE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E8C20-9F82-3842-74D6-D95598A5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ADC6-B43E-4A86-982A-33621FA9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5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859F-5EB5-B569-9003-038F1323A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84BBD-9A31-2ADD-F161-16AA4DAC2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BAFE8-4ECA-C0DA-695B-F5E9966FF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F3F83-0C9F-DCF4-0A0C-152F0EBD1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F75-FDC2-44AA-925F-7004D7B308A9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87FE1-1EBA-9312-9586-E10B062CE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39EF0-0E6A-F7ED-4E25-E325B3BF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ADC6-B43E-4A86-982A-33621FA9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9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6BAA-5AFE-85CB-EAC3-49267947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0CD8FF-8AA2-CBE9-8CCA-E0E80AE7A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EAAF4A-78E5-A0A7-7D3F-D20C386D2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D5FBE2-F2C7-0FA5-A5C4-6E9764DA6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19F75-FDC2-44AA-925F-7004D7B308A9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2AD6E-2494-3D0D-31EF-C688B35C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F04C3-8722-05F6-5C66-2E6ADC49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7ADC6-B43E-4A86-982A-33621FA9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3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34E456-3310-C95C-702F-5E4ED942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F572C-EA11-C6A1-D09F-53B364105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19DFD-A1B7-CDEF-0A8F-9121A787F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119F75-FDC2-44AA-925F-7004D7B308A9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C975A-E9A9-9375-E305-95D0D1569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0A9A9-37A9-05B1-E53A-5F9BA60724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D7ADC6-B43E-4A86-982A-33621FA95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D5CDB-9CED-0238-7944-92B76080B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 fontScale="90000"/>
          </a:bodyPr>
          <a:lstStyle/>
          <a:p>
            <a:pPr algn="l"/>
            <a:r>
              <a:rPr lang="ru-RU" sz="4400" b="1" dirty="0">
                <a:latin typeface="Apparat" panose="00000500000000000000" pitchFamily="50" charset="0"/>
              </a:rPr>
              <a:t>Колку точно можеме да предвидиме ментални здравствени состојби кај вработени кои работат од далечина, користејќи податоци од анкета?</a:t>
            </a:r>
            <a:endParaRPr lang="en-US" sz="4400" b="1" dirty="0">
              <a:latin typeface="Apparat" panose="00000500000000000000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816FDB-8E67-552F-3C4D-E00CD9EB2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Nikola Ivanov - Ilija Trajkovski - Berat Ahmetaj</a:t>
            </a:r>
          </a:p>
        </p:txBody>
      </p:sp>
      <p:sp>
        <p:nvSpPr>
          <p:cNvPr id="103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mote Work Burnout: 5 Essential Strategies for Prevention">
            <a:extLst>
              <a:ext uri="{FF2B5EF4-FFF2-40B4-BE49-F238E27FC236}">
                <a16:creationId xmlns:a16="http://schemas.microsoft.com/office/drawing/2014/main" id="{FA83898C-6D6D-F96B-23F7-6001A3FE3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8"/>
          <a:stretch/>
        </p:blipFill>
        <p:spPr bwMode="auto">
          <a:xfrm>
            <a:off x="7233851" y="1995680"/>
            <a:ext cx="4810159" cy="286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1" descr="Organization – EuroCC@North Macedonia">
            <a:extLst>
              <a:ext uri="{FF2B5EF4-FFF2-40B4-BE49-F238E27FC236}">
                <a16:creationId xmlns:a16="http://schemas.microsoft.com/office/drawing/2014/main" id="{E4F3696A-49C4-0D57-DB4F-8FAB8EB99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" y="5137550"/>
            <a:ext cx="2822121" cy="556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72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B49BA-722F-CA7A-6D69-5AB2C5421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E75BEA3-5EC3-08EF-6D35-0E276526F356}"/>
              </a:ext>
            </a:extLst>
          </p:cNvPr>
          <p:cNvSpPr/>
          <p:nvPr/>
        </p:nvSpPr>
        <p:spPr>
          <a:xfrm>
            <a:off x="0" y="0"/>
            <a:ext cx="6095999" cy="692870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F3AE4-6E58-1C1D-84C9-3967380E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84" y="1489436"/>
            <a:ext cx="5731981" cy="4860257"/>
          </a:xfrm>
        </p:spPr>
        <p:txBody>
          <a:bodyPr>
            <a:noAutofit/>
          </a:bodyPr>
          <a:lstStyle/>
          <a:p>
            <a:br>
              <a:rPr lang="en-US" sz="20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ru-RU" sz="2000" dirty="0">
                <a:solidFill>
                  <a:schemeClr val="bg1"/>
                </a:solidFill>
                <a:latin typeface="Apparat" panose="00000500000000000000" pitchFamily="50" charset="0"/>
              </a:rPr>
              <a:t>Високото задоволство од работата ги намалува менталните здравствени проблеми</a:t>
            </a:r>
            <a:br>
              <a:rPr lang="en-US" sz="20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ru-RU" sz="2000" b="1" dirty="0">
                <a:solidFill>
                  <a:srgbClr val="48D24D"/>
                </a:solidFill>
                <a:latin typeface="Apparat" panose="00000500000000000000" pitchFamily="50" charset="0"/>
              </a:rPr>
              <a:t>Поддржано</a:t>
            </a:r>
            <a:br>
              <a:rPr lang="en-US" sz="20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br>
              <a:rPr lang="ru-RU" sz="20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ru-RU" sz="2000" dirty="0">
                <a:solidFill>
                  <a:schemeClr val="bg1"/>
                </a:solidFill>
                <a:latin typeface="Apparat" panose="00000500000000000000" pitchFamily="50" charset="0"/>
              </a:rPr>
              <a:t>Менталното здравје е подобро на локација (</a:t>
            </a:r>
            <a:r>
              <a:rPr lang="en-US" sz="2000" dirty="0">
                <a:solidFill>
                  <a:schemeClr val="bg1"/>
                </a:solidFill>
                <a:latin typeface="Apparat" panose="00000500000000000000" pitchFamily="50" charset="0"/>
              </a:rPr>
              <a:t>Onsite</a:t>
            </a:r>
            <a:r>
              <a:rPr lang="ru-RU" sz="2000" dirty="0">
                <a:solidFill>
                  <a:schemeClr val="bg1"/>
                </a:solidFill>
                <a:latin typeface="Apparat" panose="00000500000000000000" pitchFamily="50" charset="0"/>
              </a:rPr>
              <a:t>)</a:t>
            </a:r>
            <a:br>
              <a:rPr lang="en-US" sz="20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ru-RU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arat" panose="00000500000000000000" pitchFamily="50" charset="0"/>
              </a:rPr>
              <a:t>Мешано</a:t>
            </a:r>
            <a:br>
              <a:rPr lang="en-US" sz="20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br>
              <a:rPr lang="ru-RU" sz="20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ru-RU" sz="2000" dirty="0">
                <a:solidFill>
                  <a:schemeClr val="bg1"/>
                </a:solidFill>
                <a:latin typeface="Apparat" panose="00000500000000000000" pitchFamily="50" charset="0"/>
              </a:rPr>
              <a:t>Менталното здравје е подобро оддалечено</a:t>
            </a:r>
            <a:br>
              <a:rPr lang="en-US" sz="20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ru-RU" sz="2000" b="1" dirty="0">
                <a:solidFill>
                  <a:srgbClr val="FF0000"/>
                </a:solidFill>
                <a:latin typeface="Apparat" panose="00000500000000000000" pitchFamily="50" charset="0"/>
              </a:rPr>
              <a:t>Не е поддржано</a:t>
            </a:r>
            <a:br>
              <a:rPr lang="en-US" sz="20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br>
              <a:rPr lang="ru-RU" sz="20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ru-RU" sz="2000" dirty="0">
                <a:solidFill>
                  <a:schemeClr val="bg1"/>
                </a:solidFill>
                <a:latin typeface="Apparat" panose="00000500000000000000" pitchFamily="50" charset="0"/>
              </a:rPr>
              <a:t>Стресот и изолацијата го зголемуваат ризикот од ментални здравствени проблеми</a:t>
            </a:r>
            <a:br>
              <a:rPr lang="en-US" sz="20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ru-RU" sz="2000" b="1" dirty="0">
                <a:solidFill>
                  <a:srgbClr val="48D24D"/>
                </a:solidFill>
                <a:latin typeface="Apparat" panose="00000500000000000000" pitchFamily="50" charset="0"/>
              </a:rPr>
              <a:t>Поддржано</a:t>
            </a:r>
            <a:br>
              <a:rPr lang="ru-RU" sz="20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endParaRPr lang="en-US" sz="2000" dirty="0">
              <a:solidFill>
                <a:schemeClr val="bg1"/>
              </a:solidFill>
              <a:latin typeface="Apparat" panose="00000500000000000000" pitchFamily="50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F28639D-B519-6401-7F0B-22F0542A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Survey data from 5,000 remote employees worldwide.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67D166-1E81-55C4-45DD-5BA4CA004855}"/>
              </a:ext>
            </a:extLst>
          </p:cNvPr>
          <p:cNvSpPr txBox="1"/>
          <p:nvPr/>
        </p:nvSpPr>
        <p:spPr>
          <a:xfrm>
            <a:off x="235185" y="371819"/>
            <a:ext cx="497328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pparat" panose="00000500000000000000" pitchFamily="50" charset="0"/>
              </a:rPr>
              <a:t>Резултати од Тестирање на Хипотези</a:t>
            </a:r>
            <a:endParaRPr lang="en-US" sz="3200" b="1" dirty="0">
              <a:solidFill>
                <a:schemeClr val="bg1"/>
              </a:solidFill>
              <a:latin typeface="Apparat" panose="00000500000000000000" pitchFamily="50" charset="0"/>
            </a:endParaRPr>
          </a:p>
        </p:txBody>
      </p:sp>
      <p:pic>
        <p:nvPicPr>
          <p:cNvPr id="4" name="Picture 3" descr="A graph showing a blue and pink color&#10;&#10;Description automatically generated with medium confidence">
            <a:extLst>
              <a:ext uri="{FF2B5EF4-FFF2-40B4-BE49-F238E27FC236}">
                <a16:creationId xmlns:a16="http://schemas.microsoft.com/office/drawing/2014/main" id="{AFF5DC6C-8169-1252-CA70-0B6BE0C4C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183" y="1204537"/>
            <a:ext cx="3154055" cy="2017857"/>
          </a:xfrm>
          <a:prstGeom prst="rect">
            <a:avLst/>
          </a:prstGeom>
        </p:spPr>
      </p:pic>
      <p:pic>
        <p:nvPicPr>
          <p:cNvPr id="8" name="Picture 7" descr="A diagram of a mental health condition&#10;&#10;Description automatically generated">
            <a:extLst>
              <a:ext uri="{FF2B5EF4-FFF2-40B4-BE49-F238E27FC236}">
                <a16:creationId xmlns:a16="http://schemas.microsoft.com/office/drawing/2014/main" id="{E2AA8DDA-5FFA-0F87-5143-239E3BFDC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166" y="4426930"/>
            <a:ext cx="3521265" cy="2252786"/>
          </a:xfrm>
          <a:prstGeom prst="rect">
            <a:avLst/>
          </a:prstGeom>
        </p:spPr>
      </p:pic>
      <p:pic>
        <p:nvPicPr>
          <p:cNvPr id="11" name="Picture 10" descr="A graph showing a diagram&#10;&#10;Description automatically generated with medium confidence">
            <a:extLst>
              <a:ext uri="{FF2B5EF4-FFF2-40B4-BE49-F238E27FC236}">
                <a16:creationId xmlns:a16="http://schemas.microsoft.com/office/drawing/2014/main" id="{F37ADC52-6BE7-3341-30C4-C3FDAFC3DD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115" y="2603262"/>
            <a:ext cx="2850523" cy="1823668"/>
          </a:xfrm>
          <a:prstGeom prst="rect">
            <a:avLst/>
          </a:prstGeom>
        </p:spPr>
      </p:pic>
      <p:pic>
        <p:nvPicPr>
          <p:cNvPr id="15" name="Picture 14" descr="A blue and pink squares&#10;&#10;Description automatically generated">
            <a:extLst>
              <a:ext uri="{FF2B5EF4-FFF2-40B4-BE49-F238E27FC236}">
                <a16:creationId xmlns:a16="http://schemas.microsoft.com/office/drawing/2014/main" id="{3DCC8CFC-28B0-F8E9-3229-7431761D14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0243" y="252005"/>
            <a:ext cx="2534412" cy="147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657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87F62-E12B-0711-9B60-3B84EC715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497B62C-7A9D-9EEE-E03E-8E579A797CD9}"/>
              </a:ext>
            </a:extLst>
          </p:cNvPr>
          <p:cNvSpPr/>
          <p:nvPr/>
        </p:nvSpPr>
        <p:spPr>
          <a:xfrm>
            <a:off x="0" y="0"/>
            <a:ext cx="12192000" cy="6928701"/>
          </a:xfrm>
          <a:prstGeom prst="rect">
            <a:avLst/>
          </a:prstGeom>
          <a:solidFill>
            <a:srgbClr val="5C160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CA44EBD-4E28-00A4-E124-BF8A241D9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Survey data from 5,000 remote employees worldwide.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2 557 600+ Fin Photos, taleaux et images libre de droits - iStock | La fin,  Merci, Finesse">
            <a:extLst>
              <a:ext uri="{FF2B5EF4-FFF2-40B4-BE49-F238E27FC236}">
                <a16:creationId xmlns:a16="http://schemas.microsoft.com/office/drawing/2014/main" id="{79BFFBF8-8786-162A-D430-27271D197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642" y="316370"/>
            <a:ext cx="8658716" cy="629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64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ABC083-1F80-D4D5-B7D3-B2878D1B149D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F7C7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61EC20-D85D-6D2D-DBB9-15CBF58766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7972" y="848519"/>
            <a:ext cx="5794315" cy="492049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rgbClr val="00C6C5"/>
                </a:solidFill>
                <a:latin typeface="Apparat" panose="00000500000000000000" pitchFamily="50" charset="0"/>
              </a:rPr>
              <a:t>Цел</a:t>
            </a:r>
            <a:r>
              <a:rPr lang="ru-RU" sz="2000" b="1" dirty="0">
                <a:latin typeface="Apparat" panose="00000500000000000000" pitchFamily="50" charset="0"/>
              </a:rPr>
              <a:t>:</a:t>
            </a:r>
            <a:r>
              <a:rPr lang="ru-RU" sz="2000" dirty="0">
                <a:latin typeface="Apparat" panose="00000500000000000000" pitchFamily="50" charset="0"/>
              </a:rPr>
              <a:t> Да се истражи колку точно можеме да предвидиме ментални здравствени исходи кај оддалечените работници користејќи податоци од анкети за стрес, изолација и задоволство од работата.</a:t>
            </a:r>
            <a:endParaRPr lang="en-US" sz="2000" dirty="0">
              <a:latin typeface="Apparat" panose="00000500000000000000" pitchFamily="50" charset="0"/>
            </a:endParaRPr>
          </a:p>
          <a:p>
            <a:pPr marL="0" indent="0">
              <a:buNone/>
            </a:pPr>
            <a:endParaRPr lang="ru-RU" sz="2000" dirty="0">
              <a:latin typeface="Apparat" panose="00000500000000000000" pitchFamily="50" charset="0"/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rgbClr val="FF613A"/>
                </a:solidFill>
                <a:latin typeface="Apparat" panose="00000500000000000000" pitchFamily="50" charset="0"/>
              </a:rPr>
              <a:t>Значајност</a:t>
            </a:r>
            <a:r>
              <a:rPr lang="ru-RU" sz="2000" b="1" dirty="0">
                <a:latin typeface="Apparat" panose="00000500000000000000" pitchFamily="50" charset="0"/>
              </a:rPr>
              <a:t>:</a:t>
            </a:r>
            <a:r>
              <a:rPr lang="ru-RU" sz="2000" dirty="0">
                <a:latin typeface="Apparat" panose="00000500000000000000" pitchFamily="50" charset="0"/>
              </a:rPr>
              <a:t> Разбирањето на овие фактори може да им помогне на организациите подобро да ги поддржат оддалечените работници и да создадат поздрави работни средини.</a:t>
            </a:r>
            <a:endParaRPr lang="en-US" sz="2000" dirty="0">
              <a:latin typeface="Apparat" panose="00000500000000000000" pitchFamily="50" charset="0"/>
            </a:endParaRPr>
          </a:p>
          <a:p>
            <a:pPr marL="0" indent="0">
              <a:buNone/>
            </a:pPr>
            <a:endParaRPr lang="ru-RU" sz="2000" dirty="0">
              <a:latin typeface="Apparat" panose="00000500000000000000" pitchFamily="50" charset="0"/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rgbClr val="615DE5"/>
                </a:solidFill>
                <a:latin typeface="Apparat" panose="00000500000000000000" pitchFamily="50" charset="0"/>
              </a:rPr>
              <a:t>Фокус</a:t>
            </a:r>
            <a:r>
              <a:rPr lang="ru-RU" sz="2000" b="1" dirty="0">
                <a:latin typeface="Apparat" panose="00000500000000000000" pitchFamily="50" charset="0"/>
              </a:rPr>
              <a:t>:</a:t>
            </a:r>
            <a:r>
              <a:rPr lang="ru-RU" sz="2000" dirty="0">
                <a:latin typeface="Apparat" panose="00000500000000000000" pitchFamily="50" charset="0"/>
              </a:rPr>
              <a:t> Меѓународни оддалечени работници и нивните ментални здравствени исходи во однос на нивното работно опкружување и социјални фактори.</a:t>
            </a:r>
          </a:p>
        </p:txBody>
      </p:sp>
      <p:pic>
        <p:nvPicPr>
          <p:cNvPr id="2065" name="Picture 17" descr="21 Remote Work Tools to Boost Your Team's WFH Experience | Loom Blog">
            <a:extLst>
              <a:ext uri="{FF2B5EF4-FFF2-40B4-BE49-F238E27FC236}">
                <a16:creationId xmlns:a16="http://schemas.microsoft.com/office/drawing/2014/main" id="{F04477DA-7872-22F4-C506-F5BF8A34F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0" r="29468"/>
          <a:stretch/>
        </p:blipFill>
        <p:spPr bwMode="auto">
          <a:xfrm>
            <a:off x="7164619" y="649534"/>
            <a:ext cx="3617580" cy="5558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48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708F193-26A1-78B2-9703-385424457D6F}"/>
              </a:ext>
            </a:extLst>
          </p:cNvPr>
          <p:cNvSpPr/>
          <p:nvPr/>
        </p:nvSpPr>
        <p:spPr>
          <a:xfrm>
            <a:off x="6483926" y="0"/>
            <a:ext cx="5708073" cy="6858000"/>
          </a:xfrm>
          <a:prstGeom prst="rect">
            <a:avLst/>
          </a:prstGeom>
          <a:solidFill>
            <a:srgbClr val="48D2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3EE4C-D21A-48E1-A9E9-C1CA6AFA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539" y="421981"/>
            <a:ext cx="5966868" cy="1325563"/>
          </a:xfrm>
        </p:spPr>
        <p:txBody>
          <a:bodyPr>
            <a:normAutofit/>
          </a:bodyPr>
          <a:lstStyle/>
          <a:p>
            <a:r>
              <a:rPr lang="mk-MK" sz="4000" b="1" dirty="0">
                <a:solidFill>
                  <a:srgbClr val="48D24D"/>
                </a:solidFill>
                <a:latin typeface="Apparat" panose="00000500000000000000" pitchFamily="50" charset="0"/>
              </a:rPr>
              <a:t>Податочниот Сет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13010D-6512-1079-199B-D4E1C7244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7264"/>
          <a:stretch/>
        </p:blipFill>
        <p:spPr>
          <a:xfrm>
            <a:off x="269536" y="2088122"/>
            <a:ext cx="5933871" cy="383719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D203A8B-BB64-2B45-CABB-E025C493F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Survey data from 5,000 remote employees worldwide.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41FBF1C-A688-265F-3BFF-98971932C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39" y="1359006"/>
            <a:ext cx="59857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sz="1600" dirty="0">
                <a:solidFill>
                  <a:srgbClr val="48D24D"/>
                </a:solidFill>
                <a:latin typeface="Apparat" panose="00000500000000000000" pitchFamily="50" charset="0"/>
              </a:rPr>
              <a:t>Податоци од </a:t>
            </a:r>
            <a:r>
              <a:rPr lang="ru-RU" sz="1600" b="1" dirty="0">
                <a:solidFill>
                  <a:srgbClr val="48D24D"/>
                </a:solidFill>
                <a:latin typeface="Apparat" panose="00000500000000000000" pitchFamily="50" charset="0"/>
              </a:rPr>
              <a:t>5.000 оддалечени вработени</a:t>
            </a:r>
            <a:r>
              <a:rPr lang="ru-RU" sz="1600" dirty="0">
                <a:solidFill>
                  <a:srgbClr val="48D24D"/>
                </a:solidFill>
                <a:latin typeface="Apparat" panose="00000500000000000000" pitchFamily="50" charset="0"/>
              </a:rPr>
              <a:t> ширум светот и податоци од анкети од </a:t>
            </a:r>
            <a:r>
              <a:rPr lang="ru-RU" sz="1600" b="1" dirty="0">
                <a:solidFill>
                  <a:srgbClr val="48D24D"/>
                </a:solidFill>
                <a:latin typeface="Apparat" panose="00000500000000000000" pitchFamily="50" charset="0"/>
              </a:rPr>
              <a:t>100 оддалечени вработени</a:t>
            </a:r>
            <a:r>
              <a:rPr lang="ru-RU" sz="1600" dirty="0">
                <a:solidFill>
                  <a:srgbClr val="48D24D"/>
                </a:solidFill>
                <a:latin typeface="Apparat" panose="00000500000000000000" pitchFamily="50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48D24D"/>
              </a:solidFill>
              <a:effectLst/>
              <a:latin typeface="Apparat" panose="00000500000000000000" pitchFamily="50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9E18A9E2-7386-B909-43CE-D07CE2822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894" y="574329"/>
            <a:ext cx="5256567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2000" dirty="0"/>
          </a:p>
          <a:p>
            <a:r>
              <a:rPr lang="ru-RU" sz="2400" b="1" dirty="0">
                <a:solidFill>
                  <a:schemeClr val="bg1"/>
                </a:solidFill>
                <a:latin typeface="Apparat" panose="00000500000000000000" pitchFamily="50" charset="0"/>
              </a:rPr>
              <a:t>Предобработка на податоците</a:t>
            </a:r>
            <a:endParaRPr lang="ru-RU" sz="2400" dirty="0">
              <a:solidFill>
                <a:schemeClr val="bg1"/>
              </a:solidFill>
              <a:latin typeface="Apparat" panose="00000500000000000000" pitchFamily="50" charset="0"/>
            </a:endParaRPr>
          </a:p>
          <a:p>
            <a:r>
              <a:rPr lang="ru-RU" sz="1600" dirty="0">
                <a:solidFill>
                  <a:schemeClr val="bg1"/>
                </a:solidFill>
                <a:latin typeface="Apparat" panose="00000500000000000000" pitchFamily="50" charset="0"/>
              </a:rPr>
              <a:t>Категориските променливи се кодирани нумерички.</a:t>
            </a:r>
          </a:p>
          <a:p>
            <a:r>
              <a:rPr lang="ru-RU" sz="1600" dirty="0">
                <a:solidFill>
                  <a:schemeClr val="bg1"/>
                </a:solidFill>
                <a:latin typeface="Apparat" panose="00000500000000000000" pitchFamily="50" charset="0"/>
              </a:rPr>
              <a:t>Нумеричките карактеристики се нормализирани.</a:t>
            </a:r>
          </a:p>
          <a:p>
            <a:r>
              <a:rPr lang="ru-RU" sz="1600" dirty="0">
                <a:solidFill>
                  <a:schemeClr val="bg1"/>
                </a:solidFill>
                <a:latin typeface="Apparat" panose="00000500000000000000" pitchFamily="50" charset="0"/>
              </a:rPr>
              <a:t>Недостасувачките вредности се пополнети.</a:t>
            </a:r>
          </a:p>
        </p:txBody>
      </p:sp>
      <p:pic>
        <p:nvPicPr>
          <p:cNvPr id="3078" name="Picture 6" descr="remote workforce productivity">
            <a:extLst>
              <a:ext uri="{FF2B5EF4-FFF2-40B4-BE49-F238E27FC236}">
                <a16:creationId xmlns:a16="http://schemas.microsoft.com/office/drawing/2014/main" id="{9F1DC271-8E9C-C6AF-30DC-CFBD9FA14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257" y="2292224"/>
            <a:ext cx="4777799" cy="322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66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70AFB-D4F9-E34B-5A88-FFB64F9EE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6355212-C514-D807-E413-A2063E3C7655}"/>
              </a:ext>
            </a:extLst>
          </p:cNvPr>
          <p:cNvSpPr/>
          <p:nvPr/>
        </p:nvSpPr>
        <p:spPr>
          <a:xfrm>
            <a:off x="0" y="0"/>
            <a:ext cx="12191999" cy="3500582"/>
          </a:xfrm>
          <a:prstGeom prst="rect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236B7-984B-01C8-FD8D-1B6FBD48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93" y="436342"/>
            <a:ext cx="7345219" cy="2358457"/>
          </a:xfrm>
        </p:spPr>
        <p:txBody>
          <a:bodyPr>
            <a:noAutofit/>
          </a:bodyPr>
          <a:lstStyle/>
          <a:p>
            <a:br>
              <a:rPr lang="en-US" sz="12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ru-RU" sz="1200" b="1" dirty="0">
                <a:solidFill>
                  <a:schemeClr val="bg1"/>
                </a:solidFill>
                <a:latin typeface="Apparat" panose="00000500000000000000" pitchFamily="50" charset="0"/>
              </a:rPr>
              <a:t>Искуство со работа од дома:</a:t>
            </a:r>
            <a:r>
              <a:rPr lang="ru-RU" sz="1200" dirty="0">
                <a:solidFill>
                  <a:schemeClr val="bg1"/>
                </a:solidFill>
                <a:latin typeface="Apparat" panose="00000500000000000000" pitchFamily="50" charset="0"/>
              </a:rPr>
              <a:t> 40% позитивно, 60% негативно.</a:t>
            </a:r>
            <a:br>
              <a:rPr lang="ru-RU" sz="12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ru-RU" sz="1200" b="1" dirty="0">
                <a:solidFill>
                  <a:schemeClr val="bg1"/>
                </a:solidFill>
                <a:latin typeface="Apparat" panose="00000500000000000000" pitchFamily="50" charset="0"/>
              </a:rPr>
              <a:t>Продуктивност:</a:t>
            </a:r>
            <a:r>
              <a:rPr lang="ru-RU" sz="1200" dirty="0">
                <a:solidFill>
                  <a:schemeClr val="bg1"/>
                </a:solidFill>
                <a:latin typeface="Apparat" panose="00000500000000000000" pitchFamily="50" charset="0"/>
              </a:rPr>
              <a:t> 70% се чувствувале попродуктивни дома.</a:t>
            </a:r>
            <a:br>
              <a:rPr lang="ru-RU" sz="12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ru-RU" sz="1200" b="1" dirty="0">
                <a:solidFill>
                  <a:schemeClr val="bg1"/>
                </a:solidFill>
                <a:latin typeface="Apparat" panose="00000500000000000000" pitchFamily="50" charset="0"/>
              </a:rPr>
              <a:t>Социјални и животни влијанија:</a:t>
            </a:r>
            <a:br>
              <a:rPr lang="ru-RU" sz="12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ru-RU" sz="1200" dirty="0">
                <a:solidFill>
                  <a:schemeClr val="bg1"/>
                </a:solidFill>
                <a:latin typeface="Apparat" panose="00000500000000000000" pitchFamily="50" charset="0"/>
              </a:rPr>
              <a:t>70% пријавиле намалена социјална интеракција.</a:t>
            </a:r>
            <a:br>
              <a:rPr lang="ru-RU" sz="12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ru-RU" sz="1200" dirty="0">
                <a:solidFill>
                  <a:schemeClr val="bg1"/>
                </a:solidFill>
                <a:latin typeface="Apparat" panose="00000500000000000000" pitchFamily="50" charset="0"/>
              </a:rPr>
              <a:t>100% ја ценеле флексибилноста на оддалечената работа.</a:t>
            </a:r>
            <a:br>
              <a:rPr lang="ru-RU" sz="12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ru-RU" sz="1200" dirty="0">
                <a:solidFill>
                  <a:schemeClr val="bg1"/>
                </a:solidFill>
                <a:latin typeface="Apparat" panose="00000500000000000000" pitchFamily="50" charset="0"/>
              </a:rPr>
              <a:t>70% сметале дека оддалечената работа ги спречува да излегуваат.</a:t>
            </a:r>
            <a:br>
              <a:rPr lang="ru-RU" sz="12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ru-RU" sz="1200" dirty="0">
                <a:solidFill>
                  <a:schemeClr val="bg1"/>
                </a:solidFill>
                <a:latin typeface="Apparat" panose="00000500000000000000" pitchFamily="50" charset="0"/>
              </a:rPr>
              <a:t>60% ја претпочитале фокусираноста во канцеларија повеќе од оддалечената работа (40%).</a:t>
            </a:r>
            <a:br>
              <a:rPr lang="ru-RU" sz="12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ru-RU" sz="1200" b="1" dirty="0">
                <a:solidFill>
                  <a:schemeClr val="bg1"/>
                </a:solidFill>
                <a:latin typeface="Apparat" panose="00000500000000000000" pitchFamily="50" charset="0"/>
              </a:rPr>
              <a:t>Ментално здравје:</a:t>
            </a:r>
            <a:br>
              <a:rPr lang="ru-RU" sz="12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ru-RU" sz="1200" dirty="0">
                <a:solidFill>
                  <a:schemeClr val="bg1"/>
                </a:solidFill>
                <a:latin typeface="Apparat" panose="00000500000000000000" pitchFamily="50" charset="0"/>
              </a:rPr>
              <a:t>70% ја поврзале оддалечената работа со ментални здравствени проблеми, 30% ја поврзале канцелариската работа.</a:t>
            </a:r>
            <a:br>
              <a:rPr lang="ru-RU" sz="12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ru-RU" sz="1200" b="1" dirty="0">
                <a:solidFill>
                  <a:schemeClr val="bg1"/>
                </a:solidFill>
                <a:latin typeface="Apparat" panose="00000500000000000000" pitchFamily="50" charset="0"/>
              </a:rPr>
              <a:t>Преференции за работа:</a:t>
            </a:r>
            <a:br>
              <a:rPr lang="ru-RU" sz="12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ru-RU" sz="1200" dirty="0">
                <a:solidFill>
                  <a:schemeClr val="bg1"/>
                </a:solidFill>
                <a:latin typeface="Apparat" panose="00000500000000000000" pitchFamily="50" charset="0"/>
              </a:rPr>
              <a:t>50% претпочитале хибриден модел,</a:t>
            </a:r>
            <a:br>
              <a:rPr lang="ru-RU" sz="12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ru-RU" sz="1200" dirty="0">
                <a:solidFill>
                  <a:schemeClr val="bg1"/>
                </a:solidFill>
                <a:latin typeface="Apparat" panose="00000500000000000000" pitchFamily="50" charset="0"/>
              </a:rPr>
              <a:t>30% канцелариска работа,</a:t>
            </a:r>
            <a:br>
              <a:rPr lang="ru-RU" sz="12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ru-RU" sz="1200" dirty="0">
                <a:solidFill>
                  <a:schemeClr val="bg1"/>
                </a:solidFill>
                <a:latin typeface="Apparat" panose="00000500000000000000" pitchFamily="50" charset="0"/>
              </a:rPr>
              <a:t>20% оддалечена работа.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5C6266D-D6DC-98F4-83EB-46A09070F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Survey data from 5,000 remote employees worldwide.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816081-0B81-BB92-DDCD-8D98C45BF781}"/>
              </a:ext>
            </a:extLst>
          </p:cNvPr>
          <p:cNvSpPr txBox="1"/>
          <p:nvPr/>
        </p:nvSpPr>
        <p:spPr>
          <a:xfrm>
            <a:off x="7644413" y="323650"/>
            <a:ext cx="391909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mk-MK" sz="4400" b="1" dirty="0">
                <a:solidFill>
                  <a:schemeClr val="bg1"/>
                </a:solidFill>
              </a:rPr>
              <a:t>Увид од Анкетата</a:t>
            </a:r>
            <a:endParaRPr lang="mk-MK" sz="4400" dirty="0">
              <a:solidFill>
                <a:schemeClr val="bg1"/>
              </a:solidFill>
            </a:endParaRPr>
          </a:p>
        </p:txBody>
      </p:sp>
      <p:pic>
        <p:nvPicPr>
          <p:cNvPr id="9" name="Picture 8" descr="A pie chart with text below&#10;&#10;Description automatically generated">
            <a:extLst>
              <a:ext uri="{FF2B5EF4-FFF2-40B4-BE49-F238E27FC236}">
                <a16:creationId xmlns:a16="http://schemas.microsoft.com/office/drawing/2014/main" id="{469D6C3F-AA52-0D5F-37F3-0B110C6F4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9" t="2841" r="4342" b="2617"/>
          <a:stretch/>
        </p:blipFill>
        <p:spPr>
          <a:xfrm>
            <a:off x="235186" y="3817854"/>
            <a:ext cx="4013160" cy="2617082"/>
          </a:xfrm>
          <a:prstGeom prst="rect">
            <a:avLst/>
          </a:prstGeom>
        </p:spPr>
      </p:pic>
      <p:pic>
        <p:nvPicPr>
          <p:cNvPr id="14" name="Picture 13" descr="A blue and orange pie chart&#10;&#10;Description automatically generated">
            <a:extLst>
              <a:ext uri="{FF2B5EF4-FFF2-40B4-BE49-F238E27FC236}">
                <a16:creationId xmlns:a16="http://schemas.microsoft.com/office/drawing/2014/main" id="{BCD834D7-FB7C-AA95-E100-F0F109FA1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1" t="2841" r="5955" b="2617"/>
          <a:stretch/>
        </p:blipFill>
        <p:spPr>
          <a:xfrm>
            <a:off x="7943656" y="3817854"/>
            <a:ext cx="4160363" cy="2617084"/>
          </a:xfrm>
          <a:prstGeom prst="rect">
            <a:avLst/>
          </a:prstGeom>
        </p:spPr>
      </p:pic>
      <p:pic>
        <p:nvPicPr>
          <p:cNvPr id="16" name="Picture 15" descr="A pie chart with text&#10;&#10;Description automatically generated">
            <a:extLst>
              <a:ext uri="{FF2B5EF4-FFF2-40B4-BE49-F238E27FC236}">
                <a16:creationId xmlns:a16="http://schemas.microsoft.com/office/drawing/2014/main" id="{989C845C-348E-6802-7FF0-42E662BE2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4" t="2841" r="2325" b="2617"/>
          <a:stretch/>
        </p:blipFill>
        <p:spPr>
          <a:xfrm>
            <a:off x="3907795" y="3817854"/>
            <a:ext cx="4374037" cy="261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0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0D4F3-511A-FD8D-F260-E4F697949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8827ADF-A8BB-B037-722B-D65DD85613A7}"/>
              </a:ext>
            </a:extLst>
          </p:cNvPr>
          <p:cNvSpPr/>
          <p:nvPr/>
        </p:nvSpPr>
        <p:spPr>
          <a:xfrm>
            <a:off x="0" y="1717964"/>
            <a:ext cx="12191999" cy="5140036"/>
          </a:xfrm>
          <a:prstGeom prst="rect">
            <a:avLst/>
          </a:prstGeom>
          <a:solidFill>
            <a:srgbClr val="48D2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E1241-740A-1988-989D-61F7B0AF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9" y="337125"/>
            <a:ext cx="10515600" cy="1325563"/>
          </a:xfrm>
        </p:spPr>
        <p:txBody>
          <a:bodyPr/>
          <a:lstStyle/>
          <a:p>
            <a:r>
              <a:rPr lang="mk-MK" b="1" dirty="0">
                <a:latin typeface="Apparat" panose="00000500000000000000" pitchFamily="50" charset="0"/>
              </a:rPr>
              <a:t>Методи на Машинско Учење</a:t>
            </a:r>
            <a:endParaRPr lang="en-US" b="1" dirty="0">
              <a:solidFill>
                <a:srgbClr val="48D24D"/>
              </a:solidFill>
              <a:latin typeface="Apparat" panose="00000500000000000000" pitchFamily="50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8F45873-D56E-2639-164D-613DC3BB2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Survey data from 5,000 remote employees worldwide.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AC46E073-1A44-2F2A-55C4-793C96A93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041" y="2339443"/>
            <a:ext cx="413606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mk-MK" sz="2400" b="1" dirty="0">
                <a:latin typeface="Apparat" panose="00000500000000000000" pitchFamily="50" charset="0"/>
              </a:rPr>
              <a:t>Логистичка Регресија</a:t>
            </a:r>
            <a:r>
              <a:rPr lang="en-US" sz="2400" b="1" dirty="0">
                <a:latin typeface="Apparat" panose="00000500000000000000" pitchFamily="50" charset="0"/>
              </a:rPr>
              <a:t> (LR)</a:t>
            </a:r>
            <a:r>
              <a:rPr lang="en-US" sz="2400" dirty="0">
                <a:latin typeface="Apparat" panose="00000500000000000000" pitchFamily="50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46DA0772-CA1A-9129-98B3-BF3FCE6ED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083" y="2154777"/>
            <a:ext cx="370726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mk-MK" sz="2400" b="1" dirty="0">
                <a:latin typeface="Apparat" panose="00000500000000000000" pitchFamily="50" charset="0"/>
              </a:rPr>
              <a:t>Поддржани Векторски Машини</a:t>
            </a:r>
            <a:r>
              <a:rPr lang="en-US" sz="2400" b="1" dirty="0">
                <a:latin typeface="Apparat" panose="00000500000000000000" pitchFamily="50" charset="0"/>
              </a:rPr>
              <a:t>(SVM)</a:t>
            </a:r>
            <a:r>
              <a:rPr lang="en-US" sz="2400" dirty="0">
                <a:latin typeface="Apparat" panose="00000500000000000000" pitchFamily="50" charset="0"/>
              </a:rPr>
              <a:t>: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E63FA41-202C-B06A-C215-994788E5E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040" y="3078107"/>
            <a:ext cx="486073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mk-MK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parat" panose="00000500000000000000" pitchFamily="50" charset="0"/>
              </a:rPr>
              <a:t>Се користи за </a:t>
            </a:r>
            <a:r>
              <a:rPr kumimoji="0" lang="mk-MK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arat" panose="00000500000000000000" pitchFamily="50" charset="0"/>
              </a:rPr>
              <a:t>предвидување</a:t>
            </a:r>
            <a:r>
              <a:rPr kumimoji="0" lang="mk-MK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parat" panose="00000500000000000000" pitchFamily="50" charset="0"/>
              </a:rPr>
              <a:t> на менталните здравствени состојби (на пр. Анксиозност, депресија)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parat" panose="00000500000000000000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mk-MK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parat" panose="00000500000000000000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mk-MK" altLang="en-US" dirty="0">
                <a:latin typeface="Apparat" panose="00000500000000000000" pitchFamily="50" charset="0"/>
              </a:rPr>
              <a:t>Го проценува веројатното појавување на ментални здравствени исходи врз основа на стрес, изолација и задоволство.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mk-MK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parat" panose="00000500000000000000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mk-MK" altLang="en-US" dirty="0">
                <a:latin typeface="Apparat" panose="00000500000000000000" pitchFamily="50" charset="0"/>
              </a:rPr>
              <a:t>Обезбедува увид во значајните предиктори за ризици поврзани со менталното здравје.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AEFE72-E89D-A503-8DC6-BE3E29C43C55}"/>
              </a:ext>
            </a:extLst>
          </p:cNvPr>
          <p:cNvSpPr txBox="1"/>
          <p:nvPr/>
        </p:nvSpPr>
        <p:spPr>
          <a:xfrm>
            <a:off x="6721430" y="3191502"/>
            <a:ext cx="51056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mk-MK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parat" panose="00000500000000000000" pitchFamily="50" charset="0"/>
              </a:rPr>
              <a:t>Се користи за </a:t>
            </a:r>
            <a:r>
              <a:rPr kumimoji="0" lang="mk-MK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arat" panose="00000500000000000000" pitchFamily="50" charset="0"/>
              </a:rPr>
              <a:t>класификација</a:t>
            </a:r>
            <a:br>
              <a:rPr kumimoji="0" lang="mk-MK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parat" panose="00000500000000000000" pitchFamily="50" charset="0"/>
              </a:rPr>
            </a:br>
            <a:br>
              <a:rPr kumimoji="0" lang="mk-MK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parat" panose="00000500000000000000" pitchFamily="50" charset="0"/>
              </a:rPr>
            </a:br>
            <a:r>
              <a:rPr kumimoji="0" lang="mk-MK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parat" panose="00000500000000000000" pitchFamily="50" charset="0"/>
              </a:rPr>
              <a:t>Раководи со нелинеарни односи користејќи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parat" panose="00000500000000000000" pitchFamily="50" charset="0"/>
              </a:rPr>
              <a:t>kernel </a:t>
            </a:r>
            <a:r>
              <a:rPr kumimoji="0" lang="mk-MK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parat" panose="00000500000000000000" pitchFamily="50" charset="0"/>
              </a:rPr>
              <a:t>трикови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mk-MK" altLang="en-US" dirty="0">
              <a:latin typeface="Apparat" panose="00000500000000000000" pitchFamily="50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mk-MK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parat" panose="00000500000000000000" pitchFamily="50" charset="0"/>
              </a:rPr>
              <a:t>Применет е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pparat" panose="00000500000000000000" pitchFamily="50" charset="0"/>
              </a:rPr>
              <a:t>SMOTE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parat" panose="00000500000000000000" pitchFamily="50" charset="0"/>
              </a:rPr>
              <a:t> </a:t>
            </a:r>
            <a:r>
              <a:rPr kumimoji="0" lang="mk-MK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parat" panose="00000500000000000000" pitchFamily="50" charset="0"/>
              </a:rPr>
              <a:t>за справување со нерамнотежата на класите преку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parat" panose="00000500000000000000" pitchFamily="50" charset="0"/>
              </a:rPr>
              <a:t>oversampling</a:t>
            </a:r>
            <a:r>
              <a:rPr kumimoji="0" lang="mk-MK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parat" panose="00000500000000000000" pitchFamily="50" charset="0"/>
              </a:rPr>
              <a:t> на малцинската класа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parat" panose="00000500000000000000" pitchFamily="50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852660-982D-585F-8FF0-A7DBA887ACC0}"/>
              </a:ext>
            </a:extLst>
          </p:cNvPr>
          <p:cNvSpPr/>
          <p:nvPr/>
        </p:nvSpPr>
        <p:spPr>
          <a:xfrm>
            <a:off x="6050280" y="1914146"/>
            <a:ext cx="45719" cy="51400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70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C9A62-159F-621E-2FA8-C4A7DF32A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F4E049A-2A41-9A61-2B9D-E4C139E9DF39}"/>
              </a:ext>
            </a:extLst>
          </p:cNvPr>
          <p:cNvSpPr/>
          <p:nvPr/>
        </p:nvSpPr>
        <p:spPr>
          <a:xfrm>
            <a:off x="0" y="1662688"/>
            <a:ext cx="12191999" cy="519531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8A7296-0F8F-4759-D432-0705EB91E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139" y="337125"/>
            <a:ext cx="10515600" cy="1325563"/>
          </a:xfrm>
        </p:spPr>
        <p:txBody>
          <a:bodyPr/>
          <a:lstStyle/>
          <a:p>
            <a:r>
              <a:rPr lang="mk-MK" b="1" dirty="0">
                <a:latin typeface="Apparat" panose="00000500000000000000" pitchFamily="50" charset="0"/>
              </a:rPr>
              <a:t>Примерен случај</a:t>
            </a:r>
            <a:r>
              <a:rPr lang="en-US" b="1" dirty="0">
                <a:latin typeface="Apparat" panose="00000500000000000000" pitchFamily="50" charset="0"/>
              </a:rPr>
              <a:t>:</a:t>
            </a:r>
            <a:endParaRPr lang="en-US" b="1" dirty="0">
              <a:solidFill>
                <a:srgbClr val="48D24D"/>
              </a:solidFill>
              <a:latin typeface="Apparat" panose="00000500000000000000" pitchFamily="50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0F3A3DF-7E41-1700-6E6C-0126091C7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Survey data from 5,000 remote employees worldwide.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5C341A2-E36D-3D26-7FC0-184BAA49F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139" y="1894765"/>
            <a:ext cx="1156060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pparat" panose="00000500000000000000" pitchFamily="50" charset="0"/>
              </a:rPr>
              <a:t>Remote</a:t>
            </a:r>
            <a:r>
              <a:rPr lang="ru-RU" sz="2400" dirty="0">
                <a:solidFill>
                  <a:schemeClr val="bg1"/>
                </a:solidFill>
                <a:latin typeface="Apparat" panose="00000500000000000000" pitchFamily="50" charset="0"/>
              </a:rPr>
              <a:t>: Висок стрес (4.2), изолација (4.5), ниско задоволство од работата (3.1).</a:t>
            </a:r>
            <a:br>
              <a:rPr lang="ru-RU" sz="24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en-US" sz="2400" b="1" dirty="0">
                <a:solidFill>
                  <a:schemeClr val="bg1"/>
                </a:solidFill>
                <a:latin typeface="Apparat" panose="00000500000000000000" pitchFamily="50" charset="0"/>
              </a:rPr>
              <a:t>Hybrid</a:t>
            </a:r>
            <a:r>
              <a:rPr lang="ru-RU" sz="2400" dirty="0">
                <a:solidFill>
                  <a:schemeClr val="bg1"/>
                </a:solidFill>
                <a:latin typeface="Apparat" panose="00000500000000000000" pitchFamily="50" charset="0"/>
              </a:rPr>
              <a:t>: Среден стрес (3.6), изолација (3.1), високо задоволство од работата (4.0).</a:t>
            </a:r>
            <a:br>
              <a:rPr lang="ru-RU" sz="24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en-US" sz="2400" b="1" dirty="0">
                <a:solidFill>
                  <a:schemeClr val="bg1"/>
                </a:solidFill>
                <a:latin typeface="Apparat" panose="00000500000000000000" pitchFamily="50" charset="0"/>
              </a:rPr>
              <a:t>Onsite</a:t>
            </a:r>
            <a:r>
              <a:rPr lang="ru-RU" sz="2400" dirty="0">
                <a:solidFill>
                  <a:schemeClr val="bg1"/>
                </a:solidFill>
                <a:latin typeface="Apparat" panose="00000500000000000000" pitchFamily="50" charset="0"/>
              </a:rPr>
              <a:t>: Среден стрес (3.8), изолација (2.7), средно задоволство (3.7).</a:t>
            </a:r>
          </a:p>
          <a:p>
            <a:endParaRPr lang="en-US" sz="2400" dirty="0">
              <a:solidFill>
                <a:schemeClr val="bg1"/>
              </a:solidFill>
              <a:latin typeface="Apparat" panose="00000500000000000000" pitchFamily="50" charset="0"/>
            </a:endParaRPr>
          </a:p>
          <a:p>
            <a:endParaRPr lang="en-US" sz="2400" dirty="0">
              <a:solidFill>
                <a:schemeClr val="bg1"/>
              </a:solidFill>
              <a:latin typeface="Apparat" panose="00000500000000000000" pitchFamily="50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Apparat" panose="00000500000000000000" pitchFamily="50" charset="0"/>
              </a:rPr>
              <a:t>Наоди од Логистичка Регресија:</a:t>
            </a:r>
            <a:br>
              <a:rPr lang="ru-RU" sz="24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en-US" sz="2400" b="1" dirty="0">
                <a:solidFill>
                  <a:schemeClr val="bg1"/>
                </a:solidFill>
                <a:latin typeface="Apparat" panose="00000500000000000000" pitchFamily="50" charset="0"/>
              </a:rPr>
              <a:t>Remote</a:t>
            </a:r>
            <a:r>
              <a:rPr lang="ru-RU" sz="2400" dirty="0">
                <a:solidFill>
                  <a:schemeClr val="bg1"/>
                </a:solidFill>
                <a:latin typeface="Apparat" panose="00000500000000000000" pitchFamily="50" charset="0"/>
              </a:rPr>
              <a:t>: Стрес (5), изолација (4.8) → </a:t>
            </a:r>
            <a:r>
              <a:rPr lang="ru-RU" sz="3600" b="1" dirty="0">
                <a:solidFill>
                  <a:schemeClr val="bg1"/>
                </a:solidFill>
                <a:latin typeface="Apparat" panose="00000500000000000000" pitchFamily="50" charset="0"/>
              </a:rPr>
              <a:t>70%</a:t>
            </a:r>
            <a:r>
              <a:rPr lang="ru-RU" sz="2400" dirty="0">
                <a:solidFill>
                  <a:schemeClr val="bg1"/>
                </a:solidFill>
                <a:latin typeface="Apparat" panose="00000500000000000000" pitchFamily="50" charset="0"/>
              </a:rPr>
              <a:t> веројатност за ментални здравствени проблеми.</a:t>
            </a:r>
            <a:br>
              <a:rPr lang="ru-RU" sz="24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en-US" sz="2400" b="1" dirty="0">
                <a:solidFill>
                  <a:schemeClr val="bg1"/>
                </a:solidFill>
                <a:latin typeface="Apparat" panose="00000500000000000000" pitchFamily="50" charset="0"/>
              </a:rPr>
              <a:t>Hybrid</a:t>
            </a:r>
            <a:r>
              <a:rPr lang="ru-RU" sz="2400" dirty="0">
                <a:solidFill>
                  <a:schemeClr val="bg1"/>
                </a:solidFill>
                <a:latin typeface="Apparat" panose="00000500000000000000" pitchFamily="50" charset="0"/>
              </a:rPr>
              <a:t>: Стрес (3.2), изолација (3.0) → </a:t>
            </a:r>
            <a:r>
              <a:rPr lang="ru-RU" sz="3600" b="1" dirty="0">
                <a:solidFill>
                  <a:schemeClr val="bg1"/>
                </a:solidFill>
                <a:latin typeface="Apparat" panose="00000500000000000000" pitchFamily="50" charset="0"/>
              </a:rPr>
              <a:t>15%</a:t>
            </a:r>
            <a:r>
              <a:rPr lang="ru-RU" sz="2400" dirty="0">
                <a:solidFill>
                  <a:schemeClr val="bg1"/>
                </a:solidFill>
                <a:latin typeface="Apparat" panose="00000500000000000000" pitchFamily="50" charset="0"/>
              </a:rPr>
              <a:t> веројатност за ментални здравствени проблеми.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950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7AD8D-D844-65DF-60E5-A53A61CFB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8AD3DA5-8AE6-2638-A15A-AB043224B480}"/>
              </a:ext>
            </a:extLst>
          </p:cNvPr>
          <p:cNvSpPr/>
          <p:nvPr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FF61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6303A-CBC8-1BFD-5A6D-A10ABC5AB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96" y="2418347"/>
            <a:ext cx="5529261" cy="2241520"/>
          </a:xfrm>
        </p:spPr>
        <p:txBody>
          <a:bodyPr>
            <a:no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Apparat" panose="00000500000000000000" pitchFamily="50" charset="0"/>
              </a:rPr>
              <a:t>Точноста се зголеми од 0.3 на 0.4 по примената на </a:t>
            </a:r>
            <a:r>
              <a:rPr lang="ru-RU" sz="2000" b="1" dirty="0">
                <a:solidFill>
                  <a:schemeClr val="bg1"/>
                </a:solidFill>
                <a:latin typeface="Apparat" panose="00000500000000000000" pitchFamily="50" charset="0"/>
              </a:rPr>
              <a:t>SMOTE</a:t>
            </a:r>
            <a:r>
              <a:rPr lang="ru-RU" sz="2000" dirty="0">
                <a:solidFill>
                  <a:schemeClr val="bg1"/>
                </a:solidFill>
                <a:latin typeface="Apparat" panose="00000500000000000000" pitchFamily="50" charset="0"/>
              </a:rPr>
              <a:t>.</a:t>
            </a:r>
            <a:br>
              <a:rPr lang="en-US" sz="20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br>
              <a:rPr lang="ru-RU" sz="20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ru-RU" sz="2000" b="1" dirty="0">
                <a:solidFill>
                  <a:schemeClr val="bg1"/>
                </a:solidFill>
                <a:latin typeface="Apparat" panose="00000500000000000000" pitchFamily="50" charset="0"/>
              </a:rPr>
              <a:t>Клучен Увид:</a:t>
            </a:r>
            <a:r>
              <a:rPr lang="ru-RU" sz="2000" dirty="0">
                <a:solidFill>
                  <a:schemeClr val="bg1"/>
                </a:solidFill>
                <a:latin typeface="Apparat" panose="00000500000000000000" pitchFamily="50" charset="0"/>
              </a:rPr>
              <a:t> Логистичка регресија ефективно ги предвиде случаите на "потполност" (722 идентификувани).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0CD0E50-32DD-98FD-2F2C-D2C6DEB85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Survey data from 5,000 remote employees worldwide.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0C8A39-13C1-123D-906B-17C5D7D535A1}"/>
              </a:ext>
            </a:extLst>
          </p:cNvPr>
          <p:cNvSpPr txBox="1"/>
          <p:nvPr/>
        </p:nvSpPr>
        <p:spPr>
          <a:xfrm>
            <a:off x="366496" y="1335382"/>
            <a:ext cx="61190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mk-MK" sz="2800" b="1" dirty="0">
                <a:solidFill>
                  <a:schemeClr val="bg1"/>
                </a:solidFill>
                <a:latin typeface="Apparat" panose="00000500000000000000" pitchFamily="50" charset="0"/>
              </a:rPr>
              <a:t>Резултати од Логистичка Регресија</a:t>
            </a:r>
            <a:endParaRPr lang="en-US" sz="2800" b="1" dirty="0">
              <a:solidFill>
                <a:schemeClr val="bg1"/>
              </a:solidFill>
              <a:latin typeface="Apparat" panose="00000500000000000000" pitchFamily="50" charset="0"/>
            </a:endParaRPr>
          </a:p>
        </p:txBody>
      </p:sp>
      <p:pic>
        <p:nvPicPr>
          <p:cNvPr id="10" name="Picture 9" descr="A graph of confusion matrix&#10;&#10;Description automatically generated">
            <a:extLst>
              <a:ext uri="{FF2B5EF4-FFF2-40B4-BE49-F238E27FC236}">
                <a16:creationId xmlns:a16="http://schemas.microsoft.com/office/drawing/2014/main" id="{7C950048-5CB6-28FD-1652-0268581DB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685" y="979455"/>
            <a:ext cx="5812631" cy="489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0697C-4BBA-EAA0-89EE-F07B2CD07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67BBC7F-4F8F-B324-B3BB-494E0C415D20}"/>
              </a:ext>
            </a:extLst>
          </p:cNvPr>
          <p:cNvSpPr/>
          <p:nvPr/>
        </p:nvSpPr>
        <p:spPr>
          <a:xfrm>
            <a:off x="1" y="0"/>
            <a:ext cx="4532318" cy="6858000"/>
          </a:xfrm>
          <a:prstGeom prst="rect">
            <a:avLst/>
          </a:prstGeom>
          <a:solidFill>
            <a:srgbClr val="FF61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4B00B-3BC8-B195-F907-FC1CC33A5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13" y="791107"/>
            <a:ext cx="4311293" cy="5541818"/>
          </a:xfrm>
        </p:spPr>
        <p:txBody>
          <a:bodyPr>
            <a:noAutofit/>
          </a:bodyPr>
          <a:lstStyle/>
          <a:p>
            <a:r>
              <a:rPr lang="ru-RU" sz="2000" b="1" dirty="0">
                <a:solidFill>
                  <a:schemeClr val="bg1"/>
                </a:solidFill>
                <a:latin typeface="Apparat" panose="00000500000000000000" pitchFamily="50" charset="0"/>
              </a:rPr>
              <a:t>Позитивни предиктори за подобро ментално здравје:</a:t>
            </a:r>
            <a:br>
              <a:rPr lang="ru-RU" sz="20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ru-RU" sz="2000" dirty="0">
                <a:solidFill>
                  <a:schemeClr val="bg1"/>
                </a:solidFill>
                <a:latin typeface="Apparat" panose="00000500000000000000" pitchFamily="50" charset="0"/>
              </a:rPr>
              <a:t>Роли како продавач и софтверски инженер,</a:t>
            </a:r>
            <a:br>
              <a:rPr lang="ru-RU" sz="20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ru-RU" sz="2000" dirty="0">
                <a:solidFill>
                  <a:schemeClr val="bg1"/>
                </a:solidFill>
                <a:latin typeface="Apparat" panose="00000500000000000000" pitchFamily="50" charset="0"/>
              </a:rPr>
              <a:t>Индустрии како ИТ и малопродажба,</a:t>
            </a:r>
            <a:br>
              <a:rPr lang="ru-RU" sz="20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ru-RU" sz="2000" dirty="0">
                <a:solidFill>
                  <a:schemeClr val="bg1"/>
                </a:solidFill>
                <a:latin typeface="Apparat" panose="00000500000000000000" pitchFamily="50" charset="0"/>
              </a:rPr>
              <a:t>Ресурси за ментално здравје,</a:t>
            </a:r>
            <a:br>
              <a:rPr lang="ru-RU" sz="20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ru-RU" sz="2000" dirty="0">
                <a:solidFill>
                  <a:schemeClr val="bg1"/>
                </a:solidFill>
                <a:latin typeface="Apparat" panose="00000500000000000000" pitchFamily="50" charset="0"/>
              </a:rPr>
              <a:t>Регии како Азија.</a:t>
            </a:r>
            <a:br>
              <a:rPr lang="en-US" sz="20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br>
              <a:rPr lang="ru-RU" sz="20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ru-RU" sz="2000" b="1" dirty="0">
                <a:solidFill>
                  <a:schemeClr val="bg1"/>
                </a:solidFill>
                <a:latin typeface="Apparat" panose="00000500000000000000" pitchFamily="50" charset="0"/>
              </a:rPr>
              <a:t>Негативни предиктори:</a:t>
            </a:r>
            <a:br>
              <a:rPr lang="ru-RU" sz="20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ru-RU" sz="2000" dirty="0">
                <a:solidFill>
                  <a:schemeClr val="bg1"/>
                </a:solidFill>
                <a:latin typeface="Apparat" panose="00000500000000000000" pitchFamily="50" charset="0"/>
              </a:rPr>
              <a:t>Роли како дизајнер,</a:t>
            </a:r>
            <a:br>
              <a:rPr lang="ru-RU" sz="20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ru-RU" sz="2000" dirty="0">
                <a:solidFill>
                  <a:schemeClr val="bg1"/>
                </a:solidFill>
                <a:latin typeface="Apparat" panose="00000500000000000000" pitchFamily="50" charset="0"/>
              </a:rPr>
              <a:t>Индустрија за здравствена грижа,</a:t>
            </a:r>
            <a:br>
              <a:rPr lang="ru-RU" sz="20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ru-RU" sz="2000" dirty="0">
                <a:solidFill>
                  <a:schemeClr val="bg1"/>
                </a:solidFill>
                <a:latin typeface="Apparat" panose="00000500000000000000" pitchFamily="50" charset="0"/>
              </a:rPr>
              <a:t>Лоша квалитет на спиење,</a:t>
            </a:r>
            <a:br>
              <a:rPr lang="ru-RU" sz="20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ru-RU" sz="2000" dirty="0">
                <a:solidFill>
                  <a:schemeClr val="bg1"/>
                </a:solidFill>
                <a:latin typeface="Apparat" panose="00000500000000000000" pitchFamily="50" charset="0"/>
              </a:rPr>
              <a:t>Средно ниво на стрес.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EB7CD50-BA20-58C5-39F2-B0B5BD66F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Survey data from 5,000 remote employees worldwide.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A graph with blue lines&#10;&#10;Description automatically generated">
            <a:extLst>
              <a:ext uri="{FF2B5EF4-FFF2-40B4-BE49-F238E27FC236}">
                <a16:creationId xmlns:a16="http://schemas.microsoft.com/office/drawing/2014/main" id="{59DD6EBF-9A5C-A66D-4748-E956614A7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470" y="0"/>
            <a:ext cx="70513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930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44861-436A-56A9-70B0-31376F37F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DD7F0EA-C47F-45C7-6F34-515DFDA3FDBC}"/>
              </a:ext>
            </a:extLst>
          </p:cNvPr>
          <p:cNvSpPr/>
          <p:nvPr/>
        </p:nvSpPr>
        <p:spPr>
          <a:xfrm>
            <a:off x="7659682" y="0"/>
            <a:ext cx="4532318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5190A0-8A77-FC18-1041-078939C41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1673" y="983612"/>
            <a:ext cx="4204855" cy="5541818"/>
          </a:xfrm>
        </p:spPr>
        <p:txBody>
          <a:bodyPr>
            <a:noAutofit/>
          </a:bodyPr>
          <a:lstStyle/>
          <a:p>
            <a:pPr algn="r"/>
            <a:r>
              <a:rPr lang="ru-RU" sz="2400" b="1" dirty="0">
                <a:solidFill>
                  <a:schemeClr val="bg1"/>
                </a:solidFill>
                <a:latin typeface="Apparat" panose="00000500000000000000" pitchFamily="50" charset="0"/>
              </a:rPr>
              <a:t>Точност:</a:t>
            </a:r>
            <a:r>
              <a:rPr lang="ru-RU" sz="2400" dirty="0">
                <a:solidFill>
                  <a:schemeClr val="bg1"/>
                </a:solidFill>
                <a:latin typeface="Apparat" panose="00000500000000000000" pitchFamily="50" charset="0"/>
              </a:rPr>
              <a:t> Постигната точност од 0.5.</a:t>
            </a:r>
            <a:br>
              <a:rPr lang="ru-RU" sz="24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br>
              <a:rPr lang="en-US" sz="24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ru-RU" sz="2400" b="1" dirty="0">
                <a:solidFill>
                  <a:schemeClr val="bg1"/>
                </a:solidFill>
                <a:latin typeface="Apparat" panose="00000500000000000000" pitchFamily="50" charset="0"/>
              </a:rPr>
              <a:t>Предизвици во Прогнозирањето:</a:t>
            </a:r>
            <a:br>
              <a:rPr lang="ru-RU" sz="24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ru-RU" sz="2400" dirty="0">
                <a:solidFill>
                  <a:schemeClr val="bg1"/>
                </a:solidFill>
                <a:latin typeface="Apparat" panose="00000500000000000000" pitchFamily="50" charset="0"/>
              </a:rPr>
              <a:t>Висока точност за канцелариски работници.</a:t>
            </a:r>
            <a:br>
              <a:rPr lang="ru-RU" sz="24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ru-RU" sz="2400" dirty="0">
                <a:solidFill>
                  <a:schemeClr val="bg1"/>
                </a:solidFill>
                <a:latin typeface="Apparat" panose="00000500000000000000" pitchFamily="50" charset="0"/>
              </a:rPr>
              <a:t>Средна точност за оддалечени работници.</a:t>
            </a:r>
            <a:br>
              <a:rPr lang="ru-RU" sz="24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br>
              <a:rPr lang="en-US" sz="2400" dirty="0">
                <a:solidFill>
                  <a:schemeClr val="bg1"/>
                </a:solidFill>
                <a:latin typeface="Apparat" panose="00000500000000000000" pitchFamily="50" charset="0"/>
              </a:rPr>
            </a:br>
            <a:r>
              <a:rPr lang="ru-RU" sz="2400" b="1" dirty="0">
                <a:solidFill>
                  <a:schemeClr val="bg1"/>
                </a:solidFill>
                <a:latin typeface="Apparat" panose="00000500000000000000" pitchFamily="50" charset="0"/>
              </a:rPr>
              <a:t>Ниска точност за хибридни работници </a:t>
            </a:r>
            <a:r>
              <a:rPr lang="ru-RU" sz="2400" dirty="0">
                <a:solidFill>
                  <a:schemeClr val="bg1"/>
                </a:solidFill>
                <a:latin typeface="Apparat" panose="00000500000000000000" pitchFamily="50" charset="0"/>
              </a:rPr>
              <a:t>— веројатно поради варијабилноста во индивидуалните искуства.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A048253-8408-D7B4-4DA7-A1DE00C7E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Survey data from 5,000 remote employees worldwide.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92D8DD-4967-7C64-DD01-1B9082B72F2E}"/>
              </a:ext>
            </a:extLst>
          </p:cNvPr>
          <p:cNvSpPr txBox="1"/>
          <p:nvPr/>
        </p:nvSpPr>
        <p:spPr>
          <a:xfrm>
            <a:off x="8406753" y="173988"/>
            <a:ext cx="36397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1" dirty="0">
                <a:solidFill>
                  <a:schemeClr val="bg1"/>
                </a:solidFill>
                <a:latin typeface="Apparat" panose="00000500000000000000" pitchFamily="50" charset="0"/>
              </a:rPr>
              <a:t>SVM </a:t>
            </a:r>
            <a:r>
              <a:rPr lang="mk-MK" sz="2800" b="1" dirty="0">
                <a:solidFill>
                  <a:schemeClr val="bg1"/>
                </a:solidFill>
                <a:latin typeface="Apparat" panose="00000500000000000000" pitchFamily="50" charset="0"/>
              </a:rPr>
              <a:t>Резултати</a:t>
            </a:r>
            <a:endParaRPr lang="en-US" sz="2800" b="1" dirty="0">
              <a:solidFill>
                <a:schemeClr val="bg1"/>
              </a:solidFill>
              <a:latin typeface="Apparat" panose="00000500000000000000" pitchFamily="50" charset="0"/>
            </a:endParaRPr>
          </a:p>
        </p:txBody>
      </p:sp>
      <p:pic>
        <p:nvPicPr>
          <p:cNvPr id="7" name="Picture 6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F325DCA1-82AE-93EA-A66F-9AA8E0A97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72" y="521874"/>
            <a:ext cx="6855927" cy="581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81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741</Words>
  <Application>Microsoft Office PowerPoint</Application>
  <PresentationFormat>Widescreen</PresentationFormat>
  <Paragraphs>49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Apparat</vt:lpstr>
      <vt:lpstr>Aptos</vt:lpstr>
      <vt:lpstr>Aptos Display</vt:lpstr>
      <vt:lpstr>Arial</vt:lpstr>
      <vt:lpstr>Office Theme</vt:lpstr>
      <vt:lpstr>Колку точно можеме да предвидиме ментални здравствени состојби кај вработени кои работат од далечина, користејќи податоци од анкета?</vt:lpstr>
      <vt:lpstr>PowerPoint Presentation</vt:lpstr>
      <vt:lpstr>Податочниот Сет</vt:lpstr>
      <vt:lpstr> Искуство со работа од дома: 40% позитивно, 60% негативно. Продуктивност: 70% се чувствувале попродуктивни дома. Социјални и животни влијанија: 70% пријавиле намалена социјална интеракција. 100% ја ценеле флексибилноста на оддалечената работа. 70% сметале дека оддалечената работа ги спречува да излегуваат. 60% ја претпочитале фокусираноста во канцеларија повеќе од оддалечената работа (40%). Ментално здравје: 70% ја поврзале оддалечената работа со ментални здравствени проблеми, 30% ја поврзале канцелариската работа. Преференции за работа: 50% претпочитале хибриден модел, 30% канцелариска работа, 20% оддалечена работа.</vt:lpstr>
      <vt:lpstr>Методи на Машинско Учење</vt:lpstr>
      <vt:lpstr>Примерен случај:</vt:lpstr>
      <vt:lpstr>Точноста се зголеми од 0.3 на 0.4 по примената на SMOTE.  Клучен Увид: Логистичка регресија ефективно ги предвиде случаите на "потполност" (722 идентификувани).</vt:lpstr>
      <vt:lpstr>Позитивни предиктори за подобро ментално здравје: Роли како продавач и софтверски инженер, Индустрии како ИТ и малопродажба, Ресурси за ментално здравје, Регии како Азија.  Негативни предиктори: Роли како дизајнер, Индустрија за здравствена грижа, Лоша квалитет на спиење, Средно ниво на стрес.</vt:lpstr>
      <vt:lpstr>Точност: Постигната точност од 0.5.  Предизвици во Прогнозирањето: Висока точност за канцелариски работници. Средна точност за оддалечени работници.  Ниска точност за хибридни работници — веројатно поради варијабилноста во индивидуалните искуства.</vt:lpstr>
      <vt:lpstr> Високото задоволство од работата ги намалува менталните здравствени проблеми Поддржано  Менталното здравје е подобро на локација (Onsite) Мешано  Менталното здравје е подобро оддалечено Не е поддржано  Стресот и изолацијата го зголемуваат ризикот од ментални здравствени проблеми Поддржано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Ахметај Берат</dc:creator>
  <cp:lastModifiedBy>Ахметај Берат</cp:lastModifiedBy>
  <cp:revision>9</cp:revision>
  <dcterms:created xsi:type="dcterms:W3CDTF">2025-02-02T18:56:58Z</dcterms:created>
  <dcterms:modified xsi:type="dcterms:W3CDTF">2025-02-03T12:17:01Z</dcterms:modified>
</cp:coreProperties>
</file>