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9" r:id="rId4"/>
    <p:sldId id="265" r:id="rId5"/>
    <p:sldId id="260" r:id="rId6"/>
    <p:sldId id="261" r:id="rId7"/>
    <p:sldId id="262" r:id="rId8"/>
    <p:sldId id="263" r:id="rId9"/>
    <p:sldId id="264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C160E"/>
    <a:srgbClr val="ED7D31"/>
    <a:srgbClr val="FF613A"/>
    <a:srgbClr val="F7C7E1"/>
    <a:srgbClr val="FFFFFF"/>
    <a:srgbClr val="615DE5"/>
    <a:srgbClr val="296656"/>
    <a:srgbClr val="00C6C5"/>
    <a:srgbClr val="D7CFC2"/>
    <a:srgbClr val="D4CF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007DB8-D89E-4C96-8971-D3BE16C19C44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FDF6-AB3F-4FF9-BF1D-31B4B7FBB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6074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FDF6-AB3F-4FF9-BF1D-31B4B7FBB65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5011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38D70-EDC1-0B95-6F86-15C23DBF9B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3E72B8-2077-56CB-9436-F1548FDC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D0BD03-8ED9-E2EB-9551-5482E66EA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19F75-FDC2-44AA-925F-7004D7B308A9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78583A-C7E6-AEAB-23DF-A6D519005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0FA841-B85D-131C-6DAB-91B7B3613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7ADC6-B43E-4A86-982A-33621FA95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516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419F3-BC0C-32DC-99AC-B012B48E0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CDBA62-1AE3-BF4B-014C-A566B630D6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2B02F6-48BE-A382-F91B-D5AEA9756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19F75-FDC2-44AA-925F-7004D7B308A9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AADDA6-193B-9B55-D3EA-9CAE420DA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681C5-107D-FD50-1086-71A3830DA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7ADC6-B43E-4A86-982A-33621FA95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334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304748-3CAC-03D9-D5A5-846CA3D4DE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B7A690-05E7-A0A4-BC26-AA9E9B99A6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10DCBC-D96E-4B90-8B75-6906C6403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19F75-FDC2-44AA-925F-7004D7B308A9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C7B642-6B2F-16DA-E2E1-EE029785E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81690-EFC9-019A-E835-58273BE1E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7ADC6-B43E-4A86-982A-33621FA95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136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7754A-AA7C-A42F-B6B4-A5A297F01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1CCBFF-5D33-FA3F-6CC7-B3E7F91CF4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9D4FFC-81DD-0DBA-2C4B-41760D758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19F75-FDC2-44AA-925F-7004D7B308A9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952AFE-74F4-0FE3-C402-0578A2E0C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F26DC8-98B6-6DE3-3237-CE516D391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7ADC6-B43E-4A86-982A-33621FA95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125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81E89-5063-C94C-761C-F9F643DE6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B6996B-D47A-7227-2B5F-419E89793E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EFE518-3311-6E2F-879B-ED7EDBEEB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19F75-FDC2-44AA-925F-7004D7B308A9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443B79-5E3B-FBEE-7EC2-1F0FD9AF3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246196-94E9-6A87-0D5D-72F05C127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7ADC6-B43E-4A86-982A-33621FA95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735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3E966-FD0A-4321-8190-D83999560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35368-D79A-D570-548C-5508DC83D4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18B419-2595-F9DB-EF05-3F2790CDC3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62E722-5956-7077-7AEA-8D7592ADA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19F75-FDC2-44AA-925F-7004D7B308A9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4C9236-B4D8-2843-8C49-E91B03C83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787845-D195-3D64-CA77-9F28A6459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7ADC6-B43E-4A86-982A-33621FA95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870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845D3-E3AB-2B71-C539-AB721E330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4855D0-6301-A565-F9AD-FDBAAA16B2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7B6AF4-C55F-E5DF-9CB2-5E1081B75C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1EFC71-C757-AB00-6587-6CCB9A5C94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AB9431-6B0D-81BF-BFBD-F1B70C6D8D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5C6E3A-574C-DB38-53AC-A7A303E6D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19F75-FDC2-44AA-925F-7004D7B308A9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46DDA2-8C24-5C8A-F485-2F35B7CA0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992389-E1C4-078A-E192-A6EB41921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7ADC6-B43E-4A86-982A-33621FA95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914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1CACB-BA8C-72D2-A0DD-F9E31CBC0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38108F-9664-BD58-8497-B76266FC3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19F75-FDC2-44AA-925F-7004D7B308A9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9719A9-C632-453A-7F22-DDF61AD36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23930D-AB28-1976-1B5C-CC6F61381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7ADC6-B43E-4A86-982A-33621FA95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207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9DA454-0E64-73BE-F6AA-B91A86D39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19F75-FDC2-44AA-925F-7004D7B308A9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1EAB83-BE0E-876A-6930-B8539BBE7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9E8C20-9F82-3842-74D6-D95598A5C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7ADC6-B43E-4A86-982A-33621FA95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65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3859F-5EB5-B569-9003-038F1323A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284BBD-9A31-2ADD-F161-16AA4DAC22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5BAFE8-4ECA-C0DA-695B-F5E9966FF8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5F3F83-0C9F-DCF4-0A0C-152F0EBD1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19F75-FDC2-44AA-925F-7004D7B308A9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787FE1-1EBA-9312-9586-E10B062CE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F39EF0-0E6A-F7ED-4E25-E325B3BF6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7ADC6-B43E-4A86-982A-33621FA95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898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66BAA-5AFE-85CB-EAC3-492679472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0CD8FF-8AA2-CBE9-8CCA-E0E80AE7A2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EAAF4A-78E5-A0A7-7D3F-D20C386D20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D5FBE2-F2C7-0FA5-A5C4-6E9764DA6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19F75-FDC2-44AA-925F-7004D7B308A9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72AD6E-2494-3D0D-31EF-C688B35C0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DF04C3-8722-05F6-5C66-2E6ADC496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7ADC6-B43E-4A86-982A-33621FA95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030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34E456-3310-C95C-702F-5E4ED9425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7F572C-EA11-C6A1-D09F-53B3641058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D19DFD-A1B7-CDEF-0A8F-9121A787F8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9119F75-FDC2-44AA-925F-7004D7B308A9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C975A-E9A9-9375-E305-95D0D1569C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50A9A9-37A9-05B1-E53A-5F9BA60724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9D7ADC6-B43E-4A86-982A-33621FA95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1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6" name="Rectangle 1035">
            <a:extLst>
              <a:ext uri="{FF2B5EF4-FFF2-40B4-BE49-F238E27FC236}">
                <a16:creationId xmlns:a16="http://schemas.microsoft.com/office/drawing/2014/main" id="{8A94871E-96FC-4ADE-815B-41A636E34F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1D5CDB-9CED-0238-7944-92B76080B7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320040"/>
            <a:ext cx="6692827" cy="3892669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latin typeface="Apparat Heavy" panose="00000A00000000000000" pitchFamily="50" charset="0"/>
              </a:rPr>
              <a:t>How accurately can we predict mental health conditions in employees who work remotely?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816FDB-8E67-552F-3C4D-E00CD9EB25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4631161"/>
            <a:ext cx="6692827" cy="1569486"/>
          </a:xfrm>
        </p:spPr>
        <p:txBody>
          <a:bodyPr>
            <a:normAutofit/>
          </a:bodyPr>
          <a:lstStyle/>
          <a:p>
            <a:pPr algn="l"/>
            <a:r>
              <a:rPr lang="en-US"/>
              <a:t>Nikola Ivanov - Ilija Trajkovski - Berat Ahmetaj</a:t>
            </a:r>
          </a:p>
        </p:txBody>
      </p:sp>
      <p:sp>
        <p:nvSpPr>
          <p:cNvPr id="1038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4562" y="440926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Remote Work Burnout: 5 Essential Strategies for Prevention">
            <a:extLst>
              <a:ext uri="{FF2B5EF4-FFF2-40B4-BE49-F238E27FC236}">
                <a16:creationId xmlns:a16="http://schemas.microsoft.com/office/drawing/2014/main" id="{FA83898C-6D6D-F96B-23F7-6001A3FE3C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58"/>
          <a:stretch/>
        </p:blipFill>
        <p:spPr bwMode="auto">
          <a:xfrm>
            <a:off x="6947795" y="1995680"/>
            <a:ext cx="5096215" cy="2866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11" descr="Organization – EuroCC@North Macedonia">
            <a:extLst>
              <a:ext uri="{FF2B5EF4-FFF2-40B4-BE49-F238E27FC236}">
                <a16:creationId xmlns:a16="http://schemas.microsoft.com/office/drawing/2014/main" id="{E4F3696A-49C4-0D57-DB4F-8FAB8EB999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" y="5137550"/>
            <a:ext cx="2822121" cy="556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2724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CB49BA-722F-CA7A-6D69-5AB2C5421A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0E75BEA3-5EC3-08EF-6D35-0E276526F356}"/>
              </a:ext>
            </a:extLst>
          </p:cNvPr>
          <p:cNvSpPr/>
          <p:nvPr/>
        </p:nvSpPr>
        <p:spPr>
          <a:xfrm>
            <a:off x="0" y="0"/>
            <a:ext cx="6095999" cy="692870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3F3AE4-6E58-1C1D-84C9-3967380E9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184" y="1489436"/>
            <a:ext cx="5731981" cy="4860257"/>
          </a:xfrm>
        </p:spPr>
        <p:txBody>
          <a:bodyPr>
            <a:noAutofit/>
          </a:bodyPr>
          <a:lstStyle/>
          <a:p>
            <a:br>
              <a:rPr lang="en-US" sz="2400" dirty="0">
                <a:solidFill>
                  <a:schemeClr val="bg1"/>
                </a:solidFill>
                <a:latin typeface="Apparat" panose="00000500000000000000" pitchFamily="50" charset="0"/>
              </a:rPr>
            </a:br>
            <a:r>
              <a:rPr lang="en-US" sz="2400" dirty="0">
                <a:solidFill>
                  <a:schemeClr val="bg1"/>
                </a:solidFill>
                <a:latin typeface="Apparat" panose="00000500000000000000" pitchFamily="50" charset="0"/>
              </a:rPr>
              <a:t>High job satisfaction reduces mental health issues </a:t>
            </a:r>
            <a:br>
              <a:rPr lang="en-US" sz="2400" dirty="0">
                <a:solidFill>
                  <a:schemeClr val="bg1"/>
                </a:solidFill>
                <a:latin typeface="Apparat" panose="00000500000000000000" pitchFamily="50" charset="0"/>
              </a:rPr>
            </a:br>
            <a:r>
              <a:rPr lang="en-US" sz="2400" b="1" dirty="0">
                <a:solidFill>
                  <a:srgbClr val="00B050"/>
                </a:solidFill>
                <a:latin typeface="Apparat" panose="00000500000000000000" pitchFamily="50" charset="0"/>
              </a:rPr>
              <a:t>Supported</a:t>
            </a:r>
            <a:br>
              <a:rPr lang="en-US" sz="2400" dirty="0">
                <a:solidFill>
                  <a:schemeClr val="bg1"/>
                </a:solidFill>
                <a:latin typeface="Apparat" panose="00000500000000000000" pitchFamily="50" charset="0"/>
              </a:rPr>
            </a:br>
            <a:br>
              <a:rPr lang="en-US" sz="2400" dirty="0">
                <a:solidFill>
                  <a:schemeClr val="bg1"/>
                </a:solidFill>
                <a:latin typeface="Apparat" panose="00000500000000000000" pitchFamily="50" charset="0"/>
              </a:rPr>
            </a:br>
            <a:r>
              <a:rPr lang="en-US" sz="2400" dirty="0">
                <a:solidFill>
                  <a:schemeClr val="bg1"/>
                </a:solidFill>
                <a:latin typeface="Apparat" panose="00000500000000000000" pitchFamily="50" charset="0"/>
              </a:rPr>
              <a:t>Mental health is better onsite: </a:t>
            </a:r>
            <a:br>
              <a:rPr lang="en-US" sz="2400" dirty="0">
                <a:solidFill>
                  <a:schemeClr val="bg1"/>
                </a:solidFill>
                <a:latin typeface="Apparat" panose="00000500000000000000" pitchFamily="50" charset="0"/>
              </a:rPr>
            </a:br>
            <a:r>
              <a:rPr lang="en-US" sz="2400" b="1" dirty="0">
                <a:solidFill>
                  <a:schemeClr val="bg1">
                    <a:lumMod val="75000"/>
                  </a:schemeClr>
                </a:solidFill>
                <a:latin typeface="Apparat" panose="00000500000000000000" pitchFamily="50" charset="0"/>
              </a:rPr>
              <a:t>Mixed</a:t>
            </a:r>
            <a:r>
              <a:rPr lang="en-US" sz="2400" dirty="0">
                <a:solidFill>
                  <a:schemeClr val="bg1"/>
                </a:solidFill>
                <a:latin typeface="Apparat" panose="00000500000000000000" pitchFamily="50" charset="0"/>
              </a:rPr>
              <a:t> (varied responses)</a:t>
            </a:r>
            <a:br>
              <a:rPr lang="en-US" sz="2400" dirty="0">
                <a:solidFill>
                  <a:schemeClr val="bg1"/>
                </a:solidFill>
                <a:latin typeface="Apparat" panose="00000500000000000000" pitchFamily="50" charset="0"/>
              </a:rPr>
            </a:br>
            <a:br>
              <a:rPr lang="en-US" sz="2400" dirty="0">
                <a:solidFill>
                  <a:schemeClr val="bg1"/>
                </a:solidFill>
                <a:latin typeface="Apparat" panose="00000500000000000000" pitchFamily="50" charset="0"/>
              </a:rPr>
            </a:br>
            <a:r>
              <a:rPr lang="en-US" sz="2400" dirty="0">
                <a:solidFill>
                  <a:schemeClr val="bg1"/>
                </a:solidFill>
                <a:latin typeface="Apparat" panose="00000500000000000000" pitchFamily="50" charset="0"/>
              </a:rPr>
              <a:t>Mental health is better remote: </a:t>
            </a:r>
            <a:br>
              <a:rPr lang="en-US" sz="2400" dirty="0">
                <a:solidFill>
                  <a:schemeClr val="bg1"/>
                </a:solidFill>
                <a:latin typeface="Apparat" panose="00000500000000000000" pitchFamily="50" charset="0"/>
              </a:rPr>
            </a:br>
            <a:r>
              <a:rPr lang="en-US" sz="2400" b="1" dirty="0">
                <a:solidFill>
                  <a:srgbClr val="FF0000"/>
                </a:solidFill>
                <a:latin typeface="Apparat" panose="00000500000000000000" pitchFamily="50" charset="0"/>
              </a:rPr>
              <a:t>Not Supported</a:t>
            </a:r>
            <a:br>
              <a:rPr lang="en-US" sz="2400" dirty="0">
                <a:solidFill>
                  <a:schemeClr val="bg1"/>
                </a:solidFill>
                <a:latin typeface="Apparat" panose="00000500000000000000" pitchFamily="50" charset="0"/>
              </a:rPr>
            </a:br>
            <a:br>
              <a:rPr lang="en-US" sz="2400" dirty="0">
                <a:solidFill>
                  <a:schemeClr val="bg1"/>
                </a:solidFill>
                <a:latin typeface="Apparat" panose="00000500000000000000" pitchFamily="50" charset="0"/>
              </a:rPr>
            </a:br>
            <a:r>
              <a:rPr lang="en-US" sz="2400" dirty="0">
                <a:solidFill>
                  <a:schemeClr val="bg1"/>
                </a:solidFill>
                <a:latin typeface="Apparat" panose="00000500000000000000" pitchFamily="50" charset="0"/>
              </a:rPr>
              <a:t>Stress and isolation increase mental health issues: </a:t>
            </a:r>
            <a:br>
              <a:rPr lang="en-US" sz="2400" dirty="0">
                <a:solidFill>
                  <a:schemeClr val="bg1"/>
                </a:solidFill>
                <a:latin typeface="Apparat" panose="00000500000000000000" pitchFamily="50" charset="0"/>
              </a:rPr>
            </a:br>
            <a:r>
              <a:rPr lang="en-US" sz="2400" b="1" dirty="0">
                <a:solidFill>
                  <a:schemeClr val="accent6"/>
                </a:solidFill>
                <a:latin typeface="Apparat" panose="00000500000000000000" pitchFamily="50" charset="0"/>
              </a:rPr>
              <a:t>Supported</a:t>
            </a:r>
            <a:endParaRPr lang="en-US" sz="2400" dirty="0">
              <a:solidFill>
                <a:schemeClr val="bg1"/>
              </a:solidFill>
              <a:latin typeface="Apparat" panose="00000500000000000000" pitchFamily="50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1F28639D-B519-6401-7F0B-22F0542A11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Source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Survey data from 5,000 remote employees worldwide.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67D166-1E81-55C4-45DD-5BA4CA004855}"/>
              </a:ext>
            </a:extLst>
          </p:cNvPr>
          <p:cNvSpPr txBox="1"/>
          <p:nvPr/>
        </p:nvSpPr>
        <p:spPr>
          <a:xfrm>
            <a:off x="235185" y="206246"/>
            <a:ext cx="4973283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Apparat" panose="00000500000000000000" pitchFamily="50" charset="0"/>
              </a:rPr>
              <a:t>Hypothesis Testing Results</a:t>
            </a:r>
          </a:p>
        </p:txBody>
      </p:sp>
      <p:pic>
        <p:nvPicPr>
          <p:cNvPr id="4" name="Picture 3" descr="A graph showing a blue and pink color&#10;&#10;Description automatically generated with medium confidence">
            <a:extLst>
              <a:ext uri="{FF2B5EF4-FFF2-40B4-BE49-F238E27FC236}">
                <a16:creationId xmlns:a16="http://schemas.microsoft.com/office/drawing/2014/main" id="{AFF5DC6C-8169-1252-CA70-0B6BE0C4CE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1183" y="1204537"/>
            <a:ext cx="3154055" cy="2017857"/>
          </a:xfrm>
          <a:prstGeom prst="rect">
            <a:avLst/>
          </a:prstGeom>
        </p:spPr>
      </p:pic>
      <p:pic>
        <p:nvPicPr>
          <p:cNvPr id="8" name="Picture 7" descr="A diagram of a mental health condition&#10;&#10;Description automatically generated">
            <a:extLst>
              <a:ext uri="{FF2B5EF4-FFF2-40B4-BE49-F238E27FC236}">
                <a16:creationId xmlns:a16="http://schemas.microsoft.com/office/drawing/2014/main" id="{E2AA8DDA-5FFA-0F87-5143-239E3BFDCB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9166" y="4426930"/>
            <a:ext cx="3521265" cy="2252786"/>
          </a:xfrm>
          <a:prstGeom prst="rect">
            <a:avLst/>
          </a:prstGeom>
        </p:spPr>
      </p:pic>
      <p:pic>
        <p:nvPicPr>
          <p:cNvPr id="11" name="Picture 10" descr="A graph showing a diagram&#10;&#10;Description automatically generated with medium confidence">
            <a:extLst>
              <a:ext uri="{FF2B5EF4-FFF2-40B4-BE49-F238E27FC236}">
                <a16:creationId xmlns:a16="http://schemas.microsoft.com/office/drawing/2014/main" id="{F37ADC52-6BE7-3341-30C4-C3FDAFC3DD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3115" y="2603262"/>
            <a:ext cx="2850523" cy="1823668"/>
          </a:xfrm>
          <a:prstGeom prst="rect">
            <a:avLst/>
          </a:prstGeom>
        </p:spPr>
      </p:pic>
      <p:pic>
        <p:nvPicPr>
          <p:cNvPr id="15" name="Picture 14" descr="A blue and pink squares&#10;&#10;Description automatically generated">
            <a:extLst>
              <a:ext uri="{FF2B5EF4-FFF2-40B4-BE49-F238E27FC236}">
                <a16:creationId xmlns:a16="http://schemas.microsoft.com/office/drawing/2014/main" id="{3DCC8CFC-28B0-F8E9-3229-7431761D14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0243" y="252005"/>
            <a:ext cx="2534412" cy="1474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6576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987F62-E12B-0711-9B60-3B84EC715E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497B62C-7A9D-9EEE-E03E-8E579A797CD9}"/>
              </a:ext>
            </a:extLst>
          </p:cNvPr>
          <p:cNvSpPr/>
          <p:nvPr/>
        </p:nvSpPr>
        <p:spPr>
          <a:xfrm>
            <a:off x="0" y="0"/>
            <a:ext cx="12192000" cy="6928701"/>
          </a:xfrm>
          <a:prstGeom prst="rect">
            <a:avLst/>
          </a:prstGeom>
          <a:solidFill>
            <a:srgbClr val="5C160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CCA44EBD-4E28-00A4-E124-BF8A241D96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Source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Survey data from 5,000 remote employees worldwide.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146" name="Picture 2" descr="2 557 600+ Fin Photos, taleaux et images libre de droits - iStock | La fin,  Merci, Finesse">
            <a:extLst>
              <a:ext uri="{FF2B5EF4-FFF2-40B4-BE49-F238E27FC236}">
                <a16:creationId xmlns:a16="http://schemas.microsoft.com/office/drawing/2014/main" id="{79BFFBF8-8786-162A-D430-27271D1975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6642" y="316370"/>
            <a:ext cx="8658716" cy="6295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1642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0" name="Rectangle 2059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2" name="Rectangle 2061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3ABC083-1F80-D4D5-B7D3-B2878D1B149D}"/>
              </a:ext>
            </a:extLst>
          </p:cNvPr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F7C7E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561EC20-D85D-6D2D-DBB9-15CBF58766E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97972" y="848519"/>
            <a:ext cx="5794315" cy="492049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C6C5"/>
                </a:solidFill>
                <a:effectLst/>
                <a:latin typeface="Apparat" panose="00000500000000000000" pitchFamily="50" charset="0"/>
              </a:rPr>
              <a:t>Background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Apparat" panose="00000500000000000000" pitchFamily="50" charset="0"/>
              </a:rPr>
              <a:t>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pparat" panose="00000500000000000000" pitchFamily="50" charset="0"/>
              </a:rPr>
              <a:t> Remote work is becoming increasingly common, but it brings unique challenges to workers' mental well-being.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Apparat" panose="00000500000000000000" pitchFamily="50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FF613A"/>
                </a:solidFill>
                <a:effectLst/>
                <a:latin typeface="Apparat" panose="00000500000000000000" pitchFamily="50" charset="0"/>
              </a:rPr>
              <a:t>Objective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Apparat" panose="00000500000000000000" pitchFamily="50" charset="0"/>
              </a:rPr>
              <a:t>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pparat" panose="00000500000000000000" pitchFamily="50" charset="0"/>
              </a:rPr>
              <a:t> To explore how accurately we can predict mental health outcomes in remote workers using survey data on stress, isolation, and job satisfaction.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Apparat" panose="00000500000000000000" pitchFamily="50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296656"/>
                </a:solidFill>
                <a:effectLst/>
                <a:latin typeface="Apparat" panose="00000500000000000000" pitchFamily="50" charset="0"/>
              </a:rPr>
              <a:t>Significance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Apparat" panose="00000500000000000000" pitchFamily="50" charset="0"/>
              </a:rPr>
              <a:t>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pparat" panose="00000500000000000000" pitchFamily="50" charset="0"/>
              </a:rPr>
              <a:t> Understanding these factors can help organizations better support remote workers and create healthier work environments.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Apparat" panose="00000500000000000000" pitchFamily="50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615DE5"/>
                </a:solidFill>
                <a:effectLst/>
                <a:latin typeface="Apparat" panose="00000500000000000000" pitchFamily="50" charset="0"/>
              </a:rPr>
              <a:t>Focus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Apparat" panose="00000500000000000000" pitchFamily="50" charset="0"/>
              </a:rPr>
              <a:t>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pparat" panose="00000500000000000000" pitchFamily="50" charset="0"/>
              </a:rPr>
              <a:t> International remote workers and their mental health outcomes in relation to their work environment and social factors. </a:t>
            </a:r>
          </a:p>
        </p:txBody>
      </p:sp>
      <p:pic>
        <p:nvPicPr>
          <p:cNvPr id="2065" name="Picture 17" descr="21 Remote Work Tools to Boost Your Team's WFH Experience | Loom Blog">
            <a:extLst>
              <a:ext uri="{FF2B5EF4-FFF2-40B4-BE49-F238E27FC236}">
                <a16:creationId xmlns:a16="http://schemas.microsoft.com/office/drawing/2014/main" id="{F04477DA-7872-22F4-C506-F5BF8A34F0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80" r="29468"/>
          <a:stretch/>
        </p:blipFill>
        <p:spPr bwMode="auto">
          <a:xfrm>
            <a:off x="7164619" y="649534"/>
            <a:ext cx="3617580" cy="5558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0487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5708F193-26A1-78B2-9703-385424457D6F}"/>
              </a:ext>
            </a:extLst>
          </p:cNvPr>
          <p:cNvSpPr/>
          <p:nvPr/>
        </p:nvSpPr>
        <p:spPr>
          <a:xfrm>
            <a:off x="6483926" y="0"/>
            <a:ext cx="5708073" cy="6858000"/>
          </a:xfrm>
          <a:prstGeom prst="rect">
            <a:avLst/>
          </a:prstGeom>
          <a:solidFill>
            <a:srgbClr val="48D24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03EE4C-D21A-48E1-A9E9-C1CA6AFAE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9" y="483331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48D24D"/>
                </a:solidFill>
                <a:latin typeface="Apparat Heavy" panose="00000A00000000000000" pitchFamily="50" charset="0"/>
              </a:rPr>
              <a:t>Dataset Overview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013010D-6512-1079-199B-D4E1C72443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b="17264"/>
          <a:stretch/>
        </p:blipFill>
        <p:spPr>
          <a:xfrm>
            <a:off x="465138" y="2088122"/>
            <a:ext cx="5618447" cy="3633218"/>
          </a:xfr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7D203A8B-BB64-2B45-CABB-E025C493F4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Source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Survey data from 5,000 remote employees worldwide.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B41FBF1C-A688-265F-3BFF-98971932CE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809" y="1378007"/>
            <a:ext cx="4883277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rgbClr val="48D24D"/>
                </a:solidFill>
                <a:effectLst/>
                <a:latin typeface="Apparat" panose="00000500000000000000" pitchFamily="50" charset="0"/>
              </a:rPr>
              <a:t>data from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48D24D"/>
                </a:solidFill>
                <a:effectLst/>
                <a:latin typeface="Apparat" panose="00000500000000000000" pitchFamily="50" charset="0"/>
              </a:rPr>
              <a:t>5,000 remote employees 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rgbClr val="48D24D"/>
                </a:solidFill>
                <a:effectLst/>
                <a:latin typeface="Apparat" panose="00000500000000000000" pitchFamily="50" charset="0"/>
              </a:rPr>
              <a:t>worldwide &amp; survey data from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48D24D"/>
                </a:solidFill>
                <a:effectLst/>
                <a:latin typeface="Apparat" panose="00000500000000000000" pitchFamily="50" charset="0"/>
              </a:rPr>
              <a:t>100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rgbClr val="48D24D"/>
                </a:solidFill>
                <a:effectLst/>
                <a:latin typeface="Apparat" panose="00000500000000000000" pitchFamily="50" charset="0"/>
              </a:rPr>
              <a:t> remote employees.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9E18A9E2-7386-B909-43CE-D07CE28225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7346" y="836280"/>
            <a:ext cx="5179623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Apparat" panose="00000500000000000000" pitchFamily="50" charset="0"/>
              </a:rPr>
              <a:t>Data Preprocessing</a:t>
            </a:r>
          </a:p>
          <a:p>
            <a:r>
              <a:rPr lang="en-US" sz="2000" dirty="0">
                <a:solidFill>
                  <a:schemeClr val="bg1"/>
                </a:solidFill>
                <a:latin typeface="Apparat" panose="00000500000000000000" pitchFamily="50" charset="0"/>
              </a:rPr>
              <a:t>Categorical variables encoded numerically.</a:t>
            </a:r>
          </a:p>
          <a:p>
            <a:r>
              <a:rPr lang="en-US" sz="2000" dirty="0">
                <a:solidFill>
                  <a:schemeClr val="bg1"/>
                </a:solidFill>
                <a:latin typeface="Apparat" panose="00000500000000000000" pitchFamily="50" charset="0"/>
              </a:rPr>
              <a:t>Numerical features normalized.</a:t>
            </a:r>
          </a:p>
          <a:p>
            <a:r>
              <a:rPr lang="en-US" sz="2000" dirty="0">
                <a:solidFill>
                  <a:schemeClr val="bg1"/>
                </a:solidFill>
                <a:latin typeface="Apparat" panose="00000500000000000000" pitchFamily="50" charset="0"/>
              </a:rPr>
              <a:t>Missing values imputed.</a:t>
            </a:r>
          </a:p>
        </p:txBody>
      </p:sp>
      <p:pic>
        <p:nvPicPr>
          <p:cNvPr id="3078" name="Picture 6" descr="remote workforce productivity">
            <a:extLst>
              <a:ext uri="{FF2B5EF4-FFF2-40B4-BE49-F238E27FC236}">
                <a16:creationId xmlns:a16="http://schemas.microsoft.com/office/drawing/2014/main" id="{9F1DC271-8E9C-C6AF-30DC-CFBD9FA140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8257" y="2292224"/>
            <a:ext cx="4777799" cy="3225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3667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470AFB-D4F9-E34B-5A88-FFB64F9EE2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76355212-C514-D807-E413-A2063E3C7655}"/>
              </a:ext>
            </a:extLst>
          </p:cNvPr>
          <p:cNvSpPr/>
          <p:nvPr/>
        </p:nvSpPr>
        <p:spPr>
          <a:xfrm>
            <a:off x="0" y="0"/>
            <a:ext cx="12191999" cy="3500582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0236B7-984B-01C8-FD8D-1B6FBD48A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186" y="550451"/>
            <a:ext cx="7345219" cy="2358457"/>
          </a:xfrm>
        </p:spPr>
        <p:txBody>
          <a:bodyPr>
            <a:noAutofit/>
          </a:bodyPr>
          <a:lstStyle/>
          <a:p>
            <a:br>
              <a:rPr lang="en-US" sz="1800" dirty="0">
                <a:solidFill>
                  <a:schemeClr val="bg1"/>
                </a:solidFill>
                <a:latin typeface="Apparat" panose="00000500000000000000" pitchFamily="50" charset="0"/>
              </a:rPr>
            </a:br>
            <a:r>
              <a:rPr lang="en-US" sz="1800" b="1" dirty="0">
                <a:solidFill>
                  <a:schemeClr val="bg1"/>
                </a:solidFill>
                <a:latin typeface="Apparat" panose="00000500000000000000" pitchFamily="50" charset="0"/>
              </a:rPr>
              <a:t>Work-from-home experience</a:t>
            </a:r>
            <a:r>
              <a:rPr lang="en-US" sz="1800" dirty="0">
                <a:solidFill>
                  <a:schemeClr val="bg1"/>
                </a:solidFill>
                <a:latin typeface="Apparat" panose="00000500000000000000" pitchFamily="50" charset="0"/>
              </a:rPr>
              <a:t>: 40% positive, 60% negative.</a:t>
            </a:r>
            <a:br>
              <a:rPr lang="en-US" sz="1800" dirty="0">
                <a:solidFill>
                  <a:schemeClr val="bg1"/>
                </a:solidFill>
                <a:latin typeface="Apparat" panose="00000500000000000000" pitchFamily="50" charset="0"/>
              </a:rPr>
            </a:br>
            <a:r>
              <a:rPr lang="en-US" sz="1800" b="1" dirty="0">
                <a:solidFill>
                  <a:schemeClr val="bg1"/>
                </a:solidFill>
                <a:latin typeface="Apparat" panose="00000500000000000000" pitchFamily="50" charset="0"/>
              </a:rPr>
              <a:t>Productivity</a:t>
            </a:r>
            <a:r>
              <a:rPr lang="en-US" sz="1800" dirty="0">
                <a:solidFill>
                  <a:schemeClr val="bg1"/>
                </a:solidFill>
                <a:latin typeface="Apparat" panose="00000500000000000000" pitchFamily="50" charset="0"/>
              </a:rPr>
              <a:t>: 70% felt more productive at home.</a:t>
            </a:r>
            <a:br>
              <a:rPr lang="en-US" sz="1800" dirty="0">
                <a:solidFill>
                  <a:schemeClr val="bg1"/>
                </a:solidFill>
                <a:latin typeface="Apparat" panose="00000500000000000000" pitchFamily="50" charset="0"/>
              </a:rPr>
            </a:br>
            <a:r>
              <a:rPr lang="en-US" sz="1800" b="1" dirty="0">
                <a:solidFill>
                  <a:schemeClr val="bg1"/>
                </a:solidFill>
                <a:latin typeface="Apparat" panose="00000500000000000000" pitchFamily="50" charset="0"/>
              </a:rPr>
              <a:t>Social and lifestyle impacts</a:t>
            </a:r>
            <a:r>
              <a:rPr lang="en-US" sz="1800" dirty="0">
                <a:solidFill>
                  <a:schemeClr val="bg1"/>
                </a:solidFill>
                <a:latin typeface="Apparat" panose="00000500000000000000" pitchFamily="50" charset="0"/>
              </a:rPr>
              <a:t>:</a:t>
            </a:r>
            <a:br>
              <a:rPr lang="en-US" sz="1800" dirty="0">
                <a:solidFill>
                  <a:schemeClr val="bg1"/>
                </a:solidFill>
                <a:latin typeface="Apparat" panose="00000500000000000000" pitchFamily="50" charset="0"/>
              </a:rPr>
            </a:br>
            <a:r>
              <a:rPr lang="en-US" sz="1800" dirty="0">
                <a:solidFill>
                  <a:schemeClr val="bg1"/>
                </a:solidFill>
                <a:latin typeface="Apparat" panose="00000500000000000000" pitchFamily="50" charset="0"/>
              </a:rPr>
              <a:t>70% reported reduced social interaction.</a:t>
            </a:r>
            <a:br>
              <a:rPr lang="en-US" sz="1800" dirty="0">
                <a:solidFill>
                  <a:schemeClr val="bg1"/>
                </a:solidFill>
                <a:latin typeface="Apparat" panose="00000500000000000000" pitchFamily="50" charset="0"/>
              </a:rPr>
            </a:br>
            <a:r>
              <a:rPr lang="en-US" sz="1800" dirty="0">
                <a:solidFill>
                  <a:schemeClr val="bg1"/>
                </a:solidFill>
                <a:latin typeface="Apparat" panose="00000500000000000000" pitchFamily="50" charset="0"/>
              </a:rPr>
              <a:t>100% appreciated flexibility of remote work.</a:t>
            </a:r>
            <a:br>
              <a:rPr lang="en-US" sz="1800" dirty="0">
                <a:solidFill>
                  <a:schemeClr val="bg1"/>
                </a:solidFill>
                <a:latin typeface="Apparat" panose="00000500000000000000" pitchFamily="50" charset="0"/>
              </a:rPr>
            </a:br>
            <a:r>
              <a:rPr lang="en-US" sz="1800" dirty="0">
                <a:solidFill>
                  <a:schemeClr val="bg1"/>
                </a:solidFill>
                <a:latin typeface="Apparat" panose="00000500000000000000" pitchFamily="50" charset="0"/>
              </a:rPr>
              <a:t>70% felt remote work prevented going out.</a:t>
            </a:r>
            <a:br>
              <a:rPr lang="en-US" sz="1800" dirty="0">
                <a:solidFill>
                  <a:schemeClr val="bg1"/>
                </a:solidFill>
                <a:latin typeface="Apparat" panose="00000500000000000000" pitchFamily="50" charset="0"/>
              </a:rPr>
            </a:br>
            <a:r>
              <a:rPr lang="en-US" sz="1800" dirty="0">
                <a:solidFill>
                  <a:schemeClr val="bg1"/>
                </a:solidFill>
                <a:latin typeface="Apparat" panose="00000500000000000000" pitchFamily="50" charset="0"/>
              </a:rPr>
              <a:t>60% preferred office focus over remote work (40%).</a:t>
            </a:r>
            <a:br>
              <a:rPr lang="en-US" sz="1800" dirty="0">
                <a:solidFill>
                  <a:schemeClr val="bg1"/>
                </a:solidFill>
                <a:latin typeface="Apparat" panose="00000500000000000000" pitchFamily="50" charset="0"/>
              </a:rPr>
            </a:br>
            <a:r>
              <a:rPr lang="en-US" sz="1800" b="1" dirty="0">
                <a:solidFill>
                  <a:schemeClr val="bg1"/>
                </a:solidFill>
                <a:latin typeface="Apparat" panose="00000500000000000000" pitchFamily="50" charset="0"/>
              </a:rPr>
              <a:t>Mental health</a:t>
            </a:r>
            <a:r>
              <a:rPr lang="en-US" sz="1800" dirty="0">
                <a:solidFill>
                  <a:schemeClr val="bg1"/>
                </a:solidFill>
                <a:latin typeface="Apparat" panose="00000500000000000000" pitchFamily="50" charset="0"/>
              </a:rPr>
              <a:t>: 70% linked remote work to mental health issues, 30% to office work.</a:t>
            </a:r>
            <a:br>
              <a:rPr lang="en-US" sz="1800" dirty="0">
                <a:solidFill>
                  <a:schemeClr val="bg1"/>
                </a:solidFill>
                <a:latin typeface="Apparat" panose="00000500000000000000" pitchFamily="50" charset="0"/>
              </a:rPr>
            </a:br>
            <a:r>
              <a:rPr lang="en-US" sz="1800" b="1" dirty="0">
                <a:solidFill>
                  <a:schemeClr val="bg1"/>
                </a:solidFill>
                <a:latin typeface="Apparat" panose="00000500000000000000" pitchFamily="50" charset="0"/>
              </a:rPr>
              <a:t>Work preference</a:t>
            </a:r>
            <a:r>
              <a:rPr lang="en-US" sz="1800" dirty="0">
                <a:solidFill>
                  <a:schemeClr val="bg1"/>
                </a:solidFill>
                <a:latin typeface="Apparat" panose="00000500000000000000" pitchFamily="50" charset="0"/>
              </a:rPr>
              <a:t>: 50% preferred hybrid, 30% office, 20% remote.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55C6266D-D6DC-98F4-83EB-46A09070F0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Source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Survey data from 5,000 remote employees worldwide.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816081-0B81-BB92-DDCD-8D98C45BF781}"/>
              </a:ext>
            </a:extLst>
          </p:cNvPr>
          <p:cNvSpPr txBox="1"/>
          <p:nvPr/>
        </p:nvSpPr>
        <p:spPr>
          <a:xfrm>
            <a:off x="6526216" y="423062"/>
            <a:ext cx="4973283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4400" b="1" dirty="0">
                <a:solidFill>
                  <a:schemeClr val="bg1"/>
                </a:solidFill>
                <a:latin typeface="Apparat" panose="00000500000000000000" pitchFamily="50" charset="0"/>
              </a:rPr>
              <a:t>Questionnaire Insights</a:t>
            </a:r>
          </a:p>
        </p:txBody>
      </p:sp>
      <p:pic>
        <p:nvPicPr>
          <p:cNvPr id="9" name="Picture 8" descr="A pie chart with text below&#10;&#10;Description automatically generated">
            <a:extLst>
              <a:ext uri="{FF2B5EF4-FFF2-40B4-BE49-F238E27FC236}">
                <a16:creationId xmlns:a16="http://schemas.microsoft.com/office/drawing/2014/main" id="{469D6C3F-AA52-0D5F-37F3-0B110C6F41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69" t="2841" r="4342" b="2617"/>
          <a:stretch/>
        </p:blipFill>
        <p:spPr>
          <a:xfrm>
            <a:off x="235186" y="3817854"/>
            <a:ext cx="4013160" cy="2617082"/>
          </a:xfrm>
          <a:prstGeom prst="rect">
            <a:avLst/>
          </a:prstGeom>
        </p:spPr>
      </p:pic>
      <p:pic>
        <p:nvPicPr>
          <p:cNvPr id="14" name="Picture 13" descr="A blue and orange pie chart&#10;&#10;Description automatically generated">
            <a:extLst>
              <a:ext uri="{FF2B5EF4-FFF2-40B4-BE49-F238E27FC236}">
                <a16:creationId xmlns:a16="http://schemas.microsoft.com/office/drawing/2014/main" id="{BCD834D7-FB7C-AA95-E100-F0F109FA1F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1" t="2841" r="5955" b="2617"/>
          <a:stretch/>
        </p:blipFill>
        <p:spPr>
          <a:xfrm>
            <a:off x="7943656" y="3817854"/>
            <a:ext cx="4160363" cy="2617084"/>
          </a:xfrm>
          <a:prstGeom prst="rect">
            <a:avLst/>
          </a:prstGeom>
        </p:spPr>
      </p:pic>
      <p:pic>
        <p:nvPicPr>
          <p:cNvPr id="16" name="Picture 15" descr="A pie chart with text&#10;&#10;Description automatically generated">
            <a:extLst>
              <a:ext uri="{FF2B5EF4-FFF2-40B4-BE49-F238E27FC236}">
                <a16:creationId xmlns:a16="http://schemas.microsoft.com/office/drawing/2014/main" id="{989C845C-348E-6802-7FF0-42E662BE2A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4" t="2841" r="2325" b="2617"/>
          <a:stretch/>
        </p:blipFill>
        <p:spPr>
          <a:xfrm>
            <a:off x="3907795" y="3817854"/>
            <a:ext cx="4374037" cy="2617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50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C0D4F3-511A-FD8D-F260-E4F6979491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08827ADF-A8BB-B037-722B-D65DD85613A7}"/>
              </a:ext>
            </a:extLst>
          </p:cNvPr>
          <p:cNvSpPr/>
          <p:nvPr/>
        </p:nvSpPr>
        <p:spPr>
          <a:xfrm>
            <a:off x="0" y="1717964"/>
            <a:ext cx="12191999" cy="5140036"/>
          </a:xfrm>
          <a:prstGeom prst="rect">
            <a:avLst/>
          </a:prstGeom>
          <a:solidFill>
            <a:srgbClr val="48D24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FE1241-740A-1988-989D-61F7B0AF3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9" y="337125"/>
            <a:ext cx="10515600" cy="1325563"/>
          </a:xfrm>
        </p:spPr>
        <p:txBody>
          <a:bodyPr/>
          <a:lstStyle/>
          <a:p>
            <a:r>
              <a:rPr lang="en-US" b="1" dirty="0">
                <a:latin typeface="Apparat" panose="00000500000000000000" pitchFamily="50" charset="0"/>
              </a:rPr>
              <a:t>Machine Learning Methods</a:t>
            </a:r>
            <a:endParaRPr lang="en-US" b="1" dirty="0">
              <a:solidFill>
                <a:srgbClr val="48D24D"/>
              </a:solidFill>
              <a:latin typeface="Apparat" panose="00000500000000000000" pitchFamily="50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8F45873-D56E-2639-164D-613DC3BB22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Source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Survey data from 5,000 remote employees worldwide.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AC46E073-1A44-2F2A-55C4-793C96A935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041" y="2543762"/>
            <a:ext cx="3688830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latin typeface="Apparat" panose="00000500000000000000" pitchFamily="50" charset="0"/>
              </a:rPr>
              <a:t>Logistic Regression (LR)</a:t>
            </a:r>
            <a:r>
              <a:rPr lang="en-US" sz="2400" dirty="0">
                <a:latin typeface="Apparat" panose="00000500000000000000" pitchFamily="50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46DA0772-CA1A-9129-98B3-BF3FCE6ED4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083" y="2543762"/>
            <a:ext cx="486383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latin typeface="Apparat" panose="00000500000000000000" pitchFamily="50" charset="0"/>
              </a:rPr>
              <a:t>Support Vector Machines (SVM)</a:t>
            </a:r>
            <a:r>
              <a:rPr lang="en-US" sz="2400" dirty="0">
                <a:latin typeface="Apparat" panose="00000500000000000000" pitchFamily="50" charset="0"/>
              </a:rPr>
              <a:t>: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8E63FA41-202C-B06A-C215-994788E5EA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041" y="3143926"/>
            <a:ext cx="4366890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parat" panose="00000500000000000000" pitchFamily="50" charset="0"/>
              </a:rPr>
              <a:t>Used to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pparat" panose="00000500000000000000" pitchFamily="50" charset="0"/>
              </a:rPr>
              <a:t>predict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parat" panose="00000500000000000000" pitchFamily="50" charset="0"/>
              </a:rPr>
              <a:t> mental health conditions (e.g., anxiety, depression).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pparat" panose="00000500000000000000" pitchFamily="50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parat" panose="00000500000000000000" pitchFamily="50" charset="0"/>
              </a:rPr>
              <a:t>Estimates probability of mental health outcomes based on stress, isolation, and satisfaction.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pparat" panose="00000500000000000000" pitchFamily="50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parat" panose="00000500000000000000" pitchFamily="50" charset="0"/>
              </a:rPr>
              <a:t>Provides insights into significant predictors for mental health risks.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AEFE72-E89D-A503-8DC6-BE3E29C43C55}"/>
              </a:ext>
            </a:extLst>
          </p:cNvPr>
          <p:cNvSpPr txBox="1"/>
          <p:nvPr/>
        </p:nvSpPr>
        <p:spPr>
          <a:xfrm>
            <a:off x="6721431" y="3078107"/>
            <a:ext cx="39878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parat" panose="00000500000000000000" pitchFamily="50" charset="0"/>
              </a:rPr>
              <a:t>Used for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pparat" panose="00000500000000000000" pitchFamily="50" charset="0"/>
              </a:rPr>
              <a:t>classification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parat" panose="00000500000000000000" pitchFamily="50" charset="0"/>
              </a:rPr>
              <a:t> (mental health condition vs. no condition).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pparat" panose="00000500000000000000" pitchFamily="50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parat" panose="00000500000000000000" pitchFamily="50" charset="0"/>
              </a:rPr>
              <a:t>Handles non-linear relationships using kernel tricks.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pparat" panose="00000500000000000000" pitchFamily="50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pparat" panose="00000500000000000000" pitchFamily="50" charset="0"/>
              </a:rPr>
              <a:t>SMOTE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parat" panose="00000500000000000000" pitchFamily="50" charset="0"/>
              </a:rPr>
              <a:t> applied to address class imbalance by oversampling minority class (mental health issues).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5852660-982D-585F-8FF0-A7DBA887ACC0}"/>
              </a:ext>
            </a:extLst>
          </p:cNvPr>
          <p:cNvSpPr/>
          <p:nvPr/>
        </p:nvSpPr>
        <p:spPr>
          <a:xfrm>
            <a:off x="6050280" y="1914146"/>
            <a:ext cx="45719" cy="514003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705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AC9A62-159F-621E-2FA8-C4A7DF32AE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7F4E049A-2A41-9A61-2B9D-E4C139E9DF39}"/>
              </a:ext>
            </a:extLst>
          </p:cNvPr>
          <p:cNvSpPr/>
          <p:nvPr/>
        </p:nvSpPr>
        <p:spPr>
          <a:xfrm>
            <a:off x="0" y="1662688"/>
            <a:ext cx="12191999" cy="5195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8A7296-0F8F-4759-D432-0705EB91E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9" y="337125"/>
            <a:ext cx="10515600" cy="1325563"/>
          </a:xfrm>
        </p:spPr>
        <p:txBody>
          <a:bodyPr/>
          <a:lstStyle/>
          <a:p>
            <a:r>
              <a:rPr lang="en-US" b="1" dirty="0">
                <a:latin typeface="Apparat" panose="00000500000000000000" pitchFamily="50" charset="0"/>
              </a:rPr>
              <a:t>Example Case:</a:t>
            </a:r>
            <a:endParaRPr lang="en-US" b="1" dirty="0">
              <a:solidFill>
                <a:srgbClr val="48D24D"/>
              </a:solidFill>
              <a:latin typeface="Apparat" panose="00000500000000000000" pitchFamily="50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B0F3A3DF-7E41-1700-6E6C-0126091C7F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Source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Survey data from 5,000 remote employees worldwide.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15C341A2-E36D-3D26-7FC0-184BAA49FA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139" y="2150448"/>
            <a:ext cx="11560606" cy="41857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pparat" panose="00000500000000000000" pitchFamily="50" charset="0"/>
              </a:rPr>
              <a:t>Fully Remote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pparat" panose="00000500000000000000" pitchFamily="50" charset="0"/>
              </a:rPr>
              <a:t>: High stress (4.2), isolation (4.5), low job satisfaction (3.1).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pparat" panose="00000500000000000000" pitchFamily="50" charset="0"/>
              </a:rPr>
              <a:t>Hybrid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pparat" panose="00000500000000000000" pitchFamily="50" charset="0"/>
              </a:rPr>
              <a:t>: Moderate stress (3.6), isolation (3.1), high job satisfaction (4.0).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pparat" panose="00000500000000000000" pitchFamily="50" charset="0"/>
              </a:rPr>
              <a:t>Onsite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pparat" panose="00000500000000000000" pitchFamily="50" charset="0"/>
              </a:rPr>
              <a:t>: Moderate stress (3.8), isolation (2.7), moderate satisfaction (3.7).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pparat" panose="00000500000000000000" pitchFamily="50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pparat" panose="00000500000000000000" pitchFamily="50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pparat" panose="00000500000000000000" pitchFamily="50" charset="0"/>
              </a:rPr>
              <a:t>Logistic Regression Findings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pparat" panose="00000500000000000000" pitchFamily="50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pparat" panose="00000500000000000000" pitchFamily="50" charset="0"/>
              </a:rPr>
              <a:t>Fully Remote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pparat" panose="00000500000000000000" pitchFamily="50" charset="0"/>
              </a:rPr>
              <a:t>: Stress (5), isolation (4.8) → </a:t>
            </a: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pparat" panose="00000500000000000000" pitchFamily="50" charset="0"/>
              </a:rPr>
              <a:t>70%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pparat" panose="00000500000000000000" pitchFamily="50" charset="0"/>
              </a:rPr>
              <a:t> probability of mental health issues.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pparat" panose="00000500000000000000" pitchFamily="50" charset="0"/>
              </a:rPr>
              <a:t>Hybrid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pparat" panose="00000500000000000000" pitchFamily="50" charset="0"/>
              </a:rPr>
              <a:t>: Stress (3.2), isolation (3.0) → </a:t>
            </a:r>
            <a:r>
              <a:rPr kumimoji="0" lang="en-US" altLang="en-US" sz="4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pparat" panose="00000500000000000000" pitchFamily="50" charset="0"/>
              </a:rPr>
              <a:t>15%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pparat" panose="00000500000000000000" pitchFamily="50" charset="0"/>
              </a:rPr>
              <a:t> probability of mental health issues.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3950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A7AD8D-D844-65DF-60E5-A53A61CFBA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48AD3DA5-8AE6-2638-A15A-AB043224B480}"/>
              </a:ext>
            </a:extLst>
          </p:cNvPr>
          <p:cNvSpPr/>
          <p:nvPr/>
        </p:nvSpPr>
        <p:spPr>
          <a:xfrm>
            <a:off x="1" y="0"/>
            <a:ext cx="6096000" cy="6858000"/>
          </a:xfrm>
          <a:prstGeom prst="rect">
            <a:avLst/>
          </a:prstGeom>
          <a:solidFill>
            <a:srgbClr val="FF613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96303A-CBC8-1BFD-5A6D-A10ABC5AB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496" y="1039030"/>
            <a:ext cx="5529261" cy="5541818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Accuracy Increased from 0.3 to 0.4 after applying </a:t>
            </a:r>
            <a:r>
              <a:rPr lang="en-US" sz="2400" b="1" dirty="0">
                <a:solidFill>
                  <a:schemeClr val="bg1"/>
                </a:solidFill>
              </a:rPr>
              <a:t>SMOTE</a:t>
            </a:r>
            <a:r>
              <a:rPr lang="en-US" sz="2400" dirty="0">
                <a:solidFill>
                  <a:schemeClr val="bg1"/>
                </a:solidFill>
              </a:rPr>
              <a:t>.</a:t>
            </a:r>
            <a:br>
              <a:rPr lang="en-US" sz="2400" dirty="0">
                <a:solidFill>
                  <a:schemeClr val="bg1"/>
                </a:solidFill>
              </a:rPr>
            </a:b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b="1" dirty="0">
                <a:solidFill>
                  <a:schemeClr val="bg1"/>
                </a:solidFill>
              </a:rPr>
              <a:t>Key Findings</a:t>
            </a:r>
            <a:r>
              <a:rPr lang="en-US" sz="2400" dirty="0">
                <a:solidFill>
                  <a:schemeClr val="bg1"/>
                </a:solidFill>
              </a:rPr>
              <a:t>: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b="1" dirty="0">
                <a:solidFill>
                  <a:schemeClr val="bg1"/>
                </a:solidFill>
              </a:rPr>
              <a:t>Positive predictors</a:t>
            </a:r>
            <a:r>
              <a:rPr lang="en-US" sz="2400" dirty="0">
                <a:solidFill>
                  <a:schemeClr val="bg1"/>
                </a:solidFill>
              </a:rPr>
              <a:t> of better mental health: Sales and Software Engineer roles, IT and Retail industries, mental health resources, and regions like Asia.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b="1" dirty="0">
                <a:solidFill>
                  <a:schemeClr val="bg1"/>
                </a:solidFill>
              </a:rPr>
              <a:t>Negative predictors</a:t>
            </a:r>
            <a:r>
              <a:rPr lang="en-US" sz="2400" dirty="0">
                <a:solidFill>
                  <a:schemeClr val="bg1"/>
                </a:solidFill>
              </a:rPr>
              <a:t>: Designer roles, Healthcare industry, poor sleep quality, and medium stress levels.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b="1" dirty="0">
                <a:solidFill>
                  <a:schemeClr val="bg1"/>
                </a:solidFill>
              </a:rPr>
              <a:t>Key Insight</a:t>
            </a:r>
            <a:r>
              <a:rPr lang="en-US" sz="2400" dirty="0">
                <a:solidFill>
                  <a:schemeClr val="bg1"/>
                </a:solidFill>
              </a:rPr>
              <a:t>: Logistic Regression effectively predicted "Burnout" instances (722 identified).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D0CD0E50-32DD-98FD-2F2C-D2C6DEB850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Source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Survey data from 5,000 remote employees worldwide.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0C8A39-13C1-123D-906B-17C5D7D535A1}"/>
              </a:ext>
            </a:extLst>
          </p:cNvPr>
          <p:cNvSpPr txBox="1"/>
          <p:nvPr/>
        </p:nvSpPr>
        <p:spPr>
          <a:xfrm>
            <a:off x="366496" y="717844"/>
            <a:ext cx="611909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pparat" panose="00000500000000000000" pitchFamily="50" charset="0"/>
              </a:rPr>
              <a:t>Logistic Regression Results</a:t>
            </a:r>
            <a:endParaRPr lang="en-US" sz="2800" dirty="0">
              <a:latin typeface="Apparat" panose="00000500000000000000" pitchFamily="50" charset="0"/>
            </a:endParaRPr>
          </a:p>
        </p:txBody>
      </p:sp>
      <p:pic>
        <p:nvPicPr>
          <p:cNvPr id="10" name="Picture 9" descr="A graph of confusion matrix&#10;&#10;Description automatically generated">
            <a:extLst>
              <a:ext uri="{FF2B5EF4-FFF2-40B4-BE49-F238E27FC236}">
                <a16:creationId xmlns:a16="http://schemas.microsoft.com/office/drawing/2014/main" id="{7C950048-5CB6-28FD-1652-0268581DBB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7685" y="979455"/>
            <a:ext cx="5812631" cy="4899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10697C-4BBA-EAA0-89EE-F07B2CD073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567BBC7F-4F8F-B324-B3BB-494E0C415D20}"/>
              </a:ext>
            </a:extLst>
          </p:cNvPr>
          <p:cNvSpPr/>
          <p:nvPr/>
        </p:nvSpPr>
        <p:spPr>
          <a:xfrm>
            <a:off x="1" y="0"/>
            <a:ext cx="4532318" cy="6858000"/>
          </a:xfrm>
          <a:prstGeom prst="rect">
            <a:avLst/>
          </a:prstGeom>
          <a:solidFill>
            <a:srgbClr val="FF613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34B00B-3BC8-B195-F907-FC1CC33A5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025" y="983612"/>
            <a:ext cx="4165822" cy="5541818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Positive predictors</a:t>
            </a:r>
            <a:r>
              <a:rPr lang="en-US" sz="2400" dirty="0">
                <a:solidFill>
                  <a:schemeClr val="bg1"/>
                </a:solidFill>
              </a:rPr>
              <a:t> of better mental health: Sales and Software Engineer roles, IT and Retail industries, mental health resources, and regions like Asia.</a:t>
            </a:r>
            <a:br>
              <a:rPr lang="en-US" sz="2400" dirty="0">
                <a:solidFill>
                  <a:schemeClr val="bg1"/>
                </a:solidFill>
              </a:rPr>
            </a:b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b="1" dirty="0">
                <a:solidFill>
                  <a:schemeClr val="bg1"/>
                </a:solidFill>
              </a:rPr>
              <a:t>Negative predictors</a:t>
            </a:r>
            <a:r>
              <a:rPr lang="en-US" sz="2400" dirty="0">
                <a:solidFill>
                  <a:schemeClr val="bg1"/>
                </a:solidFill>
              </a:rPr>
              <a:t>: Designer roles, Healthcare industry, poor sleep quality, and medium stress levels.</a:t>
            </a:r>
            <a:br>
              <a:rPr lang="en-US" sz="2400" dirty="0">
                <a:solidFill>
                  <a:schemeClr val="bg1"/>
                </a:solidFill>
              </a:rPr>
            </a:b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BEB7CD50-BA20-58C5-39F2-B0B5BD66F2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Source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Survey data from 5,000 remote employees worldwide.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B14A5C-780C-4B6A-1259-71BCFC7E5A09}"/>
              </a:ext>
            </a:extLst>
          </p:cNvPr>
          <p:cNvSpPr txBox="1"/>
          <p:nvPr/>
        </p:nvSpPr>
        <p:spPr>
          <a:xfrm>
            <a:off x="221025" y="745554"/>
            <a:ext cx="363977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pparat" panose="00000500000000000000" pitchFamily="50" charset="0"/>
              </a:rPr>
              <a:t>Logistic Regression Results</a:t>
            </a:r>
            <a:endParaRPr lang="en-US" sz="2800" dirty="0">
              <a:latin typeface="Apparat" panose="00000500000000000000" pitchFamily="50" charset="0"/>
            </a:endParaRPr>
          </a:p>
        </p:txBody>
      </p:sp>
      <p:pic>
        <p:nvPicPr>
          <p:cNvPr id="4" name="Picture 3" descr="A graph with blue lines&#10;&#10;Description automatically generated">
            <a:extLst>
              <a:ext uri="{FF2B5EF4-FFF2-40B4-BE49-F238E27FC236}">
                <a16:creationId xmlns:a16="http://schemas.microsoft.com/office/drawing/2014/main" id="{59DD6EBF-9A5C-A66D-4748-E956614A72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6470" y="0"/>
            <a:ext cx="70513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9308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D44861-436A-56A9-70B0-31376F37F4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0DD7F0EA-C47F-45C7-6F34-515DFDA3FDBC}"/>
              </a:ext>
            </a:extLst>
          </p:cNvPr>
          <p:cNvSpPr/>
          <p:nvPr/>
        </p:nvSpPr>
        <p:spPr>
          <a:xfrm>
            <a:off x="7659682" y="0"/>
            <a:ext cx="4532318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5190A0-8A77-FC18-1041-078939C41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1673" y="983612"/>
            <a:ext cx="4204855" cy="5541818"/>
          </a:xfrm>
        </p:spPr>
        <p:txBody>
          <a:bodyPr>
            <a:noAutofit/>
          </a:bodyPr>
          <a:lstStyle/>
          <a:p>
            <a:pPr algn="r"/>
            <a:r>
              <a:rPr lang="en-US" sz="2400" b="1" dirty="0">
                <a:solidFill>
                  <a:schemeClr val="bg1"/>
                </a:solidFill>
                <a:latin typeface="Apparat" panose="00000500000000000000" pitchFamily="50" charset="0"/>
              </a:rPr>
              <a:t>Accuracy</a:t>
            </a:r>
            <a:r>
              <a:rPr lang="en-US" sz="2400" dirty="0">
                <a:solidFill>
                  <a:schemeClr val="bg1"/>
                </a:solidFill>
                <a:latin typeface="Apparat" panose="00000500000000000000" pitchFamily="50" charset="0"/>
              </a:rPr>
              <a:t>: Achieved 0.5 accuracy.</a:t>
            </a:r>
            <a:br>
              <a:rPr lang="en-US" sz="2400" dirty="0">
                <a:solidFill>
                  <a:schemeClr val="bg1"/>
                </a:solidFill>
                <a:latin typeface="Apparat" panose="00000500000000000000" pitchFamily="50" charset="0"/>
              </a:rPr>
            </a:br>
            <a:br>
              <a:rPr lang="en-US" sz="2400" dirty="0">
                <a:solidFill>
                  <a:schemeClr val="bg1"/>
                </a:solidFill>
                <a:latin typeface="Apparat" panose="00000500000000000000" pitchFamily="50" charset="0"/>
              </a:rPr>
            </a:br>
            <a:r>
              <a:rPr lang="en-US" sz="2400" b="1" dirty="0">
                <a:solidFill>
                  <a:schemeClr val="bg1"/>
                </a:solidFill>
                <a:latin typeface="Apparat" panose="00000500000000000000" pitchFamily="50" charset="0"/>
              </a:rPr>
              <a:t>Prediction Challenges</a:t>
            </a:r>
            <a:r>
              <a:rPr lang="en-US" sz="2400" dirty="0">
                <a:solidFill>
                  <a:schemeClr val="bg1"/>
                </a:solidFill>
                <a:latin typeface="Apparat" panose="00000500000000000000" pitchFamily="50" charset="0"/>
              </a:rPr>
              <a:t>:</a:t>
            </a:r>
            <a:br>
              <a:rPr lang="en-US" sz="2400" dirty="0">
                <a:solidFill>
                  <a:schemeClr val="bg1"/>
                </a:solidFill>
                <a:latin typeface="Apparat" panose="00000500000000000000" pitchFamily="50" charset="0"/>
              </a:rPr>
            </a:br>
            <a:r>
              <a:rPr lang="en-US" sz="2400" dirty="0">
                <a:solidFill>
                  <a:schemeClr val="bg1"/>
                </a:solidFill>
                <a:latin typeface="Apparat" panose="00000500000000000000" pitchFamily="50" charset="0"/>
              </a:rPr>
              <a:t>High accuracy for office workers.</a:t>
            </a:r>
            <a:br>
              <a:rPr lang="en-US" sz="2400" dirty="0">
                <a:solidFill>
                  <a:schemeClr val="bg1"/>
                </a:solidFill>
                <a:latin typeface="Apparat" panose="00000500000000000000" pitchFamily="50" charset="0"/>
              </a:rPr>
            </a:br>
            <a:br>
              <a:rPr lang="en-US" sz="2400" dirty="0">
                <a:solidFill>
                  <a:schemeClr val="bg1"/>
                </a:solidFill>
                <a:latin typeface="Apparat" panose="00000500000000000000" pitchFamily="50" charset="0"/>
              </a:rPr>
            </a:br>
            <a:r>
              <a:rPr lang="en-US" sz="2400" dirty="0">
                <a:solidFill>
                  <a:schemeClr val="bg1"/>
                </a:solidFill>
                <a:latin typeface="Apparat" panose="00000500000000000000" pitchFamily="50" charset="0"/>
              </a:rPr>
              <a:t>Moderate accuracy for remote workers.</a:t>
            </a:r>
            <a:br>
              <a:rPr lang="en-US" sz="2400" dirty="0">
                <a:solidFill>
                  <a:schemeClr val="bg1"/>
                </a:solidFill>
                <a:latin typeface="Apparat" panose="00000500000000000000" pitchFamily="50" charset="0"/>
              </a:rPr>
            </a:br>
            <a:br>
              <a:rPr lang="en-US" sz="2400" dirty="0">
                <a:solidFill>
                  <a:schemeClr val="bg1"/>
                </a:solidFill>
                <a:latin typeface="Apparat" panose="00000500000000000000" pitchFamily="50" charset="0"/>
              </a:rPr>
            </a:br>
            <a:r>
              <a:rPr lang="en-US" sz="2400" dirty="0">
                <a:solidFill>
                  <a:schemeClr val="bg1"/>
                </a:solidFill>
                <a:latin typeface="Apparat" panose="00000500000000000000" pitchFamily="50" charset="0"/>
              </a:rPr>
              <a:t>Poor accuracy for hybrid workers—variability in individual experiences likely caused this.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EA048253-8408-D7B4-4DA7-A1DE00C7ED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Source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Survey data from 5,000 remote employees worldwide.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92D8DD-4967-7C64-DD01-1B9082B72F2E}"/>
              </a:ext>
            </a:extLst>
          </p:cNvPr>
          <p:cNvSpPr txBox="1"/>
          <p:nvPr/>
        </p:nvSpPr>
        <p:spPr>
          <a:xfrm>
            <a:off x="8406753" y="173988"/>
            <a:ext cx="363977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2800" b="1" dirty="0">
                <a:solidFill>
                  <a:schemeClr val="bg1"/>
                </a:solidFill>
                <a:latin typeface="Apparat" panose="00000500000000000000" pitchFamily="50" charset="0"/>
              </a:rPr>
              <a:t>Support Vector Machine Results</a:t>
            </a:r>
          </a:p>
        </p:txBody>
      </p:sp>
      <p:pic>
        <p:nvPicPr>
          <p:cNvPr id="7" name="Picture 6" descr="A blue squares with white text&#10;&#10;Description automatically generated">
            <a:extLst>
              <a:ext uri="{FF2B5EF4-FFF2-40B4-BE49-F238E27FC236}">
                <a16:creationId xmlns:a16="http://schemas.microsoft.com/office/drawing/2014/main" id="{F325DCA1-82AE-93EA-A66F-9AA8E0A97C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072" y="521874"/>
            <a:ext cx="6855927" cy="5814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3814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749</Words>
  <Application>Microsoft Office PowerPoint</Application>
  <PresentationFormat>Widescreen</PresentationFormat>
  <Paragraphs>57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Apparat</vt:lpstr>
      <vt:lpstr>Apparat Heavy</vt:lpstr>
      <vt:lpstr>Aptos</vt:lpstr>
      <vt:lpstr>Aptos Display</vt:lpstr>
      <vt:lpstr>Arial</vt:lpstr>
      <vt:lpstr>Office Theme</vt:lpstr>
      <vt:lpstr>How accurately can we predict mental health conditions in employees who work remotely?</vt:lpstr>
      <vt:lpstr>PowerPoint Presentation</vt:lpstr>
      <vt:lpstr>Dataset Overview</vt:lpstr>
      <vt:lpstr> Work-from-home experience: 40% positive, 60% negative. Productivity: 70% felt more productive at home. Social and lifestyle impacts: 70% reported reduced social interaction. 100% appreciated flexibility of remote work. 70% felt remote work prevented going out. 60% preferred office focus over remote work (40%). Mental health: 70% linked remote work to mental health issues, 30% to office work. Work preference: 50% preferred hybrid, 30% office, 20% remote.</vt:lpstr>
      <vt:lpstr>Machine Learning Methods</vt:lpstr>
      <vt:lpstr>Example Case:</vt:lpstr>
      <vt:lpstr>Accuracy Increased from 0.3 to 0.4 after applying SMOTE.  Key Findings: Positive predictors of better mental health: Sales and Software Engineer roles, IT and Retail industries, mental health resources, and regions like Asia. Negative predictors: Designer roles, Healthcare industry, poor sleep quality, and medium stress levels. Key Insight: Logistic Regression effectively predicted "Burnout" instances (722 identified).</vt:lpstr>
      <vt:lpstr>Positive predictors of better mental health: Sales and Software Engineer roles, IT and Retail industries, mental health resources, and regions like Asia.  Negative predictors: Designer roles, Healthcare industry, poor sleep quality, and medium stress levels. </vt:lpstr>
      <vt:lpstr>Accuracy: Achieved 0.5 accuracy.  Prediction Challenges: High accuracy for office workers.  Moderate accuracy for remote workers.  Poor accuracy for hybrid workers—variability in individual experiences likely caused this.</vt:lpstr>
      <vt:lpstr> High job satisfaction reduces mental health issues  Supported  Mental health is better onsite:  Mixed (varied responses)  Mental health is better remote:  Not Supported  Stress and isolation increase mental health issues:  Supported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Ахметај Берат</dc:creator>
  <cp:lastModifiedBy>Ахметај Берат</cp:lastModifiedBy>
  <cp:revision>6</cp:revision>
  <dcterms:created xsi:type="dcterms:W3CDTF">2025-02-02T18:56:58Z</dcterms:created>
  <dcterms:modified xsi:type="dcterms:W3CDTF">2025-02-02T20:02:31Z</dcterms:modified>
</cp:coreProperties>
</file>