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sldIdLst>
    <p:sldId id="256" r:id="rId2"/>
    <p:sldId id="257" r:id="rId3"/>
    <p:sldId id="258" r:id="rId4"/>
    <p:sldId id="259" r:id="rId5"/>
    <p:sldId id="260" r:id="rId6"/>
    <p:sldId id="269" r:id="rId7"/>
    <p:sldId id="270" r:id="rId8"/>
    <p:sldId id="271" r:id="rId9"/>
    <p:sldId id="272" r:id="rId10"/>
    <p:sldId id="273" r:id="rId11"/>
    <p:sldId id="261" r:id="rId12"/>
    <p:sldId id="262" r:id="rId13"/>
    <p:sldId id="263" r:id="rId14"/>
    <p:sldId id="264" r:id="rId15"/>
    <p:sldId id="265" r:id="rId16"/>
    <p:sldId id="266" r:id="rId17"/>
    <p:sldId id="267"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3.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rawing3.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DF03AF-43C9-4FD7-BC49-1F7DF6418F53}"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3C34BC4E-D565-4F13-B688-002173679759}">
      <dgm:prSet/>
      <dgm:spPr/>
      <dgm:t>
        <a:bodyPr/>
        <a:lstStyle/>
        <a:p>
          <a:r>
            <a:rPr lang="en-US" dirty="0"/>
            <a:t>July of 2012 was tough interval in case of electricity accessibility in India.</a:t>
          </a:r>
        </a:p>
      </dgm:t>
    </dgm:pt>
    <dgm:pt modelId="{89B50A6B-36D7-452F-A11A-CFEAFA6C6287}" type="parTrans" cxnId="{D5975D8F-E427-4753-988A-3F570864D0C0}">
      <dgm:prSet/>
      <dgm:spPr/>
      <dgm:t>
        <a:bodyPr/>
        <a:lstStyle/>
        <a:p>
          <a:endParaRPr lang="en-US"/>
        </a:p>
      </dgm:t>
    </dgm:pt>
    <dgm:pt modelId="{B37403D3-CEAB-4BEB-AD61-DB9B09319F9A}" type="sibTrans" cxnId="{D5975D8F-E427-4753-988A-3F570864D0C0}">
      <dgm:prSet/>
      <dgm:spPr/>
      <dgm:t>
        <a:bodyPr/>
        <a:lstStyle/>
        <a:p>
          <a:endParaRPr lang="en-US"/>
        </a:p>
      </dgm:t>
    </dgm:pt>
    <dgm:pt modelId="{7A17550F-F87A-49B6-B534-0B6E565FF03F}">
      <dgm:prSet/>
      <dgm:spPr/>
      <dgm:t>
        <a:bodyPr/>
        <a:lstStyle/>
        <a:p>
          <a:r>
            <a:rPr lang="en-US" dirty="0"/>
            <a:t>Blackouts last</a:t>
          </a:r>
          <a:r>
            <a:rPr lang="tr-TR" dirty="0" err="1"/>
            <a:t>ed</a:t>
          </a:r>
          <a:r>
            <a:rPr lang="en-US" dirty="0"/>
            <a:t> around 2 days: 30 and 31 July 2012.</a:t>
          </a:r>
        </a:p>
      </dgm:t>
    </dgm:pt>
    <dgm:pt modelId="{8871C0C5-CD93-4E76-9295-BC87B70147BA}" type="parTrans" cxnId="{E4B17195-70B0-4C0C-978D-C99C0A0A6262}">
      <dgm:prSet/>
      <dgm:spPr/>
      <dgm:t>
        <a:bodyPr/>
        <a:lstStyle/>
        <a:p>
          <a:endParaRPr lang="en-US"/>
        </a:p>
      </dgm:t>
    </dgm:pt>
    <dgm:pt modelId="{DCA4A4BF-B5E6-4150-AD05-AC34640D45AA}" type="sibTrans" cxnId="{E4B17195-70B0-4C0C-978D-C99C0A0A6262}">
      <dgm:prSet/>
      <dgm:spPr/>
      <dgm:t>
        <a:bodyPr/>
        <a:lstStyle/>
        <a:p>
          <a:endParaRPr lang="en-US"/>
        </a:p>
      </dgm:t>
    </dgm:pt>
    <dgm:pt modelId="{905BAFD1-F12C-47C9-80CA-37C1BE61AE6A}">
      <dgm:prSet/>
      <dgm:spPr/>
      <dgm:t>
        <a:bodyPr/>
        <a:lstStyle/>
        <a:p>
          <a:r>
            <a:rPr lang="en-US" dirty="0"/>
            <a:t>350 million people are affected on first day, and 670 million are affected on second day</a:t>
          </a:r>
          <a:r>
            <a:rPr lang="tr-TR" dirty="0"/>
            <a:t>.</a:t>
          </a:r>
          <a:endParaRPr lang="en-US" dirty="0"/>
        </a:p>
      </dgm:t>
    </dgm:pt>
    <dgm:pt modelId="{43FBECBC-8309-4FE1-9F17-2B83FA431377}" type="parTrans" cxnId="{2DDA7A30-7163-43FB-A205-9550E14C587A}">
      <dgm:prSet/>
      <dgm:spPr/>
      <dgm:t>
        <a:bodyPr/>
        <a:lstStyle/>
        <a:p>
          <a:endParaRPr lang="en-US"/>
        </a:p>
      </dgm:t>
    </dgm:pt>
    <dgm:pt modelId="{A7EB830E-EA7A-4B18-8C59-2F37AE55A8A6}" type="sibTrans" cxnId="{2DDA7A30-7163-43FB-A205-9550E14C587A}">
      <dgm:prSet/>
      <dgm:spPr/>
      <dgm:t>
        <a:bodyPr/>
        <a:lstStyle/>
        <a:p>
          <a:endParaRPr lang="en-US"/>
        </a:p>
      </dgm:t>
    </dgm:pt>
    <dgm:pt modelId="{ED8F5A0E-2395-497B-BAF7-7CA5E2E9F9A0}">
      <dgm:prSet/>
      <dgm:spPr/>
      <dgm:t>
        <a:bodyPr/>
        <a:lstStyle/>
        <a:p>
          <a:r>
            <a:rPr lang="en-US" dirty="0"/>
            <a:t>Briefly 21 out of 28 Indian states faced problems.</a:t>
          </a:r>
        </a:p>
      </dgm:t>
    </dgm:pt>
    <dgm:pt modelId="{C1BBC2D0-9B74-41A6-AC09-E20ACD014BB2}" type="parTrans" cxnId="{83E8FD53-2453-4B3D-A3F7-576836B1118A}">
      <dgm:prSet/>
      <dgm:spPr/>
      <dgm:t>
        <a:bodyPr/>
        <a:lstStyle/>
        <a:p>
          <a:endParaRPr lang="en-US"/>
        </a:p>
      </dgm:t>
    </dgm:pt>
    <dgm:pt modelId="{4F0329D3-9E63-44B0-B592-B146E5FE16CB}" type="sibTrans" cxnId="{83E8FD53-2453-4B3D-A3F7-576836B1118A}">
      <dgm:prSet/>
      <dgm:spPr/>
      <dgm:t>
        <a:bodyPr/>
        <a:lstStyle/>
        <a:p>
          <a:endParaRPr lang="en-US"/>
        </a:p>
      </dgm:t>
    </dgm:pt>
    <dgm:pt modelId="{18541710-18C8-4F55-90BF-5DECF6021B44}" type="pres">
      <dgm:prSet presAssocID="{40DF03AF-43C9-4FD7-BC49-1F7DF6418F53}" presName="linear" presStyleCnt="0">
        <dgm:presLayoutVars>
          <dgm:animLvl val="lvl"/>
          <dgm:resizeHandles val="exact"/>
        </dgm:presLayoutVars>
      </dgm:prSet>
      <dgm:spPr/>
    </dgm:pt>
    <dgm:pt modelId="{CCE3227F-4696-4FDF-A593-C7DBFAEDD5A0}" type="pres">
      <dgm:prSet presAssocID="{3C34BC4E-D565-4F13-B688-002173679759}" presName="parentText" presStyleLbl="node1" presStyleIdx="0" presStyleCnt="4">
        <dgm:presLayoutVars>
          <dgm:chMax val="0"/>
          <dgm:bulletEnabled val="1"/>
        </dgm:presLayoutVars>
      </dgm:prSet>
      <dgm:spPr/>
    </dgm:pt>
    <dgm:pt modelId="{D94144C8-F512-4404-883B-E849357047A1}" type="pres">
      <dgm:prSet presAssocID="{B37403D3-CEAB-4BEB-AD61-DB9B09319F9A}" presName="spacer" presStyleCnt="0"/>
      <dgm:spPr/>
    </dgm:pt>
    <dgm:pt modelId="{8B428A65-7265-407D-9DA3-7CA0B6AD2848}" type="pres">
      <dgm:prSet presAssocID="{7A17550F-F87A-49B6-B534-0B6E565FF03F}" presName="parentText" presStyleLbl="node1" presStyleIdx="1" presStyleCnt="4">
        <dgm:presLayoutVars>
          <dgm:chMax val="0"/>
          <dgm:bulletEnabled val="1"/>
        </dgm:presLayoutVars>
      </dgm:prSet>
      <dgm:spPr/>
    </dgm:pt>
    <dgm:pt modelId="{720B2ED8-C863-42EE-9985-BA5D3BDD7B4D}" type="pres">
      <dgm:prSet presAssocID="{DCA4A4BF-B5E6-4150-AD05-AC34640D45AA}" presName="spacer" presStyleCnt="0"/>
      <dgm:spPr/>
    </dgm:pt>
    <dgm:pt modelId="{4ED13AA0-EED4-4C38-A686-8F59A82553D2}" type="pres">
      <dgm:prSet presAssocID="{905BAFD1-F12C-47C9-80CA-37C1BE61AE6A}" presName="parentText" presStyleLbl="node1" presStyleIdx="2" presStyleCnt="4">
        <dgm:presLayoutVars>
          <dgm:chMax val="0"/>
          <dgm:bulletEnabled val="1"/>
        </dgm:presLayoutVars>
      </dgm:prSet>
      <dgm:spPr/>
    </dgm:pt>
    <dgm:pt modelId="{D2AE0DC7-F963-4E27-8130-F101D394C50C}" type="pres">
      <dgm:prSet presAssocID="{A7EB830E-EA7A-4B18-8C59-2F37AE55A8A6}" presName="spacer" presStyleCnt="0"/>
      <dgm:spPr/>
    </dgm:pt>
    <dgm:pt modelId="{18E29867-CC37-4EAC-A09E-E2064EA8C181}" type="pres">
      <dgm:prSet presAssocID="{ED8F5A0E-2395-497B-BAF7-7CA5E2E9F9A0}" presName="parentText" presStyleLbl="node1" presStyleIdx="3" presStyleCnt="4">
        <dgm:presLayoutVars>
          <dgm:chMax val="0"/>
          <dgm:bulletEnabled val="1"/>
        </dgm:presLayoutVars>
      </dgm:prSet>
      <dgm:spPr/>
    </dgm:pt>
  </dgm:ptLst>
  <dgm:cxnLst>
    <dgm:cxn modelId="{D89C9D13-7009-492A-BE07-3984B3774F62}" type="presOf" srcId="{40DF03AF-43C9-4FD7-BC49-1F7DF6418F53}" destId="{18541710-18C8-4F55-90BF-5DECF6021B44}" srcOrd="0" destOrd="0" presId="urn:microsoft.com/office/officeart/2005/8/layout/vList2"/>
    <dgm:cxn modelId="{2DDA7A30-7163-43FB-A205-9550E14C587A}" srcId="{40DF03AF-43C9-4FD7-BC49-1F7DF6418F53}" destId="{905BAFD1-F12C-47C9-80CA-37C1BE61AE6A}" srcOrd="2" destOrd="0" parTransId="{43FBECBC-8309-4FE1-9F17-2B83FA431377}" sibTransId="{A7EB830E-EA7A-4B18-8C59-2F37AE55A8A6}"/>
    <dgm:cxn modelId="{B2E94962-BA64-437E-8529-6068BDCDD025}" type="presOf" srcId="{3C34BC4E-D565-4F13-B688-002173679759}" destId="{CCE3227F-4696-4FDF-A593-C7DBFAEDD5A0}" srcOrd="0" destOrd="0" presId="urn:microsoft.com/office/officeart/2005/8/layout/vList2"/>
    <dgm:cxn modelId="{83E8FD53-2453-4B3D-A3F7-576836B1118A}" srcId="{40DF03AF-43C9-4FD7-BC49-1F7DF6418F53}" destId="{ED8F5A0E-2395-497B-BAF7-7CA5E2E9F9A0}" srcOrd="3" destOrd="0" parTransId="{C1BBC2D0-9B74-41A6-AC09-E20ACD014BB2}" sibTransId="{4F0329D3-9E63-44B0-B592-B146E5FE16CB}"/>
    <dgm:cxn modelId="{B8D2117A-E524-4E51-8DF6-C8ABCC3F1E6F}" type="presOf" srcId="{7A17550F-F87A-49B6-B534-0B6E565FF03F}" destId="{8B428A65-7265-407D-9DA3-7CA0B6AD2848}" srcOrd="0" destOrd="0" presId="urn:microsoft.com/office/officeart/2005/8/layout/vList2"/>
    <dgm:cxn modelId="{D5975D8F-E427-4753-988A-3F570864D0C0}" srcId="{40DF03AF-43C9-4FD7-BC49-1F7DF6418F53}" destId="{3C34BC4E-D565-4F13-B688-002173679759}" srcOrd="0" destOrd="0" parTransId="{89B50A6B-36D7-452F-A11A-CFEAFA6C6287}" sibTransId="{B37403D3-CEAB-4BEB-AD61-DB9B09319F9A}"/>
    <dgm:cxn modelId="{E4B17195-70B0-4C0C-978D-C99C0A0A6262}" srcId="{40DF03AF-43C9-4FD7-BC49-1F7DF6418F53}" destId="{7A17550F-F87A-49B6-B534-0B6E565FF03F}" srcOrd="1" destOrd="0" parTransId="{8871C0C5-CD93-4E76-9295-BC87B70147BA}" sibTransId="{DCA4A4BF-B5E6-4150-AD05-AC34640D45AA}"/>
    <dgm:cxn modelId="{70388EC2-6907-407E-946E-35747E3EE01E}" type="presOf" srcId="{ED8F5A0E-2395-497B-BAF7-7CA5E2E9F9A0}" destId="{18E29867-CC37-4EAC-A09E-E2064EA8C181}" srcOrd="0" destOrd="0" presId="urn:microsoft.com/office/officeart/2005/8/layout/vList2"/>
    <dgm:cxn modelId="{EFAA25C4-76B3-4862-A40E-A7DCFC4E9C52}" type="presOf" srcId="{905BAFD1-F12C-47C9-80CA-37C1BE61AE6A}" destId="{4ED13AA0-EED4-4C38-A686-8F59A82553D2}" srcOrd="0" destOrd="0" presId="urn:microsoft.com/office/officeart/2005/8/layout/vList2"/>
    <dgm:cxn modelId="{CAB2F995-095C-4767-AA00-B7758FB45E0A}" type="presParOf" srcId="{18541710-18C8-4F55-90BF-5DECF6021B44}" destId="{CCE3227F-4696-4FDF-A593-C7DBFAEDD5A0}" srcOrd="0" destOrd="0" presId="urn:microsoft.com/office/officeart/2005/8/layout/vList2"/>
    <dgm:cxn modelId="{803947CF-B103-409C-BA12-AC979A9359B2}" type="presParOf" srcId="{18541710-18C8-4F55-90BF-5DECF6021B44}" destId="{D94144C8-F512-4404-883B-E849357047A1}" srcOrd="1" destOrd="0" presId="urn:microsoft.com/office/officeart/2005/8/layout/vList2"/>
    <dgm:cxn modelId="{42B96D1B-A28D-41A0-B32D-0C3F43AE1A2D}" type="presParOf" srcId="{18541710-18C8-4F55-90BF-5DECF6021B44}" destId="{8B428A65-7265-407D-9DA3-7CA0B6AD2848}" srcOrd="2" destOrd="0" presId="urn:microsoft.com/office/officeart/2005/8/layout/vList2"/>
    <dgm:cxn modelId="{E7554CDF-324B-41CB-853F-B3D02466B55E}" type="presParOf" srcId="{18541710-18C8-4F55-90BF-5DECF6021B44}" destId="{720B2ED8-C863-42EE-9985-BA5D3BDD7B4D}" srcOrd="3" destOrd="0" presId="urn:microsoft.com/office/officeart/2005/8/layout/vList2"/>
    <dgm:cxn modelId="{87129DEA-C17C-411F-98FD-72F49DB91AF3}" type="presParOf" srcId="{18541710-18C8-4F55-90BF-5DECF6021B44}" destId="{4ED13AA0-EED4-4C38-A686-8F59A82553D2}" srcOrd="4" destOrd="0" presId="urn:microsoft.com/office/officeart/2005/8/layout/vList2"/>
    <dgm:cxn modelId="{4E80675B-D115-47CE-AD1C-FE8C149FC73C}" type="presParOf" srcId="{18541710-18C8-4F55-90BF-5DECF6021B44}" destId="{D2AE0DC7-F963-4E27-8130-F101D394C50C}" srcOrd="5" destOrd="0" presId="urn:microsoft.com/office/officeart/2005/8/layout/vList2"/>
    <dgm:cxn modelId="{436C94EB-F294-4539-AE4E-8B28607B2184}" type="presParOf" srcId="{18541710-18C8-4F55-90BF-5DECF6021B44}" destId="{18E29867-CC37-4EAC-A09E-E2064EA8C181}"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81ACB76-E0AD-4E07-AA80-38027E339323}" type="doc">
      <dgm:prSet loTypeId="urn:microsoft.com/office/officeart/2005/8/layout/vList2" loCatId="list" qsTypeId="urn:microsoft.com/office/officeart/2005/8/quickstyle/simple1" qsCatId="simple" csTypeId="urn:microsoft.com/office/officeart/2005/8/colors/accent3_2" csCatId="accent3"/>
      <dgm:spPr/>
      <dgm:t>
        <a:bodyPr/>
        <a:lstStyle/>
        <a:p>
          <a:endParaRPr lang="en-US"/>
        </a:p>
      </dgm:t>
    </dgm:pt>
    <dgm:pt modelId="{7408BB0D-02BD-4814-BA3C-7CFF79C28C08}">
      <dgm:prSet/>
      <dgm:spPr/>
      <dgm:t>
        <a:bodyPr/>
        <a:lstStyle/>
        <a:p>
          <a:r>
            <a:rPr lang="en-US" dirty="0"/>
            <a:t>July 2012: NEW grid was operating in a stressed and unsafe situation.</a:t>
          </a:r>
        </a:p>
      </dgm:t>
    </dgm:pt>
    <dgm:pt modelId="{28EC9542-3D48-4865-B679-C78CFA74D195}" type="parTrans" cxnId="{DC466CD3-F1EF-4EF5-B5DF-6A80A752815A}">
      <dgm:prSet/>
      <dgm:spPr/>
      <dgm:t>
        <a:bodyPr/>
        <a:lstStyle/>
        <a:p>
          <a:endParaRPr lang="en-US"/>
        </a:p>
      </dgm:t>
    </dgm:pt>
    <dgm:pt modelId="{C1521954-BFE8-47BD-ABC8-D9EA6793FD0F}" type="sibTrans" cxnId="{DC466CD3-F1EF-4EF5-B5DF-6A80A752815A}">
      <dgm:prSet/>
      <dgm:spPr/>
      <dgm:t>
        <a:bodyPr/>
        <a:lstStyle/>
        <a:p>
          <a:endParaRPr lang="en-US"/>
        </a:p>
      </dgm:t>
    </dgm:pt>
    <dgm:pt modelId="{A89DB705-D529-449E-839C-D328E60E0EC0}">
      <dgm:prSet/>
      <dgm:spPr/>
      <dgm:t>
        <a:bodyPr/>
        <a:lstStyle/>
        <a:p>
          <a:r>
            <a:rPr lang="en-US" dirty="0"/>
            <a:t>Huge increase of agricultural demand in Northern grid.</a:t>
          </a:r>
        </a:p>
      </dgm:t>
    </dgm:pt>
    <dgm:pt modelId="{9E8E549C-791B-4900-AC9C-420359733DEC}" type="parTrans" cxnId="{4354CF21-EFA7-4EE2-B07F-60BC6409F2D1}">
      <dgm:prSet/>
      <dgm:spPr/>
      <dgm:t>
        <a:bodyPr/>
        <a:lstStyle/>
        <a:p>
          <a:endParaRPr lang="en-US"/>
        </a:p>
      </dgm:t>
    </dgm:pt>
    <dgm:pt modelId="{B627F9B0-A847-40BD-974C-787F2240981C}" type="sibTrans" cxnId="{4354CF21-EFA7-4EE2-B07F-60BC6409F2D1}">
      <dgm:prSet/>
      <dgm:spPr/>
      <dgm:t>
        <a:bodyPr/>
        <a:lstStyle/>
        <a:p>
          <a:endParaRPr lang="en-US"/>
        </a:p>
      </dgm:t>
    </dgm:pt>
    <dgm:pt modelId="{1AE1B0BC-CB5A-4F6D-8C6C-FCE69E4C2B17}">
      <dgm:prSet/>
      <dgm:spPr/>
      <dgm:t>
        <a:bodyPr/>
        <a:lstStyle/>
        <a:p>
          <a:r>
            <a:rPr lang="en-US" dirty="0"/>
            <a:t>Excess power in Western grid resulted in very high outflows of power to Northern region.</a:t>
          </a:r>
        </a:p>
      </dgm:t>
    </dgm:pt>
    <dgm:pt modelId="{FBA90383-B00D-412C-8223-FED4115B02DF}" type="parTrans" cxnId="{B9C49492-C372-4A33-A5DF-F84C59E2DFA6}">
      <dgm:prSet/>
      <dgm:spPr/>
      <dgm:t>
        <a:bodyPr/>
        <a:lstStyle/>
        <a:p>
          <a:endParaRPr lang="en-US"/>
        </a:p>
      </dgm:t>
    </dgm:pt>
    <dgm:pt modelId="{F918E356-AB12-4DBE-9EFB-CDCA3C754BAD}" type="sibTrans" cxnId="{B9C49492-C372-4A33-A5DF-F84C59E2DFA6}">
      <dgm:prSet/>
      <dgm:spPr/>
      <dgm:t>
        <a:bodyPr/>
        <a:lstStyle/>
        <a:p>
          <a:endParaRPr lang="en-US"/>
        </a:p>
      </dgm:t>
    </dgm:pt>
    <dgm:pt modelId="{AA13C5BB-33E7-452D-A1FB-3CDD1A59AC4A}">
      <dgm:prSet/>
      <dgm:spPr/>
      <dgm:t>
        <a:bodyPr/>
        <a:lstStyle/>
        <a:p>
          <a:r>
            <a:rPr lang="en-US" dirty="0"/>
            <a:t>Same time only 2 of 4 West-North interconnections were available.</a:t>
          </a:r>
        </a:p>
      </dgm:t>
    </dgm:pt>
    <dgm:pt modelId="{7544C523-F913-47B2-94F5-DDF858DA69C2}" type="parTrans" cxnId="{27C496FE-C6F8-4058-9A99-D2B6F1775B17}">
      <dgm:prSet/>
      <dgm:spPr/>
      <dgm:t>
        <a:bodyPr/>
        <a:lstStyle/>
        <a:p>
          <a:endParaRPr lang="en-US"/>
        </a:p>
      </dgm:t>
    </dgm:pt>
    <dgm:pt modelId="{AB103E97-2E97-4237-9CFD-6B3797C1B1A9}" type="sibTrans" cxnId="{27C496FE-C6F8-4058-9A99-D2B6F1775B17}">
      <dgm:prSet/>
      <dgm:spPr/>
      <dgm:t>
        <a:bodyPr/>
        <a:lstStyle/>
        <a:p>
          <a:endParaRPr lang="en-US"/>
        </a:p>
      </dgm:t>
    </dgm:pt>
    <dgm:pt modelId="{0332D9DC-CF27-4901-867F-77108A600439}">
      <dgm:prSet/>
      <dgm:spPr/>
      <dgm:t>
        <a:bodyPr/>
        <a:lstStyle/>
        <a:p>
          <a:r>
            <a:rPr lang="en-US"/>
            <a:t>One of the lines was being upgraded since 28 July.</a:t>
          </a:r>
        </a:p>
      </dgm:t>
    </dgm:pt>
    <dgm:pt modelId="{55C985AA-F421-4C45-89F8-DDCE2519FC19}" type="parTrans" cxnId="{2EB4465F-B2D4-4536-B8B1-23F61C3B9334}">
      <dgm:prSet/>
      <dgm:spPr/>
      <dgm:t>
        <a:bodyPr/>
        <a:lstStyle/>
        <a:p>
          <a:endParaRPr lang="en-US"/>
        </a:p>
      </dgm:t>
    </dgm:pt>
    <dgm:pt modelId="{2F2FC5D4-3538-4100-9A84-854D758A14B4}" type="sibTrans" cxnId="{2EB4465F-B2D4-4536-B8B1-23F61C3B9334}">
      <dgm:prSet/>
      <dgm:spPr/>
      <dgm:t>
        <a:bodyPr/>
        <a:lstStyle/>
        <a:p>
          <a:endParaRPr lang="en-US"/>
        </a:p>
      </dgm:t>
    </dgm:pt>
    <dgm:pt modelId="{3F07CB1E-33C6-40BD-8EBC-02124D364E4F}">
      <dgm:prSet/>
      <dgm:spPr/>
      <dgm:t>
        <a:bodyPr/>
        <a:lstStyle/>
        <a:p>
          <a:r>
            <a:rPr lang="en-US"/>
            <a:t>Other line went out of service because of equipment failure.</a:t>
          </a:r>
        </a:p>
      </dgm:t>
    </dgm:pt>
    <dgm:pt modelId="{343E8397-80FD-4474-8285-B038098678A5}" type="parTrans" cxnId="{7E904726-EF32-4BB5-996D-3711474294F9}">
      <dgm:prSet/>
      <dgm:spPr/>
      <dgm:t>
        <a:bodyPr/>
        <a:lstStyle/>
        <a:p>
          <a:endParaRPr lang="en-US"/>
        </a:p>
      </dgm:t>
    </dgm:pt>
    <dgm:pt modelId="{E84FD7A0-D662-4199-96BE-6A5BE5817144}" type="sibTrans" cxnId="{7E904726-EF32-4BB5-996D-3711474294F9}">
      <dgm:prSet/>
      <dgm:spPr/>
      <dgm:t>
        <a:bodyPr/>
        <a:lstStyle/>
        <a:p>
          <a:endParaRPr lang="en-US"/>
        </a:p>
      </dgm:t>
    </dgm:pt>
    <dgm:pt modelId="{5099DEA8-A24E-407C-AA28-5ED7E06C1184}">
      <dgm:prSet/>
      <dgm:spPr/>
      <dgm:t>
        <a:bodyPr/>
        <a:lstStyle/>
        <a:p>
          <a:r>
            <a:rPr lang="en-US"/>
            <a:t>So that, other 2 lines are forced to work on their limits.</a:t>
          </a:r>
        </a:p>
      </dgm:t>
    </dgm:pt>
    <dgm:pt modelId="{F4630666-0170-44C4-A79D-3365B0B1D5A5}" type="parTrans" cxnId="{B3C1094B-3BF2-489B-A8B2-AAB3C7B5C6AA}">
      <dgm:prSet/>
      <dgm:spPr/>
      <dgm:t>
        <a:bodyPr/>
        <a:lstStyle/>
        <a:p>
          <a:endParaRPr lang="en-US"/>
        </a:p>
      </dgm:t>
    </dgm:pt>
    <dgm:pt modelId="{3F6C3A47-9B18-4AAF-8F34-8AE739E1350E}" type="sibTrans" cxnId="{B3C1094B-3BF2-489B-A8B2-AAB3C7B5C6AA}">
      <dgm:prSet/>
      <dgm:spPr/>
      <dgm:t>
        <a:bodyPr/>
        <a:lstStyle/>
        <a:p>
          <a:endParaRPr lang="en-US"/>
        </a:p>
      </dgm:t>
    </dgm:pt>
    <dgm:pt modelId="{AAF9F05A-5CD7-4D51-96C5-1828FC0BC55D}" type="pres">
      <dgm:prSet presAssocID="{281ACB76-E0AD-4E07-AA80-38027E339323}" presName="linear" presStyleCnt="0">
        <dgm:presLayoutVars>
          <dgm:animLvl val="lvl"/>
          <dgm:resizeHandles val="exact"/>
        </dgm:presLayoutVars>
      </dgm:prSet>
      <dgm:spPr/>
    </dgm:pt>
    <dgm:pt modelId="{558B4069-06C1-45AE-A354-C47C406773C7}" type="pres">
      <dgm:prSet presAssocID="{7408BB0D-02BD-4814-BA3C-7CFF79C28C08}" presName="parentText" presStyleLbl="node1" presStyleIdx="0" presStyleCnt="2">
        <dgm:presLayoutVars>
          <dgm:chMax val="0"/>
          <dgm:bulletEnabled val="1"/>
        </dgm:presLayoutVars>
      </dgm:prSet>
      <dgm:spPr/>
    </dgm:pt>
    <dgm:pt modelId="{FDB2D760-28B3-4D5D-A313-DF0983D763EA}" type="pres">
      <dgm:prSet presAssocID="{7408BB0D-02BD-4814-BA3C-7CFF79C28C08}" presName="childText" presStyleLbl="revTx" presStyleIdx="0" presStyleCnt="2">
        <dgm:presLayoutVars>
          <dgm:bulletEnabled val="1"/>
        </dgm:presLayoutVars>
      </dgm:prSet>
      <dgm:spPr/>
    </dgm:pt>
    <dgm:pt modelId="{69156420-1C01-4ABC-9198-4E8B8B176D6B}" type="pres">
      <dgm:prSet presAssocID="{AA13C5BB-33E7-452D-A1FB-3CDD1A59AC4A}" presName="parentText" presStyleLbl="node1" presStyleIdx="1" presStyleCnt="2">
        <dgm:presLayoutVars>
          <dgm:chMax val="0"/>
          <dgm:bulletEnabled val="1"/>
        </dgm:presLayoutVars>
      </dgm:prSet>
      <dgm:spPr/>
    </dgm:pt>
    <dgm:pt modelId="{0D39CE64-0B4B-4137-89E2-768E39218AEE}" type="pres">
      <dgm:prSet presAssocID="{AA13C5BB-33E7-452D-A1FB-3CDD1A59AC4A}" presName="childText" presStyleLbl="revTx" presStyleIdx="1" presStyleCnt="2">
        <dgm:presLayoutVars>
          <dgm:bulletEnabled val="1"/>
        </dgm:presLayoutVars>
      </dgm:prSet>
      <dgm:spPr/>
    </dgm:pt>
  </dgm:ptLst>
  <dgm:cxnLst>
    <dgm:cxn modelId="{4354CF21-EFA7-4EE2-B07F-60BC6409F2D1}" srcId="{7408BB0D-02BD-4814-BA3C-7CFF79C28C08}" destId="{A89DB705-D529-449E-839C-D328E60E0EC0}" srcOrd="0" destOrd="0" parTransId="{9E8E549C-791B-4900-AC9C-420359733DEC}" sibTransId="{B627F9B0-A847-40BD-974C-787F2240981C}"/>
    <dgm:cxn modelId="{7E904726-EF32-4BB5-996D-3711474294F9}" srcId="{AA13C5BB-33E7-452D-A1FB-3CDD1A59AC4A}" destId="{3F07CB1E-33C6-40BD-8EBC-02124D364E4F}" srcOrd="1" destOrd="0" parTransId="{343E8397-80FD-4474-8285-B038098678A5}" sibTransId="{E84FD7A0-D662-4199-96BE-6A5BE5817144}"/>
    <dgm:cxn modelId="{4EBB8227-2132-40FB-85FA-C30980A90120}" type="presOf" srcId="{A89DB705-D529-449E-839C-D328E60E0EC0}" destId="{FDB2D760-28B3-4D5D-A313-DF0983D763EA}" srcOrd="0" destOrd="0" presId="urn:microsoft.com/office/officeart/2005/8/layout/vList2"/>
    <dgm:cxn modelId="{2EB4465F-B2D4-4536-B8B1-23F61C3B9334}" srcId="{AA13C5BB-33E7-452D-A1FB-3CDD1A59AC4A}" destId="{0332D9DC-CF27-4901-867F-77108A600439}" srcOrd="0" destOrd="0" parTransId="{55C985AA-F421-4C45-89F8-DDCE2519FC19}" sibTransId="{2F2FC5D4-3538-4100-9A84-854D758A14B4}"/>
    <dgm:cxn modelId="{18929342-B882-4AD3-B275-841E59B47632}" type="presOf" srcId="{281ACB76-E0AD-4E07-AA80-38027E339323}" destId="{AAF9F05A-5CD7-4D51-96C5-1828FC0BC55D}" srcOrd="0" destOrd="0" presId="urn:microsoft.com/office/officeart/2005/8/layout/vList2"/>
    <dgm:cxn modelId="{B3C1094B-3BF2-489B-A8B2-AAB3C7B5C6AA}" srcId="{AA13C5BB-33E7-452D-A1FB-3CDD1A59AC4A}" destId="{5099DEA8-A24E-407C-AA28-5ED7E06C1184}" srcOrd="2" destOrd="0" parTransId="{F4630666-0170-44C4-A79D-3365B0B1D5A5}" sibTransId="{3F6C3A47-9B18-4AAF-8F34-8AE739E1350E}"/>
    <dgm:cxn modelId="{E0D79177-9C26-4A71-9D2F-7DBB96C5169C}" type="presOf" srcId="{1AE1B0BC-CB5A-4F6D-8C6C-FCE69E4C2B17}" destId="{FDB2D760-28B3-4D5D-A313-DF0983D763EA}" srcOrd="0" destOrd="1" presId="urn:microsoft.com/office/officeart/2005/8/layout/vList2"/>
    <dgm:cxn modelId="{B9C49492-C372-4A33-A5DF-F84C59E2DFA6}" srcId="{7408BB0D-02BD-4814-BA3C-7CFF79C28C08}" destId="{1AE1B0BC-CB5A-4F6D-8C6C-FCE69E4C2B17}" srcOrd="1" destOrd="0" parTransId="{FBA90383-B00D-412C-8223-FED4115B02DF}" sibTransId="{F918E356-AB12-4DBE-9EFB-CDCA3C754BAD}"/>
    <dgm:cxn modelId="{E5B62694-F6E1-4134-BBEA-DFDE242D9F2C}" type="presOf" srcId="{5099DEA8-A24E-407C-AA28-5ED7E06C1184}" destId="{0D39CE64-0B4B-4137-89E2-768E39218AEE}" srcOrd="0" destOrd="2" presId="urn:microsoft.com/office/officeart/2005/8/layout/vList2"/>
    <dgm:cxn modelId="{66BEA794-3F42-4019-A8E9-AAF0BBB2F7AC}" type="presOf" srcId="{AA13C5BB-33E7-452D-A1FB-3CDD1A59AC4A}" destId="{69156420-1C01-4ABC-9198-4E8B8B176D6B}" srcOrd="0" destOrd="0" presId="urn:microsoft.com/office/officeart/2005/8/layout/vList2"/>
    <dgm:cxn modelId="{4472FA94-3187-467F-9AB5-DC8C62D0A34D}" type="presOf" srcId="{0332D9DC-CF27-4901-867F-77108A600439}" destId="{0D39CE64-0B4B-4137-89E2-768E39218AEE}" srcOrd="0" destOrd="0" presId="urn:microsoft.com/office/officeart/2005/8/layout/vList2"/>
    <dgm:cxn modelId="{2DB115CA-CA93-4DA3-965D-DC97190B0079}" type="presOf" srcId="{7408BB0D-02BD-4814-BA3C-7CFF79C28C08}" destId="{558B4069-06C1-45AE-A354-C47C406773C7}" srcOrd="0" destOrd="0" presId="urn:microsoft.com/office/officeart/2005/8/layout/vList2"/>
    <dgm:cxn modelId="{DC466CD3-F1EF-4EF5-B5DF-6A80A752815A}" srcId="{281ACB76-E0AD-4E07-AA80-38027E339323}" destId="{7408BB0D-02BD-4814-BA3C-7CFF79C28C08}" srcOrd="0" destOrd="0" parTransId="{28EC9542-3D48-4865-B679-C78CFA74D195}" sibTransId="{C1521954-BFE8-47BD-ABC8-D9EA6793FD0F}"/>
    <dgm:cxn modelId="{5B64E1FB-1FAC-4214-BE6D-507D972F752C}" type="presOf" srcId="{3F07CB1E-33C6-40BD-8EBC-02124D364E4F}" destId="{0D39CE64-0B4B-4137-89E2-768E39218AEE}" srcOrd="0" destOrd="1" presId="urn:microsoft.com/office/officeart/2005/8/layout/vList2"/>
    <dgm:cxn modelId="{27C496FE-C6F8-4058-9A99-D2B6F1775B17}" srcId="{281ACB76-E0AD-4E07-AA80-38027E339323}" destId="{AA13C5BB-33E7-452D-A1FB-3CDD1A59AC4A}" srcOrd="1" destOrd="0" parTransId="{7544C523-F913-47B2-94F5-DDF858DA69C2}" sibTransId="{AB103E97-2E97-4237-9CFD-6B3797C1B1A9}"/>
    <dgm:cxn modelId="{03DFDFEF-1344-4886-A0A0-6062E6EE6E9A}" type="presParOf" srcId="{AAF9F05A-5CD7-4D51-96C5-1828FC0BC55D}" destId="{558B4069-06C1-45AE-A354-C47C406773C7}" srcOrd="0" destOrd="0" presId="urn:microsoft.com/office/officeart/2005/8/layout/vList2"/>
    <dgm:cxn modelId="{9B3E0398-5422-4DA0-BABD-003106FEB8AE}" type="presParOf" srcId="{AAF9F05A-5CD7-4D51-96C5-1828FC0BC55D}" destId="{FDB2D760-28B3-4D5D-A313-DF0983D763EA}" srcOrd="1" destOrd="0" presId="urn:microsoft.com/office/officeart/2005/8/layout/vList2"/>
    <dgm:cxn modelId="{627C6C68-35E7-4620-A495-10CAA6DE2E8B}" type="presParOf" srcId="{AAF9F05A-5CD7-4D51-96C5-1828FC0BC55D}" destId="{69156420-1C01-4ABC-9198-4E8B8B176D6B}" srcOrd="2" destOrd="0" presId="urn:microsoft.com/office/officeart/2005/8/layout/vList2"/>
    <dgm:cxn modelId="{D7928547-D97F-4B04-AFC4-5CE91BD89E34}" type="presParOf" srcId="{AAF9F05A-5CD7-4D51-96C5-1828FC0BC55D}" destId="{0D39CE64-0B4B-4137-89E2-768E39218AEE}"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03730D2-94E2-41BA-B5F6-AA981D93C061}" type="doc">
      <dgm:prSet loTypeId="urn:microsoft.com/office/officeart/2018/5/layout/IconLeafLabelList" loCatId="icon" qsTypeId="urn:microsoft.com/office/officeart/2005/8/quickstyle/simple1" qsCatId="simple" csTypeId="urn:microsoft.com/office/officeart/2018/5/colors/Iconchunking_neutralicon_colorful5" csCatId="colorful" phldr="1"/>
      <dgm:spPr/>
      <dgm:t>
        <a:bodyPr/>
        <a:lstStyle/>
        <a:p>
          <a:endParaRPr lang="en-US"/>
        </a:p>
      </dgm:t>
    </dgm:pt>
    <dgm:pt modelId="{822EE9FC-80F7-40A5-86E7-39E7B0E04EB8}">
      <dgm:prSet/>
      <dgm:spPr/>
      <dgm:t>
        <a:bodyPr/>
        <a:lstStyle/>
        <a:p>
          <a:pPr>
            <a:lnSpc>
              <a:spcPct val="100000"/>
            </a:lnSpc>
            <a:defRPr cap="all"/>
          </a:pPr>
          <a:r>
            <a:rPr lang="en-US"/>
            <a:t>Implementing and integrating smarter and newer forms of supply</a:t>
          </a:r>
        </a:p>
      </dgm:t>
    </dgm:pt>
    <dgm:pt modelId="{7E6D0552-3F1F-48F2-8C9E-071B2B8FA17A}" type="parTrans" cxnId="{A767DE64-A93E-48B4-ABD0-06E334B227DF}">
      <dgm:prSet/>
      <dgm:spPr/>
      <dgm:t>
        <a:bodyPr/>
        <a:lstStyle/>
        <a:p>
          <a:endParaRPr lang="en-US"/>
        </a:p>
      </dgm:t>
    </dgm:pt>
    <dgm:pt modelId="{D2E0FF3F-2119-4C85-900C-EB273950EC05}" type="sibTrans" cxnId="{A767DE64-A93E-48B4-ABD0-06E334B227DF}">
      <dgm:prSet/>
      <dgm:spPr/>
      <dgm:t>
        <a:bodyPr/>
        <a:lstStyle/>
        <a:p>
          <a:pPr>
            <a:lnSpc>
              <a:spcPct val="100000"/>
            </a:lnSpc>
          </a:pPr>
          <a:endParaRPr lang="en-US"/>
        </a:p>
      </dgm:t>
    </dgm:pt>
    <dgm:pt modelId="{222A6A12-7D91-4DBE-B330-9995C4C0CFFE}">
      <dgm:prSet/>
      <dgm:spPr/>
      <dgm:t>
        <a:bodyPr/>
        <a:lstStyle/>
        <a:p>
          <a:pPr>
            <a:lnSpc>
              <a:spcPct val="100000"/>
            </a:lnSpc>
            <a:defRPr cap="all"/>
          </a:pPr>
          <a:r>
            <a:rPr lang="en-US"/>
            <a:t>Developing and exploiting Renewable energy sources and low carbon baseload technologies</a:t>
          </a:r>
        </a:p>
      </dgm:t>
    </dgm:pt>
    <dgm:pt modelId="{45692F37-DADB-4E11-B56E-59F562B4A371}" type="parTrans" cxnId="{3D69AA13-6F39-43CB-B8C2-2C53A8B88EB8}">
      <dgm:prSet/>
      <dgm:spPr/>
      <dgm:t>
        <a:bodyPr/>
        <a:lstStyle/>
        <a:p>
          <a:endParaRPr lang="en-US"/>
        </a:p>
      </dgm:t>
    </dgm:pt>
    <dgm:pt modelId="{02E9D346-0AE3-4DD1-B2C2-6874DF5EA84C}" type="sibTrans" cxnId="{3D69AA13-6F39-43CB-B8C2-2C53A8B88EB8}">
      <dgm:prSet/>
      <dgm:spPr/>
      <dgm:t>
        <a:bodyPr/>
        <a:lstStyle/>
        <a:p>
          <a:pPr>
            <a:lnSpc>
              <a:spcPct val="100000"/>
            </a:lnSpc>
          </a:pPr>
          <a:endParaRPr lang="en-US"/>
        </a:p>
      </dgm:t>
    </dgm:pt>
    <dgm:pt modelId="{4E5BF987-F0AF-45D8-9FF2-189CE561E082}">
      <dgm:prSet/>
      <dgm:spPr/>
      <dgm:t>
        <a:bodyPr/>
        <a:lstStyle/>
        <a:p>
          <a:pPr>
            <a:lnSpc>
              <a:spcPct val="100000"/>
            </a:lnSpc>
            <a:defRPr cap="all"/>
          </a:pPr>
          <a:r>
            <a:rPr lang="en-US"/>
            <a:t>Energy-efficient buildings</a:t>
          </a:r>
        </a:p>
      </dgm:t>
    </dgm:pt>
    <dgm:pt modelId="{96164EEB-9F72-4EB0-AB2A-5A343EEEA144}" type="parTrans" cxnId="{56459CD2-99E4-4379-8B4E-D913D8C16A1D}">
      <dgm:prSet/>
      <dgm:spPr/>
      <dgm:t>
        <a:bodyPr/>
        <a:lstStyle/>
        <a:p>
          <a:endParaRPr lang="en-US"/>
        </a:p>
      </dgm:t>
    </dgm:pt>
    <dgm:pt modelId="{BF55CEAD-27CA-4291-B77B-B2E0C1CE27A2}" type="sibTrans" cxnId="{56459CD2-99E4-4379-8B4E-D913D8C16A1D}">
      <dgm:prSet/>
      <dgm:spPr/>
      <dgm:t>
        <a:bodyPr/>
        <a:lstStyle/>
        <a:p>
          <a:pPr>
            <a:lnSpc>
              <a:spcPct val="100000"/>
            </a:lnSpc>
          </a:pPr>
          <a:endParaRPr lang="en-US"/>
        </a:p>
      </dgm:t>
    </dgm:pt>
    <dgm:pt modelId="{AB8ACF88-E6A5-4DDD-9FB6-7EFC8533AA80}">
      <dgm:prSet/>
      <dgm:spPr/>
      <dgm:t>
        <a:bodyPr/>
        <a:lstStyle/>
        <a:p>
          <a:pPr>
            <a:lnSpc>
              <a:spcPct val="100000"/>
            </a:lnSpc>
            <a:defRPr cap="all"/>
          </a:pPr>
          <a:r>
            <a:rPr lang="en-US"/>
            <a:t>Cost-effective energy savings</a:t>
          </a:r>
        </a:p>
      </dgm:t>
    </dgm:pt>
    <dgm:pt modelId="{C6F0E70F-7FB8-4D43-832E-D40EAA45C2EB}" type="parTrans" cxnId="{AA346400-8F47-406B-ACD2-F2B1799122CC}">
      <dgm:prSet/>
      <dgm:spPr/>
      <dgm:t>
        <a:bodyPr/>
        <a:lstStyle/>
        <a:p>
          <a:endParaRPr lang="en-US"/>
        </a:p>
      </dgm:t>
    </dgm:pt>
    <dgm:pt modelId="{14AA74E3-943C-4AE1-B885-7183D7166589}" type="sibTrans" cxnId="{AA346400-8F47-406B-ACD2-F2B1799122CC}">
      <dgm:prSet/>
      <dgm:spPr/>
      <dgm:t>
        <a:bodyPr/>
        <a:lstStyle/>
        <a:p>
          <a:pPr>
            <a:lnSpc>
              <a:spcPct val="100000"/>
            </a:lnSpc>
          </a:pPr>
          <a:endParaRPr lang="en-US"/>
        </a:p>
      </dgm:t>
    </dgm:pt>
    <dgm:pt modelId="{50925269-B96E-4EB0-9288-B8BBE037D5E2}">
      <dgm:prSet/>
      <dgm:spPr/>
      <dgm:t>
        <a:bodyPr/>
        <a:lstStyle/>
        <a:p>
          <a:pPr>
            <a:lnSpc>
              <a:spcPct val="100000"/>
            </a:lnSpc>
            <a:defRPr cap="all"/>
          </a:pPr>
          <a:r>
            <a:rPr lang="en-US"/>
            <a:t>Properly educating and giving technically sound training to operators in power plants </a:t>
          </a:r>
        </a:p>
      </dgm:t>
    </dgm:pt>
    <dgm:pt modelId="{35AEA57B-9CDE-4CC8-BA3D-747B56C3D102}" type="parTrans" cxnId="{BA4AE2DF-3154-41C1-8DE2-A697844499DB}">
      <dgm:prSet/>
      <dgm:spPr/>
      <dgm:t>
        <a:bodyPr/>
        <a:lstStyle/>
        <a:p>
          <a:endParaRPr lang="en-US"/>
        </a:p>
      </dgm:t>
    </dgm:pt>
    <dgm:pt modelId="{AE5B25CE-693E-4A4C-AD56-72488AC208CD}" type="sibTrans" cxnId="{BA4AE2DF-3154-41C1-8DE2-A697844499DB}">
      <dgm:prSet/>
      <dgm:spPr/>
      <dgm:t>
        <a:bodyPr/>
        <a:lstStyle/>
        <a:p>
          <a:endParaRPr lang="en-US"/>
        </a:p>
      </dgm:t>
    </dgm:pt>
    <dgm:pt modelId="{3A2A5C10-A8FD-45E8-852D-5956EFE5B69D}" type="pres">
      <dgm:prSet presAssocID="{103730D2-94E2-41BA-B5F6-AA981D93C061}" presName="root" presStyleCnt="0">
        <dgm:presLayoutVars>
          <dgm:dir/>
          <dgm:resizeHandles val="exact"/>
        </dgm:presLayoutVars>
      </dgm:prSet>
      <dgm:spPr/>
    </dgm:pt>
    <dgm:pt modelId="{731B2A7A-8F08-4949-B9E7-D03A8E218CE1}" type="pres">
      <dgm:prSet presAssocID="{822EE9FC-80F7-40A5-86E7-39E7B0E04EB8}" presName="compNode" presStyleCnt="0"/>
      <dgm:spPr/>
    </dgm:pt>
    <dgm:pt modelId="{F39A5EC5-10B9-4238-B4F0-DE5911F4E8C5}" type="pres">
      <dgm:prSet presAssocID="{822EE9FC-80F7-40A5-86E7-39E7B0E04EB8}" presName="iconBgRect" presStyleLbl="bgShp" presStyleIdx="0" presStyleCnt="5"/>
      <dgm:spPr>
        <a:prstGeom prst="round2DiagRect">
          <a:avLst>
            <a:gd name="adj1" fmla="val 29727"/>
            <a:gd name="adj2" fmla="val 0"/>
          </a:avLst>
        </a:prstGeom>
      </dgm:spPr>
    </dgm:pt>
    <dgm:pt modelId="{808970C3-800A-4221-91A4-C437E017DD72}" type="pres">
      <dgm:prSet presAssocID="{822EE9FC-80F7-40A5-86E7-39E7B0E04EB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şliler"/>
        </a:ext>
      </dgm:extLst>
    </dgm:pt>
    <dgm:pt modelId="{11B92230-2F12-46B7-8CC0-B35E2436660C}" type="pres">
      <dgm:prSet presAssocID="{822EE9FC-80F7-40A5-86E7-39E7B0E04EB8}" presName="spaceRect" presStyleCnt="0"/>
      <dgm:spPr/>
    </dgm:pt>
    <dgm:pt modelId="{99B52E56-3EB2-42F5-A5BE-E7B6DAE1AA27}" type="pres">
      <dgm:prSet presAssocID="{822EE9FC-80F7-40A5-86E7-39E7B0E04EB8}" presName="textRect" presStyleLbl="revTx" presStyleIdx="0" presStyleCnt="5">
        <dgm:presLayoutVars>
          <dgm:chMax val="1"/>
          <dgm:chPref val="1"/>
        </dgm:presLayoutVars>
      </dgm:prSet>
      <dgm:spPr/>
    </dgm:pt>
    <dgm:pt modelId="{93DCFCE9-ED98-464E-AFE3-92ACECD6F5F3}" type="pres">
      <dgm:prSet presAssocID="{D2E0FF3F-2119-4C85-900C-EB273950EC05}" presName="sibTrans" presStyleCnt="0"/>
      <dgm:spPr/>
    </dgm:pt>
    <dgm:pt modelId="{01442E2B-D259-44BA-A9E5-9437F98D191A}" type="pres">
      <dgm:prSet presAssocID="{222A6A12-7D91-4DBE-B330-9995C4C0CFFE}" presName="compNode" presStyleCnt="0"/>
      <dgm:spPr/>
    </dgm:pt>
    <dgm:pt modelId="{DD034B76-E3D5-4D12-9AC0-FBD80CB1F0C5}" type="pres">
      <dgm:prSet presAssocID="{222A6A12-7D91-4DBE-B330-9995C4C0CFFE}" presName="iconBgRect" presStyleLbl="bgShp" presStyleIdx="1" presStyleCnt="5"/>
      <dgm:spPr>
        <a:prstGeom prst="round2DiagRect">
          <a:avLst>
            <a:gd name="adj1" fmla="val 29727"/>
            <a:gd name="adj2" fmla="val 0"/>
          </a:avLst>
        </a:prstGeom>
      </dgm:spPr>
    </dgm:pt>
    <dgm:pt modelId="{21B929F4-A68F-4E4A-AE77-7AB42D93C927}" type="pres">
      <dgm:prSet presAssocID="{222A6A12-7D91-4DBE-B330-9995C4C0CFF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az"/>
        </a:ext>
      </dgm:extLst>
    </dgm:pt>
    <dgm:pt modelId="{1A77EDBF-DA40-4E63-9AE1-DA5C6D8DEFE4}" type="pres">
      <dgm:prSet presAssocID="{222A6A12-7D91-4DBE-B330-9995C4C0CFFE}" presName="spaceRect" presStyleCnt="0"/>
      <dgm:spPr/>
    </dgm:pt>
    <dgm:pt modelId="{9E9CC024-8B6D-40F9-A24E-D5BD45526A18}" type="pres">
      <dgm:prSet presAssocID="{222A6A12-7D91-4DBE-B330-9995C4C0CFFE}" presName="textRect" presStyleLbl="revTx" presStyleIdx="1" presStyleCnt="5">
        <dgm:presLayoutVars>
          <dgm:chMax val="1"/>
          <dgm:chPref val="1"/>
        </dgm:presLayoutVars>
      </dgm:prSet>
      <dgm:spPr/>
    </dgm:pt>
    <dgm:pt modelId="{6F86CDA0-5222-4539-910B-F61D170D5F41}" type="pres">
      <dgm:prSet presAssocID="{02E9D346-0AE3-4DD1-B2C2-6874DF5EA84C}" presName="sibTrans" presStyleCnt="0"/>
      <dgm:spPr/>
    </dgm:pt>
    <dgm:pt modelId="{5C1DE9D4-67C4-41B8-8C00-3977D7420C98}" type="pres">
      <dgm:prSet presAssocID="{4E5BF987-F0AF-45D8-9FF2-189CE561E082}" presName="compNode" presStyleCnt="0"/>
      <dgm:spPr/>
    </dgm:pt>
    <dgm:pt modelId="{D547A0B1-DD42-4A68-9B8E-83D698D06B15}" type="pres">
      <dgm:prSet presAssocID="{4E5BF987-F0AF-45D8-9FF2-189CE561E082}" presName="iconBgRect" presStyleLbl="bgShp" presStyleIdx="2" presStyleCnt="5"/>
      <dgm:spPr>
        <a:prstGeom prst="round2DiagRect">
          <a:avLst>
            <a:gd name="adj1" fmla="val 29727"/>
            <a:gd name="adj2" fmla="val 0"/>
          </a:avLst>
        </a:prstGeom>
      </dgm:spPr>
    </dgm:pt>
    <dgm:pt modelId="{8D5CA2C0-4C87-488A-ABC7-9B1346443298}" type="pres">
      <dgm:prSet presAssocID="{4E5BF987-F0AF-45D8-9FF2-189CE561E08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Şehir"/>
        </a:ext>
      </dgm:extLst>
    </dgm:pt>
    <dgm:pt modelId="{6AF8BD47-B97E-4BF6-9950-DAE9F803511E}" type="pres">
      <dgm:prSet presAssocID="{4E5BF987-F0AF-45D8-9FF2-189CE561E082}" presName="spaceRect" presStyleCnt="0"/>
      <dgm:spPr/>
    </dgm:pt>
    <dgm:pt modelId="{200180BC-26B0-43B3-BE16-8B7A7F3EFB0E}" type="pres">
      <dgm:prSet presAssocID="{4E5BF987-F0AF-45D8-9FF2-189CE561E082}" presName="textRect" presStyleLbl="revTx" presStyleIdx="2" presStyleCnt="5">
        <dgm:presLayoutVars>
          <dgm:chMax val="1"/>
          <dgm:chPref val="1"/>
        </dgm:presLayoutVars>
      </dgm:prSet>
      <dgm:spPr/>
    </dgm:pt>
    <dgm:pt modelId="{B2C420B0-D526-4AD6-8202-D089DCA3CDA5}" type="pres">
      <dgm:prSet presAssocID="{BF55CEAD-27CA-4291-B77B-B2E0C1CE27A2}" presName="sibTrans" presStyleCnt="0"/>
      <dgm:spPr/>
    </dgm:pt>
    <dgm:pt modelId="{650380E7-3AAE-4C30-A8BD-69FB8CAC1803}" type="pres">
      <dgm:prSet presAssocID="{AB8ACF88-E6A5-4DDD-9FB6-7EFC8533AA80}" presName="compNode" presStyleCnt="0"/>
      <dgm:spPr/>
    </dgm:pt>
    <dgm:pt modelId="{036D6F51-93D9-45D5-985C-45208C367E84}" type="pres">
      <dgm:prSet presAssocID="{AB8ACF88-E6A5-4DDD-9FB6-7EFC8533AA80}" presName="iconBgRect" presStyleLbl="bgShp" presStyleIdx="3" presStyleCnt="5"/>
      <dgm:spPr>
        <a:prstGeom prst="round2DiagRect">
          <a:avLst>
            <a:gd name="adj1" fmla="val 29727"/>
            <a:gd name="adj2" fmla="val 0"/>
          </a:avLst>
        </a:prstGeom>
      </dgm:spPr>
    </dgm:pt>
    <dgm:pt modelId="{AD4C74D6-0357-4429-8106-EEDE77DC8B3B}" type="pres">
      <dgm:prSet presAssocID="{AB8ACF88-E6A5-4DDD-9FB6-7EFC8533AA8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iggy Bank"/>
        </a:ext>
      </dgm:extLst>
    </dgm:pt>
    <dgm:pt modelId="{25BDE5B0-263A-4B57-A95C-45438E5C7AF5}" type="pres">
      <dgm:prSet presAssocID="{AB8ACF88-E6A5-4DDD-9FB6-7EFC8533AA80}" presName="spaceRect" presStyleCnt="0"/>
      <dgm:spPr/>
    </dgm:pt>
    <dgm:pt modelId="{612C68D9-9D02-4649-ACC8-3E0D93321238}" type="pres">
      <dgm:prSet presAssocID="{AB8ACF88-E6A5-4DDD-9FB6-7EFC8533AA80}" presName="textRect" presStyleLbl="revTx" presStyleIdx="3" presStyleCnt="5">
        <dgm:presLayoutVars>
          <dgm:chMax val="1"/>
          <dgm:chPref val="1"/>
        </dgm:presLayoutVars>
      </dgm:prSet>
      <dgm:spPr/>
    </dgm:pt>
    <dgm:pt modelId="{D1D67F3B-B6EA-4B86-A890-9048F44B9033}" type="pres">
      <dgm:prSet presAssocID="{14AA74E3-943C-4AE1-B885-7183D7166589}" presName="sibTrans" presStyleCnt="0"/>
      <dgm:spPr/>
    </dgm:pt>
    <dgm:pt modelId="{692078F1-26A7-49B5-960E-68A08A8FC9A0}" type="pres">
      <dgm:prSet presAssocID="{50925269-B96E-4EB0-9288-B8BBE037D5E2}" presName="compNode" presStyleCnt="0"/>
      <dgm:spPr/>
    </dgm:pt>
    <dgm:pt modelId="{11BA85DC-BA85-4E3D-94CA-4187CC414BC3}" type="pres">
      <dgm:prSet presAssocID="{50925269-B96E-4EB0-9288-B8BBE037D5E2}" presName="iconBgRect" presStyleLbl="bgShp" presStyleIdx="4" presStyleCnt="5"/>
      <dgm:spPr>
        <a:prstGeom prst="round2DiagRect">
          <a:avLst>
            <a:gd name="adj1" fmla="val 29727"/>
            <a:gd name="adj2" fmla="val 0"/>
          </a:avLst>
        </a:prstGeom>
      </dgm:spPr>
    </dgm:pt>
    <dgm:pt modelId="{CA45C1E4-AB4E-4A46-B8FF-3989B46E8112}" type="pres">
      <dgm:prSet presAssocID="{50925269-B96E-4EB0-9288-B8BBE037D5E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Öğretmen"/>
        </a:ext>
      </dgm:extLst>
    </dgm:pt>
    <dgm:pt modelId="{8A9215BB-CAAC-4D91-BF26-2CC20EE984B1}" type="pres">
      <dgm:prSet presAssocID="{50925269-B96E-4EB0-9288-B8BBE037D5E2}" presName="spaceRect" presStyleCnt="0"/>
      <dgm:spPr/>
    </dgm:pt>
    <dgm:pt modelId="{1973E7A5-2971-4063-941C-33AD8E64FE80}" type="pres">
      <dgm:prSet presAssocID="{50925269-B96E-4EB0-9288-B8BBE037D5E2}" presName="textRect" presStyleLbl="revTx" presStyleIdx="4" presStyleCnt="5">
        <dgm:presLayoutVars>
          <dgm:chMax val="1"/>
          <dgm:chPref val="1"/>
        </dgm:presLayoutVars>
      </dgm:prSet>
      <dgm:spPr/>
    </dgm:pt>
  </dgm:ptLst>
  <dgm:cxnLst>
    <dgm:cxn modelId="{AA346400-8F47-406B-ACD2-F2B1799122CC}" srcId="{103730D2-94E2-41BA-B5F6-AA981D93C061}" destId="{AB8ACF88-E6A5-4DDD-9FB6-7EFC8533AA80}" srcOrd="3" destOrd="0" parTransId="{C6F0E70F-7FB8-4D43-832E-D40EAA45C2EB}" sibTransId="{14AA74E3-943C-4AE1-B885-7183D7166589}"/>
    <dgm:cxn modelId="{7787B108-E0F8-4F5E-A5BE-4E3C9EEEBCC0}" type="presOf" srcId="{4E5BF987-F0AF-45D8-9FF2-189CE561E082}" destId="{200180BC-26B0-43B3-BE16-8B7A7F3EFB0E}" srcOrd="0" destOrd="0" presId="urn:microsoft.com/office/officeart/2018/5/layout/IconLeafLabelList"/>
    <dgm:cxn modelId="{3D69AA13-6F39-43CB-B8C2-2C53A8B88EB8}" srcId="{103730D2-94E2-41BA-B5F6-AA981D93C061}" destId="{222A6A12-7D91-4DBE-B330-9995C4C0CFFE}" srcOrd="1" destOrd="0" parTransId="{45692F37-DADB-4E11-B56E-59F562B4A371}" sibTransId="{02E9D346-0AE3-4DD1-B2C2-6874DF5EA84C}"/>
    <dgm:cxn modelId="{C8838A21-E40C-4A47-AEFD-281E50282CB0}" type="presOf" srcId="{222A6A12-7D91-4DBE-B330-9995C4C0CFFE}" destId="{9E9CC024-8B6D-40F9-A24E-D5BD45526A18}" srcOrd="0" destOrd="0" presId="urn:microsoft.com/office/officeart/2018/5/layout/IconLeafLabelList"/>
    <dgm:cxn modelId="{A767DE64-A93E-48B4-ABD0-06E334B227DF}" srcId="{103730D2-94E2-41BA-B5F6-AA981D93C061}" destId="{822EE9FC-80F7-40A5-86E7-39E7B0E04EB8}" srcOrd="0" destOrd="0" parTransId="{7E6D0552-3F1F-48F2-8C9E-071B2B8FA17A}" sibTransId="{D2E0FF3F-2119-4C85-900C-EB273950EC05}"/>
    <dgm:cxn modelId="{6B8B6959-FFF8-42E7-BB8B-F67D7A20C298}" type="presOf" srcId="{50925269-B96E-4EB0-9288-B8BBE037D5E2}" destId="{1973E7A5-2971-4063-941C-33AD8E64FE80}" srcOrd="0" destOrd="0" presId="urn:microsoft.com/office/officeart/2018/5/layout/IconLeafLabelList"/>
    <dgm:cxn modelId="{2E805759-38D6-478A-9B13-5FDEA7968966}" type="presOf" srcId="{103730D2-94E2-41BA-B5F6-AA981D93C061}" destId="{3A2A5C10-A8FD-45E8-852D-5956EFE5B69D}" srcOrd="0" destOrd="0" presId="urn:microsoft.com/office/officeart/2018/5/layout/IconLeafLabelList"/>
    <dgm:cxn modelId="{85EEF49C-736B-48CD-85AE-8D7886B6D70B}" type="presOf" srcId="{AB8ACF88-E6A5-4DDD-9FB6-7EFC8533AA80}" destId="{612C68D9-9D02-4649-ACC8-3E0D93321238}" srcOrd="0" destOrd="0" presId="urn:microsoft.com/office/officeart/2018/5/layout/IconLeafLabelList"/>
    <dgm:cxn modelId="{56459CD2-99E4-4379-8B4E-D913D8C16A1D}" srcId="{103730D2-94E2-41BA-B5F6-AA981D93C061}" destId="{4E5BF987-F0AF-45D8-9FF2-189CE561E082}" srcOrd="2" destOrd="0" parTransId="{96164EEB-9F72-4EB0-AB2A-5A343EEEA144}" sibTransId="{BF55CEAD-27CA-4291-B77B-B2E0C1CE27A2}"/>
    <dgm:cxn modelId="{BA4AE2DF-3154-41C1-8DE2-A697844499DB}" srcId="{103730D2-94E2-41BA-B5F6-AA981D93C061}" destId="{50925269-B96E-4EB0-9288-B8BBE037D5E2}" srcOrd="4" destOrd="0" parTransId="{35AEA57B-9CDE-4CC8-BA3D-747B56C3D102}" sibTransId="{AE5B25CE-693E-4A4C-AD56-72488AC208CD}"/>
    <dgm:cxn modelId="{4E6993E8-7042-45F0-8D31-64A3447B3338}" type="presOf" srcId="{822EE9FC-80F7-40A5-86E7-39E7B0E04EB8}" destId="{99B52E56-3EB2-42F5-A5BE-E7B6DAE1AA27}" srcOrd="0" destOrd="0" presId="urn:microsoft.com/office/officeart/2018/5/layout/IconLeafLabelList"/>
    <dgm:cxn modelId="{D1580D77-2CB3-4628-9B00-95C631081D0E}" type="presParOf" srcId="{3A2A5C10-A8FD-45E8-852D-5956EFE5B69D}" destId="{731B2A7A-8F08-4949-B9E7-D03A8E218CE1}" srcOrd="0" destOrd="0" presId="urn:microsoft.com/office/officeart/2018/5/layout/IconLeafLabelList"/>
    <dgm:cxn modelId="{69001459-3782-46E4-B4DF-DBED3A1631C9}" type="presParOf" srcId="{731B2A7A-8F08-4949-B9E7-D03A8E218CE1}" destId="{F39A5EC5-10B9-4238-B4F0-DE5911F4E8C5}" srcOrd="0" destOrd="0" presId="urn:microsoft.com/office/officeart/2018/5/layout/IconLeafLabelList"/>
    <dgm:cxn modelId="{464504E5-F11E-4404-A73D-717BD3E02029}" type="presParOf" srcId="{731B2A7A-8F08-4949-B9E7-D03A8E218CE1}" destId="{808970C3-800A-4221-91A4-C437E017DD72}" srcOrd="1" destOrd="0" presId="urn:microsoft.com/office/officeart/2018/5/layout/IconLeafLabelList"/>
    <dgm:cxn modelId="{323934D3-8F94-4B83-865B-3A7B10D0D075}" type="presParOf" srcId="{731B2A7A-8F08-4949-B9E7-D03A8E218CE1}" destId="{11B92230-2F12-46B7-8CC0-B35E2436660C}" srcOrd="2" destOrd="0" presId="urn:microsoft.com/office/officeart/2018/5/layout/IconLeafLabelList"/>
    <dgm:cxn modelId="{EDB1C529-E0DD-4D2F-A0A5-6B9A2F197C42}" type="presParOf" srcId="{731B2A7A-8F08-4949-B9E7-D03A8E218CE1}" destId="{99B52E56-3EB2-42F5-A5BE-E7B6DAE1AA27}" srcOrd="3" destOrd="0" presId="urn:microsoft.com/office/officeart/2018/5/layout/IconLeafLabelList"/>
    <dgm:cxn modelId="{8B0D9C89-14FB-4F64-AA75-F40CB2E4B5E6}" type="presParOf" srcId="{3A2A5C10-A8FD-45E8-852D-5956EFE5B69D}" destId="{93DCFCE9-ED98-464E-AFE3-92ACECD6F5F3}" srcOrd="1" destOrd="0" presId="urn:microsoft.com/office/officeart/2018/5/layout/IconLeafLabelList"/>
    <dgm:cxn modelId="{6722D538-31E5-44D4-A9BF-621B16065A9A}" type="presParOf" srcId="{3A2A5C10-A8FD-45E8-852D-5956EFE5B69D}" destId="{01442E2B-D259-44BA-A9E5-9437F98D191A}" srcOrd="2" destOrd="0" presId="urn:microsoft.com/office/officeart/2018/5/layout/IconLeafLabelList"/>
    <dgm:cxn modelId="{4DA510F8-18EB-476F-BD5D-C5A520D1F7E9}" type="presParOf" srcId="{01442E2B-D259-44BA-A9E5-9437F98D191A}" destId="{DD034B76-E3D5-4D12-9AC0-FBD80CB1F0C5}" srcOrd="0" destOrd="0" presId="urn:microsoft.com/office/officeart/2018/5/layout/IconLeafLabelList"/>
    <dgm:cxn modelId="{0D593180-1314-4590-8FA0-05BCF0036D2A}" type="presParOf" srcId="{01442E2B-D259-44BA-A9E5-9437F98D191A}" destId="{21B929F4-A68F-4E4A-AE77-7AB42D93C927}" srcOrd="1" destOrd="0" presId="urn:microsoft.com/office/officeart/2018/5/layout/IconLeafLabelList"/>
    <dgm:cxn modelId="{CB34B457-303D-4B56-83DF-F56AEA112FC8}" type="presParOf" srcId="{01442E2B-D259-44BA-A9E5-9437F98D191A}" destId="{1A77EDBF-DA40-4E63-9AE1-DA5C6D8DEFE4}" srcOrd="2" destOrd="0" presId="urn:microsoft.com/office/officeart/2018/5/layout/IconLeafLabelList"/>
    <dgm:cxn modelId="{48614F4D-2DD3-4483-82BA-E7A3E723C63D}" type="presParOf" srcId="{01442E2B-D259-44BA-A9E5-9437F98D191A}" destId="{9E9CC024-8B6D-40F9-A24E-D5BD45526A18}" srcOrd="3" destOrd="0" presId="urn:microsoft.com/office/officeart/2018/5/layout/IconLeafLabelList"/>
    <dgm:cxn modelId="{B1661E80-D07D-4573-A401-FF83FA1D1CBC}" type="presParOf" srcId="{3A2A5C10-A8FD-45E8-852D-5956EFE5B69D}" destId="{6F86CDA0-5222-4539-910B-F61D170D5F41}" srcOrd="3" destOrd="0" presId="urn:microsoft.com/office/officeart/2018/5/layout/IconLeafLabelList"/>
    <dgm:cxn modelId="{571C05D0-22CD-4DD8-AF85-472389EB64E6}" type="presParOf" srcId="{3A2A5C10-A8FD-45E8-852D-5956EFE5B69D}" destId="{5C1DE9D4-67C4-41B8-8C00-3977D7420C98}" srcOrd="4" destOrd="0" presId="urn:microsoft.com/office/officeart/2018/5/layout/IconLeafLabelList"/>
    <dgm:cxn modelId="{5B21FC1A-6556-4FFB-80EC-EE8F78E758BA}" type="presParOf" srcId="{5C1DE9D4-67C4-41B8-8C00-3977D7420C98}" destId="{D547A0B1-DD42-4A68-9B8E-83D698D06B15}" srcOrd="0" destOrd="0" presId="urn:microsoft.com/office/officeart/2018/5/layout/IconLeafLabelList"/>
    <dgm:cxn modelId="{E6D3D430-A47B-415B-BDB7-22CB9EF9E245}" type="presParOf" srcId="{5C1DE9D4-67C4-41B8-8C00-3977D7420C98}" destId="{8D5CA2C0-4C87-488A-ABC7-9B1346443298}" srcOrd="1" destOrd="0" presId="urn:microsoft.com/office/officeart/2018/5/layout/IconLeafLabelList"/>
    <dgm:cxn modelId="{4A7868FA-49AC-454F-84AA-F5BFDC019A3A}" type="presParOf" srcId="{5C1DE9D4-67C4-41B8-8C00-3977D7420C98}" destId="{6AF8BD47-B97E-4BF6-9950-DAE9F803511E}" srcOrd="2" destOrd="0" presId="urn:microsoft.com/office/officeart/2018/5/layout/IconLeafLabelList"/>
    <dgm:cxn modelId="{D5495BB6-1A10-4843-A065-252C60C45748}" type="presParOf" srcId="{5C1DE9D4-67C4-41B8-8C00-3977D7420C98}" destId="{200180BC-26B0-43B3-BE16-8B7A7F3EFB0E}" srcOrd="3" destOrd="0" presId="urn:microsoft.com/office/officeart/2018/5/layout/IconLeafLabelList"/>
    <dgm:cxn modelId="{ACD3BFCF-068E-4541-A35B-F473D0103E27}" type="presParOf" srcId="{3A2A5C10-A8FD-45E8-852D-5956EFE5B69D}" destId="{B2C420B0-D526-4AD6-8202-D089DCA3CDA5}" srcOrd="5" destOrd="0" presId="urn:microsoft.com/office/officeart/2018/5/layout/IconLeafLabelList"/>
    <dgm:cxn modelId="{BF6A91CF-3E9B-457D-80F5-1D0BB1CCBC93}" type="presParOf" srcId="{3A2A5C10-A8FD-45E8-852D-5956EFE5B69D}" destId="{650380E7-3AAE-4C30-A8BD-69FB8CAC1803}" srcOrd="6" destOrd="0" presId="urn:microsoft.com/office/officeart/2018/5/layout/IconLeafLabelList"/>
    <dgm:cxn modelId="{38645D66-F2A0-46B2-8262-2286300D2EB5}" type="presParOf" srcId="{650380E7-3AAE-4C30-A8BD-69FB8CAC1803}" destId="{036D6F51-93D9-45D5-985C-45208C367E84}" srcOrd="0" destOrd="0" presId="urn:microsoft.com/office/officeart/2018/5/layout/IconLeafLabelList"/>
    <dgm:cxn modelId="{A38E4D05-A02B-4314-9E8B-84B77CDFDD6E}" type="presParOf" srcId="{650380E7-3AAE-4C30-A8BD-69FB8CAC1803}" destId="{AD4C74D6-0357-4429-8106-EEDE77DC8B3B}" srcOrd="1" destOrd="0" presId="urn:microsoft.com/office/officeart/2018/5/layout/IconLeafLabelList"/>
    <dgm:cxn modelId="{42CC6DF8-B3CF-49DB-828A-E521DFEF1D20}" type="presParOf" srcId="{650380E7-3AAE-4C30-A8BD-69FB8CAC1803}" destId="{25BDE5B0-263A-4B57-A95C-45438E5C7AF5}" srcOrd="2" destOrd="0" presId="urn:microsoft.com/office/officeart/2018/5/layout/IconLeafLabelList"/>
    <dgm:cxn modelId="{EE60A8B1-3728-4F1C-9B92-7C1EE1479B1C}" type="presParOf" srcId="{650380E7-3AAE-4C30-A8BD-69FB8CAC1803}" destId="{612C68D9-9D02-4649-ACC8-3E0D93321238}" srcOrd="3" destOrd="0" presId="urn:microsoft.com/office/officeart/2018/5/layout/IconLeafLabelList"/>
    <dgm:cxn modelId="{0C5DE2E7-B7D0-4CF0-A3B2-0BAFD4F0CF29}" type="presParOf" srcId="{3A2A5C10-A8FD-45E8-852D-5956EFE5B69D}" destId="{D1D67F3B-B6EA-4B86-A890-9048F44B9033}" srcOrd="7" destOrd="0" presId="urn:microsoft.com/office/officeart/2018/5/layout/IconLeafLabelList"/>
    <dgm:cxn modelId="{4285DBC0-EB3F-4F32-B92F-5B2138B837A1}" type="presParOf" srcId="{3A2A5C10-A8FD-45E8-852D-5956EFE5B69D}" destId="{692078F1-26A7-49B5-960E-68A08A8FC9A0}" srcOrd="8" destOrd="0" presId="urn:microsoft.com/office/officeart/2018/5/layout/IconLeafLabelList"/>
    <dgm:cxn modelId="{5C3D2E51-F3D2-4EF0-BAF1-AD73D213DCE8}" type="presParOf" srcId="{692078F1-26A7-49B5-960E-68A08A8FC9A0}" destId="{11BA85DC-BA85-4E3D-94CA-4187CC414BC3}" srcOrd="0" destOrd="0" presId="urn:microsoft.com/office/officeart/2018/5/layout/IconLeafLabelList"/>
    <dgm:cxn modelId="{27199C26-E674-46CD-BE88-E0A17251D2E4}" type="presParOf" srcId="{692078F1-26A7-49B5-960E-68A08A8FC9A0}" destId="{CA45C1E4-AB4E-4A46-B8FF-3989B46E8112}" srcOrd="1" destOrd="0" presId="urn:microsoft.com/office/officeart/2018/5/layout/IconLeafLabelList"/>
    <dgm:cxn modelId="{E3CF4BBC-6800-4B3E-A0A1-7A7189B0F764}" type="presParOf" srcId="{692078F1-26A7-49B5-960E-68A08A8FC9A0}" destId="{8A9215BB-CAAC-4D91-BF26-2CC20EE984B1}" srcOrd="2" destOrd="0" presId="urn:microsoft.com/office/officeart/2018/5/layout/IconLeafLabelList"/>
    <dgm:cxn modelId="{0CDE08E7-331B-47F6-B07C-171842FF3A5C}" type="presParOf" srcId="{692078F1-26A7-49B5-960E-68A08A8FC9A0}" destId="{1973E7A5-2971-4063-941C-33AD8E64FE80}"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A13F38B-74E7-49FC-BBCC-51D1D7A990EC}"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B7D28216-81B6-44BB-B65D-3F3913463C23}">
      <dgm:prSet/>
      <dgm:spPr/>
      <dgm:t>
        <a:bodyPr/>
        <a:lstStyle/>
        <a:p>
          <a:r>
            <a:rPr lang="en-US"/>
            <a:t>Renewable Energy</a:t>
          </a:r>
        </a:p>
      </dgm:t>
    </dgm:pt>
    <dgm:pt modelId="{7EC854DD-E546-48B9-BA01-B6E31981AEDB}" type="parTrans" cxnId="{C3EFC316-F9DD-40F4-A491-7B3C9A353DD7}">
      <dgm:prSet/>
      <dgm:spPr/>
      <dgm:t>
        <a:bodyPr/>
        <a:lstStyle/>
        <a:p>
          <a:endParaRPr lang="en-US"/>
        </a:p>
      </dgm:t>
    </dgm:pt>
    <dgm:pt modelId="{DA908B1A-D5E6-493E-9199-2DDE341F7F05}" type="sibTrans" cxnId="{C3EFC316-F9DD-40F4-A491-7B3C9A353DD7}">
      <dgm:prSet/>
      <dgm:spPr/>
      <dgm:t>
        <a:bodyPr/>
        <a:lstStyle/>
        <a:p>
          <a:endParaRPr lang="en-US"/>
        </a:p>
      </dgm:t>
    </dgm:pt>
    <dgm:pt modelId="{7ECD6CE6-3938-4D73-A53D-8A258909DC7B}">
      <dgm:prSet/>
      <dgm:spPr/>
      <dgm:t>
        <a:bodyPr/>
        <a:lstStyle/>
        <a:p>
          <a:r>
            <a:rPr lang="en-US"/>
            <a:t>Solar Energy</a:t>
          </a:r>
        </a:p>
      </dgm:t>
    </dgm:pt>
    <dgm:pt modelId="{0AED0BF7-AEE8-45D8-ADF9-AF8016D231CD}" type="parTrans" cxnId="{6A4F48BA-B5CA-4208-84FB-7A2CE59E5421}">
      <dgm:prSet/>
      <dgm:spPr/>
      <dgm:t>
        <a:bodyPr/>
        <a:lstStyle/>
        <a:p>
          <a:endParaRPr lang="en-US"/>
        </a:p>
      </dgm:t>
    </dgm:pt>
    <dgm:pt modelId="{84CA85B8-9413-41B3-9160-94C380E5F39A}" type="sibTrans" cxnId="{6A4F48BA-B5CA-4208-84FB-7A2CE59E5421}">
      <dgm:prSet/>
      <dgm:spPr/>
      <dgm:t>
        <a:bodyPr/>
        <a:lstStyle/>
        <a:p>
          <a:endParaRPr lang="en-US"/>
        </a:p>
      </dgm:t>
    </dgm:pt>
    <dgm:pt modelId="{408D502F-261F-4B6F-B003-A16FC07C5074}">
      <dgm:prSet/>
      <dgm:spPr/>
      <dgm:t>
        <a:bodyPr/>
        <a:lstStyle/>
        <a:p>
          <a:r>
            <a:rPr lang="en-US"/>
            <a:t>Power grid must be made smarter</a:t>
          </a:r>
        </a:p>
      </dgm:t>
    </dgm:pt>
    <dgm:pt modelId="{A4A27A1D-E308-49A3-924B-F22D69BED06B}" type="parTrans" cxnId="{0B04CDD3-038F-41D7-9B63-941CBFB64FD0}">
      <dgm:prSet/>
      <dgm:spPr/>
      <dgm:t>
        <a:bodyPr/>
        <a:lstStyle/>
        <a:p>
          <a:endParaRPr lang="en-US"/>
        </a:p>
      </dgm:t>
    </dgm:pt>
    <dgm:pt modelId="{80114B9F-3647-43A7-B733-89DF3B6D90B8}" type="sibTrans" cxnId="{0B04CDD3-038F-41D7-9B63-941CBFB64FD0}">
      <dgm:prSet/>
      <dgm:spPr/>
      <dgm:t>
        <a:bodyPr/>
        <a:lstStyle/>
        <a:p>
          <a:endParaRPr lang="en-US"/>
        </a:p>
      </dgm:t>
    </dgm:pt>
    <dgm:pt modelId="{32732A72-E40B-4E24-93BC-2E7160F00699}">
      <dgm:prSet/>
      <dgm:spPr/>
      <dgm:t>
        <a:bodyPr/>
        <a:lstStyle/>
        <a:p>
          <a:r>
            <a:rPr lang="en-US"/>
            <a:t>Reducing the need for installing additional transmission and distribution systems</a:t>
          </a:r>
        </a:p>
      </dgm:t>
    </dgm:pt>
    <dgm:pt modelId="{1E1F9AEF-CCBE-470A-8F6A-E88E7AD455C7}" type="parTrans" cxnId="{439DA065-780B-4F35-B15F-B79699E551A7}">
      <dgm:prSet/>
      <dgm:spPr/>
      <dgm:t>
        <a:bodyPr/>
        <a:lstStyle/>
        <a:p>
          <a:endParaRPr lang="en-US"/>
        </a:p>
      </dgm:t>
    </dgm:pt>
    <dgm:pt modelId="{19D94E31-1176-4AAB-89D8-2E2936065DDC}" type="sibTrans" cxnId="{439DA065-780B-4F35-B15F-B79699E551A7}">
      <dgm:prSet/>
      <dgm:spPr/>
      <dgm:t>
        <a:bodyPr/>
        <a:lstStyle/>
        <a:p>
          <a:endParaRPr lang="en-US"/>
        </a:p>
      </dgm:t>
    </dgm:pt>
    <dgm:pt modelId="{752B96D3-0650-4DBC-9553-44ABCEE0A6D4}">
      <dgm:prSet/>
      <dgm:spPr/>
      <dgm:t>
        <a:bodyPr/>
        <a:lstStyle/>
        <a:p>
          <a:r>
            <a:rPr lang="en-US"/>
            <a:t>All, provide long-term environmental and economic growth for India.</a:t>
          </a:r>
        </a:p>
      </dgm:t>
    </dgm:pt>
    <dgm:pt modelId="{33A63C05-CC48-408A-BE05-55B40A24D61C}" type="parTrans" cxnId="{299B149B-A9A6-4C57-AB19-E340EF9D48E8}">
      <dgm:prSet/>
      <dgm:spPr/>
      <dgm:t>
        <a:bodyPr/>
        <a:lstStyle/>
        <a:p>
          <a:endParaRPr lang="en-US"/>
        </a:p>
      </dgm:t>
    </dgm:pt>
    <dgm:pt modelId="{11BC9623-AABF-4875-9ED2-7EE07278E302}" type="sibTrans" cxnId="{299B149B-A9A6-4C57-AB19-E340EF9D48E8}">
      <dgm:prSet/>
      <dgm:spPr/>
      <dgm:t>
        <a:bodyPr/>
        <a:lstStyle/>
        <a:p>
          <a:endParaRPr lang="en-US"/>
        </a:p>
      </dgm:t>
    </dgm:pt>
    <dgm:pt modelId="{1E646133-19F0-4246-9AD4-553CC76E8DFC}" type="pres">
      <dgm:prSet presAssocID="{5A13F38B-74E7-49FC-BBCC-51D1D7A990EC}" presName="linear" presStyleCnt="0">
        <dgm:presLayoutVars>
          <dgm:animLvl val="lvl"/>
          <dgm:resizeHandles val="exact"/>
        </dgm:presLayoutVars>
      </dgm:prSet>
      <dgm:spPr/>
    </dgm:pt>
    <dgm:pt modelId="{B5AE456A-02D0-4623-AFB2-49825945147C}" type="pres">
      <dgm:prSet presAssocID="{B7D28216-81B6-44BB-B65D-3F3913463C23}" presName="parentText" presStyleLbl="node1" presStyleIdx="0" presStyleCnt="3">
        <dgm:presLayoutVars>
          <dgm:chMax val="0"/>
          <dgm:bulletEnabled val="1"/>
        </dgm:presLayoutVars>
      </dgm:prSet>
      <dgm:spPr/>
    </dgm:pt>
    <dgm:pt modelId="{043AA2CF-9553-4FD7-B1CF-1DE44D5E40A5}" type="pres">
      <dgm:prSet presAssocID="{B7D28216-81B6-44BB-B65D-3F3913463C23}" presName="childText" presStyleLbl="revTx" presStyleIdx="0" presStyleCnt="2">
        <dgm:presLayoutVars>
          <dgm:bulletEnabled val="1"/>
        </dgm:presLayoutVars>
      </dgm:prSet>
      <dgm:spPr/>
    </dgm:pt>
    <dgm:pt modelId="{028764F8-CE34-4621-AC32-0B612A0E4A47}" type="pres">
      <dgm:prSet presAssocID="{408D502F-261F-4B6F-B003-A16FC07C5074}" presName="parentText" presStyleLbl="node1" presStyleIdx="1" presStyleCnt="3">
        <dgm:presLayoutVars>
          <dgm:chMax val="0"/>
          <dgm:bulletEnabled val="1"/>
        </dgm:presLayoutVars>
      </dgm:prSet>
      <dgm:spPr/>
    </dgm:pt>
    <dgm:pt modelId="{BFE01F76-D288-412B-A127-7E63EB75E388}" type="pres">
      <dgm:prSet presAssocID="{408D502F-261F-4B6F-B003-A16FC07C5074}" presName="childText" presStyleLbl="revTx" presStyleIdx="1" presStyleCnt="2">
        <dgm:presLayoutVars>
          <dgm:bulletEnabled val="1"/>
        </dgm:presLayoutVars>
      </dgm:prSet>
      <dgm:spPr/>
    </dgm:pt>
    <dgm:pt modelId="{76F15CBA-20D1-4258-B24D-558F77C762B7}" type="pres">
      <dgm:prSet presAssocID="{752B96D3-0650-4DBC-9553-44ABCEE0A6D4}" presName="parentText" presStyleLbl="node1" presStyleIdx="2" presStyleCnt="3">
        <dgm:presLayoutVars>
          <dgm:chMax val="0"/>
          <dgm:bulletEnabled val="1"/>
        </dgm:presLayoutVars>
      </dgm:prSet>
      <dgm:spPr/>
    </dgm:pt>
  </dgm:ptLst>
  <dgm:cxnLst>
    <dgm:cxn modelId="{84B6DC14-6291-43B6-BC7C-96B8C82C20A2}" type="presOf" srcId="{5A13F38B-74E7-49FC-BBCC-51D1D7A990EC}" destId="{1E646133-19F0-4246-9AD4-553CC76E8DFC}" srcOrd="0" destOrd="0" presId="urn:microsoft.com/office/officeart/2005/8/layout/vList2"/>
    <dgm:cxn modelId="{C3EFC316-F9DD-40F4-A491-7B3C9A353DD7}" srcId="{5A13F38B-74E7-49FC-BBCC-51D1D7A990EC}" destId="{B7D28216-81B6-44BB-B65D-3F3913463C23}" srcOrd="0" destOrd="0" parTransId="{7EC854DD-E546-48B9-BA01-B6E31981AEDB}" sibTransId="{DA908B1A-D5E6-493E-9199-2DDE341F7F05}"/>
    <dgm:cxn modelId="{DB35E016-B6DB-439A-ADE8-A39BE1ABC36D}" type="presOf" srcId="{752B96D3-0650-4DBC-9553-44ABCEE0A6D4}" destId="{76F15CBA-20D1-4258-B24D-558F77C762B7}" srcOrd="0" destOrd="0" presId="urn:microsoft.com/office/officeart/2005/8/layout/vList2"/>
    <dgm:cxn modelId="{886F415E-FBEC-4823-9DDF-4D3D0EE18D2F}" type="presOf" srcId="{408D502F-261F-4B6F-B003-A16FC07C5074}" destId="{028764F8-CE34-4621-AC32-0B612A0E4A47}" srcOrd="0" destOrd="0" presId="urn:microsoft.com/office/officeart/2005/8/layout/vList2"/>
    <dgm:cxn modelId="{439DA065-780B-4F35-B15F-B79699E551A7}" srcId="{408D502F-261F-4B6F-B003-A16FC07C5074}" destId="{32732A72-E40B-4E24-93BC-2E7160F00699}" srcOrd="0" destOrd="0" parTransId="{1E1F9AEF-CCBE-470A-8F6A-E88E7AD455C7}" sibTransId="{19D94E31-1176-4AAB-89D8-2E2936065DDC}"/>
    <dgm:cxn modelId="{360ADE56-77D5-4E25-9ADC-0E5BEF7C1B1B}" type="presOf" srcId="{7ECD6CE6-3938-4D73-A53D-8A258909DC7B}" destId="{043AA2CF-9553-4FD7-B1CF-1DE44D5E40A5}" srcOrd="0" destOrd="0" presId="urn:microsoft.com/office/officeart/2005/8/layout/vList2"/>
    <dgm:cxn modelId="{299B149B-A9A6-4C57-AB19-E340EF9D48E8}" srcId="{5A13F38B-74E7-49FC-BBCC-51D1D7A990EC}" destId="{752B96D3-0650-4DBC-9553-44ABCEE0A6D4}" srcOrd="2" destOrd="0" parTransId="{33A63C05-CC48-408A-BE05-55B40A24D61C}" sibTransId="{11BC9623-AABF-4875-9ED2-7EE07278E302}"/>
    <dgm:cxn modelId="{6A4F48BA-B5CA-4208-84FB-7A2CE59E5421}" srcId="{B7D28216-81B6-44BB-B65D-3F3913463C23}" destId="{7ECD6CE6-3938-4D73-A53D-8A258909DC7B}" srcOrd="0" destOrd="0" parTransId="{0AED0BF7-AEE8-45D8-ADF9-AF8016D231CD}" sibTransId="{84CA85B8-9413-41B3-9160-94C380E5F39A}"/>
    <dgm:cxn modelId="{19A919CB-2A9D-41FC-831A-508CC5FC1335}" type="presOf" srcId="{32732A72-E40B-4E24-93BC-2E7160F00699}" destId="{BFE01F76-D288-412B-A127-7E63EB75E388}" srcOrd="0" destOrd="0" presId="urn:microsoft.com/office/officeart/2005/8/layout/vList2"/>
    <dgm:cxn modelId="{F55248CE-3382-445A-A382-B41C39270444}" type="presOf" srcId="{B7D28216-81B6-44BB-B65D-3F3913463C23}" destId="{B5AE456A-02D0-4623-AFB2-49825945147C}" srcOrd="0" destOrd="0" presId="urn:microsoft.com/office/officeart/2005/8/layout/vList2"/>
    <dgm:cxn modelId="{0B04CDD3-038F-41D7-9B63-941CBFB64FD0}" srcId="{5A13F38B-74E7-49FC-BBCC-51D1D7A990EC}" destId="{408D502F-261F-4B6F-B003-A16FC07C5074}" srcOrd="1" destOrd="0" parTransId="{A4A27A1D-E308-49A3-924B-F22D69BED06B}" sibTransId="{80114B9F-3647-43A7-B733-89DF3B6D90B8}"/>
    <dgm:cxn modelId="{F7D61D93-BB1C-412F-A3B1-904D2429D061}" type="presParOf" srcId="{1E646133-19F0-4246-9AD4-553CC76E8DFC}" destId="{B5AE456A-02D0-4623-AFB2-49825945147C}" srcOrd="0" destOrd="0" presId="urn:microsoft.com/office/officeart/2005/8/layout/vList2"/>
    <dgm:cxn modelId="{4DDF981D-0113-400F-9062-9F6166F16D47}" type="presParOf" srcId="{1E646133-19F0-4246-9AD4-553CC76E8DFC}" destId="{043AA2CF-9553-4FD7-B1CF-1DE44D5E40A5}" srcOrd="1" destOrd="0" presId="urn:microsoft.com/office/officeart/2005/8/layout/vList2"/>
    <dgm:cxn modelId="{BEFB7587-A30D-41F6-BD01-09C756D0A641}" type="presParOf" srcId="{1E646133-19F0-4246-9AD4-553CC76E8DFC}" destId="{028764F8-CE34-4621-AC32-0B612A0E4A47}" srcOrd="2" destOrd="0" presId="urn:microsoft.com/office/officeart/2005/8/layout/vList2"/>
    <dgm:cxn modelId="{D0BD8369-76CE-4185-8155-51418A5497CE}" type="presParOf" srcId="{1E646133-19F0-4246-9AD4-553CC76E8DFC}" destId="{BFE01F76-D288-412B-A127-7E63EB75E388}" srcOrd="3" destOrd="0" presId="urn:microsoft.com/office/officeart/2005/8/layout/vList2"/>
    <dgm:cxn modelId="{3CF3F118-D133-4EDA-AD44-A118A6D35A3E}" type="presParOf" srcId="{1E646133-19F0-4246-9AD4-553CC76E8DFC}" destId="{76F15CBA-20D1-4258-B24D-558F77C762B7}"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E3227F-4696-4FDF-A593-C7DBFAEDD5A0}">
      <dsp:nvSpPr>
        <dsp:cNvPr id="0" name=""/>
        <dsp:cNvSpPr/>
      </dsp:nvSpPr>
      <dsp:spPr>
        <a:xfrm>
          <a:off x="0" y="608039"/>
          <a:ext cx="6967728" cy="10342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July of 2012 was tough interval in case of electricity accessibility in India.</a:t>
          </a:r>
        </a:p>
      </dsp:txBody>
      <dsp:txXfrm>
        <a:off x="50489" y="658528"/>
        <a:ext cx="6866750" cy="933302"/>
      </dsp:txXfrm>
    </dsp:sp>
    <dsp:sp modelId="{8B428A65-7265-407D-9DA3-7CA0B6AD2848}">
      <dsp:nvSpPr>
        <dsp:cNvPr id="0" name=""/>
        <dsp:cNvSpPr/>
      </dsp:nvSpPr>
      <dsp:spPr>
        <a:xfrm>
          <a:off x="0" y="1717200"/>
          <a:ext cx="6967728" cy="103428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Blackouts last</a:t>
          </a:r>
          <a:r>
            <a:rPr lang="tr-TR" sz="2600" kern="1200" dirty="0" err="1"/>
            <a:t>ed</a:t>
          </a:r>
          <a:r>
            <a:rPr lang="en-US" sz="2600" kern="1200" dirty="0"/>
            <a:t> around 2 days: 30 and 31 July 2012.</a:t>
          </a:r>
        </a:p>
      </dsp:txBody>
      <dsp:txXfrm>
        <a:off x="50489" y="1767689"/>
        <a:ext cx="6866750" cy="933302"/>
      </dsp:txXfrm>
    </dsp:sp>
    <dsp:sp modelId="{4ED13AA0-EED4-4C38-A686-8F59A82553D2}">
      <dsp:nvSpPr>
        <dsp:cNvPr id="0" name=""/>
        <dsp:cNvSpPr/>
      </dsp:nvSpPr>
      <dsp:spPr>
        <a:xfrm>
          <a:off x="0" y="2826359"/>
          <a:ext cx="6967728" cy="103428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350 million people are affected on first day, and 670 million are affected on second day</a:t>
          </a:r>
          <a:r>
            <a:rPr lang="tr-TR" sz="2600" kern="1200" dirty="0"/>
            <a:t>.</a:t>
          </a:r>
          <a:endParaRPr lang="en-US" sz="2600" kern="1200" dirty="0"/>
        </a:p>
      </dsp:txBody>
      <dsp:txXfrm>
        <a:off x="50489" y="2876848"/>
        <a:ext cx="6866750" cy="933302"/>
      </dsp:txXfrm>
    </dsp:sp>
    <dsp:sp modelId="{18E29867-CC37-4EAC-A09E-E2064EA8C181}">
      <dsp:nvSpPr>
        <dsp:cNvPr id="0" name=""/>
        <dsp:cNvSpPr/>
      </dsp:nvSpPr>
      <dsp:spPr>
        <a:xfrm>
          <a:off x="0" y="3935520"/>
          <a:ext cx="6967728" cy="10342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Briefly 21 out of 28 Indian states faced problems.</a:t>
          </a:r>
        </a:p>
      </dsp:txBody>
      <dsp:txXfrm>
        <a:off x="50489" y="3986009"/>
        <a:ext cx="6866750" cy="9333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8B4069-06C1-45AE-A354-C47C406773C7}">
      <dsp:nvSpPr>
        <dsp:cNvPr id="0" name=""/>
        <dsp:cNvSpPr/>
      </dsp:nvSpPr>
      <dsp:spPr>
        <a:xfrm>
          <a:off x="0" y="77392"/>
          <a:ext cx="10506456" cy="11138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July 2012: NEW grid was operating in a stressed and unsafe situation.</a:t>
          </a:r>
        </a:p>
      </dsp:txBody>
      <dsp:txXfrm>
        <a:off x="54373" y="131765"/>
        <a:ext cx="10397710" cy="1005094"/>
      </dsp:txXfrm>
    </dsp:sp>
    <dsp:sp modelId="{FDB2D760-28B3-4D5D-A313-DF0983D763EA}">
      <dsp:nvSpPr>
        <dsp:cNvPr id="0" name=""/>
        <dsp:cNvSpPr/>
      </dsp:nvSpPr>
      <dsp:spPr>
        <a:xfrm>
          <a:off x="0" y="1191232"/>
          <a:ext cx="10506456" cy="1072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580"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dirty="0"/>
            <a:t>Huge increase of agricultural demand in Northern grid.</a:t>
          </a:r>
        </a:p>
        <a:p>
          <a:pPr marL="228600" lvl="1" indent="-228600" algn="l" defTabSz="977900">
            <a:lnSpc>
              <a:spcPct val="90000"/>
            </a:lnSpc>
            <a:spcBef>
              <a:spcPct val="0"/>
            </a:spcBef>
            <a:spcAft>
              <a:spcPct val="20000"/>
            </a:spcAft>
            <a:buChar char="•"/>
          </a:pPr>
          <a:r>
            <a:rPr lang="en-US" sz="2200" kern="1200" dirty="0"/>
            <a:t>Excess power in Western grid resulted in very high outflows of power to Northern region.</a:t>
          </a:r>
        </a:p>
      </dsp:txBody>
      <dsp:txXfrm>
        <a:off x="0" y="1191232"/>
        <a:ext cx="10506456" cy="1072260"/>
      </dsp:txXfrm>
    </dsp:sp>
    <dsp:sp modelId="{69156420-1C01-4ABC-9198-4E8B8B176D6B}">
      <dsp:nvSpPr>
        <dsp:cNvPr id="0" name=""/>
        <dsp:cNvSpPr/>
      </dsp:nvSpPr>
      <dsp:spPr>
        <a:xfrm>
          <a:off x="0" y="2263493"/>
          <a:ext cx="10506456" cy="11138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Same time only 2 of 4 West-North interconnections were available.</a:t>
          </a:r>
        </a:p>
      </dsp:txBody>
      <dsp:txXfrm>
        <a:off x="54373" y="2317866"/>
        <a:ext cx="10397710" cy="1005094"/>
      </dsp:txXfrm>
    </dsp:sp>
    <dsp:sp modelId="{0D39CE64-0B4B-4137-89E2-768E39218AEE}">
      <dsp:nvSpPr>
        <dsp:cNvPr id="0" name=""/>
        <dsp:cNvSpPr/>
      </dsp:nvSpPr>
      <dsp:spPr>
        <a:xfrm>
          <a:off x="0" y="3377333"/>
          <a:ext cx="10506456" cy="1130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580"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a:t>One of the lines was being upgraded since 28 July.</a:t>
          </a:r>
        </a:p>
        <a:p>
          <a:pPr marL="228600" lvl="1" indent="-228600" algn="l" defTabSz="977900">
            <a:lnSpc>
              <a:spcPct val="90000"/>
            </a:lnSpc>
            <a:spcBef>
              <a:spcPct val="0"/>
            </a:spcBef>
            <a:spcAft>
              <a:spcPct val="20000"/>
            </a:spcAft>
            <a:buChar char="•"/>
          </a:pPr>
          <a:r>
            <a:rPr lang="en-US" sz="2200" kern="1200"/>
            <a:t>Other line went out of service because of equipment failure.</a:t>
          </a:r>
        </a:p>
        <a:p>
          <a:pPr marL="228600" lvl="1" indent="-228600" algn="l" defTabSz="977900">
            <a:lnSpc>
              <a:spcPct val="90000"/>
            </a:lnSpc>
            <a:spcBef>
              <a:spcPct val="0"/>
            </a:spcBef>
            <a:spcAft>
              <a:spcPct val="20000"/>
            </a:spcAft>
            <a:buChar char="•"/>
          </a:pPr>
          <a:r>
            <a:rPr lang="en-US" sz="2200" kern="1200"/>
            <a:t>So that, other 2 lines are forced to work on their limits.</a:t>
          </a:r>
        </a:p>
      </dsp:txBody>
      <dsp:txXfrm>
        <a:off x="0" y="3377333"/>
        <a:ext cx="10506456" cy="11302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9A5EC5-10B9-4238-B4F0-DE5911F4E8C5}">
      <dsp:nvSpPr>
        <dsp:cNvPr id="0" name=""/>
        <dsp:cNvSpPr/>
      </dsp:nvSpPr>
      <dsp:spPr>
        <a:xfrm>
          <a:off x="510322" y="105745"/>
          <a:ext cx="1193546" cy="1193546"/>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8970C3-800A-4221-91A4-C437E017DD72}">
      <dsp:nvSpPr>
        <dsp:cNvPr id="0" name=""/>
        <dsp:cNvSpPr/>
      </dsp:nvSpPr>
      <dsp:spPr>
        <a:xfrm>
          <a:off x="764684" y="360108"/>
          <a:ext cx="684821" cy="6848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B52E56-3EB2-42F5-A5BE-E7B6DAE1AA27}">
      <dsp:nvSpPr>
        <dsp:cNvPr id="0" name=""/>
        <dsp:cNvSpPr/>
      </dsp:nvSpPr>
      <dsp:spPr>
        <a:xfrm>
          <a:off x="128778" y="1671052"/>
          <a:ext cx="1956633"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Implementing and integrating smarter and newer forms of supply</a:t>
          </a:r>
        </a:p>
      </dsp:txBody>
      <dsp:txXfrm>
        <a:off x="128778" y="1671052"/>
        <a:ext cx="1956633" cy="855000"/>
      </dsp:txXfrm>
    </dsp:sp>
    <dsp:sp modelId="{DD034B76-E3D5-4D12-9AC0-FBD80CB1F0C5}">
      <dsp:nvSpPr>
        <dsp:cNvPr id="0" name=""/>
        <dsp:cNvSpPr/>
      </dsp:nvSpPr>
      <dsp:spPr>
        <a:xfrm>
          <a:off x="2809366" y="105745"/>
          <a:ext cx="1193546" cy="1193546"/>
        </a:xfrm>
        <a:prstGeom prst="round2DiagRect">
          <a:avLst>
            <a:gd name="adj1" fmla="val 29727"/>
            <a:gd name="adj2" fmla="val 0"/>
          </a:avLst>
        </a:prstGeom>
        <a:solidFill>
          <a:schemeClr val="accent5">
            <a:hueOff val="4352466"/>
            <a:satOff val="1923"/>
            <a:lumOff val="-2108"/>
            <a:alphaOff val="0"/>
          </a:schemeClr>
        </a:solidFill>
        <a:ln>
          <a:noFill/>
        </a:ln>
        <a:effectLst/>
      </dsp:spPr>
      <dsp:style>
        <a:lnRef idx="0">
          <a:scrgbClr r="0" g="0" b="0"/>
        </a:lnRef>
        <a:fillRef idx="1">
          <a:scrgbClr r="0" g="0" b="0"/>
        </a:fillRef>
        <a:effectRef idx="0">
          <a:scrgbClr r="0" g="0" b="0"/>
        </a:effectRef>
        <a:fontRef idx="minor"/>
      </dsp:style>
    </dsp:sp>
    <dsp:sp modelId="{21B929F4-A68F-4E4A-AE77-7AB42D93C927}">
      <dsp:nvSpPr>
        <dsp:cNvPr id="0" name=""/>
        <dsp:cNvSpPr/>
      </dsp:nvSpPr>
      <dsp:spPr>
        <a:xfrm>
          <a:off x="3063729" y="360108"/>
          <a:ext cx="684821" cy="6848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E9CC024-8B6D-40F9-A24E-D5BD45526A18}">
      <dsp:nvSpPr>
        <dsp:cNvPr id="0" name=""/>
        <dsp:cNvSpPr/>
      </dsp:nvSpPr>
      <dsp:spPr>
        <a:xfrm>
          <a:off x="2427823" y="1671052"/>
          <a:ext cx="1956633"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Developing and exploiting Renewable energy sources and low carbon baseload technologies</a:t>
          </a:r>
        </a:p>
      </dsp:txBody>
      <dsp:txXfrm>
        <a:off x="2427823" y="1671052"/>
        <a:ext cx="1956633" cy="855000"/>
      </dsp:txXfrm>
    </dsp:sp>
    <dsp:sp modelId="{D547A0B1-DD42-4A68-9B8E-83D698D06B15}">
      <dsp:nvSpPr>
        <dsp:cNvPr id="0" name=""/>
        <dsp:cNvSpPr/>
      </dsp:nvSpPr>
      <dsp:spPr>
        <a:xfrm>
          <a:off x="5108411" y="105745"/>
          <a:ext cx="1193546" cy="1193546"/>
        </a:xfrm>
        <a:prstGeom prst="round2DiagRect">
          <a:avLst>
            <a:gd name="adj1" fmla="val 29727"/>
            <a:gd name="adj2" fmla="val 0"/>
          </a:avLst>
        </a:prstGeom>
        <a:solidFill>
          <a:schemeClr val="accent5">
            <a:hueOff val="8704932"/>
            <a:satOff val="3846"/>
            <a:lumOff val="-4216"/>
            <a:alphaOff val="0"/>
          </a:schemeClr>
        </a:solidFill>
        <a:ln>
          <a:noFill/>
        </a:ln>
        <a:effectLst/>
      </dsp:spPr>
      <dsp:style>
        <a:lnRef idx="0">
          <a:scrgbClr r="0" g="0" b="0"/>
        </a:lnRef>
        <a:fillRef idx="1">
          <a:scrgbClr r="0" g="0" b="0"/>
        </a:fillRef>
        <a:effectRef idx="0">
          <a:scrgbClr r="0" g="0" b="0"/>
        </a:effectRef>
        <a:fontRef idx="minor"/>
      </dsp:style>
    </dsp:sp>
    <dsp:sp modelId="{8D5CA2C0-4C87-488A-ABC7-9B1346443298}">
      <dsp:nvSpPr>
        <dsp:cNvPr id="0" name=""/>
        <dsp:cNvSpPr/>
      </dsp:nvSpPr>
      <dsp:spPr>
        <a:xfrm>
          <a:off x="5362773" y="360108"/>
          <a:ext cx="684821" cy="6848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0180BC-26B0-43B3-BE16-8B7A7F3EFB0E}">
      <dsp:nvSpPr>
        <dsp:cNvPr id="0" name=""/>
        <dsp:cNvSpPr/>
      </dsp:nvSpPr>
      <dsp:spPr>
        <a:xfrm>
          <a:off x="4726867" y="1671052"/>
          <a:ext cx="1956633"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Energy-efficient buildings</a:t>
          </a:r>
        </a:p>
      </dsp:txBody>
      <dsp:txXfrm>
        <a:off x="4726867" y="1671052"/>
        <a:ext cx="1956633" cy="855000"/>
      </dsp:txXfrm>
    </dsp:sp>
    <dsp:sp modelId="{036D6F51-93D9-45D5-985C-45208C367E84}">
      <dsp:nvSpPr>
        <dsp:cNvPr id="0" name=""/>
        <dsp:cNvSpPr/>
      </dsp:nvSpPr>
      <dsp:spPr>
        <a:xfrm>
          <a:off x="1659844" y="3015211"/>
          <a:ext cx="1193546" cy="1193546"/>
        </a:xfrm>
        <a:prstGeom prst="round2DiagRect">
          <a:avLst>
            <a:gd name="adj1" fmla="val 29727"/>
            <a:gd name="adj2" fmla="val 0"/>
          </a:avLst>
        </a:prstGeom>
        <a:solidFill>
          <a:schemeClr val="accent5">
            <a:hueOff val="13057397"/>
            <a:satOff val="5769"/>
            <a:lumOff val="-6324"/>
            <a:alphaOff val="0"/>
          </a:schemeClr>
        </a:solidFill>
        <a:ln>
          <a:noFill/>
        </a:ln>
        <a:effectLst/>
      </dsp:spPr>
      <dsp:style>
        <a:lnRef idx="0">
          <a:scrgbClr r="0" g="0" b="0"/>
        </a:lnRef>
        <a:fillRef idx="1">
          <a:scrgbClr r="0" g="0" b="0"/>
        </a:fillRef>
        <a:effectRef idx="0">
          <a:scrgbClr r="0" g="0" b="0"/>
        </a:effectRef>
        <a:fontRef idx="minor"/>
      </dsp:style>
    </dsp:sp>
    <dsp:sp modelId="{AD4C74D6-0357-4429-8106-EEDE77DC8B3B}">
      <dsp:nvSpPr>
        <dsp:cNvPr id="0" name=""/>
        <dsp:cNvSpPr/>
      </dsp:nvSpPr>
      <dsp:spPr>
        <a:xfrm>
          <a:off x="1914206" y="3269573"/>
          <a:ext cx="684821" cy="68482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12C68D9-9D02-4649-ACC8-3E0D93321238}">
      <dsp:nvSpPr>
        <dsp:cNvPr id="0" name=""/>
        <dsp:cNvSpPr/>
      </dsp:nvSpPr>
      <dsp:spPr>
        <a:xfrm>
          <a:off x="1278300" y="4580518"/>
          <a:ext cx="1956633"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Cost-effective energy savings</a:t>
          </a:r>
        </a:p>
      </dsp:txBody>
      <dsp:txXfrm>
        <a:off x="1278300" y="4580518"/>
        <a:ext cx="1956633" cy="855000"/>
      </dsp:txXfrm>
    </dsp:sp>
    <dsp:sp modelId="{11BA85DC-BA85-4E3D-94CA-4187CC414BC3}">
      <dsp:nvSpPr>
        <dsp:cNvPr id="0" name=""/>
        <dsp:cNvSpPr/>
      </dsp:nvSpPr>
      <dsp:spPr>
        <a:xfrm>
          <a:off x="3958889" y="3015211"/>
          <a:ext cx="1193546" cy="1193546"/>
        </a:xfrm>
        <a:prstGeom prst="round2DiagRect">
          <a:avLst>
            <a:gd name="adj1" fmla="val 29727"/>
            <a:gd name="adj2" fmla="val 0"/>
          </a:avLst>
        </a:prstGeom>
        <a:solidFill>
          <a:schemeClr val="accent5">
            <a:hueOff val="17409864"/>
            <a:satOff val="7692"/>
            <a:lumOff val="-8432"/>
            <a:alphaOff val="0"/>
          </a:schemeClr>
        </a:solidFill>
        <a:ln>
          <a:noFill/>
        </a:ln>
        <a:effectLst/>
      </dsp:spPr>
      <dsp:style>
        <a:lnRef idx="0">
          <a:scrgbClr r="0" g="0" b="0"/>
        </a:lnRef>
        <a:fillRef idx="1">
          <a:scrgbClr r="0" g="0" b="0"/>
        </a:fillRef>
        <a:effectRef idx="0">
          <a:scrgbClr r="0" g="0" b="0"/>
        </a:effectRef>
        <a:fontRef idx="minor"/>
      </dsp:style>
    </dsp:sp>
    <dsp:sp modelId="{CA45C1E4-AB4E-4A46-B8FF-3989B46E8112}">
      <dsp:nvSpPr>
        <dsp:cNvPr id="0" name=""/>
        <dsp:cNvSpPr/>
      </dsp:nvSpPr>
      <dsp:spPr>
        <a:xfrm>
          <a:off x="4213251" y="3269573"/>
          <a:ext cx="684821" cy="68482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73E7A5-2971-4063-941C-33AD8E64FE80}">
      <dsp:nvSpPr>
        <dsp:cNvPr id="0" name=""/>
        <dsp:cNvSpPr/>
      </dsp:nvSpPr>
      <dsp:spPr>
        <a:xfrm>
          <a:off x="3577345" y="4580518"/>
          <a:ext cx="1956633"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Properly educating and giving technically sound training to operators in power plants </a:t>
          </a:r>
        </a:p>
      </dsp:txBody>
      <dsp:txXfrm>
        <a:off x="3577345" y="4580518"/>
        <a:ext cx="1956633" cy="855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AE456A-02D0-4623-AFB2-49825945147C}">
      <dsp:nvSpPr>
        <dsp:cNvPr id="0" name=""/>
        <dsp:cNvSpPr/>
      </dsp:nvSpPr>
      <dsp:spPr>
        <a:xfrm>
          <a:off x="0" y="395812"/>
          <a:ext cx="6967728" cy="119175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Renewable Energy</a:t>
          </a:r>
        </a:p>
      </dsp:txBody>
      <dsp:txXfrm>
        <a:off x="58177" y="453989"/>
        <a:ext cx="6851374" cy="1075400"/>
      </dsp:txXfrm>
    </dsp:sp>
    <dsp:sp modelId="{043AA2CF-9553-4FD7-B1CF-1DE44D5E40A5}">
      <dsp:nvSpPr>
        <dsp:cNvPr id="0" name=""/>
        <dsp:cNvSpPr/>
      </dsp:nvSpPr>
      <dsp:spPr>
        <a:xfrm>
          <a:off x="0" y="1587567"/>
          <a:ext cx="6967728" cy="496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1225"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a:t>Solar Energy</a:t>
          </a:r>
        </a:p>
      </dsp:txBody>
      <dsp:txXfrm>
        <a:off x="0" y="1587567"/>
        <a:ext cx="6967728" cy="496800"/>
      </dsp:txXfrm>
    </dsp:sp>
    <dsp:sp modelId="{028764F8-CE34-4621-AC32-0B612A0E4A47}">
      <dsp:nvSpPr>
        <dsp:cNvPr id="0" name=""/>
        <dsp:cNvSpPr/>
      </dsp:nvSpPr>
      <dsp:spPr>
        <a:xfrm>
          <a:off x="0" y="2084367"/>
          <a:ext cx="6967728" cy="1191754"/>
        </a:xfrm>
        <a:prstGeom prst="roundRect">
          <a:avLst/>
        </a:prstGeom>
        <a:solidFill>
          <a:schemeClr val="accent2">
            <a:hueOff val="-1224775"/>
            <a:satOff val="-5657"/>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Power grid must be made smarter</a:t>
          </a:r>
        </a:p>
      </dsp:txBody>
      <dsp:txXfrm>
        <a:off x="58177" y="2142544"/>
        <a:ext cx="6851374" cy="1075400"/>
      </dsp:txXfrm>
    </dsp:sp>
    <dsp:sp modelId="{BFE01F76-D288-412B-A127-7E63EB75E388}">
      <dsp:nvSpPr>
        <dsp:cNvPr id="0" name=""/>
        <dsp:cNvSpPr/>
      </dsp:nvSpPr>
      <dsp:spPr>
        <a:xfrm>
          <a:off x="0" y="3276122"/>
          <a:ext cx="6967728" cy="714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1225"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a:t>Reducing the need for installing additional transmission and distribution systems</a:t>
          </a:r>
        </a:p>
      </dsp:txBody>
      <dsp:txXfrm>
        <a:off x="0" y="3276122"/>
        <a:ext cx="6967728" cy="714150"/>
      </dsp:txXfrm>
    </dsp:sp>
    <dsp:sp modelId="{76F15CBA-20D1-4258-B24D-558F77C762B7}">
      <dsp:nvSpPr>
        <dsp:cNvPr id="0" name=""/>
        <dsp:cNvSpPr/>
      </dsp:nvSpPr>
      <dsp:spPr>
        <a:xfrm>
          <a:off x="0" y="3990272"/>
          <a:ext cx="6967728" cy="1191754"/>
        </a:xfrm>
        <a:prstGeom prst="roundRect">
          <a:avLst/>
        </a:prstGeom>
        <a:solidFill>
          <a:schemeClr val="accent2">
            <a:hueOff val="-2449550"/>
            <a:satOff val="-11314"/>
            <a:lumOff val="-235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All, provide long-term environmental and economic growth for India.</a:t>
          </a:r>
        </a:p>
      </dsp:txBody>
      <dsp:txXfrm>
        <a:off x="58177" y="4048449"/>
        <a:ext cx="6851374" cy="10754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6/6/2021</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32235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6/6/2021</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70131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6/6/2021</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327841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6/6/2021</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200097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6/6/2021</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628895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6/6/2021</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008566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6/6/2021</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962258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6/6/2021</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422961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6/6/2021</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042600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6/6/2021</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785151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6/6/2021</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075087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6/6/2021</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853971524"/>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14" r:id="rId6"/>
    <p:sldLayoutId id="2147483710" r:id="rId7"/>
    <p:sldLayoutId id="2147483711" r:id="rId8"/>
    <p:sldLayoutId id="2147483712" r:id="rId9"/>
    <p:sldLayoutId id="2147483713" r:id="rId10"/>
    <p:sldLayoutId id="2147483715"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kişi, ateş, iç mekan, doğa içeren bir resim&#10;&#10;Açıklama otomatik olarak oluşturuldu">
            <a:extLst>
              <a:ext uri="{FF2B5EF4-FFF2-40B4-BE49-F238E27FC236}">
                <a16:creationId xmlns:a16="http://schemas.microsoft.com/office/drawing/2014/main" id="{03088AA3-2049-44DD-9B99-27A96AC07C29}"/>
              </a:ext>
            </a:extLst>
          </p:cNvPr>
          <p:cNvPicPr>
            <a:picLocks noChangeAspect="1"/>
          </p:cNvPicPr>
          <p:nvPr/>
        </p:nvPicPr>
        <p:blipFill rotWithShape="1">
          <a:blip r:embed="rId2">
            <a:extLst>
              <a:ext uri="{28A0092B-C50C-407E-A947-70E740481C1C}">
                <a14:useLocalDpi xmlns:a14="http://schemas.microsoft.com/office/drawing/2010/main" val="0"/>
              </a:ext>
            </a:extLst>
          </a:blip>
          <a:srcRect l="11463" r="11463"/>
          <a:stretch/>
        </p:blipFill>
        <p:spPr>
          <a:xfrm>
            <a:off x="3523488" y="10"/>
            <a:ext cx="8668512" cy="6857990"/>
          </a:xfrm>
          <a:prstGeom prst="rect">
            <a:avLst/>
          </a:prstGeom>
        </p:spPr>
      </p:pic>
      <p:sp>
        <p:nvSpPr>
          <p:cNvPr id="21" name="Rectangle 15">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EB7D3954-F0D5-4B88-A5B4-2C3D8866DADF}"/>
              </a:ext>
            </a:extLst>
          </p:cNvPr>
          <p:cNvSpPr>
            <a:spLocks noGrp="1"/>
          </p:cNvSpPr>
          <p:nvPr>
            <p:ph type="ctrTitle"/>
          </p:nvPr>
        </p:nvSpPr>
        <p:spPr>
          <a:xfrm>
            <a:off x="477981" y="1122363"/>
            <a:ext cx="4023360" cy="3204134"/>
          </a:xfrm>
        </p:spPr>
        <p:txBody>
          <a:bodyPr anchor="b">
            <a:normAutofit/>
          </a:bodyPr>
          <a:lstStyle/>
          <a:p>
            <a:r>
              <a:rPr lang="en-US" sz="4800" dirty="0"/>
              <a:t>Darkness</a:t>
            </a:r>
            <a:r>
              <a:rPr lang="tr-TR" sz="4800" dirty="0"/>
              <a:t> </a:t>
            </a:r>
            <a:r>
              <a:rPr lang="en-US" sz="4800" dirty="0"/>
              <a:t>All</a:t>
            </a:r>
            <a:r>
              <a:rPr lang="tr-TR" sz="4800" dirty="0"/>
              <a:t> </a:t>
            </a:r>
            <a:r>
              <a:rPr lang="en-US" sz="4800" dirty="0"/>
              <a:t>Around</a:t>
            </a:r>
            <a:r>
              <a:rPr lang="tr-TR" sz="4800" dirty="0"/>
              <a:t> </a:t>
            </a:r>
            <a:r>
              <a:rPr lang="en-US" sz="4800" dirty="0"/>
              <a:t>India</a:t>
            </a:r>
          </a:p>
        </p:txBody>
      </p:sp>
      <p:sp>
        <p:nvSpPr>
          <p:cNvPr id="3" name="Alt Başlık 2">
            <a:extLst>
              <a:ext uri="{FF2B5EF4-FFF2-40B4-BE49-F238E27FC236}">
                <a16:creationId xmlns:a16="http://schemas.microsoft.com/office/drawing/2014/main" id="{A334A9CE-4EC0-4218-9255-51E6D6AB5976}"/>
              </a:ext>
            </a:extLst>
          </p:cNvPr>
          <p:cNvSpPr>
            <a:spLocks noGrp="1"/>
          </p:cNvSpPr>
          <p:nvPr>
            <p:ph type="subTitle" idx="1"/>
          </p:nvPr>
        </p:nvSpPr>
        <p:spPr>
          <a:xfrm>
            <a:off x="477980" y="4872922"/>
            <a:ext cx="4023359" cy="1208141"/>
          </a:xfrm>
        </p:spPr>
        <p:txBody>
          <a:bodyPr>
            <a:normAutofit/>
          </a:bodyPr>
          <a:lstStyle/>
          <a:p>
            <a:r>
              <a:rPr lang="en-US" sz="2000"/>
              <a:t>India</a:t>
            </a:r>
            <a:r>
              <a:rPr lang="tr-TR" sz="2000"/>
              <a:t> </a:t>
            </a:r>
            <a:r>
              <a:rPr lang="en-US" sz="2000"/>
              <a:t>Major</a:t>
            </a:r>
            <a:r>
              <a:rPr lang="tr-TR" sz="2000"/>
              <a:t> </a:t>
            </a:r>
            <a:r>
              <a:rPr lang="en-US" sz="2000"/>
              <a:t>Blackout</a:t>
            </a:r>
            <a:r>
              <a:rPr lang="tr-TR" sz="2000"/>
              <a:t> 2012</a:t>
            </a:r>
            <a:endParaRPr lang="en-US" sz="2000"/>
          </a:p>
        </p:txBody>
      </p:sp>
      <p:sp>
        <p:nvSpPr>
          <p:cNvPr id="18" name="Rectangle 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84912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4E588736-FE90-48E3-8AD2-E885DA837229}"/>
              </a:ext>
            </a:extLst>
          </p:cNvPr>
          <p:cNvSpPr>
            <a:spLocks noGrp="1"/>
          </p:cNvSpPr>
          <p:nvPr>
            <p:ph type="title"/>
          </p:nvPr>
        </p:nvSpPr>
        <p:spPr>
          <a:xfrm>
            <a:off x="1115568" y="548640"/>
            <a:ext cx="10168128" cy="1179576"/>
          </a:xfrm>
        </p:spPr>
        <p:txBody>
          <a:bodyPr>
            <a:normAutofit/>
          </a:bodyPr>
          <a:lstStyle/>
          <a:p>
            <a:pPr algn="ctr"/>
            <a:r>
              <a:rPr lang="en-US" b="1"/>
              <a:t>Frequency Separation</a:t>
            </a:r>
            <a:endParaRPr lang="en-US" b="1" dirty="0"/>
          </a:p>
        </p:txBody>
      </p:sp>
      <p:sp>
        <p:nvSpPr>
          <p:cNvPr id="15" name="Rectangle 14">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çerik Yer Tutucusu 3">
            <a:extLst>
              <a:ext uri="{FF2B5EF4-FFF2-40B4-BE49-F238E27FC236}">
                <a16:creationId xmlns:a16="http://schemas.microsoft.com/office/drawing/2014/main" id="{32D04BEE-F61E-4C76-8BDF-AAC8664F2EA8}"/>
              </a:ext>
            </a:extLst>
          </p:cNvPr>
          <p:cNvPicPr>
            <a:picLocks/>
          </p:cNvPicPr>
          <p:nvPr/>
        </p:nvPicPr>
        <p:blipFill rotWithShape="1">
          <a:blip r:embed="rId2">
            <a:extLst>
              <a:ext uri="{28A0092B-C50C-407E-A947-70E740481C1C}">
                <a14:useLocalDpi xmlns:a14="http://schemas.microsoft.com/office/drawing/2010/main" val="0"/>
              </a:ext>
            </a:extLst>
          </a:blip>
          <a:srcRect l="5660" r="6492" b="2"/>
          <a:stretch/>
        </p:blipFill>
        <p:spPr>
          <a:xfrm>
            <a:off x="908304" y="2478024"/>
            <a:ext cx="6009855" cy="3694176"/>
          </a:xfrm>
          <a:prstGeom prst="rect">
            <a:avLst/>
          </a:prstGeom>
        </p:spPr>
      </p:pic>
      <p:sp>
        <p:nvSpPr>
          <p:cNvPr id="3" name="İçerik Yer Tutucusu 2">
            <a:extLst>
              <a:ext uri="{FF2B5EF4-FFF2-40B4-BE49-F238E27FC236}">
                <a16:creationId xmlns:a16="http://schemas.microsoft.com/office/drawing/2014/main" id="{EBBC7DFE-3837-45AC-AFB4-28A56EE16933}"/>
              </a:ext>
            </a:extLst>
          </p:cNvPr>
          <p:cNvSpPr>
            <a:spLocks noGrp="1"/>
          </p:cNvSpPr>
          <p:nvPr>
            <p:ph idx="1"/>
          </p:nvPr>
        </p:nvSpPr>
        <p:spPr>
          <a:xfrm>
            <a:off x="7411453" y="2478024"/>
            <a:ext cx="3872243" cy="3694176"/>
          </a:xfrm>
        </p:spPr>
        <p:txBody>
          <a:bodyPr anchor="ctr">
            <a:normAutofit/>
          </a:bodyPr>
          <a:lstStyle/>
          <a:p>
            <a:r>
              <a:rPr lang="en-US" sz="1800"/>
              <a:t>The high frequencies formed as a result of the high voltage generated also caused collapses in the region.</a:t>
            </a:r>
            <a:endParaRPr lang="en-US" sz="1800" dirty="0"/>
          </a:p>
        </p:txBody>
      </p:sp>
    </p:spTree>
    <p:extLst>
      <p:ext uri="{BB962C8B-B14F-4D97-AF65-F5344CB8AC3E}">
        <p14:creationId xmlns:p14="http://schemas.microsoft.com/office/powerpoint/2010/main" val="3434928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1.jpg">
            <a:extLst>
              <a:ext uri="{FF2B5EF4-FFF2-40B4-BE49-F238E27FC236}">
                <a16:creationId xmlns:a16="http://schemas.microsoft.com/office/drawing/2014/main" id="{8E3354B8-FAFB-47A5-A47C-FB7323A789BD}"/>
              </a:ext>
            </a:extLst>
          </p:cNvPr>
          <p:cNvPicPr/>
          <p:nvPr/>
        </p:nvPicPr>
        <p:blipFill rotWithShape="1">
          <a:blip r:embed="rId2"/>
          <a:srcRect r="15617" b="-1"/>
          <a:stretch/>
        </p:blipFill>
        <p:spPr>
          <a:xfrm>
            <a:off x="3579276" y="10"/>
            <a:ext cx="8669532" cy="6857990"/>
          </a:xfrm>
          <a:prstGeom prst="rect">
            <a:avLst/>
          </a:prstGeom>
        </p:spPr>
      </p:pic>
      <p:sp>
        <p:nvSpPr>
          <p:cNvPr id="20" name="Rectangle 19">
            <a:extLst>
              <a:ext uri="{FF2B5EF4-FFF2-40B4-BE49-F238E27FC236}">
                <a16:creationId xmlns:a16="http://schemas.microsoft.com/office/drawing/2014/main" id="{8A6DB0E6-E65F-4229-A5A0-2500203B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98C611DE-0B3E-4655-9EB9-94169F880CC4}"/>
              </a:ext>
            </a:extLst>
          </p:cNvPr>
          <p:cNvSpPr>
            <a:spLocks noGrp="1"/>
          </p:cNvSpPr>
          <p:nvPr>
            <p:ph type="title"/>
          </p:nvPr>
        </p:nvSpPr>
        <p:spPr>
          <a:xfrm>
            <a:off x="371094" y="1161288"/>
            <a:ext cx="3438144" cy="1124712"/>
          </a:xfrm>
        </p:spPr>
        <p:txBody>
          <a:bodyPr anchor="b">
            <a:normAutofit/>
          </a:bodyPr>
          <a:lstStyle/>
          <a:p>
            <a:pPr algn="ctr"/>
            <a:r>
              <a:rPr lang="en-US" sz="2800" b="1" dirty="0"/>
              <a:t>Impacts</a:t>
            </a:r>
          </a:p>
        </p:txBody>
      </p:sp>
      <p:sp>
        <p:nvSpPr>
          <p:cNvPr id="22" name="Rectangle 21">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İçerik Yer Tutucusu 2">
            <a:extLst>
              <a:ext uri="{FF2B5EF4-FFF2-40B4-BE49-F238E27FC236}">
                <a16:creationId xmlns:a16="http://schemas.microsoft.com/office/drawing/2014/main" id="{3DE8CBE7-F621-4076-8137-C6E2A10B00E5}"/>
              </a:ext>
            </a:extLst>
          </p:cNvPr>
          <p:cNvSpPr>
            <a:spLocks noGrp="1"/>
          </p:cNvSpPr>
          <p:nvPr>
            <p:ph idx="1"/>
          </p:nvPr>
        </p:nvSpPr>
        <p:spPr>
          <a:xfrm>
            <a:off x="371094" y="2718054"/>
            <a:ext cx="3438906" cy="3207258"/>
          </a:xfrm>
        </p:spPr>
        <p:txBody>
          <a:bodyPr anchor="t">
            <a:normAutofit/>
          </a:bodyPr>
          <a:lstStyle/>
          <a:p>
            <a:r>
              <a:rPr lang="en-US" sz="2000" dirty="0">
                <a:latin typeface="Times New Roman" panose="02020603050405020304" pitchFamily="18" charset="0"/>
                <a:cs typeface="Times New Roman" panose="02020603050405020304" pitchFamily="18" charset="0"/>
              </a:rPr>
              <a:t>Millions of people affected during power outages. </a:t>
            </a:r>
            <a:endParaRPr lang="tr-TR"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During 30-31 July, transportation and healthcare systems, industry, social life were affected in a bad way.</a:t>
            </a:r>
          </a:p>
          <a:p>
            <a:endParaRPr lang="en-US" sz="1700" dirty="0"/>
          </a:p>
        </p:txBody>
      </p:sp>
    </p:spTree>
    <p:extLst>
      <p:ext uri="{BB962C8B-B14F-4D97-AF65-F5344CB8AC3E}">
        <p14:creationId xmlns:p14="http://schemas.microsoft.com/office/powerpoint/2010/main" val="40241860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The 10 worst blackouts of the last 50 years">
            <a:extLst>
              <a:ext uri="{FF2B5EF4-FFF2-40B4-BE49-F238E27FC236}">
                <a16:creationId xmlns:a16="http://schemas.microsoft.com/office/drawing/2014/main" id="{3A1E0EAB-74EC-481D-95B8-CE3556682BA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765" r="10852" b="-1"/>
          <a:stretch/>
        </p:blipFill>
        <p:spPr bwMode="auto">
          <a:xfrm>
            <a:off x="3522468" y="10"/>
            <a:ext cx="866953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8A6DB0E6-E65F-4229-A5A0-2500203B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ADC96EE-3829-4CC2-90C3-F364EC02D222}"/>
              </a:ext>
            </a:extLst>
          </p:cNvPr>
          <p:cNvSpPr>
            <a:spLocks noGrp="1"/>
          </p:cNvSpPr>
          <p:nvPr>
            <p:ph type="title"/>
          </p:nvPr>
        </p:nvSpPr>
        <p:spPr>
          <a:xfrm>
            <a:off x="371094" y="1161288"/>
            <a:ext cx="3438144" cy="1124712"/>
          </a:xfrm>
        </p:spPr>
        <p:txBody>
          <a:bodyPr anchor="b">
            <a:normAutofit/>
          </a:bodyPr>
          <a:lstStyle/>
          <a:p>
            <a:pPr algn="ctr"/>
            <a:r>
              <a:rPr lang="en-GB" sz="2400" b="1" dirty="0"/>
              <a:t>Who were the responsible parties?</a:t>
            </a:r>
          </a:p>
        </p:txBody>
      </p:sp>
      <p:sp>
        <p:nvSpPr>
          <p:cNvPr id="75" name="Rectangle 7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Rectangle 7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6DD12A8-D772-41E6-8F10-F73AEF930A57}"/>
              </a:ext>
            </a:extLst>
          </p:cNvPr>
          <p:cNvSpPr>
            <a:spLocks noGrp="1"/>
          </p:cNvSpPr>
          <p:nvPr>
            <p:ph idx="1"/>
          </p:nvPr>
        </p:nvSpPr>
        <p:spPr>
          <a:xfrm>
            <a:off x="371094" y="2718054"/>
            <a:ext cx="3438906" cy="3207258"/>
          </a:xfrm>
        </p:spPr>
        <p:txBody>
          <a:bodyPr anchor="t">
            <a:normAutofit lnSpcReduction="10000"/>
          </a:bodyPr>
          <a:lstStyle/>
          <a:p>
            <a:pPr>
              <a:lnSpc>
                <a:spcPct val="100000"/>
              </a:lnSpc>
            </a:pPr>
            <a:r>
              <a:rPr lang="en-GB" sz="1700" dirty="0">
                <a:effectLst/>
                <a:latin typeface="+mj-lt"/>
                <a:ea typeface="Calibri" panose="020F0502020204030204" pitchFamily="34" charset="0"/>
                <a:cs typeface="Times New Roman" panose="02020603050405020304" pitchFamily="18" charset="0"/>
              </a:rPr>
              <a:t>After the events, the vast majority of the Indian people held the government as responsible. According to DW's report, “The dominant opinion is that this government is not capable of managing crises. At the same time, it is trying to whitewash the disaster and is busy defending itself instead of taking responsibility for the incident.”</a:t>
            </a:r>
          </a:p>
          <a:p>
            <a:pPr>
              <a:lnSpc>
                <a:spcPct val="100000"/>
              </a:lnSpc>
            </a:pPr>
            <a:endParaRPr lang="en-GB" sz="1700" dirty="0">
              <a:latin typeface="+mj-lt"/>
            </a:endParaRPr>
          </a:p>
        </p:txBody>
      </p:sp>
    </p:spTree>
    <p:extLst>
      <p:ext uri="{BB962C8B-B14F-4D97-AF65-F5344CB8AC3E}">
        <p14:creationId xmlns:p14="http://schemas.microsoft.com/office/powerpoint/2010/main" val="19740532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19">
            <a:extLst>
              <a:ext uri="{FF2B5EF4-FFF2-40B4-BE49-F238E27FC236}">
                <a16:creationId xmlns:a16="http://schemas.microsoft.com/office/drawing/2014/main" id="{DF44879F-6698-4394-89D4-7B3CDB92E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a:extLst>
              <a:ext uri="{FF2B5EF4-FFF2-40B4-BE49-F238E27FC236}">
                <a16:creationId xmlns:a16="http://schemas.microsoft.com/office/drawing/2014/main" id="{C65FD3B2-577C-49A0-B40E-4845C5D59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66" name="Picture 15" descr="Exclamation mark on a yellow background">
            <a:extLst>
              <a:ext uri="{FF2B5EF4-FFF2-40B4-BE49-F238E27FC236}">
                <a16:creationId xmlns:a16="http://schemas.microsoft.com/office/drawing/2014/main" id="{2EEEAAEB-A8A8-4702-BC31-0D034F5208FE}"/>
              </a:ext>
            </a:extLst>
          </p:cNvPr>
          <p:cNvPicPr>
            <a:picLocks noChangeAspect="1"/>
          </p:cNvPicPr>
          <p:nvPr/>
        </p:nvPicPr>
        <p:blipFill rotWithShape="1">
          <a:blip r:embed="rId2">
            <a:alphaModFix amt="40000"/>
          </a:blip>
          <a:srcRect t="25000"/>
          <a:stretch/>
        </p:blipFill>
        <p:spPr>
          <a:xfrm>
            <a:off x="20" y="10"/>
            <a:ext cx="12191979" cy="6857990"/>
          </a:xfrm>
          <a:prstGeom prst="rect">
            <a:avLst/>
          </a:prstGeom>
        </p:spPr>
      </p:pic>
      <p:sp>
        <p:nvSpPr>
          <p:cNvPr id="2" name="Title 1">
            <a:extLst>
              <a:ext uri="{FF2B5EF4-FFF2-40B4-BE49-F238E27FC236}">
                <a16:creationId xmlns:a16="http://schemas.microsoft.com/office/drawing/2014/main" id="{EED46D86-EF57-4228-A477-5DA708D7D240}"/>
              </a:ext>
            </a:extLst>
          </p:cNvPr>
          <p:cNvSpPr>
            <a:spLocks noGrp="1"/>
          </p:cNvSpPr>
          <p:nvPr>
            <p:ph type="title"/>
          </p:nvPr>
        </p:nvSpPr>
        <p:spPr>
          <a:xfrm>
            <a:off x="841248" y="426720"/>
            <a:ext cx="10506456" cy="1919141"/>
          </a:xfrm>
        </p:spPr>
        <p:txBody>
          <a:bodyPr anchor="b">
            <a:normAutofit/>
          </a:bodyPr>
          <a:lstStyle/>
          <a:p>
            <a:pPr>
              <a:spcAft>
                <a:spcPts val="800"/>
              </a:spcAft>
            </a:pPr>
            <a:r>
              <a:rPr lang="en-GB" sz="6000" b="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Investigation</a:t>
            </a:r>
            <a:endParaRPr lang="en-GB" sz="6000" b="1">
              <a:solidFill>
                <a:srgbClr val="FFFFFF"/>
              </a:solidFill>
            </a:endParaRPr>
          </a:p>
        </p:txBody>
      </p:sp>
      <p:sp>
        <p:nvSpPr>
          <p:cNvPr id="67" name="Rectangle 23">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8" name="Content Placeholder 2">
            <a:extLst>
              <a:ext uri="{FF2B5EF4-FFF2-40B4-BE49-F238E27FC236}">
                <a16:creationId xmlns:a16="http://schemas.microsoft.com/office/drawing/2014/main" id="{4ACB85A8-246E-404B-B45F-E48391F5F1D1}"/>
              </a:ext>
            </a:extLst>
          </p:cNvPr>
          <p:cNvSpPr>
            <a:spLocks noGrp="1"/>
          </p:cNvSpPr>
          <p:nvPr>
            <p:ph idx="1"/>
          </p:nvPr>
        </p:nvSpPr>
        <p:spPr>
          <a:xfrm>
            <a:off x="841248" y="3337269"/>
            <a:ext cx="10509504" cy="2905686"/>
          </a:xfrm>
        </p:spPr>
        <p:txBody>
          <a:bodyPr>
            <a:normAutofit fontScale="92500" lnSpcReduction="20000"/>
          </a:bodyPr>
          <a:lstStyle/>
          <a:p>
            <a:pPr>
              <a:lnSpc>
                <a:spcPct val="100000"/>
              </a:lnSpc>
              <a:spcAft>
                <a:spcPts val="800"/>
              </a:spcAft>
            </a:pPr>
            <a:r>
              <a:rPr lang="en-GB" sz="1600" dirty="0">
                <a:solidFill>
                  <a:srgbClr val="FFFFFF"/>
                </a:solidFill>
                <a:effectLst/>
                <a:latin typeface="+mj-lt"/>
                <a:ea typeface="Calibri" panose="020F0502020204030204" pitchFamily="34" charset="0"/>
                <a:cs typeface="Times New Roman" panose="02020603050405020304" pitchFamily="18" charset="0"/>
              </a:rPr>
              <a:t>The three-member investigation committee consisted of S. C. Shrivastava, A. </a:t>
            </a:r>
            <a:r>
              <a:rPr lang="en-GB" sz="1600" dirty="0" err="1">
                <a:solidFill>
                  <a:srgbClr val="FFFFFF"/>
                </a:solidFill>
                <a:effectLst/>
                <a:latin typeface="+mj-lt"/>
                <a:ea typeface="Calibri" panose="020F0502020204030204" pitchFamily="34" charset="0"/>
                <a:cs typeface="Times New Roman" panose="02020603050405020304" pitchFamily="18" charset="0"/>
              </a:rPr>
              <a:t>Velayutham</a:t>
            </a:r>
            <a:r>
              <a:rPr lang="en-GB" sz="1600" dirty="0">
                <a:solidFill>
                  <a:srgbClr val="FFFFFF"/>
                </a:solidFill>
                <a:effectLst/>
                <a:latin typeface="+mj-lt"/>
                <a:ea typeface="Calibri" panose="020F0502020204030204" pitchFamily="34" charset="0"/>
                <a:cs typeface="Times New Roman" panose="02020603050405020304" pitchFamily="18" charset="0"/>
              </a:rPr>
              <a:t> and A. S. </a:t>
            </a:r>
            <a:r>
              <a:rPr lang="en-GB" sz="1600" dirty="0" err="1">
                <a:solidFill>
                  <a:srgbClr val="FFFFFF"/>
                </a:solidFill>
                <a:effectLst/>
                <a:latin typeface="+mj-lt"/>
                <a:ea typeface="Calibri" panose="020F0502020204030204" pitchFamily="34" charset="0"/>
                <a:cs typeface="Times New Roman" panose="02020603050405020304" pitchFamily="18" charset="0"/>
              </a:rPr>
              <a:t>Bakshi</a:t>
            </a:r>
            <a:r>
              <a:rPr lang="en-GB" sz="1600" dirty="0">
                <a:solidFill>
                  <a:srgbClr val="FFFFFF"/>
                </a:solidFill>
                <a:effectLst/>
                <a:latin typeface="+mj-lt"/>
                <a:ea typeface="Calibri" panose="020F0502020204030204" pitchFamily="34" charset="0"/>
                <a:cs typeface="Times New Roman" panose="02020603050405020304" pitchFamily="18" charset="0"/>
              </a:rPr>
              <a:t>, and issued its report on 16 August 2012. It concluded that four factors were responsible for the two days of blackout:</a:t>
            </a:r>
          </a:p>
          <a:p>
            <a:pPr>
              <a:lnSpc>
                <a:spcPct val="100000"/>
              </a:lnSpc>
            </a:pPr>
            <a:r>
              <a:rPr lang="en-GB" sz="1600" dirty="0">
                <a:solidFill>
                  <a:srgbClr val="FFFFFF"/>
                </a:solidFill>
                <a:effectLst/>
                <a:latin typeface="+mj-lt"/>
                <a:ea typeface="Calibri" panose="020F0502020204030204" pitchFamily="34" charset="0"/>
                <a:cs typeface="Times New Roman" panose="02020603050405020304" pitchFamily="18" charset="0"/>
              </a:rPr>
              <a:t>Weak inter-regional power transmission corridors due to multiple existing outages (both scheduled and forced);</a:t>
            </a:r>
          </a:p>
          <a:p>
            <a:pPr>
              <a:lnSpc>
                <a:spcPct val="100000"/>
              </a:lnSpc>
            </a:pPr>
            <a:r>
              <a:rPr lang="en-GB" sz="1600" dirty="0">
                <a:solidFill>
                  <a:srgbClr val="FFFFFF"/>
                </a:solidFill>
                <a:effectLst/>
                <a:latin typeface="+mj-lt"/>
                <a:ea typeface="Calibri" panose="020F0502020204030204" pitchFamily="34" charset="0"/>
                <a:cs typeface="Times New Roman" panose="02020603050405020304" pitchFamily="18" charset="0"/>
              </a:rPr>
              <a:t>High loading on 400 kV Bina–Gwalior–Agra link;</a:t>
            </a:r>
          </a:p>
          <a:p>
            <a:pPr>
              <a:lnSpc>
                <a:spcPct val="100000"/>
              </a:lnSpc>
            </a:pPr>
            <a:r>
              <a:rPr lang="en-GB" sz="1600" dirty="0">
                <a:solidFill>
                  <a:srgbClr val="FFFFFF"/>
                </a:solidFill>
                <a:effectLst/>
                <a:latin typeface="+mj-lt"/>
                <a:ea typeface="Calibri" panose="020F0502020204030204" pitchFamily="34" charset="0"/>
                <a:cs typeface="Times New Roman" panose="02020603050405020304" pitchFamily="18" charset="0"/>
              </a:rPr>
              <a:t>Inadequate response by State Load Dispatch </a:t>
            </a:r>
            <a:r>
              <a:rPr lang="en-GB" sz="1600" dirty="0" err="1">
                <a:solidFill>
                  <a:srgbClr val="FFFFFF"/>
                </a:solidFill>
                <a:effectLst/>
                <a:latin typeface="+mj-lt"/>
                <a:ea typeface="Calibri" panose="020F0502020204030204" pitchFamily="34" charset="0"/>
                <a:cs typeface="Times New Roman" panose="02020603050405020304" pitchFamily="18" charset="0"/>
              </a:rPr>
              <a:t>Centers</a:t>
            </a:r>
            <a:r>
              <a:rPr lang="en-GB" sz="1600" dirty="0">
                <a:solidFill>
                  <a:srgbClr val="FFFFFF"/>
                </a:solidFill>
                <a:effectLst/>
                <a:latin typeface="+mj-lt"/>
                <a:ea typeface="Calibri" panose="020F0502020204030204" pitchFamily="34" charset="0"/>
                <a:cs typeface="Times New Roman" panose="02020603050405020304" pitchFamily="18" charset="0"/>
              </a:rPr>
              <a:t> (SLDCs) to the instructions of Regional Load Dispatch Centres (RLDCs) to reduce over-</a:t>
            </a:r>
            <a:r>
              <a:rPr lang="en-GB" sz="1600" dirty="0" err="1">
                <a:solidFill>
                  <a:srgbClr val="FFFFFF"/>
                </a:solidFill>
                <a:effectLst/>
                <a:latin typeface="+mj-lt"/>
                <a:ea typeface="Calibri" panose="020F0502020204030204" pitchFamily="34" charset="0"/>
                <a:cs typeface="Times New Roman" panose="02020603050405020304" pitchFamily="18" charset="0"/>
              </a:rPr>
              <a:t>drawal</a:t>
            </a:r>
            <a:r>
              <a:rPr lang="en-GB" sz="1600" dirty="0">
                <a:solidFill>
                  <a:srgbClr val="FFFFFF"/>
                </a:solidFill>
                <a:effectLst/>
                <a:latin typeface="+mj-lt"/>
                <a:ea typeface="Calibri" panose="020F0502020204030204" pitchFamily="34" charset="0"/>
                <a:cs typeface="Times New Roman" panose="02020603050405020304" pitchFamily="18" charset="0"/>
              </a:rPr>
              <a:t> by the Northern Region utilities and under-</a:t>
            </a:r>
            <a:r>
              <a:rPr lang="en-GB" sz="1600" dirty="0" err="1">
                <a:solidFill>
                  <a:srgbClr val="FFFFFF"/>
                </a:solidFill>
                <a:effectLst/>
                <a:latin typeface="+mj-lt"/>
                <a:ea typeface="Calibri" panose="020F0502020204030204" pitchFamily="34" charset="0"/>
                <a:cs typeface="Times New Roman" panose="02020603050405020304" pitchFamily="18" charset="0"/>
              </a:rPr>
              <a:t>drawal</a:t>
            </a:r>
            <a:r>
              <a:rPr lang="en-GB" sz="1600" dirty="0">
                <a:solidFill>
                  <a:srgbClr val="FFFFFF"/>
                </a:solidFill>
                <a:effectLst/>
                <a:latin typeface="+mj-lt"/>
                <a:ea typeface="Calibri" panose="020F0502020204030204" pitchFamily="34" charset="0"/>
                <a:cs typeface="Times New Roman" panose="02020603050405020304" pitchFamily="18" charset="0"/>
              </a:rPr>
              <a:t>/excess generation by the Western Region utilities;</a:t>
            </a:r>
          </a:p>
          <a:p>
            <a:pPr>
              <a:lnSpc>
                <a:spcPct val="100000"/>
              </a:lnSpc>
              <a:spcAft>
                <a:spcPts val="800"/>
              </a:spcAft>
            </a:pPr>
            <a:r>
              <a:rPr lang="en-GB" sz="1600" dirty="0">
                <a:solidFill>
                  <a:srgbClr val="FFFFFF"/>
                </a:solidFill>
                <a:effectLst/>
                <a:latin typeface="+mj-lt"/>
                <a:ea typeface="Calibri" panose="020F0502020204030204" pitchFamily="34" charset="0"/>
                <a:cs typeface="Times New Roman" panose="02020603050405020304" pitchFamily="18" charset="0"/>
              </a:rPr>
              <a:t>Loss of 400 kV Bina–Gwalior link due to mis-operation of its protection system.</a:t>
            </a:r>
          </a:p>
          <a:p>
            <a:pPr>
              <a:lnSpc>
                <a:spcPct val="100000"/>
              </a:lnSpc>
              <a:spcAft>
                <a:spcPts val="800"/>
              </a:spcAft>
            </a:pPr>
            <a:r>
              <a:rPr lang="en-GB" sz="1600" dirty="0">
                <a:solidFill>
                  <a:srgbClr val="FFFFFF"/>
                </a:solidFill>
                <a:effectLst/>
                <a:latin typeface="+mj-lt"/>
                <a:ea typeface="Calibri" panose="020F0502020204030204" pitchFamily="34" charset="0"/>
                <a:cs typeface="Times New Roman" panose="02020603050405020304" pitchFamily="18" charset="0"/>
              </a:rPr>
              <a:t>The committee also offered a number of recommendations to prevent further failures, including an audit of the protection systems.</a:t>
            </a:r>
          </a:p>
          <a:p>
            <a:pPr>
              <a:lnSpc>
                <a:spcPct val="100000"/>
              </a:lnSpc>
            </a:pPr>
            <a:endParaRPr lang="en-GB" sz="1300" dirty="0">
              <a:solidFill>
                <a:srgbClr val="FFFFFF"/>
              </a:solidFill>
              <a:latin typeface="+mj-lt"/>
            </a:endParaRPr>
          </a:p>
        </p:txBody>
      </p:sp>
    </p:spTree>
    <p:extLst>
      <p:ext uri="{BB962C8B-B14F-4D97-AF65-F5344CB8AC3E}">
        <p14:creationId xmlns:p14="http://schemas.microsoft.com/office/powerpoint/2010/main" val="22503884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E39AA3-5529-4466-A7B5-0D3F31A73530}"/>
              </a:ext>
            </a:extLst>
          </p:cNvPr>
          <p:cNvSpPr>
            <a:spLocks noGrp="1"/>
          </p:cNvSpPr>
          <p:nvPr>
            <p:ph type="title"/>
          </p:nvPr>
        </p:nvSpPr>
        <p:spPr>
          <a:xfrm>
            <a:off x="477981" y="1122363"/>
            <a:ext cx="4023360" cy="3204134"/>
          </a:xfrm>
        </p:spPr>
        <p:txBody>
          <a:bodyPr vert="horz" lIns="91440" tIns="45720" rIns="91440" bIns="45720" rtlCol="0" anchor="b">
            <a:normAutofit/>
          </a:bodyPr>
          <a:lstStyle/>
          <a:p>
            <a:pPr algn="ctr">
              <a:spcAft>
                <a:spcPts val="800"/>
              </a:spcAft>
            </a:pPr>
            <a:r>
              <a:rPr lang="en-US" sz="4800" b="1" dirty="0">
                <a:effectLst/>
              </a:rPr>
              <a:t>Penalties</a:t>
            </a:r>
            <a:endParaRPr lang="en-US" sz="4800" b="1" dirty="0"/>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a:extLst>
              <a:ext uri="{FF2B5EF4-FFF2-40B4-BE49-F238E27FC236}">
                <a16:creationId xmlns:a16="http://schemas.microsoft.com/office/drawing/2014/main" id="{B0B0ED92-A574-4C4A-BAC2-69B138B51B0F}"/>
              </a:ext>
            </a:extLst>
          </p:cNvPr>
          <p:cNvPicPr>
            <a:picLocks noGrp="1"/>
          </p:cNvPicPr>
          <p:nvPr>
            <p:ph idx="1"/>
          </p:nvPr>
        </p:nvPicPr>
        <p:blipFill>
          <a:blip r:embed="rId2"/>
          <a:stretch>
            <a:fillRect/>
          </a:stretch>
        </p:blipFill>
        <p:spPr>
          <a:xfrm>
            <a:off x="4864608" y="1453508"/>
            <a:ext cx="6846363" cy="3799730"/>
          </a:xfrm>
          <a:prstGeom prst="rect">
            <a:avLst/>
          </a:prstGeom>
        </p:spPr>
      </p:pic>
    </p:spTree>
    <p:extLst>
      <p:ext uri="{BB962C8B-B14F-4D97-AF65-F5344CB8AC3E}">
        <p14:creationId xmlns:p14="http://schemas.microsoft.com/office/powerpoint/2010/main" val="35640333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4">
            <a:extLst>
              <a:ext uri="{FF2B5EF4-FFF2-40B4-BE49-F238E27FC236}">
                <a16:creationId xmlns:a16="http://schemas.microsoft.com/office/drawing/2014/main" id="{81E1224E-6618-482E-BE87-321A7FC1C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165BEB0D-AEC5-4D66-9F1D-A86A2FC36918}"/>
              </a:ext>
            </a:extLst>
          </p:cNvPr>
          <p:cNvSpPr>
            <a:spLocks noGrp="1"/>
          </p:cNvSpPr>
          <p:nvPr>
            <p:ph type="title"/>
          </p:nvPr>
        </p:nvSpPr>
        <p:spPr>
          <a:xfrm>
            <a:off x="659234" y="957447"/>
            <a:ext cx="3383280" cy="4943105"/>
          </a:xfrm>
        </p:spPr>
        <p:txBody>
          <a:bodyPr anchor="ctr">
            <a:normAutofit/>
          </a:bodyPr>
          <a:lstStyle/>
          <a:p>
            <a:pPr algn="ctr"/>
            <a:r>
              <a:rPr lang="en-US" b="1" dirty="0">
                <a:latin typeface="Times New Roman" panose="02020603050405020304" pitchFamily="18" charset="0"/>
                <a:ea typeface="Calibri" panose="020F0502020204030204" pitchFamily="34" charset="0"/>
                <a:cs typeface="Times New Roman" panose="02020603050405020304" pitchFamily="18" charset="0"/>
              </a:rPr>
              <a:t>Main </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Preventive Measures to Overcome Power Outages</a:t>
            </a:r>
            <a:endParaRPr lang="en-US" b="1" dirty="0"/>
          </a:p>
        </p:txBody>
      </p:sp>
      <p:sp>
        <p:nvSpPr>
          <p:cNvPr id="32" name="Rectangle 26">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8126"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28">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9234" y="6163056"/>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0" name="İçerik Yer Tutucusu 2">
            <a:extLst>
              <a:ext uri="{FF2B5EF4-FFF2-40B4-BE49-F238E27FC236}">
                <a16:creationId xmlns:a16="http://schemas.microsoft.com/office/drawing/2014/main" id="{F5367B28-A752-4209-BA16-83F4F4D2805B}"/>
              </a:ext>
            </a:extLst>
          </p:cNvPr>
          <p:cNvGraphicFramePr>
            <a:graphicFrameLocks noGrp="1"/>
          </p:cNvGraphicFramePr>
          <p:nvPr>
            <p:ph idx="1"/>
            <p:extLst>
              <p:ext uri="{D42A27DB-BD31-4B8C-83A1-F6EECF244321}">
                <p14:modId xmlns:p14="http://schemas.microsoft.com/office/powerpoint/2010/main" val="4208213968"/>
              </p:ext>
            </p:extLst>
          </p:nvPr>
        </p:nvGraphicFramePr>
        <p:xfrm>
          <a:off x="4553712" y="621792"/>
          <a:ext cx="6812280" cy="5541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454229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165BEB0D-AEC5-4D66-9F1D-A86A2FC36918}"/>
              </a:ext>
            </a:extLst>
          </p:cNvPr>
          <p:cNvSpPr>
            <a:spLocks noGrp="1"/>
          </p:cNvSpPr>
          <p:nvPr>
            <p:ph type="title"/>
          </p:nvPr>
        </p:nvSpPr>
        <p:spPr>
          <a:xfrm>
            <a:off x="477981" y="1122363"/>
            <a:ext cx="4023360" cy="3204134"/>
          </a:xfrm>
        </p:spPr>
        <p:txBody>
          <a:bodyPr vert="horz" lIns="91440" tIns="45720" rIns="91440" bIns="45720" rtlCol="0" anchor="b">
            <a:normAutofit/>
          </a:bodyPr>
          <a:lstStyle/>
          <a:p>
            <a:pPr algn="ctr"/>
            <a:r>
              <a:rPr lang="en-US" sz="3700" b="1" dirty="0"/>
              <a:t>Depicting Preventive Measures against Power Fails</a:t>
            </a: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çerik Yer Tutucusu 3">
            <a:extLst>
              <a:ext uri="{FF2B5EF4-FFF2-40B4-BE49-F238E27FC236}">
                <a16:creationId xmlns:a16="http://schemas.microsoft.com/office/drawing/2014/main" id="{61286645-C4FF-440A-B6AC-B2B0374E6009}"/>
              </a:ext>
            </a:extLst>
          </p:cNvPr>
          <p:cNvPicPr>
            <a:picLocks noGrp="1"/>
          </p:cNvPicPr>
          <p:nvPr>
            <p:ph idx="1"/>
          </p:nvPr>
        </p:nvPicPr>
        <p:blipFill>
          <a:blip r:embed="rId2"/>
          <a:stretch>
            <a:fillRect/>
          </a:stretch>
        </p:blipFill>
        <p:spPr>
          <a:xfrm>
            <a:off x="5982892" y="625683"/>
            <a:ext cx="4609795" cy="5455380"/>
          </a:xfrm>
          <a:prstGeom prst="rect">
            <a:avLst/>
          </a:prstGeom>
        </p:spPr>
      </p:pic>
    </p:spTree>
    <p:extLst>
      <p:ext uri="{BB962C8B-B14F-4D97-AF65-F5344CB8AC3E}">
        <p14:creationId xmlns:p14="http://schemas.microsoft.com/office/powerpoint/2010/main" val="3030320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B5416EBC-B41E-4F8A-BE9F-07301B682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ectangle 10">
            <a:extLst>
              <a:ext uri="{FF2B5EF4-FFF2-40B4-BE49-F238E27FC236}">
                <a16:creationId xmlns:a16="http://schemas.microsoft.com/office/drawing/2014/main" id="{AFF79527-C7F1-4E06-8126-A8E8C5FEB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165BEB0D-AEC5-4D66-9F1D-A86A2FC36918}"/>
              </a:ext>
            </a:extLst>
          </p:cNvPr>
          <p:cNvSpPr>
            <a:spLocks noGrp="1"/>
          </p:cNvSpPr>
          <p:nvPr>
            <p:ph type="title"/>
          </p:nvPr>
        </p:nvSpPr>
        <p:spPr>
          <a:xfrm>
            <a:off x="868680" y="1719072"/>
            <a:ext cx="3103427" cy="3520440"/>
          </a:xfrm>
        </p:spPr>
        <p:txBody>
          <a:bodyPr anchor="t">
            <a:normAutofit/>
          </a:bodyPr>
          <a:lstStyle/>
          <a:p>
            <a:r>
              <a:rPr lang="en-GB" sz="3600" b="1">
                <a:effectLst/>
                <a:latin typeface="Times New Roman" panose="02020603050405020304" pitchFamily="18" charset="0"/>
                <a:ea typeface="Calibri" panose="020F0502020204030204" pitchFamily="34" charset="0"/>
              </a:rPr>
              <a:t>What can India Do to Help Eliminate such Wide-ranging Outages? </a:t>
            </a:r>
            <a:endParaRPr lang="en-US" sz="3600" b="1"/>
          </a:p>
        </p:txBody>
      </p:sp>
      <p:sp>
        <p:nvSpPr>
          <p:cNvPr id="8" name="Rectangle 12">
            <a:extLst>
              <a:ext uri="{FF2B5EF4-FFF2-40B4-BE49-F238E27FC236}">
                <a16:creationId xmlns:a16="http://schemas.microsoft.com/office/drawing/2014/main" id="{55986208-8A53-4E92-9197-6B57BCCB2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0" name="İçerik Yer Tutucusu 2">
            <a:extLst>
              <a:ext uri="{FF2B5EF4-FFF2-40B4-BE49-F238E27FC236}">
                <a16:creationId xmlns:a16="http://schemas.microsoft.com/office/drawing/2014/main" id="{BEA50772-946B-4D7B-B36E-79A8EA2ADBBB}"/>
              </a:ext>
            </a:extLst>
          </p:cNvPr>
          <p:cNvGraphicFramePr>
            <a:graphicFrameLocks noGrp="1"/>
          </p:cNvGraphicFramePr>
          <p:nvPr>
            <p:ph idx="1"/>
            <p:extLst>
              <p:ext uri="{D42A27DB-BD31-4B8C-83A1-F6EECF244321}">
                <p14:modId xmlns:p14="http://schemas.microsoft.com/office/powerpoint/2010/main" val="2751635651"/>
              </p:ext>
            </p:extLst>
          </p:nvPr>
        </p:nvGraphicFramePr>
        <p:xfrm>
          <a:off x="4727448" y="640080"/>
          <a:ext cx="6967728"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8315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chemeClr val="tx2">
                <a:lumMod val="10000"/>
                <a:lumOff val="90000"/>
              </a:schemeClr>
            </a:solidFill>
          </a:ln>
          <a:effectLst>
            <a:outerShdw blurRad="63500" sx="102000" sy="102000" algn="ctr" rotWithShape="0">
              <a:schemeClr val="bg1">
                <a:lumMod val="8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9C45F024-2468-4D8A-9E11-BB2B1E0A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D18DD1C1-D813-4E20-B6CB-85CDD8B68D07}"/>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a:t>Thank You For Listening Us!</a:t>
            </a:r>
          </a:p>
        </p:txBody>
      </p:sp>
      <p:sp>
        <p:nvSpPr>
          <p:cNvPr id="17" name="Rectangle 16">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24837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B5416EBC-B41E-4F8A-BE9F-07301B682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0">
            <a:extLst>
              <a:ext uri="{FF2B5EF4-FFF2-40B4-BE49-F238E27FC236}">
                <a16:creationId xmlns:a16="http://schemas.microsoft.com/office/drawing/2014/main" id="{AFF79527-C7F1-4E06-8126-A8E8C5FEB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F9D34544-B80B-463F-BD5D-A42C1A1E0F77}"/>
              </a:ext>
            </a:extLst>
          </p:cNvPr>
          <p:cNvSpPr>
            <a:spLocks noGrp="1"/>
          </p:cNvSpPr>
          <p:nvPr>
            <p:ph type="title"/>
          </p:nvPr>
        </p:nvSpPr>
        <p:spPr>
          <a:xfrm>
            <a:off x="868680" y="1719072"/>
            <a:ext cx="3103427" cy="3520440"/>
          </a:xfrm>
        </p:spPr>
        <p:txBody>
          <a:bodyPr anchor="ctr">
            <a:normAutofit/>
          </a:bodyPr>
          <a:lstStyle/>
          <a:p>
            <a:pPr algn="ctr"/>
            <a:r>
              <a:rPr lang="en-US" sz="3600" b="1" dirty="0"/>
              <a:t>Scale of Outages</a:t>
            </a:r>
          </a:p>
        </p:txBody>
      </p:sp>
      <p:sp>
        <p:nvSpPr>
          <p:cNvPr id="21" name="Rectangle 12">
            <a:extLst>
              <a:ext uri="{FF2B5EF4-FFF2-40B4-BE49-F238E27FC236}">
                <a16:creationId xmlns:a16="http://schemas.microsoft.com/office/drawing/2014/main" id="{55986208-8A53-4E92-9197-6B57BCCB2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2" name="İçerik Yer Tutucusu 2">
            <a:extLst>
              <a:ext uri="{FF2B5EF4-FFF2-40B4-BE49-F238E27FC236}">
                <a16:creationId xmlns:a16="http://schemas.microsoft.com/office/drawing/2014/main" id="{23B95528-84CC-4485-B518-5EB9D54F9188}"/>
              </a:ext>
            </a:extLst>
          </p:cNvPr>
          <p:cNvGraphicFramePr>
            <a:graphicFrameLocks noGrp="1"/>
          </p:cNvGraphicFramePr>
          <p:nvPr>
            <p:ph idx="1"/>
            <p:extLst>
              <p:ext uri="{D42A27DB-BD31-4B8C-83A1-F6EECF244321}">
                <p14:modId xmlns:p14="http://schemas.microsoft.com/office/powerpoint/2010/main" val="3091407600"/>
              </p:ext>
            </p:extLst>
          </p:nvPr>
        </p:nvGraphicFramePr>
        <p:xfrm>
          <a:off x="4727448" y="640080"/>
          <a:ext cx="6967728"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12959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8108D317-7CBD-4897-BD1F-959436D2A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19E434E5-9B3B-4CEB-9994-7FBBF9F1A2B8}"/>
              </a:ext>
            </a:extLst>
          </p:cNvPr>
          <p:cNvSpPr>
            <a:spLocks noGrp="1"/>
          </p:cNvSpPr>
          <p:nvPr>
            <p:ph type="title"/>
          </p:nvPr>
        </p:nvSpPr>
        <p:spPr>
          <a:xfrm>
            <a:off x="7255564" y="834888"/>
            <a:ext cx="4314645" cy="1268958"/>
          </a:xfrm>
        </p:spPr>
        <p:txBody>
          <a:bodyPr anchor="b">
            <a:normAutofit/>
          </a:bodyPr>
          <a:lstStyle/>
          <a:p>
            <a:pPr algn="ctr"/>
            <a:r>
              <a:rPr lang="en-US" sz="3200" b="1" dirty="0"/>
              <a:t>Indian Electricity Grid</a:t>
            </a:r>
            <a:r>
              <a:rPr lang="tr-TR" sz="3200" b="1" dirty="0"/>
              <a:t>s</a:t>
            </a:r>
            <a:endParaRPr lang="en-US" sz="3200" b="1" dirty="0"/>
          </a:p>
        </p:txBody>
      </p:sp>
      <p:pic>
        <p:nvPicPr>
          <p:cNvPr id="4" name="Resim 3" descr="harita içeren bir resim&#10;&#10;Açıklama otomatik olarak oluşturuldu">
            <a:extLst>
              <a:ext uri="{FF2B5EF4-FFF2-40B4-BE49-F238E27FC236}">
                <a16:creationId xmlns:a16="http://schemas.microsoft.com/office/drawing/2014/main" id="{2BFCA307-7D7F-4DB1-BAA2-E54C82BC88DD}"/>
              </a:ext>
            </a:extLst>
          </p:cNvPr>
          <p:cNvPicPr/>
          <p:nvPr/>
        </p:nvPicPr>
        <p:blipFill rotWithShape="1">
          <a:blip r:embed="rId2" cstate="print">
            <a:extLst>
              <a:ext uri="{28A0092B-C50C-407E-A947-70E740481C1C}">
                <a14:useLocalDpi xmlns:a14="http://schemas.microsoft.com/office/drawing/2010/main" val="0"/>
              </a:ext>
            </a:extLst>
          </a:blip>
          <a:srcRect t="15056" r="1" b="13735"/>
          <a:stretch/>
        </p:blipFill>
        <p:spPr bwMode="auto">
          <a:xfrm>
            <a:off x="20" y="10"/>
            <a:ext cx="6717436" cy="6857990"/>
          </a:xfrm>
          <a:custGeom>
            <a:avLst/>
            <a:gdLst/>
            <a:ahLst/>
            <a:cxnLst/>
            <a:rect l="l" t="t" r="r" b="b"/>
            <a:pathLst>
              <a:path w="6717456" h="6858000">
                <a:moveTo>
                  <a:pt x="0" y="0"/>
                </a:moveTo>
                <a:lnTo>
                  <a:pt x="6149468" y="0"/>
                </a:lnTo>
                <a:lnTo>
                  <a:pt x="6202448" y="162605"/>
                </a:lnTo>
                <a:cubicBezTo>
                  <a:pt x="6535625" y="1263763"/>
                  <a:pt x="6717456" y="2453207"/>
                  <a:pt x="6717456" y="3694043"/>
                </a:cubicBezTo>
                <a:cubicBezTo>
                  <a:pt x="6717456" y="4757617"/>
                  <a:pt x="6583866" y="5783433"/>
                  <a:pt x="6335883" y="6748259"/>
                </a:cubicBezTo>
                <a:lnTo>
                  <a:pt x="6305198" y="6858000"/>
                </a:lnTo>
                <a:lnTo>
                  <a:pt x="0" y="6858000"/>
                </a:lnTo>
                <a:close/>
              </a:path>
            </a:pathLst>
          </a:custGeom>
          <a:noFill/>
          <a:effectLst>
            <a:outerShdw blurRad="50800" dist="38100" algn="l" rotWithShape="0">
              <a:schemeClr val="bg1">
                <a:lumMod val="85000"/>
                <a:alpha val="30000"/>
              </a:schemeClr>
            </a:outerShdw>
          </a:effectLst>
        </p:spPr>
      </p:pic>
      <p:sp>
        <p:nvSpPr>
          <p:cNvPr id="37" name="Rectangle 36">
            <a:extLst>
              <a:ext uri="{FF2B5EF4-FFF2-40B4-BE49-F238E27FC236}">
                <a16:creationId xmlns:a16="http://schemas.microsoft.com/office/drawing/2014/main" id="{D6297641-8B9F-4767-9606-8A1131322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89864"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id="{D8F3CA65-EA00-46B4-9616-39E6853F7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572" y="2240371"/>
            <a:ext cx="42062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İçerik Yer Tutucusu 2">
            <a:extLst>
              <a:ext uri="{FF2B5EF4-FFF2-40B4-BE49-F238E27FC236}">
                <a16:creationId xmlns:a16="http://schemas.microsoft.com/office/drawing/2014/main" id="{A12C321E-5AF9-4E7A-8351-87B0A5B05728}"/>
              </a:ext>
            </a:extLst>
          </p:cNvPr>
          <p:cNvSpPr>
            <a:spLocks noGrp="1"/>
          </p:cNvSpPr>
          <p:nvPr>
            <p:ph idx="1"/>
          </p:nvPr>
        </p:nvSpPr>
        <p:spPr>
          <a:xfrm>
            <a:off x="7255564" y="2515000"/>
            <a:ext cx="4314645" cy="3717317"/>
          </a:xfrm>
        </p:spPr>
        <p:txBody>
          <a:bodyPr anchor="t">
            <a:normAutofit fontScale="92500" lnSpcReduction="10000"/>
          </a:bodyPr>
          <a:lstStyle/>
          <a:p>
            <a:r>
              <a:rPr lang="en-US" sz="1700" dirty="0"/>
              <a:t>Indian electricity are based on 5 different grids:</a:t>
            </a:r>
          </a:p>
          <a:p>
            <a:pPr lvl="1">
              <a:buFont typeface="Wingdings" panose="05000000000000000000" pitchFamily="2" charset="2"/>
              <a:buChar char="§"/>
            </a:pPr>
            <a:r>
              <a:rPr lang="en-US" sz="1700" b="1" dirty="0"/>
              <a:t>Northern Grid</a:t>
            </a:r>
          </a:p>
          <a:p>
            <a:pPr lvl="1">
              <a:buFont typeface="Wingdings" panose="05000000000000000000" pitchFamily="2" charset="2"/>
              <a:buChar char="§"/>
            </a:pPr>
            <a:r>
              <a:rPr lang="en-US" sz="1700" b="1" dirty="0"/>
              <a:t>North-Eastern Grid</a:t>
            </a:r>
          </a:p>
          <a:p>
            <a:pPr lvl="1">
              <a:buFont typeface="Wingdings" panose="05000000000000000000" pitchFamily="2" charset="2"/>
              <a:buChar char="§"/>
            </a:pPr>
            <a:r>
              <a:rPr lang="en-US" sz="1700" b="1" dirty="0"/>
              <a:t>Eastern Grid</a:t>
            </a:r>
          </a:p>
          <a:p>
            <a:pPr lvl="1">
              <a:buFont typeface="Wingdings" panose="05000000000000000000" pitchFamily="2" charset="2"/>
              <a:buChar char="§"/>
            </a:pPr>
            <a:r>
              <a:rPr lang="en-US" sz="1700" b="1" dirty="0"/>
              <a:t>Western Grid</a:t>
            </a:r>
          </a:p>
          <a:p>
            <a:pPr lvl="1">
              <a:buFont typeface="Wingdings" panose="05000000000000000000" pitchFamily="2" charset="2"/>
              <a:buChar char="§"/>
            </a:pPr>
            <a:r>
              <a:rPr lang="en-US" sz="1700" b="1" dirty="0"/>
              <a:t>Southern Grid</a:t>
            </a:r>
            <a:endParaRPr lang="tr-TR" sz="1700" dirty="0"/>
          </a:p>
          <a:p>
            <a:r>
              <a:rPr lang="tr-TR" sz="1700" b="1" dirty="0"/>
              <a:t>North-East-West (NEW) </a:t>
            </a:r>
            <a:r>
              <a:rPr lang="en-US" sz="1700" b="1" dirty="0"/>
              <a:t>Grid</a:t>
            </a:r>
          </a:p>
          <a:p>
            <a:pPr lvl="1">
              <a:buFont typeface="Wingdings" panose="05000000000000000000" pitchFamily="2" charset="2"/>
              <a:buChar char="§"/>
            </a:pPr>
            <a:r>
              <a:rPr lang="en-US" sz="1700" dirty="0"/>
              <a:t>Except Southern Grid all other grids are interconnected.</a:t>
            </a:r>
          </a:p>
          <a:p>
            <a:pPr lvl="1">
              <a:buFont typeface="Wingdings" panose="05000000000000000000" pitchFamily="2" charset="2"/>
              <a:buChar char="§"/>
            </a:pPr>
            <a:r>
              <a:rPr lang="en-US" sz="1700" dirty="0"/>
              <a:t>Aimed to ease power distribution, and de-stress transmission lines.</a:t>
            </a:r>
          </a:p>
        </p:txBody>
      </p:sp>
    </p:spTree>
    <p:extLst>
      <p:ext uri="{BB962C8B-B14F-4D97-AF65-F5344CB8AC3E}">
        <p14:creationId xmlns:p14="http://schemas.microsoft.com/office/powerpoint/2010/main" val="13272577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su, gök, açık hava, yelkenli gemi içeren bir resim&#10;&#10;Açıklama otomatik olarak oluşturuldu">
            <a:extLst>
              <a:ext uri="{FF2B5EF4-FFF2-40B4-BE49-F238E27FC236}">
                <a16:creationId xmlns:a16="http://schemas.microsoft.com/office/drawing/2014/main" id="{30944B89-A684-488B-ABC2-E5F993EA581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096" r="1092"/>
          <a:stretch/>
        </p:blipFill>
        <p:spPr bwMode="auto">
          <a:xfrm>
            <a:off x="3522468" y="10"/>
            <a:ext cx="8669532" cy="6857990"/>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8A6DB0E6-E65F-4229-A5A0-2500203B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BCBEE45A-A547-4AAA-BAE7-52FAB08E2AA8}"/>
              </a:ext>
            </a:extLst>
          </p:cNvPr>
          <p:cNvSpPr>
            <a:spLocks noGrp="1"/>
          </p:cNvSpPr>
          <p:nvPr>
            <p:ph type="title"/>
          </p:nvPr>
        </p:nvSpPr>
        <p:spPr>
          <a:xfrm>
            <a:off x="371094" y="1161288"/>
            <a:ext cx="3438144" cy="1124712"/>
          </a:xfrm>
        </p:spPr>
        <p:txBody>
          <a:bodyPr anchor="b">
            <a:normAutofit/>
          </a:bodyPr>
          <a:lstStyle/>
          <a:p>
            <a:pPr algn="ctr"/>
            <a:r>
              <a:rPr lang="en-US" sz="2800" b="1" dirty="0"/>
              <a:t>Generation of Electricity in India</a:t>
            </a:r>
          </a:p>
        </p:txBody>
      </p:sp>
      <p:sp>
        <p:nvSpPr>
          <p:cNvPr id="77" name="Rectangle 76">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Rectangle 7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İçerik Yer Tutucusu 2">
            <a:extLst>
              <a:ext uri="{FF2B5EF4-FFF2-40B4-BE49-F238E27FC236}">
                <a16:creationId xmlns:a16="http://schemas.microsoft.com/office/drawing/2014/main" id="{F47F71C2-94EE-4438-992C-021BB57DC749}"/>
              </a:ext>
            </a:extLst>
          </p:cNvPr>
          <p:cNvSpPr>
            <a:spLocks noGrp="1"/>
          </p:cNvSpPr>
          <p:nvPr>
            <p:ph idx="1"/>
          </p:nvPr>
        </p:nvSpPr>
        <p:spPr>
          <a:xfrm>
            <a:off x="371094" y="2718054"/>
            <a:ext cx="3438906" cy="3207258"/>
          </a:xfrm>
        </p:spPr>
        <p:txBody>
          <a:bodyPr anchor="t">
            <a:normAutofit/>
          </a:bodyPr>
          <a:lstStyle/>
          <a:p>
            <a:pPr>
              <a:lnSpc>
                <a:spcPct val="100000"/>
              </a:lnSpc>
            </a:pPr>
            <a:r>
              <a:rPr lang="en-US" sz="1300" dirty="0"/>
              <a:t>Indian electricity are based on two types of generators.</a:t>
            </a:r>
            <a:endParaRPr lang="tr-TR" sz="1300" dirty="0"/>
          </a:p>
          <a:p>
            <a:pPr lvl="1">
              <a:lnSpc>
                <a:spcPct val="100000"/>
              </a:lnSpc>
              <a:buFont typeface="Wingdings" panose="05000000000000000000" pitchFamily="2" charset="2"/>
              <a:buChar char="§"/>
            </a:pPr>
            <a:r>
              <a:rPr lang="en-US" sz="1300" dirty="0"/>
              <a:t>Coal-Fired Thermal Power Plants (Mostly Located in </a:t>
            </a:r>
            <a:r>
              <a:rPr lang="en-US" sz="1300" b="1" dirty="0"/>
              <a:t>Eastern Grid</a:t>
            </a:r>
            <a:r>
              <a:rPr lang="en-US" sz="1300" dirty="0"/>
              <a:t>)</a:t>
            </a:r>
          </a:p>
          <a:p>
            <a:pPr lvl="1">
              <a:lnSpc>
                <a:spcPct val="100000"/>
              </a:lnSpc>
              <a:buFont typeface="Wingdings" panose="05000000000000000000" pitchFamily="2" charset="2"/>
              <a:buChar char="§"/>
            </a:pPr>
            <a:r>
              <a:rPr lang="en-US" sz="1300" dirty="0"/>
              <a:t>Hydroelectricity (Mostly Located in </a:t>
            </a:r>
            <a:r>
              <a:rPr lang="en-US" sz="1300" b="1" dirty="0"/>
              <a:t>Northern </a:t>
            </a:r>
            <a:r>
              <a:rPr lang="en-US" sz="1300" dirty="0"/>
              <a:t>and </a:t>
            </a:r>
            <a:r>
              <a:rPr lang="en-US" sz="1300" b="1" dirty="0"/>
              <a:t>North-Eastern Grids</a:t>
            </a:r>
            <a:r>
              <a:rPr lang="en-US" sz="1300" dirty="0"/>
              <a:t>)</a:t>
            </a:r>
            <a:endParaRPr lang="tr-TR" sz="1300" dirty="0"/>
          </a:p>
          <a:p>
            <a:pPr>
              <a:lnSpc>
                <a:spcPct val="100000"/>
              </a:lnSpc>
            </a:pPr>
            <a:r>
              <a:rPr lang="en-US" sz="1300" dirty="0"/>
              <a:t>Heaviest loads are on the following grids:</a:t>
            </a:r>
          </a:p>
          <a:p>
            <a:pPr lvl="1">
              <a:lnSpc>
                <a:spcPct val="100000"/>
              </a:lnSpc>
              <a:buFont typeface="Wingdings" panose="05000000000000000000" pitchFamily="2" charset="2"/>
              <a:buChar char="§"/>
            </a:pPr>
            <a:r>
              <a:rPr lang="tr-TR" sz="1300" b="1" dirty="0"/>
              <a:t>North</a:t>
            </a:r>
          </a:p>
          <a:p>
            <a:pPr lvl="1">
              <a:lnSpc>
                <a:spcPct val="100000"/>
              </a:lnSpc>
              <a:buFont typeface="Wingdings" panose="05000000000000000000" pitchFamily="2" charset="2"/>
              <a:buChar char="§"/>
            </a:pPr>
            <a:r>
              <a:rPr lang="tr-TR" sz="1300" b="1" dirty="0"/>
              <a:t>West</a:t>
            </a:r>
          </a:p>
          <a:p>
            <a:pPr lvl="1">
              <a:lnSpc>
                <a:spcPct val="100000"/>
              </a:lnSpc>
              <a:buFont typeface="Wingdings" panose="05000000000000000000" pitchFamily="2" charset="2"/>
              <a:buChar char="§"/>
            </a:pPr>
            <a:r>
              <a:rPr lang="tr-TR" sz="1300" b="1" dirty="0"/>
              <a:t>South</a:t>
            </a:r>
            <a:endParaRPr lang="en-US" sz="1300" b="1" dirty="0"/>
          </a:p>
          <a:p>
            <a:pPr marL="457200" lvl="1" indent="0">
              <a:lnSpc>
                <a:spcPct val="100000"/>
              </a:lnSpc>
              <a:buNone/>
            </a:pPr>
            <a:endParaRPr lang="tr-TR" sz="1300" dirty="0"/>
          </a:p>
          <a:p>
            <a:pPr marL="457200" lvl="1" indent="0">
              <a:lnSpc>
                <a:spcPct val="100000"/>
              </a:lnSpc>
              <a:buNone/>
            </a:pPr>
            <a:endParaRPr lang="tr-TR" sz="1300" dirty="0"/>
          </a:p>
        </p:txBody>
      </p:sp>
    </p:spTree>
    <p:extLst>
      <p:ext uri="{BB962C8B-B14F-4D97-AF65-F5344CB8AC3E}">
        <p14:creationId xmlns:p14="http://schemas.microsoft.com/office/powerpoint/2010/main" val="2790338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504B8D16-BF1C-4E68-9257-2E8985D02CFE}"/>
              </a:ext>
            </a:extLst>
          </p:cNvPr>
          <p:cNvSpPr>
            <a:spLocks noGrp="1"/>
          </p:cNvSpPr>
          <p:nvPr>
            <p:ph type="title"/>
          </p:nvPr>
        </p:nvSpPr>
        <p:spPr>
          <a:xfrm>
            <a:off x="841248" y="251312"/>
            <a:ext cx="10506456" cy="1010264"/>
          </a:xfrm>
        </p:spPr>
        <p:txBody>
          <a:bodyPr anchor="ctr">
            <a:normAutofit/>
          </a:bodyPr>
          <a:lstStyle/>
          <a:p>
            <a:pPr algn="ctr"/>
            <a:r>
              <a:rPr lang="en-US" b="1" dirty="0"/>
              <a:t>Origin of Event</a:t>
            </a:r>
          </a:p>
        </p:txBody>
      </p:sp>
      <p:sp>
        <p:nvSpPr>
          <p:cNvPr id="12" name="Rectangle 11">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İçerik Yer Tutucusu 2">
            <a:extLst>
              <a:ext uri="{FF2B5EF4-FFF2-40B4-BE49-F238E27FC236}">
                <a16:creationId xmlns:a16="http://schemas.microsoft.com/office/drawing/2014/main" id="{1257E573-F20F-469C-8B6D-07C02807CB05}"/>
              </a:ext>
            </a:extLst>
          </p:cNvPr>
          <p:cNvGraphicFramePr>
            <a:graphicFrameLocks noGrp="1"/>
          </p:cNvGraphicFramePr>
          <p:nvPr>
            <p:ph idx="1"/>
            <p:extLst>
              <p:ext uri="{D42A27DB-BD31-4B8C-83A1-F6EECF244321}">
                <p14:modId xmlns:p14="http://schemas.microsoft.com/office/powerpoint/2010/main" val="719942010"/>
              </p:ext>
            </p:extLst>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86116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F44879F-6698-4394-89D4-7B3CDB92E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a:extLst>
              <a:ext uri="{FF2B5EF4-FFF2-40B4-BE49-F238E27FC236}">
                <a16:creationId xmlns:a16="http://schemas.microsoft.com/office/drawing/2014/main" id="{C65FD3B2-577C-49A0-B40E-4845C5D59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4" name="İçerik Yer Tutucusu 4" descr="taş içeren bir resim&#10;&#10;Açıklama otomatik olarak oluşturuldu">
            <a:extLst>
              <a:ext uri="{FF2B5EF4-FFF2-40B4-BE49-F238E27FC236}">
                <a16:creationId xmlns:a16="http://schemas.microsoft.com/office/drawing/2014/main" id="{9C2D2A11-A4EF-4F47-954D-A46AE6B8BCD2}"/>
              </a:ext>
            </a:extLst>
          </p:cNvPr>
          <p:cNvPicPr>
            <a:picLocks noChangeAspect="1"/>
          </p:cNvPicPr>
          <p:nvPr/>
        </p:nvPicPr>
        <p:blipFill rotWithShape="1">
          <a:blip r:embed="rId2">
            <a:alphaModFix amt="40000"/>
          </a:blip>
          <a:srcRect r="444"/>
          <a:stretch/>
        </p:blipFill>
        <p:spPr>
          <a:xfrm>
            <a:off x="20" y="10"/>
            <a:ext cx="12191979" cy="6857990"/>
          </a:xfrm>
          <a:prstGeom prst="rect">
            <a:avLst/>
          </a:prstGeom>
        </p:spPr>
      </p:pic>
      <p:sp>
        <p:nvSpPr>
          <p:cNvPr id="2" name="Başlık 1">
            <a:extLst>
              <a:ext uri="{FF2B5EF4-FFF2-40B4-BE49-F238E27FC236}">
                <a16:creationId xmlns:a16="http://schemas.microsoft.com/office/drawing/2014/main" id="{1E0F29E9-1A45-4629-8DF3-3B5866AEEC61}"/>
              </a:ext>
            </a:extLst>
          </p:cNvPr>
          <p:cNvSpPr>
            <a:spLocks noGrp="1"/>
          </p:cNvSpPr>
          <p:nvPr>
            <p:ph type="title"/>
          </p:nvPr>
        </p:nvSpPr>
        <p:spPr>
          <a:xfrm>
            <a:off x="841248" y="426720"/>
            <a:ext cx="10506456" cy="1919141"/>
          </a:xfrm>
        </p:spPr>
        <p:txBody>
          <a:bodyPr anchor="b">
            <a:normAutofit/>
          </a:bodyPr>
          <a:lstStyle/>
          <a:p>
            <a:pPr algn="ctr"/>
            <a:r>
              <a:rPr lang="en-US" sz="6000" b="1" dirty="0">
                <a:solidFill>
                  <a:srgbClr val="FFFFFF"/>
                </a:solidFill>
              </a:rPr>
              <a:t>Prior System Conditions: Blackout 1</a:t>
            </a:r>
          </a:p>
        </p:txBody>
      </p:sp>
      <p:sp>
        <p:nvSpPr>
          <p:cNvPr id="13" name="Rectangle 12">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4">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İçerik Yer Tutucusu 2">
            <a:extLst>
              <a:ext uri="{FF2B5EF4-FFF2-40B4-BE49-F238E27FC236}">
                <a16:creationId xmlns:a16="http://schemas.microsoft.com/office/drawing/2014/main" id="{3E4703C4-1E37-4DB8-AE91-48062A37C8D6}"/>
              </a:ext>
            </a:extLst>
          </p:cNvPr>
          <p:cNvSpPr>
            <a:spLocks noGrp="1"/>
          </p:cNvSpPr>
          <p:nvPr>
            <p:ph idx="1"/>
          </p:nvPr>
        </p:nvSpPr>
        <p:spPr>
          <a:xfrm>
            <a:off x="841248" y="3337269"/>
            <a:ext cx="10509504" cy="2905686"/>
          </a:xfrm>
        </p:spPr>
        <p:txBody>
          <a:bodyPr>
            <a:normAutofit/>
          </a:bodyPr>
          <a:lstStyle/>
          <a:p>
            <a:r>
              <a:rPr lang="en-US" sz="2000" dirty="0">
                <a:solidFill>
                  <a:srgbClr val="FFFFFF"/>
                </a:solidFill>
              </a:rPr>
              <a:t>The networks were unreliable as many transmission lines were shut down for maintenance.</a:t>
            </a:r>
          </a:p>
        </p:txBody>
      </p:sp>
    </p:spTree>
    <p:extLst>
      <p:ext uri="{BB962C8B-B14F-4D97-AF65-F5344CB8AC3E}">
        <p14:creationId xmlns:p14="http://schemas.microsoft.com/office/powerpoint/2010/main" val="17720801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2">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E4AFF4B0-32FD-4EE2-A414-72D8AE17480D}"/>
              </a:ext>
            </a:extLst>
          </p:cNvPr>
          <p:cNvSpPr>
            <a:spLocks noGrp="1"/>
          </p:cNvSpPr>
          <p:nvPr>
            <p:ph type="title"/>
          </p:nvPr>
        </p:nvSpPr>
        <p:spPr>
          <a:xfrm>
            <a:off x="371094" y="1161288"/>
            <a:ext cx="3438144" cy="1124712"/>
          </a:xfrm>
        </p:spPr>
        <p:txBody>
          <a:bodyPr anchor="b">
            <a:normAutofit/>
          </a:bodyPr>
          <a:lstStyle/>
          <a:p>
            <a:pPr algn="ctr"/>
            <a:r>
              <a:rPr lang="en-US" sz="2800" b="1" dirty="0"/>
              <a:t>Blackout 1 Sequence</a:t>
            </a:r>
          </a:p>
        </p:txBody>
      </p:sp>
      <p:sp>
        <p:nvSpPr>
          <p:cNvPr id="19" name="Rectangle 1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İçerik Yer Tutucusu 2">
            <a:extLst>
              <a:ext uri="{FF2B5EF4-FFF2-40B4-BE49-F238E27FC236}">
                <a16:creationId xmlns:a16="http://schemas.microsoft.com/office/drawing/2014/main" id="{A60CD1A3-63B3-4F6D-9EB2-7646A817B418}"/>
              </a:ext>
            </a:extLst>
          </p:cNvPr>
          <p:cNvSpPr>
            <a:spLocks noGrp="1"/>
          </p:cNvSpPr>
          <p:nvPr>
            <p:ph idx="1"/>
          </p:nvPr>
        </p:nvSpPr>
        <p:spPr>
          <a:xfrm>
            <a:off x="371094" y="2718054"/>
            <a:ext cx="3438906" cy="3207258"/>
          </a:xfrm>
        </p:spPr>
        <p:txBody>
          <a:bodyPr anchor="t">
            <a:normAutofit/>
          </a:bodyPr>
          <a:lstStyle/>
          <a:p>
            <a:r>
              <a:rPr lang="en-US" sz="1700"/>
              <a:t>One of the Bina-Gwalior 400 kV lines was overloaded, the line was protected.</a:t>
            </a:r>
          </a:p>
          <a:p>
            <a:r>
              <a:rPr lang="en-US" sz="1700"/>
              <a:t>Later, 220 kV and 132 kV lines were triggered by a power surge and many connected lines were disabled.</a:t>
            </a:r>
          </a:p>
          <a:p>
            <a:r>
              <a:rPr lang="en-US" sz="1700"/>
              <a:t>It took 16 hours for the system to restart.</a:t>
            </a:r>
          </a:p>
        </p:txBody>
      </p:sp>
      <p:pic>
        <p:nvPicPr>
          <p:cNvPr id="4" name="İçerik Yer Tutucusu 3">
            <a:extLst>
              <a:ext uri="{FF2B5EF4-FFF2-40B4-BE49-F238E27FC236}">
                <a16:creationId xmlns:a16="http://schemas.microsoft.com/office/drawing/2014/main" id="{7549B2AA-CFB0-4825-ABA4-051DCF9E5AF3}"/>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4898967" y="1969446"/>
            <a:ext cx="6921940" cy="3028349"/>
          </a:xfrm>
          <a:prstGeom prst="rect">
            <a:avLst/>
          </a:prstGeom>
        </p:spPr>
      </p:pic>
    </p:spTree>
    <p:extLst>
      <p:ext uri="{BB962C8B-B14F-4D97-AF65-F5344CB8AC3E}">
        <p14:creationId xmlns:p14="http://schemas.microsoft.com/office/powerpoint/2010/main" val="15677406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2DEE550A-89BE-4C16-BBFC-7A09965210CD}"/>
              </a:ext>
            </a:extLst>
          </p:cNvPr>
          <p:cNvSpPr>
            <a:spLocks noGrp="1"/>
          </p:cNvSpPr>
          <p:nvPr>
            <p:ph type="title"/>
          </p:nvPr>
        </p:nvSpPr>
        <p:spPr>
          <a:xfrm>
            <a:off x="371094" y="1161288"/>
            <a:ext cx="3438144" cy="1124712"/>
          </a:xfrm>
        </p:spPr>
        <p:txBody>
          <a:bodyPr anchor="b">
            <a:normAutofit/>
          </a:bodyPr>
          <a:lstStyle/>
          <a:p>
            <a:pPr algn="ctr"/>
            <a:r>
              <a:rPr lang="en-US" sz="2400" b="1" dirty="0"/>
              <a:t>Prior System Conditions: Blackout 2</a:t>
            </a:r>
          </a:p>
        </p:txBody>
      </p:sp>
      <p:sp>
        <p:nvSpPr>
          <p:cNvPr id="15" name="Rectangle 1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İçerik Yer Tutucusu 2">
            <a:extLst>
              <a:ext uri="{FF2B5EF4-FFF2-40B4-BE49-F238E27FC236}">
                <a16:creationId xmlns:a16="http://schemas.microsoft.com/office/drawing/2014/main" id="{9A456576-80AF-45F8-A8D0-EFA17E98BA79}"/>
              </a:ext>
            </a:extLst>
          </p:cNvPr>
          <p:cNvSpPr>
            <a:spLocks noGrp="1"/>
          </p:cNvSpPr>
          <p:nvPr>
            <p:ph idx="1"/>
          </p:nvPr>
        </p:nvSpPr>
        <p:spPr>
          <a:xfrm>
            <a:off x="371094" y="2718054"/>
            <a:ext cx="3438906" cy="3207258"/>
          </a:xfrm>
        </p:spPr>
        <p:txBody>
          <a:bodyPr anchor="t">
            <a:normAutofit/>
          </a:bodyPr>
          <a:lstStyle/>
          <a:p>
            <a:r>
              <a:rPr lang="en-US" sz="1700"/>
              <a:t>Exactly 1 day later, there was a second major outage. Many lines were already out of service.</a:t>
            </a:r>
          </a:p>
          <a:p>
            <a:r>
              <a:rPr lang="en-US" sz="1700"/>
              <a:t>Due to overload, the voltage level starting from 400kV decreased to 362 kV.</a:t>
            </a:r>
          </a:p>
        </p:txBody>
      </p:sp>
      <p:pic>
        <p:nvPicPr>
          <p:cNvPr id="4" name="İçerik Yer Tutucusu 3">
            <a:extLst>
              <a:ext uri="{FF2B5EF4-FFF2-40B4-BE49-F238E27FC236}">
                <a16:creationId xmlns:a16="http://schemas.microsoft.com/office/drawing/2014/main" id="{5449C210-DE21-4F14-A254-4DA5F80B3184}"/>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4898967" y="1926184"/>
            <a:ext cx="6921940" cy="3114872"/>
          </a:xfrm>
          <a:prstGeom prst="rect">
            <a:avLst/>
          </a:prstGeom>
        </p:spPr>
      </p:pic>
    </p:spTree>
    <p:extLst>
      <p:ext uri="{BB962C8B-B14F-4D97-AF65-F5344CB8AC3E}">
        <p14:creationId xmlns:p14="http://schemas.microsoft.com/office/powerpoint/2010/main" val="12806230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5116E49A-CA4D-4983-969D-19FE3C55F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0">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03041" y="633619"/>
            <a:ext cx="427938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09DBD762-CCFB-415F-B26F-3B77FE49C03F}"/>
              </a:ext>
            </a:extLst>
          </p:cNvPr>
          <p:cNvSpPr>
            <a:spLocks noGrp="1"/>
          </p:cNvSpPr>
          <p:nvPr>
            <p:ph type="title"/>
          </p:nvPr>
        </p:nvSpPr>
        <p:spPr>
          <a:xfrm>
            <a:off x="7938533" y="978619"/>
            <a:ext cx="3404594" cy="1106424"/>
          </a:xfrm>
        </p:spPr>
        <p:txBody>
          <a:bodyPr>
            <a:normAutofit/>
          </a:bodyPr>
          <a:lstStyle/>
          <a:p>
            <a:pPr algn="ctr"/>
            <a:r>
              <a:rPr lang="en-US" sz="2800" b="1" dirty="0"/>
              <a:t>Blackout 2 Sequence</a:t>
            </a:r>
          </a:p>
        </p:txBody>
      </p:sp>
      <p:pic>
        <p:nvPicPr>
          <p:cNvPr id="4" name="İçerik Yer Tutucusu 6">
            <a:extLst>
              <a:ext uri="{FF2B5EF4-FFF2-40B4-BE49-F238E27FC236}">
                <a16:creationId xmlns:a16="http://schemas.microsoft.com/office/drawing/2014/main" id="{D59D9070-A3CA-43BF-AB7C-7930EA4222C4}"/>
              </a:ext>
            </a:extLst>
          </p:cNvPr>
          <p:cNvPicPr>
            <a:picLocks noChangeAspect="1"/>
          </p:cNvPicPr>
          <p:nvPr/>
        </p:nvPicPr>
        <p:blipFill>
          <a:blip r:embed="rId2"/>
          <a:stretch>
            <a:fillRect/>
          </a:stretch>
        </p:blipFill>
        <p:spPr>
          <a:xfrm>
            <a:off x="411480" y="1533975"/>
            <a:ext cx="6647688" cy="3689466"/>
          </a:xfrm>
          <a:prstGeom prst="rect">
            <a:avLst/>
          </a:prstGeom>
        </p:spPr>
      </p:pic>
      <p:sp>
        <p:nvSpPr>
          <p:cNvPr id="18" name="Rectangle 12">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9033" y="118153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281E2DF8-F6D8-4E5C-B76E-E082FD8C1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5691" y="2095174"/>
            <a:ext cx="3328416"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İçerik Yer Tutucusu 2">
            <a:extLst>
              <a:ext uri="{FF2B5EF4-FFF2-40B4-BE49-F238E27FC236}">
                <a16:creationId xmlns:a16="http://schemas.microsoft.com/office/drawing/2014/main" id="{E1195FE2-12F1-414E-868F-905D18EBD03E}"/>
              </a:ext>
            </a:extLst>
          </p:cNvPr>
          <p:cNvSpPr>
            <a:spLocks noGrp="1"/>
          </p:cNvSpPr>
          <p:nvPr>
            <p:ph idx="1"/>
          </p:nvPr>
        </p:nvSpPr>
        <p:spPr>
          <a:xfrm>
            <a:off x="7938532" y="2252870"/>
            <a:ext cx="3404594" cy="3557016"/>
          </a:xfrm>
        </p:spPr>
        <p:txBody>
          <a:bodyPr>
            <a:normAutofit/>
          </a:bodyPr>
          <a:lstStyle/>
          <a:p>
            <a:r>
              <a:rPr lang="en-US" sz="1700" dirty="0"/>
              <a:t>North and west zones with distance relay due to overload separated from each other.</a:t>
            </a:r>
          </a:p>
          <a:p>
            <a:r>
              <a:rPr lang="en-US" sz="1700" dirty="0"/>
              <a:t>Then, with the separation of the load, there was a power surge and a voltage spike occurred in the energized region.</a:t>
            </a:r>
            <a:br>
              <a:rPr lang="en-US" sz="1700" dirty="0"/>
            </a:br>
            <a:endParaRPr lang="en-US" sz="1700" dirty="0"/>
          </a:p>
        </p:txBody>
      </p:sp>
    </p:spTree>
    <p:extLst>
      <p:ext uri="{BB962C8B-B14F-4D97-AF65-F5344CB8AC3E}">
        <p14:creationId xmlns:p14="http://schemas.microsoft.com/office/powerpoint/2010/main" val="2382595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136</TotalTime>
  <Words>771</Words>
  <Application>Microsoft Office PowerPoint</Application>
  <PresentationFormat>Geniş ekran</PresentationFormat>
  <Paragraphs>74</Paragraphs>
  <Slides>18</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18</vt:i4>
      </vt:variant>
    </vt:vector>
  </HeadingPairs>
  <TitlesOfParts>
    <vt:vector size="24" baseType="lpstr">
      <vt:lpstr>Arial</vt:lpstr>
      <vt:lpstr>Avenir Next LT Pro</vt:lpstr>
      <vt:lpstr>Calibri</vt:lpstr>
      <vt:lpstr>Times New Roman</vt:lpstr>
      <vt:lpstr>Wingdings</vt:lpstr>
      <vt:lpstr>AccentBoxVTI</vt:lpstr>
      <vt:lpstr>Darkness All Around India</vt:lpstr>
      <vt:lpstr>Scale of Outages</vt:lpstr>
      <vt:lpstr>Indian Electricity Grids</vt:lpstr>
      <vt:lpstr>Generation of Electricity in India</vt:lpstr>
      <vt:lpstr>Origin of Event</vt:lpstr>
      <vt:lpstr>Prior System Conditions: Blackout 1</vt:lpstr>
      <vt:lpstr>Blackout 1 Sequence</vt:lpstr>
      <vt:lpstr>Prior System Conditions: Blackout 2</vt:lpstr>
      <vt:lpstr>Blackout 2 Sequence</vt:lpstr>
      <vt:lpstr>Frequency Separation</vt:lpstr>
      <vt:lpstr>Impacts</vt:lpstr>
      <vt:lpstr>Who were the responsible parties?</vt:lpstr>
      <vt:lpstr>Investigation</vt:lpstr>
      <vt:lpstr>Penalties</vt:lpstr>
      <vt:lpstr>Main Preventive Measures to Overcome Power Outages</vt:lpstr>
      <vt:lpstr>Depicting Preventive Measures against Power Fails</vt:lpstr>
      <vt:lpstr>What can India Do to Help Eliminate such Wide-ranging Outages? </vt:lpstr>
      <vt:lpstr>Thank You For Listening 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Darkness All Around India</dc:title>
  <dc:creator>Berat Asrın CAFEROĞLU</dc:creator>
  <cp:lastModifiedBy>Berat Asrın CAFEROĞLU</cp:lastModifiedBy>
  <cp:revision>122</cp:revision>
  <dcterms:created xsi:type="dcterms:W3CDTF">2021-05-29T16:29:39Z</dcterms:created>
  <dcterms:modified xsi:type="dcterms:W3CDTF">2021-06-06T18:04:03Z</dcterms:modified>
</cp:coreProperties>
</file>