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at Navruz" initials="BN" lastIdx="1" clrIdx="0">
    <p:extLst>
      <p:ext uri="{19B8F6BF-5375-455C-9EA6-DF929625EA0E}">
        <p15:presenceInfo xmlns:p15="http://schemas.microsoft.com/office/powerpoint/2012/main" userId="c78a624ef750b4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86"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8C7E33-E722-0549-4F8E-C49015D26FFD}"/>
              </a:ext>
            </a:extLst>
          </p:cNvPr>
          <p:cNvSpPr>
            <a:spLocks noGrp="1"/>
          </p:cNvSpPr>
          <p:nvPr>
            <p:ph type="ctrTitle"/>
          </p:nvPr>
        </p:nvSpPr>
        <p:spPr>
          <a:xfrm>
            <a:off x="4527612" y="1970842"/>
            <a:ext cx="7520280" cy="2121925"/>
          </a:xfrm>
        </p:spPr>
        <p:txBody>
          <a:bodyPr>
            <a:normAutofit/>
          </a:bodyPr>
          <a:lstStyle/>
          <a:p>
            <a:pPr algn="ctr"/>
            <a:r>
              <a:rPr lang="tr-TR" sz="4000" b="1" dirty="0"/>
              <a:t>Görüntü İşleme Yöntemleri Kullanılarak Kiraz Meyvesinin Sınıflandırılması</a:t>
            </a:r>
          </a:p>
        </p:txBody>
      </p:sp>
    </p:spTree>
    <p:extLst>
      <p:ext uri="{BB962C8B-B14F-4D97-AF65-F5344CB8AC3E}">
        <p14:creationId xmlns:p14="http://schemas.microsoft.com/office/powerpoint/2010/main" val="36888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913A42-CCF4-EB5C-75AC-2C0AF0E6AD82}"/>
              </a:ext>
            </a:extLst>
          </p:cNvPr>
          <p:cNvSpPr>
            <a:spLocks noGrp="1"/>
          </p:cNvSpPr>
          <p:nvPr>
            <p:ph type="title"/>
          </p:nvPr>
        </p:nvSpPr>
        <p:spPr>
          <a:xfrm>
            <a:off x="0" y="0"/>
            <a:ext cx="7721100" cy="999067"/>
          </a:xfrm>
        </p:spPr>
        <p:txBody>
          <a:bodyPr/>
          <a:lstStyle/>
          <a:p>
            <a:r>
              <a:rPr lang="tr-TR" b="1" dirty="0"/>
              <a:t>3. Araştırma Sonuçları ve Tartışma</a:t>
            </a:r>
          </a:p>
        </p:txBody>
      </p:sp>
      <p:sp>
        <p:nvSpPr>
          <p:cNvPr id="3" name="İçerik Yer Tutucusu 2">
            <a:extLst>
              <a:ext uri="{FF2B5EF4-FFF2-40B4-BE49-F238E27FC236}">
                <a16:creationId xmlns:a16="http://schemas.microsoft.com/office/drawing/2014/main" id="{B8F5DD3C-6AC5-64D8-AB91-5D67288B3D25}"/>
              </a:ext>
            </a:extLst>
          </p:cNvPr>
          <p:cNvSpPr>
            <a:spLocks noGrp="1"/>
          </p:cNvSpPr>
          <p:nvPr>
            <p:ph idx="1"/>
          </p:nvPr>
        </p:nvSpPr>
        <p:spPr>
          <a:xfrm>
            <a:off x="1" y="999067"/>
            <a:ext cx="6096000" cy="4423165"/>
          </a:xfrm>
        </p:spPr>
        <p:txBody>
          <a:bodyPr>
            <a:normAutofit/>
          </a:bodyPr>
          <a:lstStyle/>
          <a:p>
            <a:pPr marL="0" indent="0">
              <a:buNone/>
            </a:pPr>
            <a:r>
              <a:rPr lang="tr-TR" sz="2000" dirty="0"/>
              <a:t>	Sınırları belirlenen kirazlar belirli işlemlerden geçirildikten sonra kirazlara ait alan bilgileri hesaplanmıştır. </a:t>
            </a:r>
          </a:p>
          <a:p>
            <a:pPr marL="0" indent="0">
              <a:buNone/>
            </a:pPr>
            <a:endParaRPr lang="tr-TR" sz="2000" dirty="0"/>
          </a:p>
          <a:p>
            <a:pPr marL="0" indent="0">
              <a:buNone/>
            </a:pPr>
            <a:r>
              <a:rPr lang="tr-TR" sz="2000" dirty="0"/>
              <a:t>	Yapılan çalışmada kirazlar üst üste gelmeden ayrık olarak resimlenmiştir. Bu sayede sınıflandırma başarısı %100 olarak gerçekleşmiştir. Ancak kirazların üst üste gelmesi durumunda sınıflandırma başarısının düşeceği değerlendirilmektedir. </a:t>
            </a:r>
          </a:p>
        </p:txBody>
      </p:sp>
      <p:pic>
        <p:nvPicPr>
          <p:cNvPr id="5" name="Resim 4">
            <a:extLst>
              <a:ext uri="{FF2B5EF4-FFF2-40B4-BE49-F238E27FC236}">
                <a16:creationId xmlns:a16="http://schemas.microsoft.com/office/drawing/2014/main" id="{FFF52457-B510-394B-7AC7-2580E17C29E5}"/>
              </a:ext>
            </a:extLst>
          </p:cNvPr>
          <p:cNvPicPr>
            <a:picLocks noChangeAspect="1"/>
          </p:cNvPicPr>
          <p:nvPr/>
        </p:nvPicPr>
        <p:blipFill>
          <a:blip r:embed="rId2"/>
          <a:stretch>
            <a:fillRect/>
          </a:stretch>
        </p:blipFill>
        <p:spPr>
          <a:xfrm>
            <a:off x="6405647" y="1817214"/>
            <a:ext cx="5279519" cy="1838055"/>
          </a:xfrm>
          <a:prstGeom prst="rect">
            <a:avLst/>
          </a:prstGeom>
        </p:spPr>
      </p:pic>
    </p:spTree>
    <p:extLst>
      <p:ext uri="{BB962C8B-B14F-4D97-AF65-F5344CB8AC3E}">
        <p14:creationId xmlns:p14="http://schemas.microsoft.com/office/powerpoint/2010/main" val="265797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016108-86DA-772D-BA3E-3740E1B2F5E5}"/>
              </a:ext>
            </a:extLst>
          </p:cNvPr>
          <p:cNvSpPr>
            <a:spLocks noGrp="1"/>
          </p:cNvSpPr>
          <p:nvPr>
            <p:ph type="title"/>
          </p:nvPr>
        </p:nvSpPr>
        <p:spPr>
          <a:xfrm>
            <a:off x="0" y="0"/>
            <a:ext cx="2282826" cy="999067"/>
          </a:xfrm>
        </p:spPr>
        <p:txBody>
          <a:bodyPr/>
          <a:lstStyle/>
          <a:p>
            <a:r>
              <a:rPr lang="tr-TR" b="1" dirty="0"/>
              <a:t>4. Sonuç</a:t>
            </a:r>
          </a:p>
        </p:txBody>
      </p:sp>
      <p:sp>
        <p:nvSpPr>
          <p:cNvPr id="3" name="İçerik Yer Tutucusu 2">
            <a:extLst>
              <a:ext uri="{FF2B5EF4-FFF2-40B4-BE49-F238E27FC236}">
                <a16:creationId xmlns:a16="http://schemas.microsoft.com/office/drawing/2014/main" id="{2223B338-1BD6-80EB-1F7F-9CF0C130B3FE}"/>
              </a:ext>
            </a:extLst>
          </p:cNvPr>
          <p:cNvSpPr>
            <a:spLocks noGrp="1"/>
          </p:cNvSpPr>
          <p:nvPr>
            <p:ph idx="1"/>
          </p:nvPr>
        </p:nvSpPr>
        <p:spPr>
          <a:xfrm>
            <a:off x="1141413" y="999067"/>
            <a:ext cx="10131425" cy="3649133"/>
          </a:xfrm>
        </p:spPr>
        <p:txBody>
          <a:bodyPr>
            <a:normAutofit/>
          </a:bodyPr>
          <a:lstStyle/>
          <a:p>
            <a:pPr marL="0" indent="0">
              <a:buNone/>
            </a:pPr>
            <a:r>
              <a:rPr lang="tr-TR" sz="2800" dirty="0"/>
              <a:t>	Yapılan çalışma ile farklı büyüklükteki meyveler sistem tarafından başarılı bir şekilde değerlendirilerek sınıflandırılmıştır. Bu sayede kalite ve pazarlama için önemli bir etken olan sınıflandırma işlemi gerçekleştirilmiştir. Matlab programında görüntü işleme yöntemleri ile kiraz meyvesinin sınıflandırılması üzerine yapılmış bu çalışma, diğer çalışmalar içinde bir örnek teşkil edecektir</a:t>
            </a:r>
          </a:p>
        </p:txBody>
      </p:sp>
    </p:spTree>
    <p:extLst>
      <p:ext uri="{BB962C8B-B14F-4D97-AF65-F5344CB8AC3E}">
        <p14:creationId xmlns:p14="http://schemas.microsoft.com/office/powerpoint/2010/main" val="136162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D16162-4140-BE35-73A2-54CF941E1706}"/>
              </a:ext>
            </a:extLst>
          </p:cNvPr>
          <p:cNvSpPr>
            <a:spLocks noGrp="1"/>
          </p:cNvSpPr>
          <p:nvPr>
            <p:ph type="title"/>
          </p:nvPr>
        </p:nvSpPr>
        <p:spPr>
          <a:xfrm>
            <a:off x="808121" y="128559"/>
            <a:ext cx="2009273" cy="1467853"/>
          </a:xfrm>
        </p:spPr>
        <p:txBody>
          <a:bodyPr/>
          <a:lstStyle/>
          <a:p>
            <a:pPr algn="ctr"/>
            <a:r>
              <a:rPr lang="tr-TR" b="1" dirty="0">
                <a:solidFill>
                  <a:schemeClr val="tx1">
                    <a:lumMod val="95000"/>
                  </a:schemeClr>
                </a:solidFill>
              </a:rPr>
              <a:t>1. Giriş</a:t>
            </a:r>
          </a:p>
        </p:txBody>
      </p:sp>
      <p:sp>
        <p:nvSpPr>
          <p:cNvPr id="3" name="İçerik Yer Tutucusu 2">
            <a:extLst>
              <a:ext uri="{FF2B5EF4-FFF2-40B4-BE49-F238E27FC236}">
                <a16:creationId xmlns:a16="http://schemas.microsoft.com/office/drawing/2014/main" id="{57F35EF8-A656-9C05-A491-FE739B913300}"/>
              </a:ext>
            </a:extLst>
          </p:cNvPr>
          <p:cNvSpPr>
            <a:spLocks noGrp="1"/>
          </p:cNvSpPr>
          <p:nvPr>
            <p:ph idx="1"/>
          </p:nvPr>
        </p:nvSpPr>
        <p:spPr>
          <a:xfrm>
            <a:off x="808121" y="1596412"/>
            <a:ext cx="10575757" cy="3665175"/>
          </a:xfrm>
        </p:spPr>
        <p:txBody>
          <a:bodyPr>
            <a:normAutofit/>
          </a:bodyPr>
          <a:lstStyle/>
          <a:p>
            <a:pPr marL="0" indent="0">
              <a:buNone/>
            </a:pPr>
            <a:r>
              <a:rPr lang="tr-TR" sz="2400" dirty="0"/>
              <a:t>	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a:t>
            </a:r>
          </a:p>
        </p:txBody>
      </p:sp>
    </p:spTree>
    <p:extLst>
      <p:ext uri="{BB962C8B-B14F-4D97-AF65-F5344CB8AC3E}">
        <p14:creationId xmlns:p14="http://schemas.microsoft.com/office/powerpoint/2010/main" val="74412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204D49-702C-B4B7-7403-A81C1D855B4A}"/>
              </a:ext>
            </a:extLst>
          </p:cNvPr>
          <p:cNvSpPr>
            <a:spLocks noGrp="1"/>
          </p:cNvSpPr>
          <p:nvPr>
            <p:ph type="title"/>
          </p:nvPr>
        </p:nvSpPr>
        <p:spPr>
          <a:xfrm>
            <a:off x="1030287" y="132124"/>
            <a:ext cx="2201778" cy="1472309"/>
          </a:xfrm>
        </p:spPr>
        <p:txBody>
          <a:bodyPr/>
          <a:lstStyle/>
          <a:p>
            <a:r>
              <a:rPr lang="tr-TR" b="1" dirty="0"/>
              <a:t>1. Giriş</a:t>
            </a:r>
          </a:p>
        </p:txBody>
      </p:sp>
      <p:sp>
        <p:nvSpPr>
          <p:cNvPr id="3" name="İçerik Yer Tutucusu 2">
            <a:extLst>
              <a:ext uri="{FF2B5EF4-FFF2-40B4-BE49-F238E27FC236}">
                <a16:creationId xmlns:a16="http://schemas.microsoft.com/office/drawing/2014/main" id="{DFE1EAB7-5B20-007B-A27B-7F62066F961D}"/>
              </a:ext>
            </a:extLst>
          </p:cNvPr>
          <p:cNvSpPr>
            <a:spLocks noGrp="1"/>
          </p:cNvSpPr>
          <p:nvPr>
            <p:ph idx="1"/>
          </p:nvPr>
        </p:nvSpPr>
        <p:spPr>
          <a:xfrm>
            <a:off x="1030287" y="1604433"/>
            <a:ext cx="10131425" cy="3649133"/>
          </a:xfrm>
        </p:spPr>
        <p:txBody>
          <a:bodyPr>
            <a:normAutofit/>
          </a:bodyPr>
          <a:lstStyle/>
          <a:p>
            <a:pPr marL="0" indent="0">
              <a:buNone/>
            </a:pPr>
            <a:r>
              <a:rPr lang="tr-TR" sz="2400" dirty="0"/>
              <a:t>	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sz="2400" dirty="0" err="1"/>
              <a:t>infarred</a:t>
            </a:r>
            <a:r>
              <a:rPr lang="tr-TR" sz="2400" dirty="0"/>
              <a:t> ve ultraviole ışınlardır. Görüntü işleme kısaca, kamera, tarayıcı vb. diğer cihazlar ile bilgisayar ortamına aktarılan görüntülerin belirli programlar aracılığı ile analiz edilmesidir.</a:t>
            </a:r>
          </a:p>
        </p:txBody>
      </p:sp>
    </p:spTree>
    <p:extLst>
      <p:ext uri="{BB962C8B-B14F-4D97-AF65-F5344CB8AC3E}">
        <p14:creationId xmlns:p14="http://schemas.microsoft.com/office/powerpoint/2010/main" val="323739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71BB9A-105E-5417-37FB-136242D2CDB6}"/>
              </a:ext>
            </a:extLst>
          </p:cNvPr>
          <p:cNvSpPr>
            <a:spLocks noGrp="1"/>
          </p:cNvSpPr>
          <p:nvPr>
            <p:ph type="title"/>
          </p:nvPr>
        </p:nvSpPr>
        <p:spPr>
          <a:xfrm>
            <a:off x="-1" y="0"/>
            <a:ext cx="4908885" cy="1411706"/>
          </a:xfrm>
        </p:spPr>
        <p:txBody>
          <a:bodyPr/>
          <a:lstStyle/>
          <a:p>
            <a:r>
              <a:rPr lang="tr-TR" b="1" dirty="0"/>
              <a:t>2. Materyal ve Metot</a:t>
            </a:r>
            <a:br>
              <a:rPr lang="tr-TR" b="1" dirty="0"/>
            </a:br>
            <a:r>
              <a:rPr lang="tr-TR" sz="3200" b="1" dirty="0"/>
              <a:t>2.1. kiraz meyvesi</a:t>
            </a:r>
            <a:endParaRPr lang="tr-TR" b="1" dirty="0"/>
          </a:p>
        </p:txBody>
      </p:sp>
      <p:sp>
        <p:nvSpPr>
          <p:cNvPr id="3" name="İçerik Yer Tutucusu 2">
            <a:extLst>
              <a:ext uri="{FF2B5EF4-FFF2-40B4-BE49-F238E27FC236}">
                <a16:creationId xmlns:a16="http://schemas.microsoft.com/office/drawing/2014/main" id="{0A450365-BAB9-D215-9772-3F74E6C5E6FF}"/>
              </a:ext>
            </a:extLst>
          </p:cNvPr>
          <p:cNvSpPr>
            <a:spLocks noGrp="1"/>
          </p:cNvSpPr>
          <p:nvPr>
            <p:ph idx="1"/>
          </p:nvPr>
        </p:nvSpPr>
        <p:spPr>
          <a:xfrm>
            <a:off x="1030287" y="1604433"/>
            <a:ext cx="10131425" cy="3649133"/>
          </a:xfrm>
        </p:spPr>
        <p:txBody>
          <a:bodyPr>
            <a:normAutofit/>
          </a:bodyPr>
          <a:lstStyle/>
          <a:p>
            <a:pPr marL="0" indent="0">
              <a:buNone/>
            </a:pPr>
            <a:r>
              <a:rPr lang="tr-TR" sz="2400" dirty="0"/>
              <a:t>	Latince ismi 'Prunus </a:t>
            </a:r>
            <a:r>
              <a:rPr lang="tr-TR" sz="2400" dirty="0" err="1"/>
              <a:t>avium</a:t>
            </a:r>
            <a:r>
              <a:rPr lang="tr-TR" sz="2400" dirty="0"/>
              <a:t>' olan kiraz ağacı, Gülgiller (</a:t>
            </a:r>
            <a:r>
              <a:rPr lang="tr-TR" sz="2400" dirty="0" err="1"/>
              <a:t>Rosaceae</a:t>
            </a:r>
            <a:r>
              <a:rPr lang="tr-TR" sz="2400" dirty="0"/>
              <a:t>) familyasının bir üyesidir . Dünyada 1500 civarında çeşidi olan kiraz, tatlı aromalı, sulu ve sert çekirdekli bir meyve türüdür. Kiraz; kalsiyum, çinko, potasyum, karotenoidler, lif, ve C vitamini, demir, tiamin, riboflavin, </a:t>
            </a:r>
            <a:r>
              <a:rPr lang="tr-TR" sz="2400" dirty="0" err="1"/>
              <a:t>niasin</a:t>
            </a:r>
            <a:r>
              <a:rPr lang="tr-TR" sz="2400" dirty="0"/>
              <a:t>, magnezyum, E ve B6 vitaminleri bakımından zengin bir meyvedir .</a:t>
            </a:r>
          </a:p>
        </p:txBody>
      </p:sp>
    </p:spTree>
    <p:extLst>
      <p:ext uri="{BB962C8B-B14F-4D97-AF65-F5344CB8AC3E}">
        <p14:creationId xmlns:p14="http://schemas.microsoft.com/office/powerpoint/2010/main" val="9509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B5FE02-5FC3-6543-53EC-47EF9951E9ED}"/>
              </a:ext>
            </a:extLst>
          </p:cNvPr>
          <p:cNvSpPr>
            <a:spLocks noGrp="1"/>
          </p:cNvSpPr>
          <p:nvPr>
            <p:ph type="title"/>
          </p:nvPr>
        </p:nvSpPr>
        <p:spPr>
          <a:xfrm>
            <a:off x="0" y="0"/>
            <a:ext cx="4384342" cy="999067"/>
          </a:xfrm>
        </p:spPr>
        <p:txBody>
          <a:bodyPr/>
          <a:lstStyle/>
          <a:p>
            <a:r>
              <a:rPr lang="tr-TR" b="1" dirty="0"/>
              <a:t>2.2. Görüntü İşleme</a:t>
            </a:r>
          </a:p>
        </p:txBody>
      </p:sp>
      <p:pic>
        <p:nvPicPr>
          <p:cNvPr id="7" name="Resim 6">
            <a:extLst>
              <a:ext uri="{FF2B5EF4-FFF2-40B4-BE49-F238E27FC236}">
                <a16:creationId xmlns:a16="http://schemas.microsoft.com/office/drawing/2014/main" id="{792F27B8-AE5B-882E-AE23-D050B1BF72D2}"/>
              </a:ext>
            </a:extLst>
          </p:cNvPr>
          <p:cNvPicPr>
            <a:picLocks noChangeAspect="1"/>
          </p:cNvPicPr>
          <p:nvPr/>
        </p:nvPicPr>
        <p:blipFill rotWithShape="1">
          <a:blip r:embed="rId2"/>
          <a:srcRect l="27657" t="57673" r="27191" b="26343"/>
          <a:stretch/>
        </p:blipFill>
        <p:spPr>
          <a:xfrm>
            <a:off x="7196243" y="4143320"/>
            <a:ext cx="4995757" cy="1880938"/>
          </a:xfrm>
          <a:prstGeom prst="rect">
            <a:avLst/>
          </a:prstGeom>
        </p:spPr>
      </p:pic>
      <p:sp>
        <p:nvSpPr>
          <p:cNvPr id="8" name="Metin kutusu 7">
            <a:extLst>
              <a:ext uri="{FF2B5EF4-FFF2-40B4-BE49-F238E27FC236}">
                <a16:creationId xmlns:a16="http://schemas.microsoft.com/office/drawing/2014/main" id="{0DB54FE9-D6DE-5840-3807-36BCC962AE56}"/>
              </a:ext>
            </a:extLst>
          </p:cNvPr>
          <p:cNvSpPr txBox="1"/>
          <p:nvPr/>
        </p:nvSpPr>
        <p:spPr>
          <a:xfrm>
            <a:off x="615036" y="999067"/>
            <a:ext cx="6581207" cy="3785652"/>
          </a:xfrm>
          <a:prstGeom prst="rect">
            <a:avLst/>
          </a:prstGeom>
          <a:noFill/>
        </p:spPr>
        <p:txBody>
          <a:bodyPr wrap="square" rtlCol="0">
            <a:spAutoFit/>
          </a:bodyPr>
          <a:lstStyle/>
          <a:p>
            <a:r>
              <a:rPr lang="tr-TR" sz="2400" dirty="0"/>
              <a:t>Görüntü işlemeyi matrisler üzerinde yapılan işlemler bütünü şeklinde de tanımlayabiliriz. Resimler çeşitli renklerin bir araya geldiği karelerden oluşmaktadır. Halbuki </a:t>
            </a:r>
            <a:r>
              <a:rPr lang="tr-TR" sz="2400" dirty="0" err="1"/>
              <a:t>resimi</a:t>
            </a:r>
            <a:r>
              <a:rPr lang="tr-TR" sz="2400" dirty="0"/>
              <a:t> en küçük parçalarına böldüğümüzde </a:t>
            </a:r>
            <a:r>
              <a:rPr lang="tr-TR" sz="2400" dirty="0" err="1"/>
              <a:t>pixsel</a:t>
            </a:r>
            <a:r>
              <a:rPr lang="tr-TR" sz="2400" dirty="0"/>
              <a:t> adını verdiğimiz matrislerden oluştuğunu görmekteyiz. Görüntü işleme yöntemlerinde pikseli oluşturan matris hücrelerinin üzerinden işlemler yapılmaktadır. Yandaki Şekilde görsel bir karakterin sayısallaştırılması gösterilmiştir.</a:t>
            </a:r>
          </a:p>
        </p:txBody>
      </p:sp>
    </p:spTree>
    <p:extLst>
      <p:ext uri="{BB962C8B-B14F-4D97-AF65-F5344CB8AC3E}">
        <p14:creationId xmlns:p14="http://schemas.microsoft.com/office/powerpoint/2010/main" val="25710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EAE5EA-BA46-8D9B-F0C9-0F90B36C4145}"/>
              </a:ext>
            </a:extLst>
          </p:cNvPr>
          <p:cNvSpPr>
            <a:spLocks noGrp="1"/>
          </p:cNvSpPr>
          <p:nvPr>
            <p:ph type="title"/>
          </p:nvPr>
        </p:nvSpPr>
        <p:spPr>
          <a:xfrm>
            <a:off x="0" y="0"/>
            <a:ext cx="3116178" cy="999067"/>
          </a:xfrm>
        </p:spPr>
        <p:txBody>
          <a:bodyPr/>
          <a:lstStyle/>
          <a:p>
            <a:r>
              <a:rPr lang="tr-TR" b="1" dirty="0"/>
              <a:t>2.3. Uygulama</a:t>
            </a:r>
          </a:p>
        </p:txBody>
      </p:sp>
      <p:sp>
        <p:nvSpPr>
          <p:cNvPr id="3" name="İçerik Yer Tutucusu 2">
            <a:extLst>
              <a:ext uri="{FF2B5EF4-FFF2-40B4-BE49-F238E27FC236}">
                <a16:creationId xmlns:a16="http://schemas.microsoft.com/office/drawing/2014/main" id="{79B3013C-D8E9-A9B5-0283-B3278CB44FB3}"/>
              </a:ext>
            </a:extLst>
          </p:cNvPr>
          <p:cNvSpPr>
            <a:spLocks noGrp="1"/>
          </p:cNvSpPr>
          <p:nvPr>
            <p:ph idx="1"/>
          </p:nvPr>
        </p:nvSpPr>
        <p:spPr>
          <a:xfrm>
            <a:off x="1030287" y="1604433"/>
            <a:ext cx="10131425" cy="3649133"/>
          </a:xfrm>
        </p:spPr>
        <p:txBody>
          <a:bodyPr>
            <a:normAutofit/>
          </a:bodyPr>
          <a:lstStyle/>
          <a:p>
            <a:pPr marL="0" indent="0">
              <a:buNone/>
            </a:pPr>
            <a:r>
              <a:rPr lang="tr-TR" sz="2800" dirty="0"/>
              <a:t>	Yapılan çalışmada ülkemizde yaygın olarak yetiştirilen kiraz meyvesi ele alınmıştır. Kirazların görüntü işleme yöntemi ile sınıflandırılması için Matlab R2013a programı kullanılmıştır. Sınıflandırma işlemi yapılacak kirazlar Türk Standardı Tasarısı 793’de belirlenen veriler ve diğer kaynaklardan elde edilen boyut standartlarına göre sınıflandırılmıştır</a:t>
            </a:r>
          </a:p>
        </p:txBody>
      </p:sp>
    </p:spTree>
    <p:extLst>
      <p:ext uri="{BB962C8B-B14F-4D97-AF65-F5344CB8AC3E}">
        <p14:creationId xmlns:p14="http://schemas.microsoft.com/office/powerpoint/2010/main" val="269670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DA2480-4EC5-ABB1-1DC1-DCD1F6A8FAAC}"/>
              </a:ext>
            </a:extLst>
          </p:cNvPr>
          <p:cNvSpPr>
            <a:spLocks noGrp="1"/>
          </p:cNvSpPr>
          <p:nvPr>
            <p:ph type="title"/>
          </p:nvPr>
        </p:nvSpPr>
        <p:spPr>
          <a:xfrm>
            <a:off x="0" y="0"/>
            <a:ext cx="3196388" cy="862709"/>
          </a:xfrm>
        </p:spPr>
        <p:txBody>
          <a:bodyPr/>
          <a:lstStyle/>
          <a:p>
            <a:r>
              <a:rPr lang="tr-TR" b="1" dirty="0"/>
              <a:t>2.3. Uygulama</a:t>
            </a:r>
            <a:endParaRPr lang="tr-TR" dirty="0"/>
          </a:p>
        </p:txBody>
      </p:sp>
      <p:pic>
        <p:nvPicPr>
          <p:cNvPr id="5" name="Resim 4">
            <a:extLst>
              <a:ext uri="{FF2B5EF4-FFF2-40B4-BE49-F238E27FC236}">
                <a16:creationId xmlns:a16="http://schemas.microsoft.com/office/drawing/2014/main" id="{5FEFA681-79E4-BBCE-6F0E-68E7B7C71CB5}"/>
              </a:ext>
            </a:extLst>
          </p:cNvPr>
          <p:cNvPicPr>
            <a:picLocks noChangeAspect="1"/>
          </p:cNvPicPr>
          <p:nvPr/>
        </p:nvPicPr>
        <p:blipFill>
          <a:blip r:embed="rId2"/>
          <a:stretch>
            <a:fillRect/>
          </a:stretch>
        </p:blipFill>
        <p:spPr>
          <a:xfrm>
            <a:off x="2181203" y="862709"/>
            <a:ext cx="7829594" cy="2945982"/>
          </a:xfrm>
          <a:prstGeom prst="rect">
            <a:avLst/>
          </a:prstGeom>
        </p:spPr>
      </p:pic>
      <p:sp>
        <p:nvSpPr>
          <p:cNvPr id="8" name="Metin kutusu 7">
            <a:extLst>
              <a:ext uri="{FF2B5EF4-FFF2-40B4-BE49-F238E27FC236}">
                <a16:creationId xmlns:a16="http://schemas.microsoft.com/office/drawing/2014/main" id="{D5A6A5F3-26EC-0BD0-1FDA-F7F8E0B39F37}"/>
              </a:ext>
            </a:extLst>
          </p:cNvPr>
          <p:cNvSpPr txBox="1"/>
          <p:nvPr/>
        </p:nvSpPr>
        <p:spPr>
          <a:xfrm>
            <a:off x="2903622" y="4194346"/>
            <a:ext cx="6384756" cy="954107"/>
          </a:xfrm>
          <a:prstGeom prst="rect">
            <a:avLst/>
          </a:prstGeom>
          <a:noFill/>
        </p:spPr>
        <p:txBody>
          <a:bodyPr wrap="square" rtlCol="0">
            <a:spAutoFit/>
          </a:bodyPr>
          <a:lstStyle/>
          <a:p>
            <a:pPr algn="ctr"/>
            <a:r>
              <a:rPr lang="tr-TR" sz="2800" dirty="0"/>
              <a:t>Tabloda kirazların boyutlarına karşılık gelen sınıflar gösterilmiştir.</a:t>
            </a:r>
          </a:p>
        </p:txBody>
      </p:sp>
    </p:spTree>
    <p:extLst>
      <p:ext uri="{BB962C8B-B14F-4D97-AF65-F5344CB8AC3E}">
        <p14:creationId xmlns:p14="http://schemas.microsoft.com/office/powerpoint/2010/main" val="240003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A67778-5D47-0BF0-FA75-84F047B7ABCF}"/>
              </a:ext>
            </a:extLst>
          </p:cNvPr>
          <p:cNvSpPr>
            <a:spLocks noGrp="1"/>
          </p:cNvSpPr>
          <p:nvPr>
            <p:ph type="title"/>
          </p:nvPr>
        </p:nvSpPr>
        <p:spPr>
          <a:xfrm>
            <a:off x="0" y="-4456"/>
            <a:ext cx="3132220" cy="999067"/>
          </a:xfrm>
        </p:spPr>
        <p:txBody>
          <a:bodyPr/>
          <a:lstStyle/>
          <a:p>
            <a:r>
              <a:rPr lang="tr-TR" b="1" dirty="0"/>
              <a:t>2.3. Uygulama</a:t>
            </a:r>
            <a:endParaRPr lang="tr-TR" dirty="0"/>
          </a:p>
        </p:txBody>
      </p:sp>
      <p:pic>
        <p:nvPicPr>
          <p:cNvPr id="5" name="Resim 4">
            <a:extLst>
              <a:ext uri="{FF2B5EF4-FFF2-40B4-BE49-F238E27FC236}">
                <a16:creationId xmlns:a16="http://schemas.microsoft.com/office/drawing/2014/main" id="{CE6AA6C8-BB51-F9A6-7525-5DBC494B4CFD}"/>
              </a:ext>
            </a:extLst>
          </p:cNvPr>
          <p:cNvPicPr>
            <a:picLocks noChangeAspect="1"/>
          </p:cNvPicPr>
          <p:nvPr/>
        </p:nvPicPr>
        <p:blipFill>
          <a:blip r:embed="rId2"/>
          <a:stretch>
            <a:fillRect/>
          </a:stretch>
        </p:blipFill>
        <p:spPr>
          <a:xfrm>
            <a:off x="1566110" y="994611"/>
            <a:ext cx="9664492" cy="3118054"/>
          </a:xfrm>
          <a:prstGeom prst="rect">
            <a:avLst/>
          </a:prstGeom>
        </p:spPr>
      </p:pic>
      <p:sp>
        <p:nvSpPr>
          <p:cNvPr id="6" name="Metin kutusu 5">
            <a:extLst>
              <a:ext uri="{FF2B5EF4-FFF2-40B4-BE49-F238E27FC236}">
                <a16:creationId xmlns:a16="http://schemas.microsoft.com/office/drawing/2014/main" id="{643CF00A-67C9-0D3B-F620-3A042ACB7D22}"/>
              </a:ext>
            </a:extLst>
          </p:cNvPr>
          <p:cNvSpPr txBox="1"/>
          <p:nvPr/>
        </p:nvSpPr>
        <p:spPr>
          <a:xfrm>
            <a:off x="1566110" y="4475748"/>
            <a:ext cx="9417844" cy="954107"/>
          </a:xfrm>
          <a:prstGeom prst="rect">
            <a:avLst/>
          </a:prstGeom>
          <a:noFill/>
        </p:spPr>
        <p:txBody>
          <a:bodyPr wrap="square" rtlCol="0">
            <a:spAutoFit/>
          </a:bodyPr>
          <a:lstStyle/>
          <a:p>
            <a:r>
              <a:rPr lang="tr-TR" sz="2800" dirty="0"/>
              <a:t>Şekildeki işlem adımlarına göre sınıflandırma işleminin gerçekleşmesi için işlenmemiş resim programa yüklenmelidir.</a:t>
            </a:r>
          </a:p>
        </p:txBody>
      </p:sp>
    </p:spTree>
    <p:extLst>
      <p:ext uri="{BB962C8B-B14F-4D97-AF65-F5344CB8AC3E}">
        <p14:creationId xmlns:p14="http://schemas.microsoft.com/office/powerpoint/2010/main" val="153184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00EBD4-859F-BC33-EB98-DD6898F0DAD3}"/>
              </a:ext>
            </a:extLst>
          </p:cNvPr>
          <p:cNvSpPr>
            <a:spLocks noGrp="1"/>
          </p:cNvSpPr>
          <p:nvPr>
            <p:ph type="title"/>
          </p:nvPr>
        </p:nvSpPr>
        <p:spPr>
          <a:xfrm>
            <a:off x="0" y="0"/>
            <a:ext cx="3164304" cy="999067"/>
          </a:xfrm>
        </p:spPr>
        <p:txBody>
          <a:bodyPr/>
          <a:lstStyle/>
          <a:p>
            <a:r>
              <a:rPr lang="tr-TR" b="1" dirty="0"/>
              <a:t>2.3. Uygulama</a:t>
            </a:r>
            <a:endParaRPr lang="tr-TR" dirty="0"/>
          </a:p>
        </p:txBody>
      </p:sp>
      <p:pic>
        <p:nvPicPr>
          <p:cNvPr id="5" name="Resim 4">
            <a:extLst>
              <a:ext uri="{FF2B5EF4-FFF2-40B4-BE49-F238E27FC236}">
                <a16:creationId xmlns:a16="http://schemas.microsoft.com/office/drawing/2014/main" id="{46FEC91F-B63F-C673-EA29-25AEA0653F0C}"/>
              </a:ext>
            </a:extLst>
          </p:cNvPr>
          <p:cNvPicPr>
            <a:picLocks noChangeAspect="1"/>
          </p:cNvPicPr>
          <p:nvPr/>
        </p:nvPicPr>
        <p:blipFill>
          <a:blip r:embed="rId2"/>
          <a:stretch>
            <a:fillRect/>
          </a:stretch>
        </p:blipFill>
        <p:spPr>
          <a:xfrm>
            <a:off x="0" y="999067"/>
            <a:ext cx="4146300" cy="1780030"/>
          </a:xfrm>
          <a:prstGeom prst="rect">
            <a:avLst/>
          </a:prstGeom>
        </p:spPr>
      </p:pic>
      <p:pic>
        <p:nvPicPr>
          <p:cNvPr id="7" name="Resim 6">
            <a:extLst>
              <a:ext uri="{FF2B5EF4-FFF2-40B4-BE49-F238E27FC236}">
                <a16:creationId xmlns:a16="http://schemas.microsoft.com/office/drawing/2014/main" id="{E3E8047F-A299-9531-9F76-171C41B2B4F0}"/>
              </a:ext>
            </a:extLst>
          </p:cNvPr>
          <p:cNvPicPr>
            <a:picLocks noChangeAspect="1"/>
          </p:cNvPicPr>
          <p:nvPr/>
        </p:nvPicPr>
        <p:blipFill>
          <a:blip r:embed="rId3"/>
          <a:stretch>
            <a:fillRect/>
          </a:stretch>
        </p:blipFill>
        <p:spPr>
          <a:xfrm>
            <a:off x="0" y="3242964"/>
            <a:ext cx="4146301" cy="1460159"/>
          </a:xfrm>
          <a:prstGeom prst="rect">
            <a:avLst/>
          </a:prstGeom>
        </p:spPr>
      </p:pic>
      <p:pic>
        <p:nvPicPr>
          <p:cNvPr id="11" name="Resim 10">
            <a:extLst>
              <a:ext uri="{FF2B5EF4-FFF2-40B4-BE49-F238E27FC236}">
                <a16:creationId xmlns:a16="http://schemas.microsoft.com/office/drawing/2014/main" id="{D1C65D7A-0E19-8F2A-2FCF-3CE946B7BF2A}"/>
              </a:ext>
            </a:extLst>
          </p:cNvPr>
          <p:cNvPicPr>
            <a:picLocks noChangeAspect="1"/>
          </p:cNvPicPr>
          <p:nvPr/>
        </p:nvPicPr>
        <p:blipFill>
          <a:blip r:embed="rId4"/>
          <a:stretch>
            <a:fillRect/>
          </a:stretch>
        </p:blipFill>
        <p:spPr>
          <a:xfrm>
            <a:off x="0" y="5166991"/>
            <a:ext cx="4146302" cy="1428325"/>
          </a:xfrm>
          <a:prstGeom prst="rect">
            <a:avLst/>
          </a:prstGeom>
        </p:spPr>
      </p:pic>
      <p:sp>
        <p:nvSpPr>
          <p:cNvPr id="12" name="Metin kutusu 11">
            <a:extLst>
              <a:ext uri="{FF2B5EF4-FFF2-40B4-BE49-F238E27FC236}">
                <a16:creationId xmlns:a16="http://schemas.microsoft.com/office/drawing/2014/main" id="{499D32F2-D36D-4E03-745F-11258A66047F}"/>
              </a:ext>
            </a:extLst>
          </p:cNvPr>
          <p:cNvSpPr txBox="1"/>
          <p:nvPr/>
        </p:nvSpPr>
        <p:spPr>
          <a:xfrm>
            <a:off x="4475747" y="1652337"/>
            <a:ext cx="5710990" cy="461665"/>
          </a:xfrm>
          <a:prstGeom prst="rect">
            <a:avLst/>
          </a:prstGeom>
          <a:noFill/>
        </p:spPr>
        <p:txBody>
          <a:bodyPr wrap="square" rtlCol="0">
            <a:spAutoFit/>
          </a:bodyPr>
          <a:lstStyle/>
          <a:p>
            <a:r>
              <a:rPr lang="tr-TR" sz="2400" dirty="0"/>
              <a:t>Şekilde resmin orijinal hali  gösterilmiştir.</a:t>
            </a:r>
          </a:p>
        </p:txBody>
      </p:sp>
      <p:sp>
        <p:nvSpPr>
          <p:cNvPr id="15" name="Metin kutusu 14">
            <a:extLst>
              <a:ext uri="{FF2B5EF4-FFF2-40B4-BE49-F238E27FC236}">
                <a16:creationId xmlns:a16="http://schemas.microsoft.com/office/drawing/2014/main" id="{BB146625-C676-A3D7-7AF0-BA27F2404B5B}"/>
              </a:ext>
            </a:extLst>
          </p:cNvPr>
          <p:cNvSpPr txBox="1"/>
          <p:nvPr/>
        </p:nvSpPr>
        <p:spPr>
          <a:xfrm flipH="1">
            <a:off x="4475747" y="3742210"/>
            <a:ext cx="7170820" cy="461665"/>
          </a:xfrm>
          <a:prstGeom prst="rect">
            <a:avLst/>
          </a:prstGeom>
          <a:noFill/>
        </p:spPr>
        <p:txBody>
          <a:bodyPr wrap="square" rtlCol="0">
            <a:spAutoFit/>
          </a:bodyPr>
          <a:lstStyle/>
          <a:p>
            <a:r>
              <a:rPr lang="tr-TR" sz="2400" dirty="0"/>
              <a:t>Şekilde remin siyah beyaz haline dönüştürülmüştür.</a:t>
            </a:r>
          </a:p>
        </p:txBody>
      </p:sp>
      <p:sp>
        <p:nvSpPr>
          <p:cNvPr id="16" name="Metin kutusu 15">
            <a:extLst>
              <a:ext uri="{FF2B5EF4-FFF2-40B4-BE49-F238E27FC236}">
                <a16:creationId xmlns:a16="http://schemas.microsoft.com/office/drawing/2014/main" id="{79360E8F-033F-BFA7-7BC6-237DE0500B24}"/>
              </a:ext>
            </a:extLst>
          </p:cNvPr>
          <p:cNvSpPr txBox="1"/>
          <p:nvPr/>
        </p:nvSpPr>
        <p:spPr>
          <a:xfrm flipH="1">
            <a:off x="4475747" y="5465654"/>
            <a:ext cx="6643839" cy="830997"/>
          </a:xfrm>
          <a:prstGeom prst="rect">
            <a:avLst/>
          </a:prstGeom>
          <a:noFill/>
        </p:spPr>
        <p:txBody>
          <a:bodyPr wrap="square" rtlCol="0">
            <a:spAutoFit/>
          </a:bodyPr>
          <a:lstStyle/>
          <a:p>
            <a:r>
              <a:rPr lang="tr-TR" sz="2400" dirty="0"/>
              <a:t>Şekilde siyah arka plandaki beyaz objelerin sayısı hesaplanmıştır.</a:t>
            </a:r>
          </a:p>
        </p:txBody>
      </p:sp>
    </p:spTree>
    <p:extLst>
      <p:ext uri="{BB962C8B-B14F-4D97-AF65-F5344CB8AC3E}">
        <p14:creationId xmlns:p14="http://schemas.microsoft.com/office/powerpoint/2010/main" val="1317072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{839BA5BB-4839-4BE6-BF2D-8FCAF6871B87}tf03457452</Template>
  <TotalTime>83</TotalTime>
  <Words>498</Words>
  <Application>Microsoft Office PowerPoint</Application>
  <PresentationFormat>Geniş ekran</PresentationFormat>
  <Paragraphs>25</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Gökyüzü</vt:lpstr>
      <vt:lpstr>Görüntü İşleme Yöntemleri Kullanılarak Kiraz Meyvesinin Sınıflandırılması</vt:lpstr>
      <vt:lpstr>1. Giriş</vt:lpstr>
      <vt:lpstr>1. Giriş</vt:lpstr>
      <vt:lpstr>2. Materyal ve Metot 2.1. kiraz meyvesi</vt:lpstr>
      <vt:lpstr>2.2. Görüntü İşleme</vt:lpstr>
      <vt:lpstr>2.3. Uygulama</vt:lpstr>
      <vt:lpstr>2.3. Uygulama</vt:lpstr>
      <vt:lpstr>2.3. Uygulama</vt:lpstr>
      <vt:lpstr>2.3. Uygulama</vt:lpstr>
      <vt:lpstr>3. Araştırma Sonuçları ve Tartışma</vt:lpstr>
      <vt:lpstr>4. 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Berat Navruz</dc:creator>
  <cp:lastModifiedBy>Berat Navruz</cp:lastModifiedBy>
  <cp:revision>1</cp:revision>
  <dcterms:created xsi:type="dcterms:W3CDTF">2022-11-15T20:20:25Z</dcterms:created>
  <dcterms:modified xsi:type="dcterms:W3CDTF">2022-11-15T21:44:02Z</dcterms:modified>
</cp:coreProperties>
</file>