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5143500" type="screen16x9"/>
  <p:notesSz cx="6858000" cy="9144000"/>
  <p:embeddedFontLst>
    <p:embeddedFont>
      <p:font typeface="Bree Serif" panose="020B0604020202020204" charset="-18"/>
      <p:regular r:id="rId22"/>
    </p:embeddedFont>
    <p:embeddedFont>
      <p:font typeface="Didact Gothic" panose="020B0604020202020204" charset="0"/>
      <p:regular r:id="rId23"/>
    </p:embeddedFont>
    <p:embeddedFont>
      <p:font typeface="Impact" panose="020B0806030902050204" pitchFamily="34" charset="0"/>
      <p:regular r:id="rId24"/>
    </p:embeddedFont>
    <p:embeddedFont>
      <p:font typeface="Roboto Black" panose="020B0604020202020204" charset="0"/>
      <p:bold r:id="rId25"/>
      <p:boldItalic r:id="rId26"/>
    </p:embeddedFont>
    <p:embeddedFont>
      <p:font typeface="Roboto Light" panose="020B0604020202020204" charset="0"/>
      <p:regular r:id="rId27"/>
      <p:bold r:id="rId28"/>
      <p:italic r:id="rId29"/>
      <p:boldItalic r:id="rId30"/>
    </p:embeddedFont>
    <p:embeddedFont>
      <p:font typeface="Roboto Mono Thin" panose="020B0604020202020204" charset="0"/>
      <p:regular r:id="rId31"/>
      <p:bold r:id="rId32"/>
      <p:italic r:id="rId33"/>
      <p:boldItalic r:id="rId34"/>
    </p:embeddedFont>
    <p:embeddedFont>
      <p:font typeface="Roboto Thin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515BB-75A1-464B-8A0D-E562BDA1BDF1}">
  <a:tblStyle styleId="{A8C515BB-75A1-464B-8A0D-E562BDA1BD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v</a:t>
            </a:r>
            <a:r>
              <a:rPr lang="hu-HU" dirty="0" err="1">
                <a:solidFill>
                  <a:schemeClr val="accent1"/>
                </a:solidFill>
              </a:rPr>
              <a:t>enom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165313" y="4181150"/>
            <a:ext cx="3201662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Kis </a:t>
            </a:r>
            <a:r>
              <a:rPr lang="hu-HU" dirty="0" err="1"/>
              <a:t>venom</a:t>
            </a:r>
            <a:r>
              <a:rPr lang="hu-HU" dirty="0"/>
              <a:t>.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9FA44D0-CD59-4516-B10E-FCF4FD9A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175" y="626667"/>
            <a:ext cx="2520000" cy="2520000"/>
          </a:xfrm>
          <a:prstGeom prst="ellips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Venus has a beautiful name and is the second planet from the Sun</a:t>
            </a:r>
            <a:endParaRPr sz="90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Mercury is the closest planet to the Sun and the smallest in our Solar System</a:t>
            </a:r>
            <a:endParaRPr sz="90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Despite being red, Mars is a cold place, not hot. It’s full of iron oxide dust</a:t>
            </a:r>
            <a:endParaRPr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USER EXPERIENCE</a:t>
            </a:r>
            <a:endParaRPr sz="90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INFORMATION</a:t>
            </a:r>
            <a:endParaRPr sz="90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IMAGES</a:t>
            </a:r>
            <a:endParaRPr sz="90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31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249" y="1841700"/>
            <a:ext cx="3383505" cy="20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BUDGET</a:t>
            </a:r>
            <a:endParaRPr/>
          </a:p>
        </p:txBody>
      </p:sp>
      <p:sp>
        <p:nvSpPr>
          <p:cNvPr id="607" name="Google Shape;607;p31"/>
          <p:cNvSpPr txBox="1">
            <a:spLocks noGrp="1"/>
          </p:cNvSpPr>
          <p:nvPr>
            <p:ph type="title" idx="4294967295"/>
          </p:nvPr>
        </p:nvSpPr>
        <p:spPr>
          <a:xfrm>
            <a:off x="1053750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40%</a:t>
            </a:r>
            <a:endParaRPr/>
          </a:p>
        </p:txBody>
      </p:sp>
      <p:sp>
        <p:nvSpPr>
          <p:cNvPr id="608" name="Google Shape;608;p31"/>
          <p:cNvSpPr txBox="1">
            <a:spLocks noGrp="1"/>
          </p:cNvSpPr>
          <p:nvPr>
            <p:ph type="title" idx="4294967295"/>
          </p:nvPr>
        </p:nvSpPr>
        <p:spPr>
          <a:xfrm>
            <a:off x="1053750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10%</a:t>
            </a:r>
            <a:endParaRPr/>
          </a:p>
        </p:txBody>
      </p:sp>
      <p:sp>
        <p:nvSpPr>
          <p:cNvPr id="609" name="Google Shape;609;p31"/>
          <p:cNvSpPr txBox="1">
            <a:spLocks noGrp="1"/>
          </p:cNvSpPr>
          <p:nvPr>
            <p:ph type="ctrTitle" idx="4294967295"/>
          </p:nvPr>
        </p:nvSpPr>
        <p:spPr>
          <a:xfrm>
            <a:off x="154650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DATABASE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10" name="Google Shape;610;p31"/>
          <p:cNvSpPr txBox="1">
            <a:spLocks noGrp="1"/>
          </p:cNvSpPr>
          <p:nvPr>
            <p:ph type="title" idx="4294967295"/>
          </p:nvPr>
        </p:nvSpPr>
        <p:spPr>
          <a:xfrm>
            <a:off x="6824075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20%</a:t>
            </a:r>
            <a:endParaRPr/>
          </a:p>
        </p:txBody>
      </p:sp>
      <p:sp>
        <p:nvSpPr>
          <p:cNvPr id="611" name="Google Shape;611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2059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PROGRAMMING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title" idx="4294967295"/>
          </p:nvPr>
        </p:nvSpPr>
        <p:spPr>
          <a:xfrm>
            <a:off x="6824075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30%</a:t>
            </a:r>
            <a:endParaRPr/>
          </a:p>
        </p:txBody>
      </p:sp>
      <p:sp>
        <p:nvSpPr>
          <p:cNvPr id="613" name="Google Shape;613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WEB DESIGN</a:t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31"/>
          <p:cNvSpPr txBox="1"/>
          <p:nvPr/>
        </p:nvSpPr>
        <p:spPr>
          <a:xfrm>
            <a:off x="811050" y="2059025"/>
            <a:ext cx="14196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UX RESEARCH</a:t>
            </a:r>
            <a:endParaRPr sz="12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GOALS</a:t>
            </a:r>
            <a:endParaRPr/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Venus has a beautiful name and is the second planet from the Sun</a:t>
            </a:r>
            <a:endParaRPr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Neptune is the fourth-largest planet in our Solar System</a:t>
            </a:r>
            <a:endParaRPr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Despite being red, Mars is a cold place, not hot. It’s full of iron oxide dust</a:t>
            </a:r>
            <a:endParaRPr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POSITIONING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EXPANSION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USABILITY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33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3807"/>
          <a:stretch/>
        </p:blipFill>
        <p:spPr>
          <a:xfrm>
            <a:off x="1410500" y="2271125"/>
            <a:ext cx="3769999" cy="20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3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PREDICTED RESULTS</a:t>
            </a:r>
            <a:endParaRPr/>
          </a:p>
        </p:txBody>
      </p:sp>
      <p:sp>
        <p:nvSpPr>
          <p:cNvPr id="654" name="Google Shape;654;p33"/>
          <p:cNvSpPr txBox="1">
            <a:spLocks noGrp="1"/>
          </p:cNvSpPr>
          <p:nvPr>
            <p:ph type="ctrTitle"/>
          </p:nvPr>
        </p:nvSpPr>
        <p:spPr>
          <a:xfrm>
            <a:off x="5842956" y="27066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MONTHLY VISITS</a:t>
            </a:r>
            <a:endParaRPr/>
          </a:p>
        </p:txBody>
      </p:sp>
      <p:sp>
        <p:nvSpPr>
          <p:cNvPr id="655" name="Google Shape;655;p33"/>
          <p:cNvSpPr txBox="1">
            <a:spLocks noGrp="1"/>
          </p:cNvSpPr>
          <p:nvPr>
            <p:ph type="ctrTitle" idx="2"/>
          </p:nvPr>
        </p:nvSpPr>
        <p:spPr>
          <a:xfrm>
            <a:off x="5842956" y="41713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ANNUAL ORDERS</a:t>
            </a:r>
            <a:endParaRPr/>
          </a:p>
        </p:txBody>
      </p:sp>
      <p:sp>
        <p:nvSpPr>
          <p:cNvPr id="656" name="Google Shape;656;p33"/>
          <p:cNvSpPr txBox="1">
            <a:spLocks noGrp="1"/>
          </p:cNvSpPr>
          <p:nvPr>
            <p:ph type="ctrTitle" idx="3"/>
          </p:nvPr>
        </p:nvSpPr>
        <p:spPr>
          <a:xfrm>
            <a:off x="5842956" y="34186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CONVERSION RATE</a:t>
            </a:r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title" idx="4"/>
          </p:nvPr>
        </p:nvSpPr>
        <p:spPr>
          <a:xfrm>
            <a:off x="5842956" y="21589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+20%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8" name="Google Shape;658;p33"/>
          <p:cNvSpPr txBox="1">
            <a:spLocks noGrp="1"/>
          </p:cNvSpPr>
          <p:nvPr>
            <p:ph type="title" idx="5"/>
          </p:nvPr>
        </p:nvSpPr>
        <p:spPr>
          <a:xfrm>
            <a:off x="5842956" y="28995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+33%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9" name="Google Shape;659;p33"/>
          <p:cNvSpPr txBox="1">
            <a:spLocks noGrp="1"/>
          </p:cNvSpPr>
          <p:nvPr>
            <p:ph type="title" idx="6"/>
          </p:nvPr>
        </p:nvSpPr>
        <p:spPr>
          <a:xfrm>
            <a:off x="5842956" y="36293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+40%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60" name="Google Shape;660;p33"/>
          <p:cNvSpPr txBox="1">
            <a:spLocks noGrp="1"/>
          </p:cNvSpPr>
          <p:nvPr>
            <p:ph type="ctrTitle" idx="3"/>
          </p:nvPr>
        </p:nvSpPr>
        <p:spPr>
          <a:xfrm>
            <a:off x="1881923" y="1843717"/>
            <a:ext cx="2901600" cy="2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CONVERSIONS NEXT YEAR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661" name="Google Shape;661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TEXT</a:t>
            </a:r>
            <a:endParaRPr sz="120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SLIDER</a:t>
            </a:r>
            <a:endParaRPr sz="120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ICONS</a:t>
            </a:r>
            <a:endParaRPr sz="120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VIDEO IS A GOOD IDEA</a:t>
            </a:r>
            <a:endParaRPr/>
          </a:p>
        </p:txBody>
      </p:sp>
      <p:sp>
        <p:nvSpPr>
          <p:cNvPr id="704" name="Google Shape;704;p35"/>
          <p:cNvSpPr txBox="1"/>
          <p:nvPr/>
        </p:nvSpPr>
        <p:spPr>
          <a:xfrm>
            <a:off x="3072013" y="4245600"/>
            <a:ext cx="30000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Insert your multimedia content here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chemeClr val="accent1">
              <a:alpha val="410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chemeClr val="accent1">
              <a:alpha val="410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chemeClr val="accent1">
              <a:alpha val="410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chemeClr val="lt1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Venus has a beautiful name and is the second planet from the Sun</a:t>
            </a:r>
            <a:endParaRPr sz="900"/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1508275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STEP 2</a:t>
            </a:r>
            <a:endParaRPr sz="900"/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47775" y="3362550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Despite being red, Mars is a cold place, not hot. It’s full of iron oxide dust</a:t>
            </a:r>
            <a:endParaRPr sz="900"/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228825" y="3131900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STEP 1</a:t>
            </a:r>
            <a:endParaRPr sz="900"/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Saturn is a gas giant, composed mostly of hydrogen and helium</a:t>
            </a:r>
            <a:endParaRPr sz="900"/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STEP 3</a:t>
            </a:r>
            <a:endParaRPr sz="900"/>
          </a:p>
        </p:txBody>
      </p:sp>
      <p:cxnSp>
        <p:nvCxnSpPr>
          <p:cNvPr id="995" name="Google Shape;995;p36"/>
          <p:cNvCxnSpPr>
            <a:endCxn id="991" idx="2"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endCxn id="993" idx="2"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574575" y="4194595"/>
            <a:ext cx="983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Focus group</a:t>
            </a:r>
            <a:endParaRPr sz="1000"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8410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WEEK 1</a:t>
            </a:r>
            <a:endParaRPr sz="1000"/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WEEK 2</a:t>
            </a:r>
            <a:endParaRPr sz="1000"/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74145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WEEK 3</a:t>
            </a:r>
            <a:endParaRPr sz="1000"/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784450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WEEK 4</a:t>
            </a:r>
            <a:endParaRPr sz="1000"/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414725" y="1689550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Increased traffic</a:t>
            </a:r>
            <a:endParaRPr sz="1000"/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528200" y="4194600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Progress review</a:t>
            </a:r>
            <a:endParaRPr sz="1000"/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103000" y="1689550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Improvements</a:t>
            </a:r>
            <a:endParaRPr sz="1000"/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BETA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RELEASE</a:t>
            </a:r>
            <a:endParaRPr sz="1000"/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FINAL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VERSION</a:t>
            </a:r>
            <a:endParaRPr sz="1000"/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PARTNERS</a:t>
            </a:r>
            <a:endParaRPr/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4" name="Google Shape;1074;p38"/>
          <p:cNvGrpSpPr/>
          <p:nvPr/>
        </p:nvGrpSpPr>
        <p:grpSpPr>
          <a:xfrm>
            <a:off x="4138061" y="3086207"/>
            <a:ext cx="864787" cy="685156"/>
            <a:chOff x="2504975" y="1971250"/>
            <a:chExt cx="2053150" cy="1626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98045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3349775" y="1971250"/>
              <a:ext cx="298100" cy="254125"/>
            </a:xfrm>
            <a:custGeom>
              <a:avLst/>
              <a:gdLst/>
              <a:ahLst/>
              <a:cxnLst/>
              <a:rect l="l" t="t" r="r" b="b"/>
              <a:pathLst>
                <a:path w="11924" h="10165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4" y="9702"/>
                    <a:pt x="5567" y="10164"/>
                    <a:pt x="6816" y="10164"/>
                  </a:cubicBezTo>
                  <a:cubicBezTo>
                    <a:pt x="9424" y="10164"/>
                    <a:pt x="11924" y="8147"/>
                    <a:pt x="11924" y="5118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3349775" y="2548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3349775" y="3054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8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9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380780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3" y="10121"/>
                    <a:pt x="10121" y="7853"/>
                    <a:pt x="10121" y="5061"/>
                  </a:cubicBezTo>
                  <a:cubicBezTo>
                    <a:pt x="10121" y="2269"/>
                    <a:pt x="7853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93682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3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504975" y="3342400"/>
              <a:ext cx="298100" cy="255525"/>
            </a:xfrm>
            <a:custGeom>
              <a:avLst/>
              <a:gdLst/>
              <a:ahLst/>
              <a:cxnLst/>
              <a:rect l="l" t="t" r="r" b="b"/>
              <a:pathLst>
                <a:path w="11924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52" y="9758"/>
                    <a:pt x="5535" y="10221"/>
                    <a:pt x="6790" y="10221"/>
                  </a:cubicBezTo>
                  <a:cubicBezTo>
                    <a:pt x="9419" y="10221"/>
                    <a:pt x="11924" y="8189"/>
                    <a:pt x="11924" y="5119"/>
                  </a:cubicBezTo>
                  <a:cubicBezTo>
                    <a:pt x="11924" y="2269"/>
                    <a:pt x="9655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376417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4217850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5" y="0"/>
                  </a:moveTo>
                  <a:cubicBezTo>
                    <a:pt x="2269" y="0"/>
                    <a:pt x="0" y="5468"/>
                    <a:pt x="3199" y="8725"/>
                  </a:cubicBezTo>
                  <a:cubicBezTo>
                    <a:pt x="4233" y="9758"/>
                    <a:pt x="5503" y="10221"/>
                    <a:pt x="6749" y="10221"/>
                  </a:cubicBezTo>
                  <a:cubicBezTo>
                    <a:pt x="9360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539875" y="2824750"/>
              <a:ext cx="254475" cy="253025"/>
            </a:xfrm>
            <a:custGeom>
              <a:avLst/>
              <a:gdLst/>
              <a:ahLst/>
              <a:cxnLst/>
              <a:rect l="l" t="t" r="r" b="b"/>
              <a:pathLst>
                <a:path w="10179" h="10121" extrusionOk="0">
                  <a:moveTo>
                    <a:pt x="5119" y="1"/>
                  </a:moveTo>
                  <a:cubicBezTo>
                    <a:pt x="2327" y="1"/>
                    <a:pt x="0" y="2269"/>
                    <a:pt x="0" y="5061"/>
                  </a:cubicBezTo>
                  <a:cubicBezTo>
                    <a:pt x="0" y="7853"/>
                    <a:pt x="2327" y="10121"/>
                    <a:pt x="5119" y="10121"/>
                  </a:cubicBezTo>
                  <a:cubicBezTo>
                    <a:pt x="7911" y="10121"/>
                    <a:pt x="10179" y="7853"/>
                    <a:pt x="10179" y="5061"/>
                  </a:cubicBezTo>
                  <a:cubicBezTo>
                    <a:pt x="10179" y="2269"/>
                    <a:pt x="7911" y="1"/>
                    <a:pt x="5119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4261475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0" y="1"/>
                  </a:moveTo>
                  <a:cubicBezTo>
                    <a:pt x="2269" y="1"/>
                    <a:pt x="0" y="2269"/>
                    <a:pt x="0" y="5061"/>
                  </a:cubicBezTo>
                  <a:cubicBezTo>
                    <a:pt x="0" y="7853"/>
                    <a:pt x="2269" y="10121"/>
                    <a:pt x="5060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0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3351225" y="2548500"/>
              <a:ext cx="296650" cy="254075"/>
            </a:xfrm>
            <a:custGeom>
              <a:avLst/>
              <a:gdLst/>
              <a:ahLst/>
              <a:cxnLst/>
              <a:rect l="l" t="t" r="r" b="b"/>
              <a:pathLst>
                <a:path w="11866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00" y="8666"/>
                  </a:cubicBezTo>
                  <a:cubicBezTo>
                    <a:pt x="4233" y="9700"/>
                    <a:pt x="5504" y="10163"/>
                    <a:pt x="6750" y="10163"/>
                  </a:cubicBezTo>
                  <a:cubicBezTo>
                    <a:pt x="9361" y="10163"/>
                    <a:pt x="11866" y="8131"/>
                    <a:pt x="11866" y="5060"/>
                  </a:cubicBezTo>
                  <a:cubicBezTo>
                    <a:pt x="11866" y="2268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3351225" y="30545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2547150" y="2823300"/>
              <a:ext cx="2003350" cy="774600"/>
            </a:xfrm>
            <a:custGeom>
              <a:avLst/>
              <a:gdLst/>
              <a:ahLst/>
              <a:cxnLst/>
              <a:rect l="l" t="t" r="r" b="b"/>
              <a:pathLst>
                <a:path w="80134" h="30984" extrusionOk="0">
                  <a:moveTo>
                    <a:pt x="22393" y="1"/>
                  </a:moveTo>
                  <a:cubicBezTo>
                    <a:pt x="16867" y="1"/>
                    <a:pt x="15297" y="7562"/>
                    <a:pt x="20357" y="9772"/>
                  </a:cubicBezTo>
                  <a:lnTo>
                    <a:pt x="20357" y="21230"/>
                  </a:lnTo>
                  <a:cubicBezTo>
                    <a:pt x="19194" y="21753"/>
                    <a:pt x="18263" y="22684"/>
                    <a:pt x="17740" y="23847"/>
                  </a:cubicBezTo>
                  <a:lnTo>
                    <a:pt x="9772" y="23847"/>
                  </a:lnTo>
                  <a:cubicBezTo>
                    <a:pt x="8851" y="21739"/>
                    <a:pt x="7001" y="20782"/>
                    <a:pt x="5157" y="20782"/>
                  </a:cubicBezTo>
                  <a:cubicBezTo>
                    <a:pt x="2574" y="20782"/>
                    <a:pt x="0" y="22659"/>
                    <a:pt x="0" y="25883"/>
                  </a:cubicBezTo>
                  <a:cubicBezTo>
                    <a:pt x="0" y="29106"/>
                    <a:pt x="2574" y="30983"/>
                    <a:pt x="5157" y="30983"/>
                  </a:cubicBezTo>
                  <a:cubicBezTo>
                    <a:pt x="7001" y="30983"/>
                    <a:pt x="8851" y="30026"/>
                    <a:pt x="9772" y="27918"/>
                  </a:cubicBezTo>
                  <a:lnTo>
                    <a:pt x="17740" y="27918"/>
                  </a:lnTo>
                  <a:cubicBezTo>
                    <a:pt x="18641" y="29896"/>
                    <a:pt x="20517" y="30884"/>
                    <a:pt x="22393" y="30884"/>
                  </a:cubicBezTo>
                  <a:cubicBezTo>
                    <a:pt x="24268" y="30884"/>
                    <a:pt x="26144" y="29896"/>
                    <a:pt x="27046" y="27918"/>
                  </a:cubicBezTo>
                  <a:lnTo>
                    <a:pt x="50892" y="27918"/>
                  </a:lnTo>
                  <a:cubicBezTo>
                    <a:pt x="51764" y="29896"/>
                    <a:pt x="53626" y="30884"/>
                    <a:pt x="55494" y="30884"/>
                  </a:cubicBezTo>
                  <a:cubicBezTo>
                    <a:pt x="57363" y="30884"/>
                    <a:pt x="59238" y="29896"/>
                    <a:pt x="60140" y="27918"/>
                  </a:cubicBezTo>
                  <a:lnTo>
                    <a:pt x="68980" y="27918"/>
                  </a:lnTo>
                  <a:cubicBezTo>
                    <a:pt x="69861" y="29932"/>
                    <a:pt x="71763" y="30975"/>
                    <a:pt x="73673" y="30975"/>
                  </a:cubicBezTo>
                  <a:cubicBezTo>
                    <a:pt x="75295" y="30975"/>
                    <a:pt x="76923" y="30223"/>
                    <a:pt x="77937" y="28674"/>
                  </a:cubicBezTo>
                  <a:cubicBezTo>
                    <a:pt x="80134" y="25322"/>
                    <a:pt x="77736" y="20822"/>
                    <a:pt x="73711" y="20822"/>
                  </a:cubicBezTo>
                  <a:cubicBezTo>
                    <a:pt x="73685" y="20822"/>
                    <a:pt x="73659" y="20822"/>
                    <a:pt x="73633" y="20823"/>
                  </a:cubicBezTo>
                  <a:cubicBezTo>
                    <a:pt x="71598" y="20823"/>
                    <a:pt x="69795" y="21986"/>
                    <a:pt x="68980" y="23847"/>
                  </a:cubicBezTo>
                  <a:lnTo>
                    <a:pt x="60140" y="23847"/>
                  </a:lnTo>
                  <a:cubicBezTo>
                    <a:pt x="59616" y="22684"/>
                    <a:pt x="58686" y="21753"/>
                    <a:pt x="57523" y="21230"/>
                  </a:cubicBezTo>
                  <a:lnTo>
                    <a:pt x="57523" y="9772"/>
                  </a:lnTo>
                  <a:cubicBezTo>
                    <a:pt x="62583" y="7562"/>
                    <a:pt x="61012" y="1"/>
                    <a:pt x="55487" y="1"/>
                  </a:cubicBezTo>
                  <a:cubicBezTo>
                    <a:pt x="49961" y="1"/>
                    <a:pt x="48391" y="7562"/>
                    <a:pt x="53509" y="9772"/>
                  </a:cubicBezTo>
                  <a:lnTo>
                    <a:pt x="53509" y="21230"/>
                  </a:lnTo>
                  <a:cubicBezTo>
                    <a:pt x="52288" y="21753"/>
                    <a:pt x="51357" y="22684"/>
                    <a:pt x="50892" y="23847"/>
                  </a:cubicBezTo>
                  <a:lnTo>
                    <a:pt x="27046" y="23847"/>
                  </a:lnTo>
                  <a:cubicBezTo>
                    <a:pt x="26522" y="22684"/>
                    <a:pt x="25592" y="21753"/>
                    <a:pt x="24428" y="21230"/>
                  </a:cubicBezTo>
                  <a:lnTo>
                    <a:pt x="24428" y="9772"/>
                  </a:lnTo>
                  <a:cubicBezTo>
                    <a:pt x="29488" y="7562"/>
                    <a:pt x="27918" y="1"/>
                    <a:pt x="2239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2524025" y="1983600"/>
              <a:ext cx="2034100" cy="1095300"/>
            </a:xfrm>
            <a:custGeom>
              <a:avLst/>
              <a:gdLst/>
              <a:ahLst/>
              <a:cxnLst/>
              <a:rect l="l" t="t" r="r" b="b"/>
              <a:pathLst>
                <a:path w="81364" h="43812" extrusionOk="0">
                  <a:moveTo>
                    <a:pt x="39872" y="0"/>
                  </a:moveTo>
                  <a:cubicBezTo>
                    <a:pt x="37480" y="0"/>
                    <a:pt x="35095" y="1542"/>
                    <a:pt x="34834" y="4624"/>
                  </a:cubicBezTo>
                  <a:cubicBezTo>
                    <a:pt x="34834" y="5148"/>
                    <a:pt x="34892" y="5729"/>
                    <a:pt x="35066" y="6253"/>
                  </a:cubicBezTo>
                  <a:lnTo>
                    <a:pt x="7614" y="33996"/>
                  </a:lnTo>
                  <a:cubicBezTo>
                    <a:pt x="6959" y="33713"/>
                    <a:pt x="6281" y="33581"/>
                    <a:pt x="5616" y="33581"/>
                  </a:cubicBezTo>
                  <a:cubicBezTo>
                    <a:pt x="3271" y="33581"/>
                    <a:pt x="1088" y="35226"/>
                    <a:pt x="634" y="37718"/>
                  </a:cubicBezTo>
                  <a:cubicBezTo>
                    <a:pt x="1" y="40886"/>
                    <a:pt x="2447" y="43768"/>
                    <a:pt x="5657" y="43768"/>
                  </a:cubicBezTo>
                  <a:cubicBezTo>
                    <a:pt x="5689" y="43768"/>
                    <a:pt x="5721" y="43768"/>
                    <a:pt x="5753" y="43767"/>
                  </a:cubicBezTo>
                  <a:cubicBezTo>
                    <a:pt x="9242" y="43767"/>
                    <a:pt x="11685" y="40219"/>
                    <a:pt x="10464" y="36904"/>
                  </a:cubicBezTo>
                  <a:lnTo>
                    <a:pt x="37800" y="9219"/>
                  </a:lnTo>
                  <a:cubicBezTo>
                    <a:pt x="38469" y="9539"/>
                    <a:pt x="39181" y="9699"/>
                    <a:pt x="39894" y="9699"/>
                  </a:cubicBezTo>
                  <a:cubicBezTo>
                    <a:pt x="40606" y="9699"/>
                    <a:pt x="41319" y="9539"/>
                    <a:pt x="41988" y="9219"/>
                  </a:cubicBezTo>
                  <a:lnTo>
                    <a:pt x="69847" y="36904"/>
                  </a:lnTo>
                  <a:cubicBezTo>
                    <a:pt x="69615" y="37486"/>
                    <a:pt x="69498" y="38125"/>
                    <a:pt x="69498" y="38765"/>
                  </a:cubicBezTo>
                  <a:cubicBezTo>
                    <a:pt x="69498" y="41793"/>
                    <a:pt x="71998" y="43811"/>
                    <a:pt x="74606" y="43811"/>
                  </a:cubicBezTo>
                  <a:cubicBezTo>
                    <a:pt x="75855" y="43811"/>
                    <a:pt x="77129" y="43349"/>
                    <a:pt x="78164" y="42313"/>
                  </a:cubicBezTo>
                  <a:cubicBezTo>
                    <a:pt x="81363" y="39114"/>
                    <a:pt x="79095" y="33647"/>
                    <a:pt x="74558" y="33647"/>
                  </a:cubicBezTo>
                  <a:cubicBezTo>
                    <a:pt x="73919" y="33647"/>
                    <a:pt x="73279" y="33763"/>
                    <a:pt x="72697" y="33996"/>
                  </a:cubicBezTo>
                  <a:lnTo>
                    <a:pt x="44721" y="6195"/>
                  </a:lnTo>
                  <a:cubicBezTo>
                    <a:pt x="44838" y="5671"/>
                    <a:pt x="44954" y="5148"/>
                    <a:pt x="44954" y="4624"/>
                  </a:cubicBezTo>
                  <a:cubicBezTo>
                    <a:pt x="44663" y="1542"/>
                    <a:pt x="42264" y="0"/>
                    <a:pt x="3987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38"/>
          <p:cNvSpPr/>
          <p:nvPr/>
        </p:nvSpPr>
        <p:spPr>
          <a:xfrm>
            <a:off x="1785109" y="2423647"/>
            <a:ext cx="416092" cy="504966"/>
          </a:xfrm>
          <a:custGeom>
            <a:avLst/>
            <a:gdLst/>
            <a:ahLst/>
            <a:cxnLst/>
            <a:rect l="l" t="t" r="r" b="b"/>
            <a:pathLst>
              <a:path w="54731" h="66421" extrusionOk="0">
                <a:moveTo>
                  <a:pt x="0" y="1"/>
                </a:moveTo>
                <a:lnTo>
                  <a:pt x="0" y="24777"/>
                </a:lnTo>
                <a:lnTo>
                  <a:pt x="8608" y="35770"/>
                </a:lnTo>
                <a:lnTo>
                  <a:pt x="0" y="35770"/>
                </a:lnTo>
                <a:lnTo>
                  <a:pt x="0" y="52986"/>
                </a:lnTo>
                <a:lnTo>
                  <a:pt x="0" y="66421"/>
                </a:lnTo>
                <a:lnTo>
                  <a:pt x="12970" y="52986"/>
                </a:lnTo>
                <a:lnTo>
                  <a:pt x="22102" y="52986"/>
                </a:lnTo>
                <a:lnTo>
                  <a:pt x="29837" y="35770"/>
                </a:lnTo>
                <a:lnTo>
                  <a:pt x="20648" y="24777"/>
                </a:lnTo>
                <a:lnTo>
                  <a:pt x="40364" y="24777"/>
                </a:lnTo>
                <a:lnTo>
                  <a:pt x="40364" y="39899"/>
                </a:lnTo>
                <a:lnTo>
                  <a:pt x="54730" y="24777"/>
                </a:lnTo>
                <a:lnTo>
                  <a:pt x="4152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38"/>
          <p:cNvGrpSpPr/>
          <p:nvPr/>
        </p:nvGrpSpPr>
        <p:grpSpPr>
          <a:xfrm>
            <a:off x="6985490" y="2462014"/>
            <a:ext cx="592809" cy="405106"/>
            <a:chOff x="4987050" y="1862200"/>
            <a:chExt cx="2378850" cy="1625625"/>
          </a:xfrm>
        </p:grpSpPr>
        <p:sp>
          <p:nvSpPr>
            <p:cNvPr id="1092" name="Google Shape;1092;p38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5337475" y="1862200"/>
              <a:ext cx="2028425" cy="1625625"/>
            </a:xfrm>
            <a:custGeom>
              <a:avLst/>
              <a:gdLst/>
              <a:ahLst/>
              <a:cxnLst/>
              <a:rect l="l" t="t" r="r" b="b"/>
              <a:pathLst>
                <a:path w="81137" h="65025" extrusionOk="0">
                  <a:moveTo>
                    <a:pt x="33560" y="0"/>
                  </a:moveTo>
                  <a:lnTo>
                    <a:pt x="21578" y="16343"/>
                  </a:lnTo>
                  <a:lnTo>
                    <a:pt x="43971" y="46936"/>
                  </a:lnTo>
                  <a:lnTo>
                    <a:pt x="10993" y="30826"/>
                  </a:lnTo>
                  <a:lnTo>
                    <a:pt x="0" y="45831"/>
                  </a:lnTo>
                  <a:lnTo>
                    <a:pt x="14075" y="65024"/>
                  </a:lnTo>
                  <a:lnTo>
                    <a:pt x="36002" y="65024"/>
                  </a:lnTo>
                  <a:lnTo>
                    <a:pt x="29081" y="55602"/>
                  </a:lnTo>
                  <a:lnTo>
                    <a:pt x="57173" y="65024"/>
                  </a:lnTo>
                  <a:lnTo>
                    <a:pt x="81136" y="65024"/>
                  </a:lnTo>
                  <a:lnTo>
                    <a:pt x="3356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38"/>
          <p:cNvSpPr txBox="1">
            <a:spLocks noGrp="1"/>
          </p:cNvSpPr>
          <p:nvPr>
            <p:ph type="ctrTitle" idx="4294967295"/>
          </p:nvPr>
        </p:nvSpPr>
        <p:spPr>
          <a:xfrm rot="-5400000">
            <a:off x="459344" y="2559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MARS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1098" name="Google Shape;1098;p38"/>
          <p:cNvSpPr txBox="1">
            <a:spLocks noGrp="1"/>
          </p:cNvSpPr>
          <p:nvPr>
            <p:ph type="ctrTitle" idx="4294967295"/>
          </p:nvPr>
        </p:nvSpPr>
        <p:spPr>
          <a:xfrm>
            <a:off x="3545069" y="37976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MERCURY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1099" name="Google Shape;1099;p38"/>
          <p:cNvSpPr txBox="1">
            <a:spLocks noGrp="1"/>
          </p:cNvSpPr>
          <p:nvPr>
            <p:ph type="ctrTitle" idx="4294967295"/>
          </p:nvPr>
        </p:nvSpPr>
        <p:spPr>
          <a:xfrm>
            <a:off x="6243906" y="28227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VENUS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1103187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Despite being red, Mars is a cold place, not hot. It’s full of iron oxide dust</a:t>
            </a:r>
            <a:endParaRPr sz="900"/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857487" y="1641463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Mercury is the closest planet to the Sun and the smallest one in our Solar System</a:t>
            </a:r>
            <a:endParaRPr sz="900"/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584862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Venus has a beautiful name and is the second planet from the Sun</a:t>
            </a:r>
            <a:endParaRPr sz="900"/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Köszönjük a figyelmet!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Elérhetőségeink: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+</a:t>
            </a:r>
            <a:r>
              <a:rPr lang="hu-HU" sz="1000" dirty="0"/>
              <a:t>36 30 222 2222	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venomgrade@gmail.com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Our Team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cég tagjai</a:t>
            </a:r>
            <a:endParaRPr dirty="0"/>
          </a:p>
        </p:txBody>
      </p: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You can replace the image on the screen with your own</a:t>
            </a:r>
            <a:endParaRPr sz="900"/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29718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You can replace the image on the screen with your own</a:t>
            </a:r>
            <a:endParaRPr sz="900"/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40386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You can replace the image on the screen with your own</a:t>
            </a:r>
            <a:endParaRPr sz="900"/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Tóth Bertalan</a:t>
            </a:r>
            <a:endParaRPr sz="1000" dirty="0"/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 err="1"/>
              <a:t>Ondics</a:t>
            </a:r>
            <a:r>
              <a:rPr lang="hu-HU" sz="1000" dirty="0"/>
              <a:t> Gábor</a:t>
            </a:r>
            <a:endParaRPr sz="1000" dirty="0"/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Eperjesi Péter</a:t>
            </a:r>
            <a:endParaRPr sz="1000" dirty="0"/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Kép 7">
            <a:extLst>
              <a:ext uri="{FF2B5EF4-FFF2-40B4-BE49-F238E27FC236}">
                <a16:creationId xmlns:a16="http://schemas.microsoft.com/office/drawing/2014/main" id="{79F4A84C-4061-432C-A8DE-A433F1D3A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52" t="456" r="30368"/>
          <a:stretch/>
        </p:blipFill>
        <p:spPr>
          <a:xfrm>
            <a:off x="3345980" y="1428635"/>
            <a:ext cx="1385240" cy="3309202"/>
          </a:xfrm>
          <a:prstGeom prst="rect">
            <a:avLst/>
          </a:prstGeom>
        </p:spPr>
      </p:pic>
      <p:cxnSp>
        <p:nvCxnSpPr>
          <p:cNvPr id="1112" name="Google Shape;1112;p39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2" name="Kép 11">
            <a:extLst>
              <a:ext uri="{FF2B5EF4-FFF2-40B4-BE49-F238E27FC236}">
                <a16:creationId xmlns:a16="http://schemas.microsoft.com/office/drawing/2014/main" id="{C5ADAF89-95AE-4572-BA46-E6D178D178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52" r="34329"/>
          <a:stretch/>
        </p:blipFill>
        <p:spPr>
          <a:xfrm>
            <a:off x="1856423" y="1428635"/>
            <a:ext cx="1385241" cy="3316967"/>
          </a:xfrm>
          <a:prstGeom prst="rect">
            <a:avLst/>
          </a:prstGeom>
        </p:spPr>
      </p:pic>
      <p:cxnSp>
        <p:nvCxnSpPr>
          <p:cNvPr id="1113" name="Google Shape;1113;p39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EDA64D7B-CBB3-4872-A2FB-5F1F0471AF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77" r="38958"/>
          <a:stretch/>
        </p:blipFill>
        <p:spPr>
          <a:xfrm>
            <a:off x="303893" y="1428635"/>
            <a:ext cx="1442871" cy="3323173"/>
          </a:xfrm>
          <a:prstGeom prst="rect">
            <a:avLst/>
          </a:prstGeom>
        </p:spPr>
      </p:pic>
      <p:cxnSp>
        <p:nvCxnSpPr>
          <p:cNvPr id="1114" name="Google Shape;1114;p39"/>
          <p:cNvCxnSpPr/>
          <p:nvPr/>
        </p:nvCxnSpPr>
        <p:spPr>
          <a:xfrm>
            <a:off x="1152600" y="4038600"/>
            <a:ext cx="4343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OUR COMPANY</a:t>
            </a:r>
            <a:endParaRPr sz="300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Mercury is the closest planet to the Sun and the smallest one in the Solar System—it’s only a bit larger than our Moon. The planet’s name has nothing to do with the liquid metal since it was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named after the Roman messenger god, Mercury.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 ARE WORKING ON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Mercury is the closest planet to the Sun</a:t>
            </a: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Neptune is the farthest planet from the Sun</a:t>
            </a: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Despite being red, Mars is a cold place, not hot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 AND RELIABLE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Mercury is the closest planet to the Sun and the smallest one in the Solar System—it’s only a bit larger than our Moon. The planet’s name has nothing to do with the liquid metal since it was named after the Roman messenger god, Mercury</a:t>
            </a:r>
            <a:endParaRPr/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—SOMEONE FAMOUS</a:t>
            </a: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61234"/>
                </a:solidFill>
              </a:rPr>
              <a:t>“This is a quote. Words full of wisdom that someone important said and can make the reader get inspired.”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NOW</a:t>
            </a:r>
            <a:endParaRPr/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POOR DESIGN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LACK OF ADAPTABILITY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PROGRAMMING MISTAKES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FUTURE</a:t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BRANDING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ADAPTABILITY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POSITIONING</a:t>
            </a:r>
            <a:endParaRPr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FF48"/>
      </a:accent1>
      <a:accent2>
        <a:srgbClr val="ECFF48"/>
      </a:accent2>
      <a:accent3>
        <a:srgbClr val="ECFF48"/>
      </a:accent3>
      <a:accent4>
        <a:srgbClr val="ECFF48"/>
      </a:accent4>
      <a:accent5>
        <a:srgbClr val="ECFF48"/>
      </a:accent5>
      <a:accent6>
        <a:srgbClr val="ECFF48"/>
      </a:accent6>
      <a:hlink>
        <a:srgbClr val="ECFF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599</Words>
  <Application>Microsoft Office PowerPoint</Application>
  <PresentationFormat>Diavetítés a képernyőre (16:9 oldalarány)</PresentationFormat>
  <Paragraphs>128</Paragraphs>
  <Slides>19</Slides>
  <Notes>19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8" baseType="lpstr">
      <vt:lpstr>Bree Serif</vt:lpstr>
      <vt:lpstr>Didact Gothic</vt:lpstr>
      <vt:lpstr>Roboto Light</vt:lpstr>
      <vt:lpstr>Impact</vt:lpstr>
      <vt:lpstr>Arial</vt:lpstr>
      <vt:lpstr>Roboto Thin</vt:lpstr>
      <vt:lpstr>Roboto Black</vt:lpstr>
      <vt:lpstr>Roboto Mono Thin</vt:lpstr>
      <vt:lpstr>WEB PROPOSAL</vt:lpstr>
      <vt:lpstr>venom</vt:lpstr>
      <vt:lpstr>TABLE OF CONTENTS</vt:lpstr>
      <vt:lpstr>A cég tagjai</vt:lpstr>
      <vt:lpstr>OUR COMPANY</vt:lpstr>
      <vt:lpstr>WHAT WE ARE WORKING ON</vt:lpstr>
      <vt:lpstr>ABOUT THE PROJECT</vt:lpstr>
      <vt:lpstr>—SOMEONE FAMOUS</vt:lpstr>
      <vt:lpstr>NOW</vt:lpstr>
      <vt:lpstr>FUTURE</vt:lpstr>
      <vt:lpstr>MAJOR REQUIREMENTS</vt:lpstr>
      <vt:lpstr>BUDGET</vt:lpstr>
      <vt:lpstr>OUR GOALS</vt:lpstr>
      <vt:lpstr>PREDICTED RESULTS</vt:lpstr>
      <vt:lpstr>SNEAK PEEK</vt:lpstr>
      <vt:lpstr>A VIDEO IS A GOOD IDEA</vt:lpstr>
      <vt:lpstr>PROJECT STAGES</vt:lpstr>
      <vt:lpstr>OUR TIMELINE</vt:lpstr>
      <vt:lpstr>OUR PARTNERS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Venom</dc:title>
  <dc:creator>Suli</dc:creator>
  <cp:lastModifiedBy>Suli</cp:lastModifiedBy>
  <cp:revision>6</cp:revision>
  <dcterms:modified xsi:type="dcterms:W3CDTF">2022-12-09T10:44:37Z</dcterms:modified>
</cp:coreProperties>
</file>