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73" r:id="rId3"/>
    <p:sldId id="258" r:id="rId4"/>
    <p:sldId id="259" r:id="rId5"/>
    <p:sldId id="282" r:id="rId6"/>
    <p:sldId id="276" r:id="rId7"/>
    <p:sldId id="277" r:id="rId8"/>
    <p:sldId id="257" r:id="rId9"/>
    <p:sldId id="278" r:id="rId10"/>
    <p:sldId id="279" r:id="rId11"/>
    <p:sldId id="260" r:id="rId12"/>
    <p:sldId id="271" r:id="rId13"/>
    <p:sldId id="280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-18"/>
      <p:regular r:id="rId17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Mono Thin" panose="00000009000000000000" pitchFamily="49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515BB-75A1-464B-8A0D-E562BDA1BDF1}">
  <a:tblStyle styleId="{A8C515BB-75A1-464B-8A0D-E562BDA1BD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operációs rendszerek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Munka1!$A$1:$C$1</c:f>
              <c:strCache>
                <c:ptCount val="3"/>
                <c:pt idx="0">
                  <c:v>Microsoft Windows</c:v>
                </c:pt>
                <c:pt idx="1">
                  <c:v>Linux</c:v>
                </c:pt>
                <c:pt idx="2">
                  <c:v>Mac OS X</c:v>
                </c:pt>
              </c:strCache>
            </c:strRef>
          </c:cat>
          <c:val>
            <c:numRef>
              <c:f>Munka1!$A$2:$C$2</c:f>
              <c:numCache>
                <c:formatCode>General</c:formatCode>
                <c:ptCount val="3"/>
                <c:pt idx="0">
                  <c:v>50</c:v>
                </c:pt>
                <c:pt idx="1">
                  <c:v>33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F-4700-B213-92BBCA4BD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1678960"/>
        <c:axId val="781678544"/>
        <c:axId val="0"/>
      </c:bar3DChart>
      <c:catAx>
        <c:axId val="78167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81678544"/>
        <c:crosses val="autoZero"/>
        <c:auto val="1"/>
        <c:lblAlgn val="ctr"/>
        <c:lblOffset val="100"/>
        <c:noMultiLvlLbl val="0"/>
      </c:catAx>
      <c:valAx>
        <c:axId val="78167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8167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mobiloperációs rendszerek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Munka1!$A$4:$B$4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Munka1!$A$5:$B$5</c:f>
              <c:numCache>
                <c:formatCode>General</c:formatCode>
                <c:ptCount val="2"/>
                <c:pt idx="0">
                  <c:v>28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8-401D-A928-779AFB812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809264"/>
        <c:axId val="878808016"/>
        <c:axId val="0"/>
      </c:bar3DChart>
      <c:catAx>
        <c:axId val="87880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8016"/>
        <c:crosses val="autoZero"/>
        <c:auto val="1"/>
        <c:lblAlgn val="ctr"/>
        <c:lblOffset val="100"/>
        <c:noMultiLvlLbl val="0"/>
      </c:catAx>
      <c:valAx>
        <c:axId val="87880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kommunikációs szoftverek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Munka1!$A$13:$C$13</c:f>
              <c:strCache>
                <c:ptCount val="3"/>
                <c:pt idx="0">
                  <c:v>Discord</c:v>
                </c:pt>
                <c:pt idx="1">
                  <c:v>Skype</c:v>
                </c:pt>
                <c:pt idx="2">
                  <c:v>Teams</c:v>
                </c:pt>
              </c:strCache>
            </c:strRef>
          </c:cat>
          <c:val>
            <c:numRef>
              <c:f>Munka1!$A$14:$C$14</c:f>
              <c:numCache>
                <c:formatCode>General</c:formatCode>
                <c:ptCount val="3"/>
                <c:pt idx="0">
                  <c:v>40</c:v>
                </c:pt>
                <c:pt idx="1">
                  <c:v>48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3-46CD-9D0C-F20B9FC1D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4902752"/>
        <c:axId val="984920640"/>
        <c:axId val="0"/>
      </c:bar3DChart>
      <c:catAx>
        <c:axId val="98490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84920640"/>
        <c:crosses val="autoZero"/>
        <c:auto val="1"/>
        <c:lblAlgn val="ctr"/>
        <c:lblOffset val="100"/>
        <c:noMultiLvlLbl val="0"/>
      </c:catAx>
      <c:valAx>
        <c:axId val="98492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849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böngészők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Munka1!$A$7:$G$7</c:f>
              <c:strCache>
                <c:ptCount val="7"/>
                <c:pt idx="0">
                  <c:v>Brave</c:v>
                </c:pt>
                <c:pt idx="1">
                  <c:v>Chrome</c:v>
                </c:pt>
                <c:pt idx="2">
                  <c:v>Edge</c:v>
                </c:pt>
                <c:pt idx="3">
                  <c:v>Explorer</c:v>
                </c:pt>
                <c:pt idx="4">
                  <c:v>Firefox</c:v>
                </c:pt>
                <c:pt idx="5">
                  <c:v>Opera</c:v>
                </c:pt>
                <c:pt idx="6">
                  <c:v>Safari</c:v>
                </c:pt>
              </c:strCache>
            </c:strRef>
          </c:cat>
          <c:val>
            <c:numRef>
              <c:f>Munka1!$A$8:$G$8</c:f>
              <c:numCache>
                <c:formatCode>General</c:formatCode>
                <c:ptCount val="7"/>
                <c:pt idx="0">
                  <c:v>27</c:v>
                </c:pt>
                <c:pt idx="1">
                  <c:v>49</c:v>
                </c:pt>
                <c:pt idx="2">
                  <c:v>38</c:v>
                </c:pt>
                <c:pt idx="3">
                  <c:v>36</c:v>
                </c:pt>
                <c:pt idx="4">
                  <c:v>49</c:v>
                </c:pt>
                <c:pt idx="5">
                  <c:v>34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7-4790-95DE-CE9BA1793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795120"/>
        <c:axId val="878800528"/>
        <c:axId val="0"/>
      </c:bar3DChart>
      <c:catAx>
        <c:axId val="8787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0528"/>
        <c:crosses val="autoZero"/>
        <c:auto val="1"/>
        <c:lblAlgn val="ctr"/>
        <c:lblOffset val="100"/>
        <c:noMultiLvlLbl val="0"/>
      </c:catAx>
      <c:valAx>
        <c:axId val="87880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7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szoftver csomagok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Munka1!$A$10:$E$10</c:f>
              <c:strCache>
                <c:ptCount val="5"/>
                <c:pt idx="0">
                  <c:v>Microsoft Office</c:v>
                </c:pt>
                <c:pt idx="1">
                  <c:v>Google Workspace</c:v>
                </c:pt>
                <c:pt idx="2">
                  <c:v>Apple Office Suite</c:v>
                </c:pt>
                <c:pt idx="3">
                  <c:v>FreeOffice</c:v>
                </c:pt>
                <c:pt idx="4">
                  <c:v>LibreOffice</c:v>
                </c:pt>
              </c:strCache>
            </c:strRef>
          </c:cat>
          <c:val>
            <c:numRef>
              <c:f>Munka1!$A$11:$E$11</c:f>
              <c:numCache>
                <c:formatCode>General</c:formatCode>
                <c:ptCount val="5"/>
                <c:pt idx="0">
                  <c:v>49</c:v>
                </c:pt>
                <c:pt idx="1">
                  <c:v>35</c:v>
                </c:pt>
                <c:pt idx="2">
                  <c:v>12</c:v>
                </c:pt>
                <c:pt idx="3">
                  <c:v>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3-4B3E-8746-8BC81DE35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79649344"/>
        <c:axId val="779650176"/>
        <c:axId val="0"/>
      </c:bar3DChart>
      <c:catAx>
        <c:axId val="77964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79650176"/>
        <c:crosses val="autoZero"/>
        <c:auto val="1"/>
        <c:lblAlgn val="ctr"/>
        <c:lblOffset val="100"/>
        <c:noMultiLvlLbl val="0"/>
      </c:catAx>
      <c:valAx>
        <c:axId val="77965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7964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85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4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93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68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7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freepik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6393873" y="3872857"/>
            <a:ext cx="2139356" cy="829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 err="1">
                <a:solidFill>
                  <a:schemeClr val="accent1"/>
                </a:solidFill>
              </a:rPr>
              <a:t>Venom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9FA44D0-CD59-4516-B10E-FCF4FD9A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75" y="626667"/>
            <a:ext cx="2520000" cy="2520000"/>
          </a:xfrm>
          <a:prstGeom prst="ellipse">
            <a:avLst/>
          </a:prstGeom>
        </p:spPr>
      </p:pic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FE685D-16C7-49F9-A5C2-5BD9A0E14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56026"/>
              </p:ext>
            </p:extLst>
          </p:nvPr>
        </p:nvGraphicFramePr>
        <p:xfrm>
          <a:off x="2053936" y="1507355"/>
          <a:ext cx="5036128" cy="306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286951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701427" y="17942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Projektünk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773424" y="255531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dirty="0"/>
              <a:t>Jelenleg egy külföldi utazási irodával dolgozunk együtt. Itt a cég rendszereit kell felülvizsgálnunk, valamint újítanunk azon részein, ahol szükséges.</a:t>
            </a: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dirty="0"/>
              <a:t>Központi irodájukban 80 számítógép üzemel, míg a másik négy kisebb irodákban 20 gép található. Ezeken mind Windows 7 fut.</a:t>
            </a:r>
            <a:endParaRPr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-229960" y="229914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6186160" y="1746939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6289443" y="1909045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6628696" y="3577984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6624599" y="1810560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6484378" y="3198371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6558929" y="330096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6559616" y="3361165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6643749" y="3391257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7080827" y="3361165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7110920" y="2998640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7110920" y="2941191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203259" y="2941191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7576715" y="2941191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7606121" y="3023948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7606121" y="334268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5905718" y="1994552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5969326" y="1994552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6037044" y="1994552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6066464" y="2086204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067137" y="2582089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6156068" y="2612195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6866728" y="2612195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6841420" y="2565001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5844158" y="3556098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5957022" y="352668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987115" y="3155274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5987115" y="309645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6073296" y="3096450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6972747" y="309645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7002839" y="320657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6931711" y="3201107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6758662" y="2924777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6758662" y="2465816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6759349" y="2409040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6847578" y="2409040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7781906" y="2378948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7812012" y="2267459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7812012" y="22147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6705996" y="2924089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7043888" y="155747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7043888" y="1645032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7014469" y="2221626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6528836" y="2251045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70012" y="2251045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470012" y="2335865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470012" y="277430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6398884" y="2754464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058;p53">
            <a:extLst>
              <a:ext uri="{FF2B5EF4-FFF2-40B4-BE49-F238E27FC236}">
                <a16:creationId xmlns:a16="http://schemas.microsoft.com/office/drawing/2014/main" id="{66348543-0011-6733-97A3-FC5819EF2B30}"/>
              </a:ext>
            </a:extLst>
          </p:cNvPr>
          <p:cNvGrpSpPr/>
          <p:nvPr/>
        </p:nvGrpSpPr>
        <p:grpSpPr>
          <a:xfrm>
            <a:off x="6874261" y="1140421"/>
            <a:ext cx="339253" cy="318042"/>
            <a:chOff x="4456875" y="2635825"/>
            <a:chExt cx="481825" cy="451700"/>
          </a:xfrm>
          <a:solidFill>
            <a:schemeClr val="accent6"/>
          </a:solidFill>
        </p:grpSpPr>
        <p:sp>
          <p:nvSpPr>
            <p:cNvPr id="3" name="Google Shape;6059;p53">
              <a:extLst>
                <a:ext uri="{FF2B5EF4-FFF2-40B4-BE49-F238E27FC236}">
                  <a16:creationId xmlns:a16="http://schemas.microsoft.com/office/drawing/2014/main" id="{5929B8CD-62A8-5448-CEAD-65DC7F85A397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60;p53">
              <a:extLst>
                <a:ext uri="{FF2B5EF4-FFF2-40B4-BE49-F238E27FC236}">
                  <a16:creationId xmlns:a16="http://schemas.microsoft.com/office/drawing/2014/main" id="{66DBAD45-073D-6971-C5FB-15A2BBE22186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61;p53">
              <a:extLst>
                <a:ext uri="{FF2B5EF4-FFF2-40B4-BE49-F238E27FC236}">
                  <a16:creationId xmlns:a16="http://schemas.microsoft.com/office/drawing/2014/main" id="{EED7D09E-DB16-17B8-C748-EA069A946335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062;p53">
              <a:extLst>
                <a:ext uri="{FF2B5EF4-FFF2-40B4-BE49-F238E27FC236}">
                  <a16:creationId xmlns:a16="http://schemas.microsoft.com/office/drawing/2014/main" id="{A19E82E2-8BC6-EB99-3B34-25B7964B9EB7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063;p53">
              <a:extLst>
                <a:ext uri="{FF2B5EF4-FFF2-40B4-BE49-F238E27FC236}">
                  <a16:creationId xmlns:a16="http://schemas.microsoft.com/office/drawing/2014/main" id="{555062F2-76B3-B85E-FD9A-3B83DCB443F0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064;p53">
              <a:extLst>
                <a:ext uri="{FF2B5EF4-FFF2-40B4-BE49-F238E27FC236}">
                  <a16:creationId xmlns:a16="http://schemas.microsoft.com/office/drawing/2014/main" id="{94557A9A-A528-9DB0-8B0B-20E8B37A1F18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5934;p53">
            <a:extLst>
              <a:ext uri="{FF2B5EF4-FFF2-40B4-BE49-F238E27FC236}">
                <a16:creationId xmlns:a16="http://schemas.microsoft.com/office/drawing/2014/main" id="{EF0CD0B9-C2F0-5B97-F60F-C653469CB10F}"/>
              </a:ext>
            </a:extLst>
          </p:cNvPr>
          <p:cNvGrpSpPr/>
          <p:nvPr/>
        </p:nvGrpSpPr>
        <p:grpSpPr>
          <a:xfrm>
            <a:off x="5448831" y="3446760"/>
            <a:ext cx="339253" cy="218676"/>
            <a:chOff x="1492675" y="1520750"/>
            <a:chExt cx="481825" cy="310575"/>
          </a:xfrm>
          <a:solidFill>
            <a:schemeClr val="accent6"/>
          </a:solidFill>
        </p:grpSpPr>
        <p:sp>
          <p:nvSpPr>
            <p:cNvPr id="10" name="Google Shape;5935;p53">
              <a:extLst>
                <a:ext uri="{FF2B5EF4-FFF2-40B4-BE49-F238E27FC236}">
                  <a16:creationId xmlns:a16="http://schemas.microsoft.com/office/drawing/2014/main" id="{BC3F4CA2-9A60-6300-4CCC-B53DECA3FE44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936;p53">
              <a:extLst>
                <a:ext uri="{FF2B5EF4-FFF2-40B4-BE49-F238E27FC236}">
                  <a16:creationId xmlns:a16="http://schemas.microsoft.com/office/drawing/2014/main" id="{1B9512B0-C32F-2080-966F-CE629FAD54F5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6325;p54">
            <a:extLst>
              <a:ext uri="{FF2B5EF4-FFF2-40B4-BE49-F238E27FC236}">
                <a16:creationId xmlns:a16="http://schemas.microsoft.com/office/drawing/2014/main" id="{AD335C5A-0052-2FC5-D9B7-9F1FDC1ACB32}"/>
              </a:ext>
            </a:extLst>
          </p:cNvPr>
          <p:cNvSpPr/>
          <p:nvPr/>
        </p:nvSpPr>
        <p:spPr>
          <a:xfrm>
            <a:off x="5486658" y="1830108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6717;p55">
            <a:extLst>
              <a:ext uri="{FF2B5EF4-FFF2-40B4-BE49-F238E27FC236}">
                <a16:creationId xmlns:a16="http://schemas.microsoft.com/office/drawing/2014/main" id="{9FE4C7BD-2317-CD0E-89A2-9CBB5BA9ADFC}"/>
              </a:ext>
            </a:extLst>
          </p:cNvPr>
          <p:cNvGrpSpPr/>
          <p:nvPr/>
        </p:nvGrpSpPr>
        <p:grpSpPr>
          <a:xfrm>
            <a:off x="7636119" y="1828347"/>
            <a:ext cx="351786" cy="326274"/>
            <a:chOff x="-62511900" y="4129100"/>
            <a:chExt cx="304050" cy="282000"/>
          </a:xfrm>
          <a:solidFill>
            <a:schemeClr val="accent6"/>
          </a:solidFill>
        </p:grpSpPr>
        <p:sp>
          <p:nvSpPr>
            <p:cNvPr id="14" name="Google Shape;6718;p55">
              <a:extLst>
                <a:ext uri="{FF2B5EF4-FFF2-40B4-BE49-F238E27FC236}">
                  <a16:creationId xmlns:a16="http://schemas.microsoft.com/office/drawing/2014/main" id="{DBAEA543-4D4D-2354-D8F9-CFFFB88A93B3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19;p55">
              <a:extLst>
                <a:ext uri="{FF2B5EF4-FFF2-40B4-BE49-F238E27FC236}">
                  <a16:creationId xmlns:a16="http://schemas.microsoft.com/office/drawing/2014/main" id="{E67728EC-0454-DA07-C97F-D2EE6B187EE9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20;p55">
              <a:extLst>
                <a:ext uri="{FF2B5EF4-FFF2-40B4-BE49-F238E27FC236}">
                  <a16:creationId xmlns:a16="http://schemas.microsoft.com/office/drawing/2014/main" id="{4CDA8B90-9287-19FA-00D6-17010B7089F9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21;p55">
              <a:extLst>
                <a:ext uri="{FF2B5EF4-FFF2-40B4-BE49-F238E27FC236}">
                  <a16:creationId xmlns:a16="http://schemas.microsoft.com/office/drawing/2014/main" id="{6FD5EB99-CE91-7EB3-5B6B-7D6C43DB945B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22;p55">
              <a:extLst>
                <a:ext uri="{FF2B5EF4-FFF2-40B4-BE49-F238E27FC236}">
                  <a16:creationId xmlns:a16="http://schemas.microsoft.com/office/drawing/2014/main" id="{AB3441B1-3F16-B22B-C5B0-02C0EBA2275F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279;p56">
            <a:extLst>
              <a:ext uri="{FF2B5EF4-FFF2-40B4-BE49-F238E27FC236}">
                <a16:creationId xmlns:a16="http://schemas.microsoft.com/office/drawing/2014/main" id="{BB0348F8-7CA9-C9AB-6512-1EBFE2441C7A}"/>
              </a:ext>
            </a:extLst>
          </p:cNvPr>
          <p:cNvGrpSpPr/>
          <p:nvPr/>
        </p:nvGrpSpPr>
        <p:grpSpPr>
          <a:xfrm>
            <a:off x="7438940" y="3431948"/>
            <a:ext cx="357468" cy="356497"/>
            <a:chOff x="-31455100" y="3909350"/>
            <a:chExt cx="294600" cy="293800"/>
          </a:xfrm>
          <a:solidFill>
            <a:schemeClr val="accent6"/>
          </a:solidFill>
        </p:grpSpPr>
        <p:sp>
          <p:nvSpPr>
            <p:cNvPr id="20" name="Google Shape;7280;p56">
              <a:extLst>
                <a:ext uri="{FF2B5EF4-FFF2-40B4-BE49-F238E27FC236}">
                  <a16:creationId xmlns:a16="http://schemas.microsoft.com/office/drawing/2014/main" id="{AF0D9331-AD55-0AC7-D9F3-A6561FDF9241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81;p56">
              <a:extLst>
                <a:ext uri="{FF2B5EF4-FFF2-40B4-BE49-F238E27FC236}">
                  <a16:creationId xmlns:a16="http://schemas.microsoft.com/office/drawing/2014/main" id="{513E3CF7-7E61-727A-BBF8-EB836531C895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munkafolyamat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360540" y="4194600"/>
            <a:ext cx="1411169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000" dirty="0"/>
              <a:t>A szükséges eszközök beszerzése</a:t>
            </a:r>
            <a:endParaRPr sz="1000" dirty="0"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84100" y="1406769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1. HÉT</a:t>
            </a:r>
            <a:endParaRPr sz="1000" dirty="0"/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2. HÉT</a:t>
            </a:r>
            <a:endParaRPr sz="1000" dirty="0"/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33065" y="1426519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3. HÉT</a:t>
            </a:r>
            <a:endParaRPr sz="1000" dirty="0"/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4. HÉT</a:t>
            </a:r>
            <a:endParaRPr sz="1000" dirty="0"/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396765" y="1544285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000" dirty="0"/>
              <a:t>Az új eszközök és rendszer beszerelése</a:t>
            </a:r>
            <a:endParaRPr sz="1000" dirty="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528200" y="41946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000" dirty="0"/>
              <a:t>Utolsó simítások, elszámolás</a:t>
            </a:r>
            <a:endParaRPr sz="1000" dirty="0"/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03000" y="1544010"/>
            <a:ext cx="1859400" cy="46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000" dirty="0"/>
              <a:t>Az informatikai rendszer felülvizsgálata, felmérése</a:t>
            </a:r>
            <a:endParaRPr sz="1000" dirty="0"/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197476" y="2868306"/>
            <a:ext cx="976075" cy="328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Első lépések</a:t>
            </a: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48175" y="2847921"/>
            <a:ext cx="1365959" cy="368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A munka befejezve</a:t>
            </a:r>
            <a:endParaRPr sz="1000" dirty="0"/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5911;p53">
            <a:extLst>
              <a:ext uri="{FF2B5EF4-FFF2-40B4-BE49-F238E27FC236}">
                <a16:creationId xmlns:a16="http://schemas.microsoft.com/office/drawing/2014/main" id="{B8B2A039-4AE8-1E11-6FF5-407F9E837E57}"/>
              </a:ext>
            </a:extLst>
          </p:cNvPr>
          <p:cNvGrpSpPr/>
          <p:nvPr/>
        </p:nvGrpSpPr>
        <p:grpSpPr>
          <a:xfrm>
            <a:off x="2855311" y="2844609"/>
            <a:ext cx="354778" cy="339271"/>
            <a:chOff x="5045500" y="842250"/>
            <a:chExt cx="503875" cy="481850"/>
          </a:xfrm>
          <a:solidFill>
            <a:schemeClr val="accent6"/>
          </a:solidFill>
        </p:grpSpPr>
        <p:sp>
          <p:nvSpPr>
            <p:cNvPr id="3" name="Google Shape;5912;p53">
              <a:extLst>
                <a:ext uri="{FF2B5EF4-FFF2-40B4-BE49-F238E27FC236}">
                  <a16:creationId xmlns:a16="http://schemas.microsoft.com/office/drawing/2014/main" id="{1E84F044-3BBC-B8DA-7EEE-F749A2104B69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5913;p53">
              <a:extLst>
                <a:ext uri="{FF2B5EF4-FFF2-40B4-BE49-F238E27FC236}">
                  <a16:creationId xmlns:a16="http://schemas.microsoft.com/office/drawing/2014/main" id="{48B638CE-A61C-C65F-F55A-7883696F522E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" name="Google Shape;5914;p53">
            <a:extLst>
              <a:ext uri="{FF2B5EF4-FFF2-40B4-BE49-F238E27FC236}">
                <a16:creationId xmlns:a16="http://schemas.microsoft.com/office/drawing/2014/main" id="{CC9AB276-8472-F50C-3644-429CDEDFA56B}"/>
              </a:ext>
            </a:extLst>
          </p:cNvPr>
          <p:cNvGrpSpPr/>
          <p:nvPr/>
        </p:nvGrpSpPr>
        <p:grpSpPr>
          <a:xfrm>
            <a:off x="3890272" y="2909860"/>
            <a:ext cx="336965" cy="286833"/>
            <a:chOff x="5645200" y="879425"/>
            <a:chExt cx="478575" cy="407375"/>
          </a:xfrm>
          <a:solidFill>
            <a:schemeClr val="accent6"/>
          </a:solidFill>
        </p:grpSpPr>
        <p:sp>
          <p:nvSpPr>
            <p:cNvPr id="6" name="Google Shape;5915;p53">
              <a:extLst>
                <a:ext uri="{FF2B5EF4-FFF2-40B4-BE49-F238E27FC236}">
                  <a16:creationId xmlns:a16="http://schemas.microsoft.com/office/drawing/2014/main" id="{FAD46100-2D5A-E5C4-07FF-891852362892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916;p53">
              <a:extLst>
                <a:ext uri="{FF2B5EF4-FFF2-40B4-BE49-F238E27FC236}">
                  <a16:creationId xmlns:a16="http://schemas.microsoft.com/office/drawing/2014/main" id="{093AB800-8944-EDBA-7BBC-04F43C5FB1FB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917;p53">
              <a:extLst>
                <a:ext uri="{FF2B5EF4-FFF2-40B4-BE49-F238E27FC236}">
                  <a16:creationId xmlns:a16="http://schemas.microsoft.com/office/drawing/2014/main" id="{F116C283-4668-B412-9630-61E91D4D4068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918;p53">
              <a:extLst>
                <a:ext uri="{FF2B5EF4-FFF2-40B4-BE49-F238E27FC236}">
                  <a16:creationId xmlns:a16="http://schemas.microsoft.com/office/drawing/2014/main" id="{0154758E-6D1C-592B-3E65-648879DF9B5F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919;p53">
              <a:extLst>
                <a:ext uri="{FF2B5EF4-FFF2-40B4-BE49-F238E27FC236}">
                  <a16:creationId xmlns:a16="http://schemas.microsoft.com/office/drawing/2014/main" id="{6C952B8E-43FE-DE2B-B06A-B720C7C9FCB5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920;p53">
              <a:extLst>
                <a:ext uri="{FF2B5EF4-FFF2-40B4-BE49-F238E27FC236}">
                  <a16:creationId xmlns:a16="http://schemas.microsoft.com/office/drawing/2014/main" id="{B12AF54E-ABFD-FA88-5766-F8681A502A2E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" name="Google Shape;7279;p56">
            <a:extLst>
              <a:ext uri="{FF2B5EF4-FFF2-40B4-BE49-F238E27FC236}">
                <a16:creationId xmlns:a16="http://schemas.microsoft.com/office/drawing/2014/main" id="{6FD7E8BA-595F-AC6F-C914-EE3A7D49491D}"/>
              </a:ext>
            </a:extLst>
          </p:cNvPr>
          <p:cNvGrpSpPr/>
          <p:nvPr/>
        </p:nvGrpSpPr>
        <p:grpSpPr>
          <a:xfrm>
            <a:off x="4933448" y="2839813"/>
            <a:ext cx="357468" cy="356497"/>
            <a:chOff x="-31455100" y="3909350"/>
            <a:chExt cx="294600" cy="293800"/>
          </a:xfrm>
          <a:solidFill>
            <a:schemeClr val="accent6"/>
          </a:solidFill>
        </p:grpSpPr>
        <p:sp>
          <p:nvSpPr>
            <p:cNvPr id="13" name="Google Shape;7280;p56">
              <a:extLst>
                <a:ext uri="{FF2B5EF4-FFF2-40B4-BE49-F238E27FC236}">
                  <a16:creationId xmlns:a16="http://schemas.microsoft.com/office/drawing/2014/main" id="{51F7D86C-0BA1-2322-7FEA-CD0FF9810BF5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81;p56">
              <a:extLst>
                <a:ext uri="{FF2B5EF4-FFF2-40B4-BE49-F238E27FC236}">
                  <a16:creationId xmlns:a16="http://schemas.microsoft.com/office/drawing/2014/main" id="{9450FBED-4B61-2095-9407-C62E1EDD186B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792;p55">
            <a:extLst>
              <a:ext uri="{FF2B5EF4-FFF2-40B4-BE49-F238E27FC236}">
                <a16:creationId xmlns:a16="http://schemas.microsoft.com/office/drawing/2014/main" id="{A985A699-B6C3-E6BC-038F-65A5516A3B08}"/>
              </a:ext>
            </a:extLst>
          </p:cNvPr>
          <p:cNvGrpSpPr/>
          <p:nvPr/>
        </p:nvGrpSpPr>
        <p:grpSpPr>
          <a:xfrm>
            <a:off x="5969227" y="2832142"/>
            <a:ext cx="326576" cy="338266"/>
            <a:chOff x="-61784125" y="3377700"/>
            <a:chExt cx="316650" cy="317450"/>
          </a:xfrm>
          <a:solidFill>
            <a:schemeClr val="accent6"/>
          </a:solidFill>
        </p:grpSpPr>
        <p:sp>
          <p:nvSpPr>
            <p:cNvPr id="16" name="Google Shape;6793;p55">
              <a:extLst>
                <a:ext uri="{FF2B5EF4-FFF2-40B4-BE49-F238E27FC236}">
                  <a16:creationId xmlns:a16="http://schemas.microsoft.com/office/drawing/2014/main" id="{F484729D-5777-D96A-B7B0-8201D21A0CA5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94;p55">
              <a:extLst>
                <a:ext uri="{FF2B5EF4-FFF2-40B4-BE49-F238E27FC236}">
                  <a16:creationId xmlns:a16="http://schemas.microsoft.com/office/drawing/2014/main" id="{B5D956C4-9DDD-BDE3-73DF-E5D84EC7AB65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95;p55">
              <a:extLst>
                <a:ext uri="{FF2B5EF4-FFF2-40B4-BE49-F238E27FC236}">
                  <a16:creationId xmlns:a16="http://schemas.microsoft.com/office/drawing/2014/main" id="{314D2836-182B-E2F0-96A2-8F307E9B485A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96;p55">
              <a:extLst>
                <a:ext uri="{FF2B5EF4-FFF2-40B4-BE49-F238E27FC236}">
                  <a16:creationId xmlns:a16="http://schemas.microsoft.com/office/drawing/2014/main" id="{6F5934E3-0BF2-3FBC-1DA4-B3386762F77E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97;p55">
              <a:extLst>
                <a:ext uri="{FF2B5EF4-FFF2-40B4-BE49-F238E27FC236}">
                  <a16:creationId xmlns:a16="http://schemas.microsoft.com/office/drawing/2014/main" id="{A9E94596-E83C-B50E-D651-39280E2815CD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98;p55">
              <a:extLst>
                <a:ext uri="{FF2B5EF4-FFF2-40B4-BE49-F238E27FC236}">
                  <a16:creationId xmlns:a16="http://schemas.microsoft.com/office/drawing/2014/main" id="{6189B9C3-F5E9-81D0-24C2-548CB3C6D249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799;p55">
              <a:extLst>
                <a:ext uri="{FF2B5EF4-FFF2-40B4-BE49-F238E27FC236}">
                  <a16:creationId xmlns:a16="http://schemas.microsoft.com/office/drawing/2014/main" id="{102C15FB-B2A5-B82D-FC7D-94CC7B40752B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Költségterv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8;p23">
            <a:extLst>
              <a:ext uri="{FF2B5EF4-FFF2-40B4-BE49-F238E27FC236}">
                <a16:creationId xmlns:a16="http://schemas.microsoft.com/office/drawing/2014/main" id="{13B9C5B1-78B4-93BF-74EF-EC29713B8198}"/>
              </a:ext>
            </a:extLst>
          </p:cNvPr>
          <p:cNvSpPr txBox="1">
            <a:spLocks/>
          </p:cNvSpPr>
          <p:nvPr/>
        </p:nvSpPr>
        <p:spPr>
          <a:xfrm>
            <a:off x="5112354" y="1122216"/>
            <a:ext cx="3588301" cy="366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hu-HU" sz="1200" b="0" i="0" dirty="0">
                <a:solidFill>
                  <a:srgbClr val="DCDDDE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+ Számitógépek konfigurálása, összeszerelése: 5000 Ft/gép, 20 gépnél 3000ft/gép</a:t>
            </a:r>
          </a:p>
          <a:p>
            <a:pPr algn="l">
              <a:spcAft>
                <a:spcPts val="1200"/>
              </a:spcAft>
            </a:pPr>
            <a:r>
              <a:rPr lang="hu-HU" sz="1200" b="0" i="0" dirty="0">
                <a:solidFill>
                  <a:srgbClr val="DCDDDE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+ Microsoft 365 Vállalati standard €10.50 felhasználó/hónap</a:t>
            </a:r>
          </a:p>
          <a:p>
            <a:pPr algn="l">
              <a:spcAft>
                <a:spcPts val="1200"/>
              </a:spcAft>
            </a:pPr>
            <a:r>
              <a:rPr lang="hu-HU" sz="1200" b="0" i="0" dirty="0">
                <a:solidFill>
                  <a:srgbClr val="DCDDDE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+ Microsoft 365 24 999 Ft felhasználó/év</a:t>
            </a:r>
          </a:p>
          <a:p>
            <a:pPr algn="l">
              <a:spcAft>
                <a:spcPts val="1200"/>
              </a:spcAft>
            </a:pPr>
            <a:r>
              <a:rPr lang="hu-HU" sz="1200" b="0" i="0" dirty="0">
                <a:solidFill>
                  <a:srgbClr val="DCDDDE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+ Windows 10 Professional €5.99</a:t>
            </a:r>
            <a:endParaRPr lang="hu-HU" sz="1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Google Shape;218;p23">
            <a:extLst>
              <a:ext uri="{FF2B5EF4-FFF2-40B4-BE49-F238E27FC236}">
                <a16:creationId xmlns:a16="http://schemas.microsoft.com/office/drawing/2014/main" id="{B72FD4C3-A087-2255-417B-6171C5406A70}"/>
              </a:ext>
            </a:extLst>
          </p:cNvPr>
          <p:cNvSpPr txBox="1">
            <a:spLocks/>
          </p:cNvSpPr>
          <p:nvPr/>
        </p:nvSpPr>
        <p:spPr>
          <a:xfrm>
            <a:off x="443345" y="1122217"/>
            <a:ext cx="4669009" cy="366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>
              <a:spcAft>
                <a:spcPts val="600"/>
              </a:spcAft>
            </a:pPr>
            <a:r>
              <a:rPr lang="hu-HU" sz="1200" dirty="0"/>
              <a:t>Alapcsomag:</a:t>
            </a:r>
          </a:p>
          <a:p>
            <a:pPr algn="l">
              <a:spcAft>
                <a:spcPts val="600"/>
              </a:spcAft>
            </a:pPr>
            <a:r>
              <a:rPr lang="hu-HU" sz="1200" dirty="0"/>
              <a:t>	Számítógép:</a:t>
            </a:r>
          </a:p>
          <a:p>
            <a:pPr algn="l"/>
            <a:r>
              <a:rPr lang="hu-HU" sz="1200" dirty="0"/>
              <a:t>	-</a:t>
            </a:r>
            <a:r>
              <a:rPr lang="hu-HU" sz="1200" dirty="0" err="1"/>
              <a:t>ASRock</a:t>
            </a:r>
            <a:r>
              <a:rPr lang="hu-HU" sz="1200" dirty="0"/>
              <a:t> B560M-HDV</a:t>
            </a:r>
          </a:p>
          <a:p>
            <a:pPr algn="l"/>
            <a:r>
              <a:rPr lang="hu-HU" sz="1200" dirty="0"/>
              <a:t>	-Toshiba P300 1TB 7200rpm</a:t>
            </a:r>
          </a:p>
          <a:p>
            <a:pPr algn="l"/>
            <a:r>
              <a:rPr lang="hu-HU" sz="1200" dirty="0"/>
              <a:t>	-Cooler Master </a:t>
            </a:r>
            <a:r>
              <a:rPr lang="hu-HU" sz="1200" dirty="0" err="1"/>
              <a:t>Elite</a:t>
            </a:r>
            <a:r>
              <a:rPr lang="hu-HU" sz="1200" dirty="0"/>
              <a:t> V4 500W</a:t>
            </a:r>
          </a:p>
          <a:p>
            <a:pPr algn="l"/>
            <a:r>
              <a:rPr lang="hu-HU" sz="1200" dirty="0"/>
              <a:t>	-Kingston A400 2.5 120GB SATA</a:t>
            </a:r>
          </a:p>
          <a:p>
            <a:pPr algn="l"/>
            <a:r>
              <a:rPr lang="hu-HU" sz="1200" dirty="0"/>
              <a:t>	-Cooler Master </a:t>
            </a:r>
            <a:r>
              <a:rPr lang="hu-HU" sz="1200" dirty="0" err="1"/>
              <a:t>Elite</a:t>
            </a:r>
            <a:r>
              <a:rPr lang="hu-HU" sz="1200" dirty="0"/>
              <a:t> 342 RC-342</a:t>
            </a:r>
          </a:p>
          <a:p>
            <a:pPr algn="l"/>
            <a:r>
              <a:rPr lang="hu-HU" sz="1200" dirty="0"/>
              <a:t>	-Kingston FURY </a:t>
            </a:r>
            <a:r>
              <a:rPr lang="hu-HU" sz="1200" dirty="0" err="1"/>
              <a:t>Beast</a:t>
            </a:r>
            <a:r>
              <a:rPr lang="hu-HU" sz="1200" dirty="0"/>
              <a:t> 8GB DDR4 3200MHz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	Monitor:</a:t>
            </a:r>
          </a:p>
          <a:p>
            <a:pPr algn="l"/>
            <a:r>
              <a:rPr lang="hu-HU" sz="1200" dirty="0"/>
              <a:t>	-</a:t>
            </a:r>
            <a:r>
              <a:rPr lang="hu-HU" sz="1200" dirty="0" err="1"/>
              <a:t>Acer</a:t>
            </a:r>
            <a:r>
              <a:rPr lang="hu-HU" sz="1200" dirty="0"/>
              <a:t> V226HQLBbi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	Billentyűzet és egér:</a:t>
            </a:r>
          </a:p>
          <a:p>
            <a:pPr algn="l"/>
            <a:r>
              <a:rPr lang="hu-HU" sz="1200" dirty="0"/>
              <a:t>	-</a:t>
            </a:r>
            <a:r>
              <a:rPr lang="hu-HU" sz="1200" dirty="0" err="1"/>
              <a:t>Logitech</a:t>
            </a:r>
            <a:r>
              <a:rPr lang="hu-HU" sz="1200" dirty="0"/>
              <a:t> MK220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	Mikrofonos fejhallgató:</a:t>
            </a:r>
          </a:p>
          <a:p>
            <a:pPr algn="l"/>
            <a:r>
              <a:rPr lang="hu-HU" sz="1200" dirty="0"/>
              <a:t>	-</a:t>
            </a:r>
            <a:r>
              <a:rPr lang="hu-HU" sz="1200" dirty="0" err="1"/>
              <a:t>Esperanza</a:t>
            </a:r>
            <a:r>
              <a:rPr lang="hu-HU" sz="1200" dirty="0"/>
              <a:t> EH102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	</a:t>
            </a:r>
            <a:r>
              <a:rPr lang="hu-HU" sz="1200" u="sng" dirty="0"/>
              <a:t>Összesen 200000 Ft</a:t>
            </a:r>
          </a:p>
        </p:txBody>
      </p:sp>
    </p:spTree>
    <p:extLst>
      <p:ext uri="{BB962C8B-B14F-4D97-AF65-F5344CB8AC3E}">
        <p14:creationId xmlns:p14="http://schemas.microsoft.com/office/powerpoint/2010/main" val="426063575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002764"/>
            <a:ext cx="5034665" cy="719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Köszönjük a figyelmet!</a:t>
            </a:r>
            <a:endParaRPr sz="3600"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151415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Elérhetőségeink: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</a:t>
            </a:r>
            <a:r>
              <a:rPr lang="hu-HU" sz="1000" dirty="0"/>
              <a:t>36 30 333 3333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venomgrade@gmail.com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28055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cég tulajdonosai</a:t>
            </a:r>
            <a:endParaRPr dirty="0"/>
          </a:p>
        </p:txBody>
      </p: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932928" y="1794163"/>
            <a:ext cx="2781299" cy="870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hu-HU" sz="900" dirty="0"/>
              <a:t>32 éves, informatikus, rendszerüzemeltető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Korábbi munkahelyek: Microsoft, </a:t>
            </a:r>
            <a:r>
              <a:rPr lang="hu-HU" sz="900" dirty="0" err="1"/>
              <a:t>Epic</a:t>
            </a:r>
            <a:r>
              <a:rPr lang="hu-HU" sz="900" dirty="0"/>
              <a:t> </a:t>
            </a:r>
            <a:r>
              <a:rPr lang="hu-HU" sz="900" dirty="0" err="1"/>
              <a:t>Games</a:t>
            </a:r>
            <a:endParaRPr sz="900" dirty="0"/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932928" y="2860963"/>
            <a:ext cx="2781299" cy="87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hu-HU" sz="900" dirty="0"/>
              <a:t>32 éves, informatikus, előző munkahelyén egy adatvizualizációs rendszer hatékonyságának növelésében vett részt</a:t>
            </a:r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932928" y="3927764"/>
            <a:ext cx="2518345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hu-HU" sz="900" dirty="0"/>
              <a:t>32 éves, programozó, webfejlesztő 10 év szakmai tapasztalattal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hu-HU" sz="900" dirty="0"/>
              <a:t>Korábbi munkahely: Microsoft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 dirty="0"/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932943" y="159795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Tóth Bertalan</a:t>
            </a:r>
            <a:endParaRPr sz="1000" dirty="0"/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932943" y="266475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 err="1"/>
              <a:t>Ondics</a:t>
            </a:r>
            <a:r>
              <a:rPr lang="hu-HU" sz="1000" dirty="0"/>
              <a:t> Gábor</a:t>
            </a:r>
            <a:endParaRPr sz="1000" dirty="0"/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932943" y="373155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Eperjesi Péter</a:t>
            </a:r>
            <a:endParaRPr sz="1000" dirty="0"/>
          </a:p>
        </p:txBody>
      </p:sp>
      <p:cxnSp>
        <p:nvCxnSpPr>
          <p:cNvPr id="1121" name="Google Shape;1121;p39"/>
          <p:cNvCxnSpPr/>
          <p:nvPr/>
        </p:nvCxnSpPr>
        <p:spPr>
          <a:xfrm>
            <a:off x="303893" y="88715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79F4A84C-4061-432C-A8DE-A433F1D3A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52" t="456" r="30368"/>
          <a:stretch/>
        </p:blipFill>
        <p:spPr>
          <a:xfrm>
            <a:off x="3533017" y="1317799"/>
            <a:ext cx="1385240" cy="330920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1112" name="Google Shape;1112;p39"/>
          <p:cNvCxnSpPr/>
          <p:nvPr/>
        </p:nvCxnSpPr>
        <p:spPr>
          <a:xfrm>
            <a:off x="4225637" y="1794164"/>
            <a:ext cx="145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C5ADAF89-95AE-4572-BA46-E6D178D17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52" r="34329"/>
          <a:stretch/>
        </p:blipFill>
        <p:spPr>
          <a:xfrm>
            <a:off x="2043460" y="1317799"/>
            <a:ext cx="1385241" cy="331696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1113" name="Google Shape;1113;p39"/>
          <p:cNvCxnSpPr/>
          <p:nvPr/>
        </p:nvCxnSpPr>
        <p:spPr>
          <a:xfrm>
            <a:off x="2901737" y="2860964"/>
            <a:ext cx="278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EDA64D7B-CBB3-4872-A2FB-5F1F0471AF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77" r="38958"/>
          <a:stretch/>
        </p:blipFill>
        <p:spPr>
          <a:xfrm>
            <a:off x="490930" y="1317799"/>
            <a:ext cx="1442871" cy="332317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1114" name="Google Shape;1114;p39"/>
          <p:cNvCxnSpPr/>
          <p:nvPr/>
        </p:nvCxnSpPr>
        <p:spPr>
          <a:xfrm>
            <a:off x="1339637" y="3927764"/>
            <a:ext cx="4343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572000" y="397177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/>
              <a:t>A cégünk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572000" y="1263708"/>
            <a:ext cx="3706090" cy="3392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3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 mi cégünk a </a:t>
            </a:r>
            <a:r>
              <a:rPr lang="hu-HU" sz="13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Venom</a:t>
            </a:r>
            <a:r>
              <a:rPr lang="hu-HU" sz="13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 A céget 1 éve alapítottuk meg hárman, mint három régi osztálytárs. A </a:t>
            </a:r>
            <a:r>
              <a:rPr lang="hu-HU" sz="13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Venom</a:t>
            </a:r>
            <a:r>
              <a:rPr lang="hu-HU" sz="13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lényege az ,hogy különböző vállalatoknak az informatikai rendszerüket, mint szoftveresen, mint hardveresen is felújítjuk. A szoftveres felújítás alatt értjük a korszerű operációs rendszer telepítését, a hálózat megújítását ha szükség van rá és a különböző rendszerben felmerülő hibákat is kijavítjuk. Sok szerződésünk van különböző informatikai eszközt áruló cégekkel így a hardveres felújítás viszonylag olcsón és gyorsan történik minőségi termékekkel. A cégünkben profi számítástechnikusi emberek dolgoznak így minden a lehető legmegbízhatóbb módon történik.</a:t>
            </a:r>
            <a:endParaRPr sz="13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572000" y="944736"/>
            <a:ext cx="471747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045BA5F6-6AA1-28E5-3787-94E189F2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28" y="1311750"/>
            <a:ext cx="2520000" cy="2520000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50000"/>
              </a:prstClr>
            </a:outerShdw>
          </a:effectLst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Felhőszolgáltatások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3164934"/>
            <a:ext cx="2076000" cy="378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Mobileszközök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188398"/>
            <a:ext cx="2076000" cy="355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Felhasználókezelés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74511" y="215652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1309" y="214996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9;p53">
            <a:extLst>
              <a:ext uri="{FF2B5EF4-FFF2-40B4-BE49-F238E27FC236}">
                <a16:creationId xmlns:a16="http://schemas.microsoft.com/office/drawing/2014/main" id="{1C63BCD7-FA22-B071-A0D9-1B30AFF565FA}"/>
              </a:ext>
            </a:extLst>
          </p:cNvPr>
          <p:cNvGrpSpPr/>
          <p:nvPr/>
        </p:nvGrpSpPr>
        <p:grpSpPr>
          <a:xfrm>
            <a:off x="7253459" y="2327931"/>
            <a:ext cx="238531" cy="339253"/>
            <a:chOff x="3342725" y="2620775"/>
            <a:chExt cx="338775" cy="481825"/>
          </a:xfrm>
          <a:solidFill>
            <a:srgbClr val="ECFF48"/>
          </a:solidFill>
        </p:grpSpPr>
        <p:sp>
          <p:nvSpPr>
            <p:cNvPr id="3" name="Google Shape;6050;p53">
              <a:extLst>
                <a:ext uri="{FF2B5EF4-FFF2-40B4-BE49-F238E27FC236}">
                  <a16:creationId xmlns:a16="http://schemas.microsoft.com/office/drawing/2014/main" id="{FF16432E-CADA-E2BC-5788-3964917D1722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1;p53">
              <a:extLst>
                <a:ext uri="{FF2B5EF4-FFF2-40B4-BE49-F238E27FC236}">
                  <a16:creationId xmlns:a16="http://schemas.microsoft.com/office/drawing/2014/main" id="{0CC03935-4403-E614-9EF1-3F5B1EC1713D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2;p53">
              <a:extLst>
                <a:ext uri="{FF2B5EF4-FFF2-40B4-BE49-F238E27FC236}">
                  <a16:creationId xmlns:a16="http://schemas.microsoft.com/office/drawing/2014/main" id="{1773460B-2DAF-D873-CBDD-69D51345307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5" name="Google Shape;6205;p53">
            <a:extLst>
              <a:ext uri="{FF2B5EF4-FFF2-40B4-BE49-F238E27FC236}">
                <a16:creationId xmlns:a16="http://schemas.microsoft.com/office/drawing/2014/main" id="{9D35664B-6FEF-3D01-47DE-D2E29AC36C02}"/>
              </a:ext>
            </a:extLst>
          </p:cNvPr>
          <p:cNvGrpSpPr/>
          <p:nvPr/>
        </p:nvGrpSpPr>
        <p:grpSpPr>
          <a:xfrm>
            <a:off x="4492480" y="2317985"/>
            <a:ext cx="159039" cy="339253"/>
            <a:chOff x="4584850" y="4399275"/>
            <a:chExt cx="225875" cy="481825"/>
          </a:xfrm>
          <a:solidFill>
            <a:srgbClr val="ECFF48"/>
          </a:solidFill>
        </p:grpSpPr>
        <p:sp>
          <p:nvSpPr>
            <p:cNvPr id="16" name="Google Shape;6206;p53">
              <a:extLst>
                <a:ext uri="{FF2B5EF4-FFF2-40B4-BE49-F238E27FC236}">
                  <a16:creationId xmlns:a16="http://schemas.microsoft.com/office/drawing/2014/main" id="{2C51AEC2-1144-7BCE-6E88-BB7C9B4BB03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07;p53">
              <a:extLst>
                <a:ext uri="{FF2B5EF4-FFF2-40B4-BE49-F238E27FC236}">
                  <a16:creationId xmlns:a16="http://schemas.microsoft.com/office/drawing/2014/main" id="{7D835E42-00D8-EF59-B5AF-23A6200A737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Felhőszolgáltatások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F4BBC54-436B-89EE-42F5-E003D7A4159F}"/>
              </a:ext>
            </a:extLst>
          </p:cNvPr>
          <p:cNvSpPr txBox="1"/>
          <p:nvPr/>
        </p:nvSpPr>
        <p:spPr>
          <a:xfrm>
            <a:off x="3633898" y="1485097"/>
            <a:ext cx="270082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Előnyei: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Költséghatékonyság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Sebesség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Rugalmas hozzáférhetőség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Biztonságos back-</a:t>
            </a:r>
            <a:r>
              <a:rPr lang="hu-HU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up</a:t>
            </a:r>
            <a:endParaRPr lang="hu-HU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Kezelhetőség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Skálázhatóság</a:t>
            </a:r>
            <a:endParaRPr lang="hu-HU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Hátrányai: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Biztonsági rés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Internetelérési probléma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Szolgáltatás-kiesés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Szolgáltatásváltási nehézségek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Limitált hozzáférhet</a:t>
            </a: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őség</a:t>
            </a:r>
            <a:endParaRPr lang="hu-HU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8947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188398"/>
            <a:ext cx="2076000" cy="355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Felhasználókezelés</a:t>
            </a:r>
            <a:endParaRPr dirty="0"/>
          </a:p>
        </p:txBody>
      </p:sp>
      <p:sp>
        <p:nvSpPr>
          <p:cNvPr id="284" name="Google Shape;284;p25"/>
          <p:cNvSpPr/>
          <p:nvPr/>
        </p:nvSpPr>
        <p:spPr>
          <a:xfrm>
            <a:off x="4074511" y="215652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6205;p53">
            <a:extLst>
              <a:ext uri="{FF2B5EF4-FFF2-40B4-BE49-F238E27FC236}">
                <a16:creationId xmlns:a16="http://schemas.microsoft.com/office/drawing/2014/main" id="{9D35664B-6FEF-3D01-47DE-D2E29AC36C02}"/>
              </a:ext>
            </a:extLst>
          </p:cNvPr>
          <p:cNvGrpSpPr/>
          <p:nvPr/>
        </p:nvGrpSpPr>
        <p:grpSpPr>
          <a:xfrm>
            <a:off x="4492480" y="2317985"/>
            <a:ext cx="159039" cy="339253"/>
            <a:chOff x="4584850" y="4399275"/>
            <a:chExt cx="225875" cy="481825"/>
          </a:xfrm>
          <a:solidFill>
            <a:srgbClr val="ECFF48"/>
          </a:solidFill>
        </p:grpSpPr>
        <p:sp>
          <p:nvSpPr>
            <p:cNvPr id="16" name="Google Shape;6206;p53">
              <a:extLst>
                <a:ext uri="{FF2B5EF4-FFF2-40B4-BE49-F238E27FC236}">
                  <a16:creationId xmlns:a16="http://schemas.microsoft.com/office/drawing/2014/main" id="{2C51AEC2-1144-7BCE-6E88-BB7C9B4BB03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07;p53">
              <a:extLst>
                <a:ext uri="{FF2B5EF4-FFF2-40B4-BE49-F238E27FC236}">
                  <a16:creationId xmlns:a16="http://schemas.microsoft.com/office/drawing/2014/main" id="{7D835E42-00D8-EF59-B5AF-23A6200A737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279FA2DA-9AFF-B28A-726C-18455285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16363"/>
              </p:ext>
            </p:extLst>
          </p:nvPr>
        </p:nvGraphicFramePr>
        <p:xfrm>
          <a:off x="779511" y="1661093"/>
          <a:ext cx="2256281" cy="2651760"/>
        </p:xfrm>
        <a:graphic>
          <a:graphicData uri="http://schemas.openxmlformats.org/drawingml/2006/table">
            <a:tbl>
              <a:tblPr/>
              <a:tblGrid>
                <a:gridCol w="2256281">
                  <a:extLst>
                    <a:ext uri="{9D8B030D-6E8A-4147-A177-3AD203B41FA5}">
                      <a16:colId xmlns:a16="http://schemas.microsoft.com/office/drawing/2014/main" val="3389044586"/>
                    </a:ext>
                  </a:extLst>
                </a:gridCol>
              </a:tblGrid>
              <a:tr h="2644244">
                <a:tc>
                  <a:txBody>
                    <a:bodyPr/>
                    <a:lstStyle/>
                    <a:p>
                      <a:pPr algn="just" fontAlgn="t"/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 felhasználókezelést a rendszergazda csinálja. Ő létre tudja hozni a többi felhasználót, majd be tudja állítani azok jogosultságait. Nagyon sok adatot kell tárolnia. Ő tárolja az olyan adatokat mint például a felhasználónév, felhasználó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jelszava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, felhasználó Email-címe. 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546813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36D488B6-C62A-FE25-9C88-2B124A89A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35" y="343761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326C251-DF23-04D7-4B25-3C4C7C4FAE3F}"/>
              </a:ext>
            </a:extLst>
          </p:cNvPr>
          <p:cNvSpPr txBox="1"/>
          <p:nvPr/>
        </p:nvSpPr>
        <p:spPr>
          <a:xfrm>
            <a:off x="6108208" y="1971310"/>
            <a:ext cx="2256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Szinte mindig kötelező a telefonszám megadása is, azt is ugyan úgy ő tárolja, és később amikor használatba veszel egy felületet akkor az elmentett adataidat felismeri, és jóváhagyást ad az adott oldalhoz.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87859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3164934"/>
            <a:ext cx="2076000" cy="378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Mobileszközök</a:t>
            </a:r>
            <a:endParaRPr dirty="0"/>
          </a:p>
        </p:txBody>
      </p:sp>
      <p:sp>
        <p:nvSpPr>
          <p:cNvPr id="288" name="Google Shape;288;p25"/>
          <p:cNvSpPr/>
          <p:nvPr/>
        </p:nvSpPr>
        <p:spPr>
          <a:xfrm>
            <a:off x="6871309" y="214996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9;p53">
            <a:extLst>
              <a:ext uri="{FF2B5EF4-FFF2-40B4-BE49-F238E27FC236}">
                <a16:creationId xmlns:a16="http://schemas.microsoft.com/office/drawing/2014/main" id="{1C63BCD7-FA22-B071-A0D9-1B30AFF565FA}"/>
              </a:ext>
            </a:extLst>
          </p:cNvPr>
          <p:cNvGrpSpPr/>
          <p:nvPr/>
        </p:nvGrpSpPr>
        <p:grpSpPr>
          <a:xfrm>
            <a:off x="7253459" y="2327931"/>
            <a:ext cx="238531" cy="339253"/>
            <a:chOff x="3342725" y="2620775"/>
            <a:chExt cx="338775" cy="481825"/>
          </a:xfrm>
          <a:solidFill>
            <a:srgbClr val="ECFF48"/>
          </a:solidFill>
        </p:grpSpPr>
        <p:sp>
          <p:nvSpPr>
            <p:cNvPr id="3" name="Google Shape;6050;p53">
              <a:extLst>
                <a:ext uri="{FF2B5EF4-FFF2-40B4-BE49-F238E27FC236}">
                  <a16:creationId xmlns:a16="http://schemas.microsoft.com/office/drawing/2014/main" id="{FF16432E-CADA-E2BC-5788-3964917D1722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1;p53">
              <a:extLst>
                <a:ext uri="{FF2B5EF4-FFF2-40B4-BE49-F238E27FC236}">
                  <a16:creationId xmlns:a16="http://schemas.microsoft.com/office/drawing/2014/main" id="{0CC03935-4403-E614-9EF1-3F5B1EC1713D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2;p53">
              <a:extLst>
                <a:ext uri="{FF2B5EF4-FFF2-40B4-BE49-F238E27FC236}">
                  <a16:creationId xmlns:a16="http://schemas.microsoft.com/office/drawing/2014/main" id="{1773460B-2DAF-D873-CBDD-69D51345307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0" name="Google Shape;280;p25">
            <a:extLst>
              <a:ext uri="{FF2B5EF4-FFF2-40B4-BE49-F238E27FC236}">
                <a16:creationId xmlns:a16="http://schemas.microsoft.com/office/drawing/2014/main" id="{242111CA-E449-F8CF-951D-97D8355E0A0C}"/>
              </a:ext>
            </a:extLst>
          </p:cNvPr>
          <p:cNvSpPr txBox="1">
            <a:spLocks/>
          </p:cNvSpPr>
          <p:nvPr/>
        </p:nvSpPr>
        <p:spPr>
          <a:xfrm>
            <a:off x="733275" y="2141609"/>
            <a:ext cx="5219298" cy="225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Mi személyesen a munkahelyeknek az Apple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terémékeit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ajálnjuk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 Az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Iphone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telefonok picit drágábbak de a rendszerük sokkal megbízhatóbb és biztonságosabb és az átlagos felhasználóknak véleményünk szerint egyszerűbben kezelhető. Az Android telefonok olcsóbbak, rengeteg van belőlük a piacon ebből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kifolyolag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kevesebb pénzért veszünk jobb minőséget. Kiválasztottunk a kettő operációs rendszerből is szerintük a kettő legjobb megoldást a munkahelyekre:</a:t>
            </a:r>
          </a:p>
          <a:p>
            <a:pPr algn="just">
              <a:lnSpc>
                <a:spcPct val="120000"/>
              </a:lnSpc>
            </a:pPr>
            <a:r>
              <a:rPr lang="hu-HU" b="1" i="1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Android: Samsung Galaxy S21 FE Mobiltelefon</a:t>
            </a:r>
          </a:p>
          <a:p>
            <a:pPr algn="just">
              <a:lnSpc>
                <a:spcPct val="120000"/>
              </a:lnSpc>
            </a:pPr>
            <a:r>
              <a:rPr lang="hu-HU" b="1" i="1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IOS: Apple iPhone SE (2022) Mobiltelefon</a:t>
            </a:r>
            <a:endParaRPr lang="hu-HU" b="1" i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1067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218;p23">
            <a:extLst>
              <a:ext uri="{FF2B5EF4-FFF2-40B4-BE49-F238E27FC236}">
                <a16:creationId xmlns:a16="http://schemas.microsoft.com/office/drawing/2014/main" id="{88FF8266-511C-8B48-B928-B90EF378871A}"/>
              </a:ext>
            </a:extLst>
          </p:cNvPr>
          <p:cNvSpPr txBox="1">
            <a:spLocks/>
          </p:cNvSpPr>
          <p:nvPr/>
        </p:nvSpPr>
        <p:spPr>
          <a:xfrm>
            <a:off x="311700" y="1173591"/>
            <a:ext cx="5153918" cy="118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hu-HU" sz="1200" dirty="0"/>
              <a:t>Készítettünk egy kérdőívet, hogy megnézzük az emberek véleményét, azt, hogy mennyire terjed ki az </a:t>
            </a:r>
            <a:r>
              <a:rPr lang="hu-HU" sz="1200" dirty="0" err="1"/>
              <a:t>ismerettségi</a:t>
            </a:r>
            <a:r>
              <a:rPr lang="hu-HU" sz="1200" dirty="0"/>
              <a:t> körük, valamint hogy egy irodában mire lehet a legnagyobb szükség.</a:t>
            </a:r>
          </a:p>
          <a:p>
            <a:pPr algn="l"/>
            <a:r>
              <a:rPr lang="hu-HU" sz="1200" dirty="0"/>
              <a:t>Ebből fognak látni néhány példát: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819D0F62-5F2A-4AF4-B9C6-82CBBB4A4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386515"/>
              </p:ext>
            </p:extLst>
          </p:nvPr>
        </p:nvGraphicFramePr>
        <p:xfrm>
          <a:off x="879763" y="2571750"/>
          <a:ext cx="3435927" cy="221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D2DA5610-73DE-4108-97D0-D0AB6345E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317916"/>
              </p:ext>
            </p:extLst>
          </p:nvPr>
        </p:nvGraphicFramePr>
        <p:xfrm>
          <a:off x="4883752" y="2571750"/>
          <a:ext cx="3435927" cy="221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CF8D16-3C97-453E-96DC-659FAD2A7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381008"/>
              </p:ext>
            </p:extLst>
          </p:nvPr>
        </p:nvGraphicFramePr>
        <p:xfrm>
          <a:off x="4724430" y="1697824"/>
          <a:ext cx="3983181" cy="25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F29B72-0D21-4E36-9A95-6EA6616CA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378626"/>
              </p:ext>
            </p:extLst>
          </p:nvPr>
        </p:nvGraphicFramePr>
        <p:xfrm>
          <a:off x="436391" y="1705633"/>
          <a:ext cx="3983181" cy="25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502150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48"/>
      </a:accent1>
      <a:accent2>
        <a:srgbClr val="ECFF48"/>
      </a:accent2>
      <a:accent3>
        <a:srgbClr val="ECFF48"/>
      </a:accent3>
      <a:accent4>
        <a:srgbClr val="ECFF48"/>
      </a:accent4>
      <a:accent5>
        <a:srgbClr val="ECFF48"/>
      </a:accent5>
      <a:accent6>
        <a:srgbClr val="ECFF48"/>
      </a:accent6>
      <a:hlink>
        <a:srgbClr val="ECFF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626</Words>
  <Application>Microsoft Office PowerPoint</Application>
  <PresentationFormat>Diavetítés a képernyőre (16:9 oldalarány)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Bree Serif</vt:lpstr>
      <vt:lpstr>Roboto Mono Thin</vt:lpstr>
      <vt:lpstr>Roboto Black</vt:lpstr>
      <vt:lpstr>Roboto Thin</vt:lpstr>
      <vt:lpstr>Arial</vt:lpstr>
      <vt:lpstr>Roboto Light</vt:lpstr>
      <vt:lpstr>Roboto Black</vt:lpstr>
      <vt:lpstr>WEB PROPOSAL</vt:lpstr>
      <vt:lpstr>Venom</vt:lpstr>
      <vt:lpstr>A cég tulajdonosai</vt:lpstr>
      <vt:lpstr>A cégünk</vt:lpstr>
      <vt:lpstr>További foglalatosságaink:</vt:lpstr>
      <vt:lpstr>További foglalatosságaink:</vt:lpstr>
      <vt:lpstr>További foglalatosságaink:</vt:lpstr>
      <vt:lpstr>További foglalatosságaink:</vt:lpstr>
      <vt:lpstr>Kérdőívünk</vt:lpstr>
      <vt:lpstr>Kérdőívünk</vt:lpstr>
      <vt:lpstr>Kérdőívünk</vt:lpstr>
      <vt:lpstr>Projektünk</vt:lpstr>
      <vt:lpstr>A munkafolyamat</vt:lpstr>
      <vt:lpstr>Költségterv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Venom</dc:title>
  <dc:creator>Suli</dc:creator>
  <cp:lastModifiedBy>Péter Eperjesi</cp:lastModifiedBy>
  <cp:revision>48</cp:revision>
  <dcterms:modified xsi:type="dcterms:W3CDTF">2023-01-20T04:48:02Z</dcterms:modified>
</cp:coreProperties>
</file>