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6"/>
  </p:notesMasterIdLst>
  <p:sldIdLst>
    <p:sldId id="256" r:id="rId2"/>
    <p:sldId id="273" r:id="rId3"/>
    <p:sldId id="258" r:id="rId4"/>
    <p:sldId id="259" r:id="rId5"/>
    <p:sldId id="275" r:id="rId6"/>
    <p:sldId id="276" r:id="rId7"/>
    <p:sldId id="277" r:id="rId8"/>
    <p:sldId id="257" r:id="rId9"/>
    <p:sldId id="278" r:id="rId10"/>
    <p:sldId id="27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4" r:id="rId25"/>
  </p:sldIdLst>
  <p:sldSz cx="9144000" cy="5143500" type="screen16x9"/>
  <p:notesSz cx="6858000" cy="9144000"/>
  <p:embeddedFontLst>
    <p:embeddedFont>
      <p:font typeface="Bree Serif" panose="020B0604020202020204" charset="-18"/>
      <p:regular r:id="rId27"/>
    </p:embeddedFont>
    <p:embeddedFont>
      <p:font typeface="Didact Gothic" panose="00000500000000000000" pitchFamily="2" charset="0"/>
      <p:regular r:id="rId28"/>
    </p:embeddedFont>
    <p:embeddedFont>
      <p:font typeface="Roboto Black" panose="02000000000000000000" pitchFamily="2" charset="0"/>
      <p:bold r:id="rId29"/>
      <p:boldItalic r:id="rId30"/>
    </p:embeddedFont>
    <p:embeddedFont>
      <p:font typeface="Roboto Light" panose="02000000000000000000" pitchFamily="2" charset="0"/>
      <p:regular r:id="rId31"/>
      <p:bold r:id="rId32"/>
      <p:italic r:id="rId33"/>
      <p:boldItalic r:id="rId34"/>
    </p:embeddedFont>
    <p:embeddedFont>
      <p:font typeface="Roboto Mono Thin" panose="020B0604020202020204" charset="0"/>
      <p:regular r:id="rId35"/>
      <p:bold r:id="rId36"/>
      <p:italic r:id="rId37"/>
      <p:boldItalic r:id="rId38"/>
    </p:embeddedFont>
    <p:embeddedFont>
      <p:font typeface="Roboto Thin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515BB-75A1-464B-8A0D-E562BDA1BDF1}">
  <a:tblStyle styleId="{A8C515BB-75A1-464B-8A0D-E562BDA1BD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3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 operációs rendszerek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Munka1!$A$1:$C$1</c:f>
              <c:strCache>
                <c:ptCount val="3"/>
                <c:pt idx="0">
                  <c:v>Microsoft Windows</c:v>
                </c:pt>
                <c:pt idx="1">
                  <c:v>Linux</c:v>
                </c:pt>
                <c:pt idx="2">
                  <c:v>Mac OS X</c:v>
                </c:pt>
              </c:strCache>
            </c:strRef>
          </c:cat>
          <c:val>
            <c:numRef>
              <c:f>Munka1!$A$2:$C$2</c:f>
              <c:numCache>
                <c:formatCode>General</c:formatCode>
                <c:ptCount val="3"/>
                <c:pt idx="0">
                  <c:v>50</c:v>
                </c:pt>
                <c:pt idx="1">
                  <c:v>33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EF-4700-B213-92BBCA4BD4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1678960"/>
        <c:axId val="781678544"/>
        <c:axId val="0"/>
      </c:bar3DChart>
      <c:catAx>
        <c:axId val="78167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81678544"/>
        <c:crosses val="autoZero"/>
        <c:auto val="1"/>
        <c:lblAlgn val="ctr"/>
        <c:lblOffset val="100"/>
        <c:noMultiLvlLbl val="0"/>
      </c:catAx>
      <c:valAx>
        <c:axId val="78167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8167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</a:t>
            </a:r>
            <a:r>
              <a:rPr lang="hu-HU" baseline="0"/>
              <a:t> mobiloperációs rendszerek</a:t>
            </a:r>
            <a:endParaRPr lang="hu-H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Munka1!$A$4:$B$4</c:f>
              <c:strCache>
                <c:ptCount val="2"/>
                <c:pt idx="0">
                  <c:v>Android</c:v>
                </c:pt>
                <c:pt idx="1">
                  <c:v>IOS</c:v>
                </c:pt>
              </c:strCache>
            </c:strRef>
          </c:cat>
          <c:val>
            <c:numRef>
              <c:f>Munka1!$A$5:$B$5</c:f>
              <c:numCache>
                <c:formatCode>General</c:formatCode>
                <c:ptCount val="2"/>
                <c:pt idx="0">
                  <c:v>28</c:v>
                </c:pt>
                <c:pt idx="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68-401D-A928-779AFB812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78809264"/>
        <c:axId val="878808016"/>
        <c:axId val="0"/>
      </c:bar3DChart>
      <c:catAx>
        <c:axId val="87880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78808016"/>
        <c:crosses val="autoZero"/>
        <c:auto val="1"/>
        <c:lblAlgn val="ctr"/>
        <c:lblOffset val="100"/>
        <c:noMultiLvlLbl val="0"/>
      </c:catAx>
      <c:valAx>
        <c:axId val="87880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78809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 böngészők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Munka1!$A$7:$G$7</c:f>
              <c:strCache>
                <c:ptCount val="7"/>
                <c:pt idx="0">
                  <c:v>Brave</c:v>
                </c:pt>
                <c:pt idx="1">
                  <c:v>Chrome</c:v>
                </c:pt>
                <c:pt idx="2">
                  <c:v>Edge</c:v>
                </c:pt>
                <c:pt idx="3">
                  <c:v>Explorer</c:v>
                </c:pt>
                <c:pt idx="4">
                  <c:v>Firefox</c:v>
                </c:pt>
                <c:pt idx="5">
                  <c:v>Opera</c:v>
                </c:pt>
                <c:pt idx="6">
                  <c:v>Safari</c:v>
                </c:pt>
              </c:strCache>
            </c:strRef>
          </c:cat>
          <c:val>
            <c:numRef>
              <c:f>Munka1!$A$8:$G$8</c:f>
              <c:numCache>
                <c:formatCode>General</c:formatCode>
                <c:ptCount val="7"/>
                <c:pt idx="0">
                  <c:v>27</c:v>
                </c:pt>
                <c:pt idx="1">
                  <c:v>49</c:v>
                </c:pt>
                <c:pt idx="2">
                  <c:v>38</c:v>
                </c:pt>
                <c:pt idx="3">
                  <c:v>36</c:v>
                </c:pt>
                <c:pt idx="4">
                  <c:v>49</c:v>
                </c:pt>
                <c:pt idx="5">
                  <c:v>34</c:v>
                </c:pt>
                <c:pt idx="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F7-4790-95DE-CE9BA17935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78795120"/>
        <c:axId val="878800528"/>
        <c:axId val="0"/>
      </c:bar3DChart>
      <c:catAx>
        <c:axId val="87879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78800528"/>
        <c:crosses val="autoZero"/>
        <c:auto val="1"/>
        <c:lblAlgn val="ctr"/>
        <c:lblOffset val="100"/>
        <c:noMultiLvlLbl val="0"/>
      </c:catAx>
      <c:valAx>
        <c:axId val="87880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7879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 böngészők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Munka1!$A$7:$G$7</c:f>
              <c:strCache>
                <c:ptCount val="7"/>
                <c:pt idx="0">
                  <c:v>Brave</c:v>
                </c:pt>
                <c:pt idx="1">
                  <c:v>Chrome</c:v>
                </c:pt>
                <c:pt idx="2">
                  <c:v>Edge</c:v>
                </c:pt>
                <c:pt idx="3">
                  <c:v>Explorer</c:v>
                </c:pt>
                <c:pt idx="4">
                  <c:v>Firefox</c:v>
                </c:pt>
                <c:pt idx="5">
                  <c:v>Opera</c:v>
                </c:pt>
                <c:pt idx="6">
                  <c:v>Safari</c:v>
                </c:pt>
              </c:strCache>
            </c:strRef>
          </c:cat>
          <c:val>
            <c:numRef>
              <c:f>Munka1!$A$8:$G$8</c:f>
              <c:numCache>
                <c:formatCode>General</c:formatCode>
                <c:ptCount val="7"/>
                <c:pt idx="0">
                  <c:v>27</c:v>
                </c:pt>
                <c:pt idx="1">
                  <c:v>49</c:v>
                </c:pt>
                <c:pt idx="2">
                  <c:v>38</c:v>
                </c:pt>
                <c:pt idx="3">
                  <c:v>36</c:v>
                </c:pt>
                <c:pt idx="4">
                  <c:v>49</c:v>
                </c:pt>
                <c:pt idx="5">
                  <c:v>34</c:v>
                </c:pt>
                <c:pt idx="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20-40E1-90ED-6406971FC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78795120"/>
        <c:axId val="878800528"/>
        <c:axId val="0"/>
      </c:bar3DChart>
      <c:catAx>
        <c:axId val="87879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78800528"/>
        <c:crosses val="autoZero"/>
        <c:auto val="1"/>
        <c:lblAlgn val="ctr"/>
        <c:lblOffset val="100"/>
        <c:noMultiLvlLbl val="0"/>
      </c:catAx>
      <c:valAx>
        <c:axId val="87880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7879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</a:t>
            </a:r>
            <a:r>
              <a:rPr lang="hu-HU" baseline="0"/>
              <a:t> szoftver csomagok</a:t>
            </a:r>
            <a:endParaRPr lang="hu-H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Munka1!$A$10:$E$10</c:f>
              <c:strCache>
                <c:ptCount val="5"/>
                <c:pt idx="0">
                  <c:v>Microsoft Office</c:v>
                </c:pt>
                <c:pt idx="1">
                  <c:v>Google Workspace</c:v>
                </c:pt>
                <c:pt idx="2">
                  <c:v>Apple Office Suite</c:v>
                </c:pt>
                <c:pt idx="3">
                  <c:v>FreeOffice</c:v>
                </c:pt>
                <c:pt idx="4">
                  <c:v>LibreOffice</c:v>
                </c:pt>
              </c:strCache>
            </c:strRef>
          </c:cat>
          <c:val>
            <c:numRef>
              <c:f>Munka1!$A$11:$E$11</c:f>
              <c:numCache>
                <c:formatCode>General</c:formatCode>
                <c:ptCount val="5"/>
                <c:pt idx="0">
                  <c:v>49</c:v>
                </c:pt>
                <c:pt idx="1">
                  <c:v>35</c:v>
                </c:pt>
                <c:pt idx="2">
                  <c:v>12</c:v>
                </c:pt>
                <c:pt idx="3">
                  <c:v>5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03-4B3E-8746-8BC81DE354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79649344"/>
        <c:axId val="779650176"/>
        <c:axId val="0"/>
      </c:bar3DChart>
      <c:catAx>
        <c:axId val="77964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79650176"/>
        <c:crosses val="autoZero"/>
        <c:auto val="1"/>
        <c:lblAlgn val="ctr"/>
        <c:lblOffset val="100"/>
        <c:noMultiLvlLbl val="0"/>
      </c:catAx>
      <c:valAx>
        <c:axId val="77965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79649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856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92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939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681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87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mBx505Mq6zjd_Zat4inPAY9FJ0xlr7LS3KQdEq9RPQ/cop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mBx505Mq6zjd_Zat4inPAY9FJ0xlr7LS3KQdEq9RPQ/cop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1"/>
                </a:solidFill>
              </a:rPr>
              <a:t>Venom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165313" y="4181150"/>
            <a:ext cx="3201662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„Szolgáitok vagyunk!”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9FA44D0-CD59-4516-B10E-FCF4FD9AA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175" y="626667"/>
            <a:ext cx="2520000" cy="2520000"/>
          </a:xfrm>
          <a:prstGeom prst="ellipse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35329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Kérdőívünk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90075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FE685D-16C7-49F9-A5C2-5BD9A0E145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56026"/>
              </p:ext>
            </p:extLst>
          </p:nvPr>
        </p:nvGraphicFramePr>
        <p:xfrm>
          <a:off x="2053936" y="1507355"/>
          <a:ext cx="5036128" cy="3063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286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Projektünk</a:t>
            </a:r>
            <a:endParaRPr dirty="0"/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.</a:t>
            </a:r>
            <a:endParaRPr dirty="0"/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—SOMEONE FAMOUS</a:t>
            </a: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61234"/>
                </a:solidFill>
              </a:rPr>
              <a:t>“This is a quote. Words full of wisdom that someone important said and can make the reader get inspired.”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NOW</a:t>
            </a:r>
            <a:endParaRPr/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POOR DESIGN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LACK OF ADAPTABILITY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PROGRAMMING MISTAKES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FUTURE</a:t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8021111" y="2667988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8009275" y="1985963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BRANDING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ADAPTABILITY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POSITIONING</a:t>
            </a:r>
            <a:endParaRPr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MAJOR REQUIREMENTS</a:t>
            </a:r>
            <a:endParaRPr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Venus has a beautiful name and is the second planet from the Sun</a:t>
            </a:r>
            <a:endParaRPr sz="900"/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Mercury is the closest planet to the Sun and the smallest in our Solar System</a:t>
            </a:r>
            <a:endParaRPr sz="90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Despite being red, Mars is a cold place, not hot. It’s full of iron oxide dust</a:t>
            </a:r>
            <a:endParaRPr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USER EXPERIENCE</a:t>
            </a:r>
            <a:endParaRPr sz="90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INFORMATION</a:t>
            </a:r>
            <a:endParaRPr sz="90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IMAGES</a:t>
            </a:r>
            <a:endParaRPr sz="90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</p:grpSpPr>
        <p:sp>
          <p:nvSpPr>
            <p:cNvPr id="593" name="Google Shape;593;p30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6363675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31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249" y="1841700"/>
            <a:ext cx="3383505" cy="20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BUDGET</a:t>
            </a:r>
            <a:endParaRPr/>
          </a:p>
        </p:txBody>
      </p:sp>
      <p:sp>
        <p:nvSpPr>
          <p:cNvPr id="607" name="Google Shape;607;p31"/>
          <p:cNvSpPr txBox="1">
            <a:spLocks noGrp="1"/>
          </p:cNvSpPr>
          <p:nvPr>
            <p:ph type="title" idx="4294967295"/>
          </p:nvPr>
        </p:nvSpPr>
        <p:spPr>
          <a:xfrm>
            <a:off x="1053750" y="15475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40%</a:t>
            </a:r>
            <a:endParaRPr/>
          </a:p>
        </p:txBody>
      </p:sp>
      <p:sp>
        <p:nvSpPr>
          <p:cNvPr id="608" name="Google Shape;608;p31"/>
          <p:cNvSpPr txBox="1">
            <a:spLocks noGrp="1"/>
          </p:cNvSpPr>
          <p:nvPr>
            <p:ph type="title" idx="4294967295"/>
          </p:nvPr>
        </p:nvSpPr>
        <p:spPr>
          <a:xfrm>
            <a:off x="1053750" y="307963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10%</a:t>
            </a:r>
            <a:endParaRPr/>
          </a:p>
        </p:txBody>
      </p:sp>
      <p:sp>
        <p:nvSpPr>
          <p:cNvPr id="609" name="Google Shape;609;p31"/>
          <p:cNvSpPr txBox="1">
            <a:spLocks noGrp="1"/>
          </p:cNvSpPr>
          <p:nvPr>
            <p:ph type="ctrTitle" idx="4294967295"/>
          </p:nvPr>
        </p:nvSpPr>
        <p:spPr>
          <a:xfrm>
            <a:off x="154650" y="3591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DATABASE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610" name="Google Shape;610;p31"/>
          <p:cNvSpPr txBox="1">
            <a:spLocks noGrp="1"/>
          </p:cNvSpPr>
          <p:nvPr>
            <p:ph type="title" idx="4294967295"/>
          </p:nvPr>
        </p:nvSpPr>
        <p:spPr>
          <a:xfrm>
            <a:off x="6824075" y="15475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20%</a:t>
            </a:r>
            <a:endParaRPr/>
          </a:p>
        </p:txBody>
      </p:sp>
      <p:sp>
        <p:nvSpPr>
          <p:cNvPr id="611" name="Google Shape;611;p31"/>
          <p:cNvSpPr txBox="1">
            <a:spLocks noGrp="1"/>
          </p:cNvSpPr>
          <p:nvPr>
            <p:ph type="ctrTitle" idx="4294967295"/>
          </p:nvPr>
        </p:nvSpPr>
        <p:spPr>
          <a:xfrm>
            <a:off x="6824075" y="2059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PROGRAMMING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612" name="Google Shape;612;p31"/>
          <p:cNvSpPr txBox="1">
            <a:spLocks noGrp="1"/>
          </p:cNvSpPr>
          <p:nvPr>
            <p:ph type="title" idx="4294967295"/>
          </p:nvPr>
        </p:nvSpPr>
        <p:spPr>
          <a:xfrm>
            <a:off x="6824075" y="307963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30%</a:t>
            </a:r>
            <a:endParaRPr/>
          </a:p>
        </p:txBody>
      </p:sp>
      <p:sp>
        <p:nvSpPr>
          <p:cNvPr id="613" name="Google Shape;613;p31"/>
          <p:cNvSpPr txBox="1">
            <a:spLocks noGrp="1"/>
          </p:cNvSpPr>
          <p:nvPr>
            <p:ph type="ctrTitle" idx="4294967295"/>
          </p:nvPr>
        </p:nvSpPr>
        <p:spPr>
          <a:xfrm>
            <a:off x="6824075" y="3591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WEB DESIGN</a:t>
            </a:r>
            <a:endParaRPr sz="1200">
              <a:solidFill>
                <a:schemeClr val="accent1"/>
              </a:solidFill>
            </a:endParaRPr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5" name="Google Shape;615;p31"/>
          <p:cNvSpPr txBox="1"/>
          <p:nvPr/>
        </p:nvSpPr>
        <p:spPr>
          <a:xfrm>
            <a:off x="811050" y="2059025"/>
            <a:ext cx="1419600" cy="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UX RESEARCH</a:t>
            </a:r>
            <a:endParaRPr sz="12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GOALS</a:t>
            </a:r>
            <a:endParaRPr/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E2A47"/>
                </a:solidFill>
              </a:rPr>
              <a:t>Venus has a beautiful name and is the second planet from the Sun</a:t>
            </a:r>
            <a:endParaRPr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E2A47"/>
                </a:solidFill>
              </a:rPr>
              <a:t>Neptune is the fourth-largest planet in our Solar System</a:t>
            </a:r>
            <a:endParaRPr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Despite being red, Mars is a cold place, not hot. It’s full of iron oxide dust</a:t>
            </a:r>
            <a:endParaRPr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POSITIONING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EXPANSION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USABILITY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32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634" name="Google Shape;634;p32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2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40" name="Google Shape;640;p32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2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33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3807"/>
          <a:stretch/>
        </p:blipFill>
        <p:spPr>
          <a:xfrm>
            <a:off x="1410500" y="2271125"/>
            <a:ext cx="3769999" cy="20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33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PREDICTED RESULTS</a:t>
            </a:r>
            <a:endParaRPr/>
          </a:p>
        </p:txBody>
      </p:sp>
      <p:sp>
        <p:nvSpPr>
          <p:cNvPr id="654" name="Google Shape;654;p33"/>
          <p:cNvSpPr txBox="1">
            <a:spLocks noGrp="1"/>
          </p:cNvSpPr>
          <p:nvPr>
            <p:ph type="ctrTitle"/>
          </p:nvPr>
        </p:nvSpPr>
        <p:spPr>
          <a:xfrm>
            <a:off x="5842956" y="27066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MONTHLY VISITS</a:t>
            </a:r>
            <a:endParaRPr/>
          </a:p>
        </p:txBody>
      </p:sp>
      <p:sp>
        <p:nvSpPr>
          <p:cNvPr id="655" name="Google Shape;655;p33"/>
          <p:cNvSpPr txBox="1">
            <a:spLocks noGrp="1"/>
          </p:cNvSpPr>
          <p:nvPr>
            <p:ph type="ctrTitle" idx="2"/>
          </p:nvPr>
        </p:nvSpPr>
        <p:spPr>
          <a:xfrm>
            <a:off x="5842956" y="41713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ANNUAL ORDERS</a:t>
            </a:r>
            <a:endParaRPr/>
          </a:p>
        </p:txBody>
      </p:sp>
      <p:sp>
        <p:nvSpPr>
          <p:cNvPr id="656" name="Google Shape;656;p33"/>
          <p:cNvSpPr txBox="1">
            <a:spLocks noGrp="1"/>
          </p:cNvSpPr>
          <p:nvPr>
            <p:ph type="ctrTitle" idx="3"/>
          </p:nvPr>
        </p:nvSpPr>
        <p:spPr>
          <a:xfrm>
            <a:off x="5842956" y="34186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CONVERSION RATE</a:t>
            </a:r>
            <a:endParaRPr/>
          </a:p>
        </p:txBody>
      </p:sp>
      <p:sp>
        <p:nvSpPr>
          <p:cNvPr id="657" name="Google Shape;657;p33"/>
          <p:cNvSpPr txBox="1">
            <a:spLocks noGrp="1"/>
          </p:cNvSpPr>
          <p:nvPr>
            <p:ph type="title" idx="4"/>
          </p:nvPr>
        </p:nvSpPr>
        <p:spPr>
          <a:xfrm>
            <a:off x="5842956" y="21589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+20%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58" name="Google Shape;658;p33"/>
          <p:cNvSpPr txBox="1">
            <a:spLocks noGrp="1"/>
          </p:cNvSpPr>
          <p:nvPr>
            <p:ph type="title" idx="5"/>
          </p:nvPr>
        </p:nvSpPr>
        <p:spPr>
          <a:xfrm>
            <a:off x="5842956" y="28995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+33%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59" name="Google Shape;659;p33"/>
          <p:cNvSpPr txBox="1">
            <a:spLocks noGrp="1"/>
          </p:cNvSpPr>
          <p:nvPr>
            <p:ph type="title" idx="6"/>
          </p:nvPr>
        </p:nvSpPr>
        <p:spPr>
          <a:xfrm>
            <a:off x="5842956" y="36293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+40%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60" name="Google Shape;660;p33"/>
          <p:cNvSpPr txBox="1">
            <a:spLocks noGrp="1"/>
          </p:cNvSpPr>
          <p:nvPr>
            <p:ph type="ctrTitle" idx="3"/>
          </p:nvPr>
        </p:nvSpPr>
        <p:spPr>
          <a:xfrm>
            <a:off x="1881923" y="1843717"/>
            <a:ext cx="2901600" cy="2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CONVERSIONS NEXT YEAR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661" name="Google Shape;661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4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4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4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174337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HEADER</a:t>
            </a:r>
            <a:endParaRPr sz="120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643803" y="25749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TEXT</a:t>
            </a:r>
            <a:endParaRPr sz="120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373492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SLIDER</a:t>
            </a:r>
            <a:endParaRPr sz="120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643803" y="39311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ICONS</a:t>
            </a:r>
            <a:endParaRPr sz="1200"/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endCxn id="674" idx="1"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cég tagjai</a:t>
            </a:r>
            <a:endParaRPr dirty="0"/>
          </a:p>
        </p:txBody>
      </p:sp>
      <p:sp>
        <p:nvSpPr>
          <p:cNvPr id="1115" name="Google Shape;1115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1905000"/>
            <a:ext cx="3086408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900" dirty="0"/>
              <a:t>32 éves, informatikus, rendszerüzemeltető</a:t>
            </a:r>
            <a:endParaRPr sz="900" dirty="0"/>
          </a:p>
        </p:txBody>
      </p:sp>
      <p:sp>
        <p:nvSpPr>
          <p:cNvPr id="1116" name="Google Shape;1116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2971800"/>
            <a:ext cx="3086408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900" dirty="0"/>
              <a:t>32 éves, informatikus, egy adatvizualizációs rendszer hatékonyságának növelésében vett részt, ez játssza </a:t>
            </a:r>
            <a:r>
              <a:rPr lang="hu-HU" sz="900" dirty="0" err="1"/>
              <a:t>venomot</a:t>
            </a:r>
            <a:endParaRPr sz="900" dirty="0"/>
          </a:p>
        </p:txBody>
      </p:sp>
      <p:sp>
        <p:nvSpPr>
          <p:cNvPr id="1117" name="Google Shape;1117;p39"/>
          <p:cNvSpPr txBox="1">
            <a:spLocks noGrp="1"/>
          </p:cNvSpPr>
          <p:nvPr>
            <p:ph type="subTitle" idx="4294967295"/>
          </p:nvPr>
        </p:nvSpPr>
        <p:spPr>
          <a:xfrm>
            <a:off x="5745891" y="4038600"/>
            <a:ext cx="3086407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900" dirty="0"/>
              <a:t>32 éves, programozó, webfejlesztő</a:t>
            </a:r>
            <a:endParaRPr sz="900" dirty="0"/>
          </a:p>
        </p:txBody>
      </p:sp>
      <p:sp>
        <p:nvSpPr>
          <p:cNvPr id="1118" name="Google Shape;1118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17087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Tóth Bertalan</a:t>
            </a:r>
            <a:endParaRPr sz="1000" dirty="0"/>
          </a:p>
        </p:txBody>
      </p:sp>
      <p:sp>
        <p:nvSpPr>
          <p:cNvPr id="1119" name="Google Shape;1119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27755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 err="1"/>
              <a:t>Ondics</a:t>
            </a:r>
            <a:r>
              <a:rPr lang="hu-HU" sz="1000" dirty="0"/>
              <a:t> Gábor</a:t>
            </a:r>
            <a:endParaRPr sz="1000" dirty="0"/>
          </a:p>
        </p:txBody>
      </p:sp>
      <p:sp>
        <p:nvSpPr>
          <p:cNvPr id="1120" name="Google Shape;1120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38423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Eperjesi Péter</a:t>
            </a:r>
            <a:endParaRPr sz="1000" dirty="0"/>
          </a:p>
        </p:txBody>
      </p:sp>
      <p:cxnSp>
        <p:nvCxnSpPr>
          <p:cNvPr id="1121" name="Google Shape;1121;p3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Kép 7">
            <a:extLst>
              <a:ext uri="{FF2B5EF4-FFF2-40B4-BE49-F238E27FC236}">
                <a16:creationId xmlns:a16="http://schemas.microsoft.com/office/drawing/2014/main" id="{79F4A84C-4061-432C-A8DE-A433F1D3A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52" t="456" r="30368"/>
          <a:stretch/>
        </p:blipFill>
        <p:spPr>
          <a:xfrm>
            <a:off x="3345980" y="1428635"/>
            <a:ext cx="1385240" cy="3309202"/>
          </a:xfrm>
          <a:prstGeom prst="rect">
            <a:avLst/>
          </a:prstGeom>
        </p:spPr>
      </p:pic>
      <p:cxnSp>
        <p:nvCxnSpPr>
          <p:cNvPr id="1112" name="Google Shape;1112;p39"/>
          <p:cNvCxnSpPr/>
          <p:nvPr/>
        </p:nvCxnSpPr>
        <p:spPr>
          <a:xfrm>
            <a:off x="4038600" y="1905000"/>
            <a:ext cx="145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2" name="Kép 11">
            <a:extLst>
              <a:ext uri="{FF2B5EF4-FFF2-40B4-BE49-F238E27FC236}">
                <a16:creationId xmlns:a16="http://schemas.microsoft.com/office/drawing/2014/main" id="{C5ADAF89-95AE-4572-BA46-E6D178D178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152" r="34329"/>
          <a:stretch/>
        </p:blipFill>
        <p:spPr>
          <a:xfrm>
            <a:off x="1856423" y="1428635"/>
            <a:ext cx="1385241" cy="3316967"/>
          </a:xfrm>
          <a:prstGeom prst="rect">
            <a:avLst/>
          </a:prstGeom>
        </p:spPr>
      </p:pic>
      <p:cxnSp>
        <p:nvCxnSpPr>
          <p:cNvPr id="1113" name="Google Shape;1113;p39"/>
          <p:cNvCxnSpPr/>
          <p:nvPr/>
        </p:nvCxnSpPr>
        <p:spPr>
          <a:xfrm>
            <a:off x="2714700" y="2971800"/>
            <a:ext cx="2781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" name="Kép 2">
            <a:extLst>
              <a:ext uri="{FF2B5EF4-FFF2-40B4-BE49-F238E27FC236}">
                <a16:creationId xmlns:a16="http://schemas.microsoft.com/office/drawing/2014/main" id="{EDA64D7B-CBB3-4872-A2FB-5F1F0471AF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477" r="38958"/>
          <a:stretch/>
        </p:blipFill>
        <p:spPr>
          <a:xfrm>
            <a:off x="303893" y="1428635"/>
            <a:ext cx="1442871" cy="3323173"/>
          </a:xfrm>
          <a:prstGeom prst="rect">
            <a:avLst/>
          </a:prstGeom>
        </p:spPr>
      </p:pic>
      <p:cxnSp>
        <p:nvCxnSpPr>
          <p:cNvPr id="1114" name="Google Shape;1114;p39"/>
          <p:cNvCxnSpPr/>
          <p:nvPr/>
        </p:nvCxnSpPr>
        <p:spPr>
          <a:xfrm>
            <a:off x="1152600" y="4038600"/>
            <a:ext cx="4343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VIDEO IS A GOOD IDEA</a:t>
            </a:r>
            <a:endParaRPr/>
          </a:p>
        </p:txBody>
      </p:sp>
      <p:sp>
        <p:nvSpPr>
          <p:cNvPr id="704" name="Google Shape;704;p35"/>
          <p:cNvSpPr txBox="1"/>
          <p:nvPr/>
        </p:nvSpPr>
        <p:spPr>
          <a:xfrm>
            <a:off x="3072013" y="4245600"/>
            <a:ext cx="30000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Insert your multimedia content here</a:t>
            </a:r>
            <a:endParaRPr sz="1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705" name="Google Shape;705;p35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706" name="Google Shape;706;p35"/>
            <p:cNvSpPr/>
            <p:nvPr/>
          </p:nvSpPr>
          <p:spPr>
            <a:xfrm>
              <a:off x="880950" y="921300"/>
              <a:ext cx="5815700" cy="4551850"/>
            </a:xfrm>
            <a:custGeom>
              <a:avLst/>
              <a:gdLst/>
              <a:ahLst/>
              <a:cxnLst/>
              <a:rect l="l" t="t" r="r" b="b"/>
              <a:pathLst>
                <a:path w="232628" h="182074" extrusionOk="0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778775" y="238125"/>
              <a:ext cx="6020075" cy="4977075"/>
            </a:xfrm>
            <a:custGeom>
              <a:avLst/>
              <a:gdLst/>
              <a:ahLst/>
              <a:cxnLst/>
              <a:rect l="l" t="t" r="r" b="b"/>
              <a:pathLst>
                <a:path w="240803" h="199083" extrusionOk="0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055400" y="454950"/>
              <a:ext cx="5465550" cy="3119100"/>
            </a:xfrm>
            <a:custGeom>
              <a:avLst/>
              <a:gdLst/>
              <a:ahLst/>
              <a:cxnLst/>
              <a:rect l="l" t="t" r="r" b="b"/>
              <a:pathLst>
                <a:path w="218622" h="124764" extrusionOk="0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170050" y="3102975"/>
              <a:ext cx="5237500" cy="51125"/>
            </a:xfrm>
            <a:custGeom>
              <a:avLst/>
              <a:gdLst/>
              <a:ahLst/>
              <a:cxnLst/>
              <a:rect l="l" t="t" r="r" b="b"/>
              <a:pathLst>
                <a:path w="209500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170050" y="3102975"/>
              <a:ext cx="3663650" cy="51125"/>
            </a:xfrm>
            <a:custGeom>
              <a:avLst/>
              <a:gdLst/>
              <a:ahLst/>
              <a:cxnLst/>
              <a:rect l="l" t="t" r="r" b="b"/>
              <a:pathLst>
                <a:path w="146546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4743950" y="3038175"/>
              <a:ext cx="180725" cy="180725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055400" y="3742250"/>
              <a:ext cx="1588850" cy="194425"/>
            </a:xfrm>
            <a:custGeom>
              <a:avLst/>
              <a:gdLst/>
              <a:ahLst/>
              <a:cxnLst/>
              <a:rect l="l" t="t" r="r" b="b"/>
              <a:pathLst>
                <a:path w="63554" h="7777" extrusionOk="0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748250" y="4582150"/>
              <a:ext cx="958300" cy="97200"/>
            </a:xfrm>
            <a:custGeom>
              <a:avLst/>
              <a:gdLst/>
              <a:ahLst/>
              <a:cxnLst/>
              <a:rect l="l" t="t" r="r" b="b"/>
              <a:pathLst>
                <a:path w="38332" h="3888" extrusionOk="0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4933350" y="4645700"/>
              <a:ext cx="1587600" cy="366375"/>
            </a:xfrm>
            <a:custGeom>
              <a:avLst/>
              <a:gdLst/>
              <a:ahLst/>
              <a:cxnLst/>
              <a:rect l="l" t="t" r="r" b="b"/>
              <a:pathLst>
                <a:path w="63504" h="14655" extrusionOk="0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055400" y="4487993"/>
              <a:ext cx="559550" cy="558275"/>
            </a:xfrm>
            <a:custGeom>
              <a:avLst/>
              <a:gdLst/>
              <a:ahLst/>
              <a:cxnLst/>
              <a:rect l="l" t="t" r="r" b="b"/>
              <a:pathLst>
                <a:path w="22382" h="22331" extrusionOk="0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253550" y="4518550"/>
              <a:ext cx="164500" cy="19325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197450" y="4740400"/>
              <a:ext cx="275425" cy="15952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6017500" y="32525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6190700" y="32525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6017500" y="33983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6190700" y="33983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683450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986275" y="3282425"/>
              <a:ext cx="119650" cy="162025"/>
            </a:xfrm>
            <a:custGeom>
              <a:avLst/>
              <a:gdLst/>
              <a:ahLst/>
              <a:cxnLst/>
              <a:rect l="l" t="t" r="r" b="b"/>
              <a:pathLst>
                <a:path w="4786" h="6481" extrusionOk="0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14452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342025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30337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STAGES</a:t>
            </a:r>
            <a:endParaRPr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chemeClr val="lt1"/>
          </a:solidFill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chemeClr val="lt1"/>
          </a:solidFill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chemeClr val="lt1"/>
          </a:solidFill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chemeClr val="lt1"/>
          </a:solidFill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chemeClr val="lt1"/>
          </a:solidFill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chemeClr val="accent1">
              <a:alpha val="410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chemeClr val="accent1">
              <a:alpha val="410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chemeClr val="lt1"/>
          </a:solidFill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chemeClr val="accent1">
              <a:alpha val="410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chemeClr val="lt1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1729400"/>
            <a:ext cx="14547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Venus has a beautiful name and is the second planet from the Sun</a:t>
            </a:r>
            <a:endParaRPr sz="900"/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527425" y="1508275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STEP 2</a:t>
            </a:r>
            <a:endParaRPr sz="900"/>
          </a:p>
        </p:txBody>
      </p:sp>
      <p:sp>
        <p:nvSpPr>
          <p:cNvPr id="991" name="Google Shape;991;p36"/>
          <p:cNvSpPr txBox="1">
            <a:spLocks noGrp="1"/>
          </p:cNvSpPr>
          <p:nvPr>
            <p:ph type="subTitle" idx="4294967295"/>
          </p:nvPr>
        </p:nvSpPr>
        <p:spPr>
          <a:xfrm>
            <a:off x="947775" y="3362550"/>
            <a:ext cx="1454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Despite being red, Mars is a cold place, not hot. It’s full of iron oxide dust</a:t>
            </a:r>
            <a:endParaRPr sz="900"/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1228825" y="3131900"/>
            <a:ext cx="1173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STEP 1</a:t>
            </a:r>
            <a:endParaRPr sz="900"/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3639172"/>
            <a:ext cx="12546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Saturn is a gas giant, composed mostly of hydrogen and helium</a:t>
            </a:r>
            <a:endParaRPr sz="900"/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6527425" y="3408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STEP 3</a:t>
            </a:r>
            <a:endParaRPr sz="900"/>
          </a:p>
        </p:txBody>
      </p:sp>
      <p:cxnSp>
        <p:nvCxnSpPr>
          <p:cNvPr id="995" name="Google Shape;995;p36"/>
          <p:cNvCxnSpPr>
            <a:endCxn id="991" idx="2"/>
          </p:cNvCxnSpPr>
          <p:nvPr/>
        </p:nvCxnSpPr>
        <p:spPr>
          <a:xfrm flipH="1">
            <a:off x="1675125" y="3830550"/>
            <a:ext cx="1992000" cy="276000"/>
          </a:xfrm>
          <a:prstGeom prst="bentConnector4">
            <a:avLst>
              <a:gd name="adj1" fmla="val 31743"/>
              <a:gd name="adj2" fmla="val 18627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endCxn id="993" idx="2"/>
          </p:cNvCxnSpPr>
          <p:nvPr/>
        </p:nvCxnSpPr>
        <p:spPr>
          <a:xfrm>
            <a:off x="5518825" y="3967072"/>
            <a:ext cx="1635900" cy="416100"/>
          </a:xfrm>
          <a:prstGeom prst="bentConnector4">
            <a:avLst>
              <a:gd name="adj1" fmla="val 30827"/>
              <a:gd name="adj2" fmla="val 157228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TIMELINE</a:t>
            </a:r>
            <a:endParaRPr/>
          </a:p>
        </p:txBody>
      </p:sp>
      <p:sp>
        <p:nvSpPr>
          <p:cNvPr id="1004" name="Google Shape;1004;p37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chemeClr val="accent1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2" name="Google Shape;1012;p37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1013" name="Google Shape;1013;p37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37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chemeClr val="accent1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chemeClr val="accent1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chemeClr val="accent1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7"/>
          <p:cNvSpPr txBox="1">
            <a:spLocks noGrp="1"/>
          </p:cNvSpPr>
          <p:nvPr>
            <p:ph type="subTitle" idx="4294967295"/>
          </p:nvPr>
        </p:nvSpPr>
        <p:spPr>
          <a:xfrm>
            <a:off x="3574575" y="4194595"/>
            <a:ext cx="9831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Focus group</a:t>
            </a:r>
            <a:endParaRPr sz="1000"/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2684100" y="155115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WEEK 1</a:t>
            </a:r>
            <a:endParaRPr sz="1000"/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3717525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WEEK 2</a:t>
            </a:r>
            <a:endParaRPr sz="1000"/>
          </a:p>
        </p:txBody>
      </p:sp>
      <p:sp>
        <p:nvSpPr>
          <p:cNvPr id="1041" name="Google Shape;1041;p37"/>
          <p:cNvSpPr txBox="1">
            <a:spLocks noGrp="1"/>
          </p:cNvSpPr>
          <p:nvPr>
            <p:ph type="ctrTitle" idx="4294967295"/>
          </p:nvPr>
        </p:nvSpPr>
        <p:spPr>
          <a:xfrm>
            <a:off x="4741450" y="155115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WEEK 3</a:t>
            </a:r>
            <a:endParaRPr sz="1000"/>
          </a:p>
        </p:txBody>
      </p:sp>
      <p:sp>
        <p:nvSpPr>
          <p:cNvPr id="1042" name="Google Shape;1042;p37"/>
          <p:cNvSpPr txBox="1">
            <a:spLocks noGrp="1"/>
          </p:cNvSpPr>
          <p:nvPr>
            <p:ph type="ctrTitle" idx="4294967295"/>
          </p:nvPr>
        </p:nvSpPr>
        <p:spPr>
          <a:xfrm>
            <a:off x="5784450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WEEK 4</a:t>
            </a:r>
            <a:endParaRPr sz="1000"/>
          </a:p>
        </p:txBody>
      </p:sp>
      <p:sp>
        <p:nvSpPr>
          <p:cNvPr id="1043" name="Google Shape;1043;p37"/>
          <p:cNvSpPr txBox="1">
            <a:spLocks noGrp="1"/>
          </p:cNvSpPr>
          <p:nvPr>
            <p:ph type="subTitle" idx="4294967295"/>
          </p:nvPr>
        </p:nvSpPr>
        <p:spPr>
          <a:xfrm>
            <a:off x="4414725" y="1689550"/>
            <a:ext cx="13698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Increased traffic</a:t>
            </a:r>
            <a:endParaRPr sz="1000"/>
          </a:p>
        </p:txBody>
      </p:sp>
      <p:sp>
        <p:nvSpPr>
          <p:cNvPr id="1044" name="Google Shape;1044;p37"/>
          <p:cNvSpPr txBox="1">
            <a:spLocks noGrp="1"/>
          </p:cNvSpPr>
          <p:nvPr>
            <p:ph type="subTitle" idx="4294967295"/>
          </p:nvPr>
        </p:nvSpPr>
        <p:spPr>
          <a:xfrm>
            <a:off x="5528200" y="4194600"/>
            <a:ext cx="12183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Progress review</a:t>
            </a:r>
            <a:endParaRPr sz="1000"/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2103000" y="1689550"/>
            <a:ext cx="1859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Improvements</a:t>
            </a:r>
            <a:endParaRPr sz="1000"/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1309675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BETA</a:t>
            </a:r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RELEASE</a:t>
            </a:r>
            <a:endParaRPr sz="1000"/>
          </a:p>
        </p:txBody>
      </p:sp>
      <p:sp>
        <p:nvSpPr>
          <p:cNvPr id="1047" name="Google Shape;1047;p37"/>
          <p:cNvSpPr txBox="1">
            <a:spLocks noGrp="1"/>
          </p:cNvSpPr>
          <p:nvPr>
            <p:ph type="ctrTitle" idx="4294967295"/>
          </p:nvPr>
        </p:nvSpPr>
        <p:spPr>
          <a:xfrm>
            <a:off x="6967550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FINAL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VERSION</a:t>
            </a:r>
            <a:endParaRPr sz="1000"/>
          </a:p>
        </p:txBody>
      </p:sp>
      <p:grpSp>
        <p:nvGrpSpPr>
          <p:cNvPr id="1048" name="Google Shape;1048;p37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1049" name="Google Shape;1049;p37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7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1054" name="Google Shape;1054;p37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37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1059" name="Google Shape;1059;p37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PARTNERS</a:t>
            </a:r>
            <a:endParaRPr/>
          </a:p>
        </p:txBody>
      </p:sp>
      <p:sp>
        <p:nvSpPr>
          <p:cNvPr id="1067" name="Google Shape;1067;p38"/>
          <p:cNvSpPr/>
          <p:nvPr/>
        </p:nvSpPr>
        <p:spPr>
          <a:xfrm>
            <a:off x="1019175" y="1838325"/>
            <a:ext cx="1562100" cy="15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3578213" y="2634450"/>
            <a:ext cx="2009700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4" name="Google Shape;1074;p38"/>
          <p:cNvGrpSpPr/>
          <p:nvPr/>
        </p:nvGrpSpPr>
        <p:grpSpPr>
          <a:xfrm>
            <a:off x="4138061" y="3086207"/>
            <a:ext cx="864787" cy="685156"/>
            <a:chOff x="2504975" y="1971250"/>
            <a:chExt cx="2053150" cy="1626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980450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1" y="1"/>
                  </a:moveTo>
                  <a:cubicBezTo>
                    <a:pt x="2269" y="1"/>
                    <a:pt x="1" y="2269"/>
                    <a:pt x="1" y="5061"/>
                  </a:cubicBezTo>
                  <a:cubicBezTo>
                    <a:pt x="1" y="7853"/>
                    <a:pt x="2269" y="10121"/>
                    <a:pt x="5061" y="10121"/>
                  </a:cubicBezTo>
                  <a:cubicBezTo>
                    <a:pt x="7852" y="10121"/>
                    <a:pt x="10121" y="7853"/>
                    <a:pt x="10121" y="5061"/>
                  </a:cubicBezTo>
                  <a:cubicBezTo>
                    <a:pt x="10121" y="2269"/>
                    <a:pt x="7852" y="1"/>
                    <a:pt x="5061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3349775" y="1971250"/>
              <a:ext cx="298100" cy="254125"/>
            </a:xfrm>
            <a:custGeom>
              <a:avLst/>
              <a:gdLst/>
              <a:ahLst/>
              <a:cxnLst/>
              <a:rect l="l" t="t" r="r" b="b"/>
              <a:pathLst>
                <a:path w="11924" h="10165" extrusionOk="0">
                  <a:moveTo>
                    <a:pt x="6806" y="0"/>
                  </a:moveTo>
                  <a:cubicBezTo>
                    <a:pt x="2269" y="0"/>
                    <a:pt x="1" y="5467"/>
                    <a:pt x="3258" y="8666"/>
                  </a:cubicBezTo>
                  <a:cubicBezTo>
                    <a:pt x="4294" y="9702"/>
                    <a:pt x="5567" y="10164"/>
                    <a:pt x="6816" y="10164"/>
                  </a:cubicBezTo>
                  <a:cubicBezTo>
                    <a:pt x="9424" y="10164"/>
                    <a:pt x="11924" y="8147"/>
                    <a:pt x="11924" y="5118"/>
                  </a:cubicBezTo>
                  <a:cubicBezTo>
                    <a:pt x="11924" y="2268"/>
                    <a:pt x="9656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3349775" y="2548500"/>
              <a:ext cx="298100" cy="254075"/>
            </a:xfrm>
            <a:custGeom>
              <a:avLst/>
              <a:gdLst/>
              <a:ahLst/>
              <a:cxnLst/>
              <a:rect l="l" t="t" r="r" b="b"/>
              <a:pathLst>
                <a:path w="11924" h="10163" extrusionOk="0">
                  <a:moveTo>
                    <a:pt x="6806" y="0"/>
                  </a:moveTo>
                  <a:cubicBezTo>
                    <a:pt x="2269" y="0"/>
                    <a:pt x="1" y="5467"/>
                    <a:pt x="3258" y="8666"/>
                  </a:cubicBezTo>
                  <a:cubicBezTo>
                    <a:pt x="4291" y="9700"/>
                    <a:pt x="5562" y="10163"/>
                    <a:pt x="6808" y="10163"/>
                  </a:cubicBezTo>
                  <a:cubicBezTo>
                    <a:pt x="9419" y="10163"/>
                    <a:pt x="11924" y="8131"/>
                    <a:pt x="11924" y="5060"/>
                  </a:cubicBezTo>
                  <a:cubicBezTo>
                    <a:pt x="11924" y="2268"/>
                    <a:pt x="9656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3349775" y="3054500"/>
              <a:ext cx="298100" cy="254075"/>
            </a:xfrm>
            <a:custGeom>
              <a:avLst/>
              <a:gdLst/>
              <a:ahLst/>
              <a:cxnLst/>
              <a:rect l="l" t="t" r="r" b="b"/>
              <a:pathLst>
                <a:path w="11924" h="10163" extrusionOk="0">
                  <a:moveTo>
                    <a:pt x="6806" y="0"/>
                  </a:moveTo>
                  <a:cubicBezTo>
                    <a:pt x="2269" y="0"/>
                    <a:pt x="1" y="5468"/>
                    <a:pt x="3258" y="8666"/>
                  </a:cubicBezTo>
                  <a:cubicBezTo>
                    <a:pt x="4291" y="9700"/>
                    <a:pt x="5562" y="10163"/>
                    <a:pt x="6808" y="10163"/>
                  </a:cubicBezTo>
                  <a:cubicBezTo>
                    <a:pt x="9419" y="10163"/>
                    <a:pt x="11924" y="8131"/>
                    <a:pt x="11924" y="5060"/>
                  </a:cubicBezTo>
                  <a:cubicBezTo>
                    <a:pt x="11924" y="2269"/>
                    <a:pt x="9656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3807800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1" y="1"/>
                  </a:moveTo>
                  <a:cubicBezTo>
                    <a:pt x="2269" y="1"/>
                    <a:pt x="1" y="2269"/>
                    <a:pt x="1" y="5061"/>
                  </a:cubicBezTo>
                  <a:cubicBezTo>
                    <a:pt x="1" y="7853"/>
                    <a:pt x="2269" y="10121"/>
                    <a:pt x="5061" y="10121"/>
                  </a:cubicBezTo>
                  <a:cubicBezTo>
                    <a:pt x="7853" y="10121"/>
                    <a:pt x="10121" y="7853"/>
                    <a:pt x="10121" y="5061"/>
                  </a:cubicBezTo>
                  <a:cubicBezTo>
                    <a:pt x="10121" y="2269"/>
                    <a:pt x="7853" y="1"/>
                    <a:pt x="5061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936825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3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7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504975" y="3342400"/>
              <a:ext cx="298100" cy="255525"/>
            </a:xfrm>
            <a:custGeom>
              <a:avLst/>
              <a:gdLst/>
              <a:ahLst/>
              <a:cxnLst/>
              <a:rect l="l" t="t" r="r" b="b"/>
              <a:pathLst>
                <a:path w="11924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52" y="9758"/>
                    <a:pt x="5535" y="10221"/>
                    <a:pt x="6790" y="10221"/>
                  </a:cubicBezTo>
                  <a:cubicBezTo>
                    <a:pt x="9419" y="10221"/>
                    <a:pt x="11924" y="8189"/>
                    <a:pt x="11924" y="5119"/>
                  </a:cubicBezTo>
                  <a:cubicBezTo>
                    <a:pt x="11924" y="2269"/>
                    <a:pt x="9655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3764175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4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8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4217850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5" y="0"/>
                  </a:moveTo>
                  <a:cubicBezTo>
                    <a:pt x="2269" y="0"/>
                    <a:pt x="0" y="5468"/>
                    <a:pt x="3199" y="8725"/>
                  </a:cubicBezTo>
                  <a:cubicBezTo>
                    <a:pt x="4233" y="9758"/>
                    <a:pt x="5503" y="10221"/>
                    <a:pt x="6749" y="10221"/>
                  </a:cubicBezTo>
                  <a:cubicBezTo>
                    <a:pt x="9360" y="10221"/>
                    <a:pt x="11866" y="8189"/>
                    <a:pt x="11866" y="5119"/>
                  </a:cubicBezTo>
                  <a:cubicBezTo>
                    <a:pt x="11866" y="2269"/>
                    <a:pt x="9597" y="0"/>
                    <a:pt x="680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539875" y="2824750"/>
              <a:ext cx="254475" cy="253025"/>
            </a:xfrm>
            <a:custGeom>
              <a:avLst/>
              <a:gdLst/>
              <a:ahLst/>
              <a:cxnLst/>
              <a:rect l="l" t="t" r="r" b="b"/>
              <a:pathLst>
                <a:path w="10179" h="10121" extrusionOk="0">
                  <a:moveTo>
                    <a:pt x="5119" y="1"/>
                  </a:moveTo>
                  <a:cubicBezTo>
                    <a:pt x="2327" y="1"/>
                    <a:pt x="0" y="2269"/>
                    <a:pt x="0" y="5061"/>
                  </a:cubicBezTo>
                  <a:cubicBezTo>
                    <a:pt x="0" y="7853"/>
                    <a:pt x="2327" y="10121"/>
                    <a:pt x="5119" y="10121"/>
                  </a:cubicBezTo>
                  <a:cubicBezTo>
                    <a:pt x="7911" y="10121"/>
                    <a:pt x="10179" y="7853"/>
                    <a:pt x="10179" y="5061"/>
                  </a:cubicBezTo>
                  <a:cubicBezTo>
                    <a:pt x="10179" y="2269"/>
                    <a:pt x="7911" y="1"/>
                    <a:pt x="5119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4261475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0" y="1"/>
                  </a:moveTo>
                  <a:cubicBezTo>
                    <a:pt x="2269" y="1"/>
                    <a:pt x="0" y="2269"/>
                    <a:pt x="0" y="5061"/>
                  </a:cubicBezTo>
                  <a:cubicBezTo>
                    <a:pt x="0" y="7853"/>
                    <a:pt x="2269" y="10121"/>
                    <a:pt x="5060" y="10121"/>
                  </a:cubicBezTo>
                  <a:cubicBezTo>
                    <a:pt x="7852" y="10121"/>
                    <a:pt x="10121" y="7853"/>
                    <a:pt x="10121" y="5061"/>
                  </a:cubicBezTo>
                  <a:cubicBezTo>
                    <a:pt x="10121" y="2269"/>
                    <a:pt x="7852" y="1"/>
                    <a:pt x="5060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3351225" y="2548500"/>
              <a:ext cx="296650" cy="254075"/>
            </a:xfrm>
            <a:custGeom>
              <a:avLst/>
              <a:gdLst/>
              <a:ahLst/>
              <a:cxnLst/>
              <a:rect l="l" t="t" r="r" b="b"/>
              <a:pathLst>
                <a:path w="11866" h="10163" extrusionOk="0">
                  <a:moveTo>
                    <a:pt x="6806" y="0"/>
                  </a:moveTo>
                  <a:cubicBezTo>
                    <a:pt x="2269" y="0"/>
                    <a:pt x="1" y="5467"/>
                    <a:pt x="3200" y="8666"/>
                  </a:cubicBezTo>
                  <a:cubicBezTo>
                    <a:pt x="4233" y="9700"/>
                    <a:pt x="5504" y="10163"/>
                    <a:pt x="6750" y="10163"/>
                  </a:cubicBezTo>
                  <a:cubicBezTo>
                    <a:pt x="9361" y="10163"/>
                    <a:pt x="11866" y="8131"/>
                    <a:pt x="11866" y="5060"/>
                  </a:cubicBezTo>
                  <a:cubicBezTo>
                    <a:pt x="11866" y="2268"/>
                    <a:pt x="9598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3351225" y="30545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4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8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2547150" y="2823300"/>
              <a:ext cx="2003350" cy="774600"/>
            </a:xfrm>
            <a:custGeom>
              <a:avLst/>
              <a:gdLst/>
              <a:ahLst/>
              <a:cxnLst/>
              <a:rect l="l" t="t" r="r" b="b"/>
              <a:pathLst>
                <a:path w="80134" h="30984" extrusionOk="0">
                  <a:moveTo>
                    <a:pt x="22393" y="1"/>
                  </a:moveTo>
                  <a:cubicBezTo>
                    <a:pt x="16867" y="1"/>
                    <a:pt x="15297" y="7562"/>
                    <a:pt x="20357" y="9772"/>
                  </a:cubicBezTo>
                  <a:lnTo>
                    <a:pt x="20357" y="21230"/>
                  </a:lnTo>
                  <a:cubicBezTo>
                    <a:pt x="19194" y="21753"/>
                    <a:pt x="18263" y="22684"/>
                    <a:pt x="17740" y="23847"/>
                  </a:cubicBezTo>
                  <a:lnTo>
                    <a:pt x="9772" y="23847"/>
                  </a:lnTo>
                  <a:cubicBezTo>
                    <a:pt x="8851" y="21739"/>
                    <a:pt x="7001" y="20782"/>
                    <a:pt x="5157" y="20782"/>
                  </a:cubicBezTo>
                  <a:cubicBezTo>
                    <a:pt x="2574" y="20782"/>
                    <a:pt x="0" y="22659"/>
                    <a:pt x="0" y="25883"/>
                  </a:cubicBezTo>
                  <a:cubicBezTo>
                    <a:pt x="0" y="29106"/>
                    <a:pt x="2574" y="30983"/>
                    <a:pt x="5157" y="30983"/>
                  </a:cubicBezTo>
                  <a:cubicBezTo>
                    <a:pt x="7001" y="30983"/>
                    <a:pt x="8851" y="30026"/>
                    <a:pt x="9772" y="27918"/>
                  </a:cubicBezTo>
                  <a:lnTo>
                    <a:pt x="17740" y="27918"/>
                  </a:lnTo>
                  <a:cubicBezTo>
                    <a:pt x="18641" y="29896"/>
                    <a:pt x="20517" y="30884"/>
                    <a:pt x="22393" y="30884"/>
                  </a:cubicBezTo>
                  <a:cubicBezTo>
                    <a:pt x="24268" y="30884"/>
                    <a:pt x="26144" y="29896"/>
                    <a:pt x="27046" y="27918"/>
                  </a:cubicBezTo>
                  <a:lnTo>
                    <a:pt x="50892" y="27918"/>
                  </a:lnTo>
                  <a:cubicBezTo>
                    <a:pt x="51764" y="29896"/>
                    <a:pt x="53626" y="30884"/>
                    <a:pt x="55494" y="30884"/>
                  </a:cubicBezTo>
                  <a:cubicBezTo>
                    <a:pt x="57363" y="30884"/>
                    <a:pt x="59238" y="29896"/>
                    <a:pt x="60140" y="27918"/>
                  </a:cubicBezTo>
                  <a:lnTo>
                    <a:pt x="68980" y="27918"/>
                  </a:lnTo>
                  <a:cubicBezTo>
                    <a:pt x="69861" y="29932"/>
                    <a:pt x="71763" y="30975"/>
                    <a:pt x="73673" y="30975"/>
                  </a:cubicBezTo>
                  <a:cubicBezTo>
                    <a:pt x="75295" y="30975"/>
                    <a:pt x="76923" y="30223"/>
                    <a:pt x="77937" y="28674"/>
                  </a:cubicBezTo>
                  <a:cubicBezTo>
                    <a:pt x="80134" y="25322"/>
                    <a:pt x="77736" y="20822"/>
                    <a:pt x="73711" y="20822"/>
                  </a:cubicBezTo>
                  <a:cubicBezTo>
                    <a:pt x="73685" y="20822"/>
                    <a:pt x="73659" y="20822"/>
                    <a:pt x="73633" y="20823"/>
                  </a:cubicBezTo>
                  <a:cubicBezTo>
                    <a:pt x="71598" y="20823"/>
                    <a:pt x="69795" y="21986"/>
                    <a:pt x="68980" y="23847"/>
                  </a:cubicBezTo>
                  <a:lnTo>
                    <a:pt x="60140" y="23847"/>
                  </a:lnTo>
                  <a:cubicBezTo>
                    <a:pt x="59616" y="22684"/>
                    <a:pt x="58686" y="21753"/>
                    <a:pt x="57523" y="21230"/>
                  </a:cubicBezTo>
                  <a:lnTo>
                    <a:pt x="57523" y="9772"/>
                  </a:lnTo>
                  <a:cubicBezTo>
                    <a:pt x="62583" y="7562"/>
                    <a:pt x="61012" y="1"/>
                    <a:pt x="55487" y="1"/>
                  </a:cubicBezTo>
                  <a:cubicBezTo>
                    <a:pt x="49961" y="1"/>
                    <a:pt x="48391" y="7562"/>
                    <a:pt x="53509" y="9772"/>
                  </a:cubicBezTo>
                  <a:lnTo>
                    <a:pt x="53509" y="21230"/>
                  </a:lnTo>
                  <a:cubicBezTo>
                    <a:pt x="52288" y="21753"/>
                    <a:pt x="51357" y="22684"/>
                    <a:pt x="50892" y="23847"/>
                  </a:cubicBezTo>
                  <a:lnTo>
                    <a:pt x="27046" y="23847"/>
                  </a:lnTo>
                  <a:cubicBezTo>
                    <a:pt x="26522" y="22684"/>
                    <a:pt x="25592" y="21753"/>
                    <a:pt x="24428" y="21230"/>
                  </a:cubicBezTo>
                  <a:lnTo>
                    <a:pt x="24428" y="9772"/>
                  </a:lnTo>
                  <a:cubicBezTo>
                    <a:pt x="29488" y="7562"/>
                    <a:pt x="27918" y="1"/>
                    <a:pt x="22393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2524025" y="1983600"/>
              <a:ext cx="2034100" cy="1095300"/>
            </a:xfrm>
            <a:custGeom>
              <a:avLst/>
              <a:gdLst/>
              <a:ahLst/>
              <a:cxnLst/>
              <a:rect l="l" t="t" r="r" b="b"/>
              <a:pathLst>
                <a:path w="81364" h="43812" extrusionOk="0">
                  <a:moveTo>
                    <a:pt x="39872" y="0"/>
                  </a:moveTo>
                  <a:cubicBezTo>
                    <a:pt x="37480" y="0"/>
                    <a:pt x="35095" y="1542"/>
                    <a:pt x="34834" y="4624"/>
                  </a:cubicBezTo>
                  <a:cubicBezTo>
                    <a:pt x="34834" y="5148"/>
                    <a:pt x="34892" y="5729"/>
                    <a:pt x="35066" y="6253"/>
                  </a:cubicBezTo>
                  <a:lnTo>
                    <a:pt x="7614" y="33996"/>
                  </a:lnTo>
                  <a:cubicBezTo>
                    <a:pt x="6959" y="33713"/>
                    <a:pt x="6281" y="33581"/>
                    <a:pt x="5616" y="33581"/>
                  </a:cubicBezTo>
                  <a:cubicBezTo>
                    <a:pt x="3271" y="33581"/>
                    <a:pt x="1088" y="35226"/>
                    <a:pt x="634" y="37718"/>
                  </a:cubicBezTo>
                  <a:cubicBezTo>
                    <a:pt x="1" y="40886"/>
                    <a:pt x="2447" y="43768"/>
                    <a:pt x="5657" y="43768"/>
                  </a:cubicBezTo>
                  <a:cubicBezTo>
                    <a:pt x="5689" y="43768"/>
                    <a:pt x="5721" y="43768"/>
                    <a:pt x="5753" y="43767"/>
                  </a:cubicBezTo>
                  <a:cubicBezTo>
                    <a:pt x="9242" y="43767"/>
                    <a:pt x="11685" y="40219"/>
                    <a:pt x="10464" y="36904"/>
                  </a:cubicBezTo>
                  <a:lnTo>
                    <a:pt x="37800" y="9219"/>
                  </a:lnTo>
                  <a:cubicBezTo>
                    <a:pt x="38469" y="9539"/>
                    <a:pt x="39181" y="9699"/>
                    <a:pt x="39894" y="9699"/>
                  </a:cubicBezTo>
                  <a:cubicBezTo>
                    <a:pt x="40606" y="9699"/>
                    <a:pt x="41319" y="9539"/>
                    <a:pt x="41988" y="9219"/>
                  </a:cubicBezTo>
                  <a:lnTo>
                    <a:pt x="69847" y="36904"/>
                  </a:lnTo>
                  <a:cubicBezTo>
                    <a:pt x="69615" y="37486"/>
                    <a:pt x="69498" y="38125"/>
                    <a:pt x="69498" y="38765"/>
                  </a:cubicBezTo>
                  <a:cubicBezTo>
                    <a:pt x="69498" y="41793"/>
                    <a:pt x="71998" y="43811"/>
                    <a:pt x="74606" y="43811"/>
                  </a:cubicBezTo>
                  <a:cubicBezTo>
                    <a:pt x="75855" y="43811"/>
                    <a:pt x="77129" y="43349"/>
                    <a:pt x="78164" y="42313"/>
                  </a:cubicBezTo>
                  <a:cubicBezTo>
                    <a:pt x="81363" y="39114"/>
                    <a:pt x="79095" y="33647"/>
                    <a:pt x="74558" y="33647"/>
                  </a:cubicBezTo>
                  <a:cubicBezTo>
                    <a:pt x="73919" y="33647"/>
                    <a:pt x="73279" y="33763"/>
                    <a:pt x="72697" y="33996"/>
                  </a:cubicBezTo>
                  <a:lnTo>
                    <a:pt x="44721" y="6195"/>
                  </a:lnTo>
                  <a:cubicBezTo>
                    <a:pt x="44838" y="5671"/>
                    <a:pt x="44954" y="5148"/>
                    <a:pt x="44954" y="4624"/>
                  </a:cubicBezTo>
                  <a:cubicBezTo>
                    <a:pt x="44663" y="1542"/>
                    <a:pt x="42264" y="0"/>
                    <a:pt x="3987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38"/>
          <p:cNvSpPr/>
          <p:nvPr/>
        </p:nvSpPr>
        <p:spPr>
          <a:xfrm>
            <a:off x="1785109" y="2423647"/>
            <a:ext cx="416092" cy="504966"/>
          </a:xfrm>
          <a:custGeom>
            <a:avLst/>
            <a:gdLst/>
            <a:ahLst/>
            <a:cxnLst/>
            <a:rect l="l" t="t" r="r" b="b"/>
            <a:pathLst>
              <a:path w="54731" h="66421" extrusionOk="0">
                <a:moveTo>
                  <a:pt x="0" y="1"/>
                </a:moveTo>
                <a:lnTo>
                  <a:pt x="0" y="24777"/>
                </a:lnTo>
                <a:lnTo>
                  <a:pt x="8608" y="35770"/>
                </a:lnTo>
                <a:lnTo>
                  <a:pt x="0" y="35770"/>
                </a:lnTo>
                <a:lnTo>
                  <a:pt x="0" y="52986"/>
                </a:lnTo>
                <a:lnTo>
                  <a:pt x="0" y="66421"/>
                </a:lnTo>
                <a:lnTo>
                  <a:pt x="12970" y="52986"/>
                </a:lnTo>
                <a:lnTo>
                  <a:pt x="22102" y="52986"/>
                </a:lnTo>
                <a:lnTo>
                  <a:pt x="29837" y="35770"/>
                </a:lnTo>
                <a:lnTo>
                  <a:pt x="20648" y="24777"/>
                </a:lnTo>
                <a:lnTo>
                  <a:pt x="40364" y="24777"/>
                </a:lnTo>
                <a:lnTo>
                  <a:pt x="40364" y="39899"/>
                </a:lnTo>
                <a:lnTo>
                  <a:pt x="54730" y="24777"/>
                </a:lnTo>
                <a:lnTo>
                  <a:pt x="4152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38"/>
          <p:cNvGrpSpPr/>
          <p:nvPr/>
        </p:nvGrpSpPr>
        <p:grpSpPr>
          <a:xfrm>
            <a:off x="6985490" y="2462014"/>
            <a:ext cx="592809" cy="405106"/>
            <a:chOff x="4987050" y="1862200"/>
            <a:chExt cx="2378850" cy="1625625"/>
          </a:xfrm>
        </p:grpSpPr>
        <p:sp>
          <p:nvSpPr>
            <p:cNvPr id="1092" name="Google Shape;1092;p38"/>
            <p:cNvSpPr/>
            <p:nvPr/>
          </p:nvSpPr>
          <p:spPr>
            <a:xfrm>
              <a:off x="4987050" y="3255150"/>
              <a:ext cx="338800" cy="232675"/>
            </a:xfrm>
            <a:custGeom>
              <a:avLst/>
              <a:gdLst/>
              <a:ahLst/>
              <a:cxnLst/>
              <a:rect l="l" t="t" r="r" b="b"/>
              <a:pathLst>
                <a:path w="13552" h="9307" extrusionOk="0">
                  <a:moveTo>
                    <a:pt x="6805" y="1"/>
                  </a:moveTo>
                  <a:lnTo>
                    <a:pt x="0" y="9306"/>
                  </a:lnTo>
                  <a:lnTo>
                    <a:pt x="13552" y="9306"/>
                  </a:lnTo>
                  <a:lnTo>
                    <a:pt x="6805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4987050" y="3255150"/>
              <a:ext cx="338800" cy="232675"/>
            </a:xfrm>
            <a:custGeom>
              <a:avLst/>
              <a:gdLst/>
              <a:ahLst/>
              <a:cxnLst/>
              <a:rect l="l" t="t" r="r" b="b"/>
              <a:pathLst>
                <a:path w="13552" h="9307" extrusionOk="0">
                  <a:moveTo>
                    <a:pt x="6805" y="1"/>
                  </a:moveTo>
                  <a:lnTo>
                    <a:pt x="0" y="9306"/>
                  </a:lnTo>
                  <a:lnTo>
                    <a:pt x="13552" y="9306"/>
                  </a:lnTo>
                  <a:lnTo>
                    <a:pt x="6805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6768250" y="2394375"/>
              <a:ext cx="287925" cy="276275"/>
            </a:xfrm>
            <a:custGeom>
              <a:avLst/>
              <a:gdLst/>
              <a:ahLst/>
              <a:cxnLst/>
              <a:rect l="l" t="t" r="r" b="b"/>
              <a:pathLst>
                <a:path w="11517" h="11051" extrusionOk="0">
                  <a:moveTo>
                    <a:pt x="1" y="0"/>
                  </a:moveTo>
                  <a:lnTo>
                    <a:pt x="8027" y="11051"/>
                  </a:lnTo>
                  <a:lnTo>
                    <a:pt x="11517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6768250" y="2394375"/>
              <a:ext cx="287925" cy="276275"/>
            </a:xfrm>
            <a:custGeom>
              <a:avLst/>
              <a:gdLst/>
              <a:ahLst/>
              <a:cxnLst/>
              <a:rect l="l" t="t" r="r" b="b"/>
              <a:pathLst>
                <a:path w="11517" h="11051" extrusionOk="0">
                  <a:moveTo>
                    <a:pt x="1" y="0"/>
                  </a:moveTo>
                  <a:lnTo>
                    <a:pt x="8027" y="11051"/>
                  </a:lnTo>
                  <a:lnTo>
                    <a:pt x="11517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5337475" y="1862200"/>
              <a:ext cx="2028425" cy="1625625"/>
            </a:xfrm>
            <a:custGeom>
              <a:avLst/>
              <a:gdLst/>
              <a:ahLst/>
              <a:cxnLst/>
              <a:rect l="l" t="t" r="r" b="b"/>
              <a:pathLst>
                <a:path w="81137" h="65025" extrusionOk="0">
                  <a:moveTo>
                    <a:pt x="33560" y="0"/>
                  </a:moveTo>
                  <a:lnTo>
                    <a:pt x="21578" y="16343"/>
                  </a:lnTo>
                  <a:lnTo>
                    <a:pt x="43971" y="46936"/>
                  </a:lnTo>
                  <a:lnTo>
                    <a:pt x="10993" y="30826"/>
                  </a:lnTo>
                  <a:lnTo>
                    <a:pt x="0" y="45831"/>
                  </a:lnTo>
                  <a:lnTo>
                    <a:pt x="14075" y="65024"/>
                  </a:lnTo>
                  <a:lnTo>
                    <a:pt x="36002" y="65024"/>
                  </a:lnTo>
                  <a:lnTo>
                    <a:pt x="29081" y="55602"/>
                  </a:lnTo>
                  <a:lnTo>
                    <a:pt x="57173" y="65024"/>
                  </a:lnTo>
                  <a:lnTo>
                    <a:pt x="81136" y="65024"/>
                  </a:lnTo>
                  <a:lnTo>
                    <a:pt x="3356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7" name="Google Shape;1097;p38"/>
          <p:cNvSpPr txBox="1">
            <a:spLocks noGrp="1"/>
          </p:cNvSpPr>
          <p:nvPr>
            <p:ph type="ctrTitle" idx="4294967295"/>
          </p:nvPr>
        </p:nvSpPr>
        <p:spPr>
          <a:xfrm rot="-5400000">
            <a:off x="459344" y="2559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E2A47"/>
                </a:solidFill>
              </a:rPr>
              <a:t>MARS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1098" name="Google Shape;1098;p38"/>
          <p:cNvSpPr txBox="1">
            <a:spLocks noGrp="1"/>
          </p:cNvSpPr>
          <p:nvPr>
            <p:ph type="ctrTitle" idx="4294967295"/>
          </p:nvPr>
        </p:nvSpPr>
        <p:spPr>
          <a:xfrm>
            <a:off x="3545069" y="37976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E2A47"/>
                </a:solidFill>
              </a:rPr>
              <a:t>MERCURY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1099" name="Google Shape;1099;p38"/>
          <p:cNvSpPr txBox="1">
            <a:spLocks noGrp="1"/>
          </p:cNvSpPr>
          <p:nvPr>
            <p:ph type="ctrTitle" idx="4294967295"/>
          </p:nvPr>
        </p:nvSpPr>
        <p:spPr>
          <a:xfrm>
            <a:off x="6243906" y="28227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E2A47"/>
                </a:solidFill>
              </a:rPr>
              <a:t>VENUS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1100" name="Google Shape;1100;p38"/>
          <p:cNvSpPr txBox="1">
            <a:spLocks noGrp="1"/>
          </p:cNvSpPr>
          <p:nvPr>
            <p:ph type="subTitle" idx="4294967295"/>
          </p:nvPr>
        </p:nvSpPr>
        <p:spPr>
          <a:xfrm>
            <a:off x="1103187" y="35625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Despite being red, Mars is a cold place, not hot. It’s full of iron oxide dust</a:t>
            </a:r>
            <a:endParaRPr sz="900"/>
          </a:p>
        </p:txBody>
      </p:sp>
      <p:sp>
        <p:nvSpPr>
          <p:cNvPr id="1101" name="Google Shape;1101;p38"/>
          <p:cNvSpPr txBox="1">
            <a:spLocks noGrp="1"/>
          </p:cNvSpPr>
          <p:nvPr>
            <p:ph type="subTitle" idx="4294967295"/>
          </p:nvPr>
        </p:nvSpPr>
        <p:spPr>
          <a:xfrm>
            <a:off x="3857487" y="1641463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Mercury is the closest planet to the Sun and the smallest one in our Solar System</a:t>
            </a:r>
            <a:endParaRPr sz="900"/>
          </a:p>
        </p:txBody>
      </p:sp>
      <p:sp>
        <p:nvSpPr>
          <p:cNvPr id="1102" name="Google Shape;1102;p38"/>
          <p:cNvSpPr txBox="1">
            <a:spLocks noGrp="1"/>
          </p:cNvSpPr>
          <p:nvPr>
            <p:ph type="subTitle" idx="4294967295"/>
          </p:nvPr>
        </p:nvSpPr>
        <p:spPr>
          <a:xfrm>
            <a:off x="6584862" y="35625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Venus has a beautiful name and is the second planet from the Sun</a:t>
            </a:r>
            <a:endParaRPr sz="900"/>
          </a:p>
        </p:txBody>
      </p: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Köszönjük a figyelmet!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Elérhetőségeink: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+</a:t>
            </a:r>
            <a:r>
              <a:rPr lang="hu-HU" sz="1000" dirty="0"/>
              <a:t>36 30 222 2222	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venomgrade@gmail.com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572000" y="397177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000" dirty="0"/>
              <a:t>A cégünk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572000" y="1353762"/>
            <a:ext cx="3706090" cy="3065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A mi cégünk a </a:t>
            </a:r>
            <a:r>
              <a:rPr lang="hu-HU" sz="1200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Venom</a:t>
            </a:r>
            <a:r>
              <a:rPr lang="hu-HU" sz="1200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. A céget 1 éve alapítottuk meg hárman, mint három régi osztálytárs. A </a:t>
            </a:r>
            <a:r>
              <a:rPr lang="hu-HU" sz="1200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Venom</a:t>
            </a:r>
            <a:r>
              <a:rPr lang="hu-HU" sz="1200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lényege az ,hogy különböző vállalatoknak az informatikai rendszerüket, mint </a:t>
            </a:r>
            <a:r>
              <a:rPr lang="hu-HU" sz="1200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szoftwaresen</a:t>
            </a:r>
            <a:r>
              <a:rPr lang="hu-HU" sz="1200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, mint hardveresen is felújítjuk. A </a:t>
            </a:r>
            <a:r>
              <a:rPr lang="hu-HU" sz="1200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szoftwares</a:t>
            </a:r>
            <a:r>
              <a:rPr lang="hu-HU" sz="1200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felújítás alatt értjük a korszerű operációs rendszer telepítését, a hálózat megújítását ha szükség van rá és a különböző rendszerben felmerülő hibákat is kijavítjuk. Sok szerződésünk van különböző informatikai eszközt áruló cégekkel így a hardveres felújítás viszonylag olcsón és gyorsan történik minőségi termékekkel. A cégünkben profi számítástechnikusi emberek dolgoznak így minden a lehető legmegbízhatóbb módon történik.</a:t>
            </a:r>
            <a:endParaRPr sz="12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4572000" y="944736"/>
            <a:ext cx="471747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Kép 1">
            <a:extLst>
              <a:ext uri="{FF2B5EF4-FFF2-40B4-BE49-F238E27FC236}">
                <a16:creationId xmlns:a16="http://schemas.microsoft.com/office/drawing/2014/main" id="{045BA5F6-6AA1-28E5-3787-94E189F22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01" y="891468"/>
            <a:ext cx="2520000" cy="2520000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5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További foglalatosságaink: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33275" y="3035170"/>
            <a:ext cx="20760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Felhő alapú számítástechnika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34725" y="3164934"/>
            <a:ext cx="2076000" cy="3787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Mobileszközök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34000" y="3188398"/>
            <a:ext cx="2076000" cy="3552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Felhasználókezelés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0514" y="215652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074511" y="215652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871309" y="2149969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251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049;p53">
            <a:extLst>
              <a:ext uri="{FF2B5EF4-FFF2-40B4-BE49-F238E27FC236}">
                <a16:creationId xmlns:a16="http://schemas.microsoft.com/office/drawing/2014/main" id="{1C63BCD7-FA22-B071-A0D9-1B30AFF565FA}"/>
              </a:ext>
            </a:extLst>
          </p:cNvPr>
          <p:cNvGrpSpPr/>
          <p:nvPr/>
        </p:nvGrpSpPr>
        <p:grpSpPr>
          <a:xfrm>
            <a:off x="7253459" y="2327931"/>
            <a:ext cx="238531" cy="339253"/>
            <a:chOff x="3342725" y="2620775"/>
            <a:chExt cx="338775" cy="481825"/>
          </a:xfrm>
          <a:solidFill>
            <a:srgbClr val="ECFF48"/>
          </a:solidFill>
        </p:grpSpPr>
        <p:sp>
          <p:nvSpPr>
            <p:cNvPr id="3" name="Google Shape;6050;p53">
              <a:extLst>
                <a:ext uri="{FF2B5EF4-FFF2-40B4-BE49-F238E27FC236}">
                  <a16:creationId xmlns:a16="http://schemas.microsoft.com/office/drawing/2014/main" id="{FF16432E-CADA-E2BC-5788-3964917D1722}"/>
                </a:ext>
              </a:extLst>
            </p:cNvPr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6051;p53">
              <a:extLst>
                <a:ext uri="{FF2B5EF4-FFF2-40B4-BE49-F238E27FC236}">
                  <a16:creationId xmlns:a16="http://schemas.microsoft.com/office/drawing/2014/main" id="{0CC03935-4403-E614-9EF1-3F5B1EC1713D}"/>
                </a:ext>
              </a:extLst>
            </p:cNvPr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6052;p53">
              <a:extLst>
                <a:ext uri="{FF2B5EF4-FFF2-40B4-BE49-F238E27FC236}">
                  <a16:creationId xmlns:a16="http://schemas.microsoft.com/office/drawing/2014/main" id="{1773460B-2DAF-D873-CBDD-69D51345307D}"/>
                </a:ext>
              </a:extLst>
            </p:cNvPr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" name="Google Shape;6091;p53">
            <a:extLst>
              <a:ext uri="{FF2B5EF4-FFF2-40B4-BE49-F238E27FC236}">
                <a16:creationId xmlns:a16="http://schemas.microsoft.com/office/drawing/2014/main" id="{36A36A1D-EA53-4AB6-E959-2BE997CA3192}"/>
              </a:ext>
            </a:extLst>
          </p:cNvPr>
          <p:cNvSpPr/>
          <p:nvPr/>
        </p:nvSpPr>
        <p:spPr>
          <a:xfrm>
            <a:off x="1588373" y="2394634"/>
            <a:ext cx="339253" cy="20429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rgbClr val="ECFF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5" name="Google Shape;6205;p53">
            <a:extLst>
              <a:ext uri="{FF2B5EF4-FFF2-40B4-BE49-F238E27FC236}">
                <a16:creationId xmlns:a16="http://schemas.microsoft.com/office/drawing/2014/main" id="{9D35664B-6FEF-3D01-47DE-D2E29AC36C02}"/>
              </a:ext>
            </a:extLst>
          </p:cNvPr>
          <p:cNvGrpSpPr/>
          <p:nvPr/>
        </p:nvGrpSpPr>
        <p:grpSpPr>
          <a:xfrm>
            <a:off x="4492480" y="2317985"/>
            <a:ext cx="159039" cy="339253"/>
            <a:chOff x="4584850" y="4399275"/>
            <a:chExt cx="225875" cy="481825"/>
          </a:xfrm>
          <a:solidFill>
            <a:srgbClr val="ECFF48"/>
          </a:solidFill>
        </p:grpSpPr>
        <p:sp>
          <p:nvSpPr>
            <p:cNvPr id="16" name="Google Shape;6206;p53">
              <a:extLst>
                <a:ext uri="{FF2B5EF4-FFF2-40B4-BE49-F238E27FC236}">
                  <a16:creationId xmlns:a16="http://schemas.microsoft.com/office/drawing/2014/main" id="{2C51AEC2-1144-7BCE-6E88-BB7C9B4BB03B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6207;p53">
              <a:extLst>
                <a:ext uri="{FF2B5EF4-FFF2-40B4-BE49-F238E27FC236}">
                  <a16:creationId xmlns:a16="http://schemas.microsoft.com/office/drawing/2014/main" id="{7D835E42-00D8-EF59-B5AF-23A6200A737F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További foglalatosságaink: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33275" y="3035170"/>
            <a:ext cx="20760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Felhő alapú számítástechnika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0514" y="215652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251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091;p53">
            <a:extLst>
              <a:ext uri="{FF2B5EF4-FFF2-40B4-BE49-F238E27FC236}">
                <a16:creationId xmlns:a16="http://schemas.microsoft.com/office/drawing/2014/main" id="{36A36A1D-EA53-4AB6-E959-2BE997CA3192}"/>
              </a:ext>
            </a:extLst>
          </p:cNvPr>
          <p:cNvSpPr/>
          <p:nvPr/>
        </p:nvSpPr>
        <p:spPr>
          <a:xfrm>
            <a:off x="1588373" y="2394634"/>
            <a:ext cx="339253" cy="20429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rgbClr val="ECFF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7F4BBC54-436B-89EE-42F5-E003D7A4159F}"/>
              </a:ext>
            </a:extLst>
          </p:cNvPr>
          <p:cNvSpPr txBox="1"/>
          <p:nvPr/>
        </p:nvSpPr>
        <p:spPr>
          <a:xfrm>
            <a:off x="3076516" y="1614068"/>
            <a:ext cx="5334210" cy="255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A felhő alapú számítástechnika (</a:t>
            </a:r>
            <a:r>
              <a:rPr lang="hu-HU" sz="120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Cloud</a:t>
            </a: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hu-HU" sz="120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Computing</a:t>
            </a: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), illetve az, hogy pontosan mi a felhő, legegyszerűbben így foglalható össze: ezek a szolgáltatások azon alapulnak, hogy a fájlok tárolása és a szoftverek futtatása nem a saját eszközünkön történik. A felhő használata közben adataink egy távoli szerveren találhatók meg, így bármilyen eszközről hozzáférhetünk azokhoz, ha van internetelérésünk.</a:t>
            </a:r>
          </a:p>
          <a:p>
            <a:pPr algn="just"/>
            <a:endParaRPr lang="hu-HU" sz="120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Néhány felhőszolgáltatás:</a:t>
            </a:r>
          </a:p>
          <a:p>
            <a:pPr>
              <a:lnSpc>
                <a:spcPct val="107000"/>
              </a:lnSpc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-Google Drive</a:t>
            </a:r>
          </a:p>
          <a:p>
            <a:pPr>
              <a:lnSpc>
                <a:spcPct val="107000"/>
              </a:lnSpc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-</a:t>
            </a:r>
            <a:r>
              <a:rPr lang="hu-HU" sz="120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ICloud</a:t>
            </a:r>
            <a:endParaRPr lang="hu-HU" sz="120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-</a:t>
            </a:r>
            <a:r>
              <a:rPr lang="hu-HU" sz="120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SkyDrive</a:t>
            </a:r>
            <a:endParaRPr lang="hu-HU" sz="120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-</a:t>
            </a:r>
            <a:r>
              <a:rPr lang="hu-HU" sz="120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Box</a:t>
            </a:r>
            <a:endParaRPr lang="hu-HU" sz="120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12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-</a:t>
            </a:r>
            <a:r>
              <a:rPr lang="hu-HU" sz="120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Dropbox</a:t>
            </a:r>
            <a:endParaRPr lang="hu-HU" sz="120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75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További foglalatosságaink: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34000" y="3188398"/>
            <a:ext cx="2076000" cy="3552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Felhasználókezelés</a:t>
            </a:r>
            <a:endParaRPr dirty="0"/>
          </a:p>
        </p:txBody>
      </p:sp>
      <p:sp>
        <p:nvSpPr>
          <p:cNvPr id="284" name="Google Shape;284;p25"/>
          <p:cNvSpPr/>
          <p:nvPr/>
        </p:nvSpPr>
        <p:spPr>
          <a:xfrm>
            <a:off x="4074511" y="215652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251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" name="Google Shape;6205;p53">
            <a:extLst>
              <a:ext uri="{FF2B5EF4-FFF2-40B4-BE49-F238E27FC236}">
                <a16:creationId xmlns:a16="http://schemas.microsoft.com/office/drawing/2014/main" id="{9D35664B-6FEF-3D01-47DE-D2E29AC36C02}"/>
              </a:ext>
            </a:extLst>
          </p:cNvPr>
          <p:cNvGrpSpPr/>
          <p:nvPr/>
        </p:nvGrpSpPr>
        <p:grpSpPr>
          <a:xfrm>
            <a:off x="4492480" y="2317985"/>
            <a:ext cx="159039" cy="339253"/>
            <a:chOff x="4584850" y="4399275"/>
            <a:chExt cx="225875" cy="481825"/>
          </a:xfrm>
          <a:solidFill>
            <a:srgbClr val="ECFF48"/>
          </a:solidFill>
        </p:grpSpPr>
        <p:sp>
          <p:nvSpPr>
            <p:cNvPr id="16" name="Google Shape;6206;p53">
              <a:extLst>
                <a:ext uri="{FF2B5EF4-FFF2-40B4-BE49-F238E27FC236}">
                  <a16:creationId xmlns:a16="http://schemas.microsoft.com/office/drawing/2014/main" id="{2C51AEC2-1144-7BCE-6E88-BB7C9B4BB03B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6207;p53">
              <a:extLst>
                <a:ext uri="{FF2B5EF4-FFF2-40B4-BE49-F238E27FC236}">
                  <a16:creationId xmlns:a16="http://schemas.microsoft.com/office/drawing/2014/main" id="{7D835E42-00D8-EF59-B5AF-23A6200A737F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279FA2DA-9AFF-B28A-726C-184552855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116363"/>
              </p:ext>
            </p:extLst>
          </p:nvPr>
        </p:nvGraphicFramePr>
        <p:xfrm>
          <a:off x="779511" y="1661093"/>
          <a:ext cx="2256281" cy="2651760"/>
        </p:xfrm>
        <a:graphic>
          <a:graphicData uri="http://schemas.openxmlformats.org/drawingml/2006/table">
            <a:tbl>
              <a:tblPr/>
              <a:tblGrid>
                <a:gridCol w="2256281">
                  <a:extLst>
                    <a:ext uri="{9D8B030D-6E8A-4147-A177-3AD203B41FA5}">
                      <a16:colId xmlns:a16="http://schemas.microsoft.com/office/drawing/2014/main" val="3389044586"/>
                    </a:ext>
                  </a:extLst>
                </a:gridCol>
              </a:tblGrid>
              <a:tr h="2644244">
                <a:tc>
                  <a:txBody>
                    <a:bodyPr/>
                    <a:lstStyle/>
                    <a:p>
                      <a:pPr algn="just" fontAlgn="t"/>
                      <a:r>
                        <a:rPr lang="hu-HU" sz="1400" dirty="0">
                          <a:solidFill>
                            <a:schemeClr val="bg1"/>
                          </a:solidFill>
                          <a:effectLst/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A felhasználókezelést a rendszergazda csinálja. Ő létre tudja hozni a többi felhasználót, majd be tudja állítani azok jogosultságait. Nagyon sok adatot kell tárolnia. Ő tárolja az olyan adatokat mint például a felhasználónév, felhasználó </a:t>
                      </a:r>
                      <a:r>
                        <a:rPr lang="hu-HU" sz="1400" dirty="0" err="1">
                          <a:solidFill>
                            <a:schemeClr val="bg1"/>
                          </a:solidFill>
                          <a:effectLst/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jelszava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effectLst/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, felhasználó Email-címe. </a:t>
                      </a: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546813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36D488B6-C62A-FE25-9C88-2B124A89A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35" y="343761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326C251-DF23-04D7-4B25-3C4C7C4FAE3F}"/>
              </a:ext>
            </a:extLst>
          </p:cNvPr>
          <p:cNvSpPr txBox="1"/>
          <p:nvPr/>
        </p:nvSpPr>
        <p:spPr>
          <a:xfrm>
            <a:off x="6108208" y="1661093"/>
            <a:ext cx="22562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4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Szinte mindig kötelező a telefonszám megadása is, azt is ugyan úgy ő tárolja, és később amikor használatba veszel egy felületet akkor az elmentett adataidat felismeri, és jóváhagyást ad az adott oldalhoz.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87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További foglalatosságaink: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34725" y="3164934"/>
            <a:ext cx="2076000" cy="3787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Mobileszközök</a:t>
            </a:r>
            <a:endParaRPr dirty="0"/>
          </a:p>
        </p:txBody>
      </p:sp>
      <p:sp>
        <p:nvSpPr>
          <p:cNvPr id="288" name="Google Shape;288;p25"/>
          <p:cNvSpPr/>
          <p:nvPr/>
        </p:nvSpPr>
        <p:spPr>
          <a:xfrm>
            <a:off x="6871309" y="2149969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251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049;p53">
            <a:extLst>
              <a:ext uri="{FF2B5EF4-FFF2-40B4-BE49-F238E27FC236}">
                <a16:creationId xmlns:a16="http://schemas.microsoft.com/office/drawing/2014/main" id="{1C63BCD7-FA22-B071-A0D9-1B30AFF565FA}"/>
              </a:ext>
            </a:extLst>
          </p:cNvPr>
          <p:cNvGrpSpPr/>
          <p:nvPr/>
        </p:nvGrpSpPr>
        <p:grpSpPr>
          <a:xfrm>
            <a:off x="7253459" y="2327931"/>
            <a:ext cx="238531" cy="339253"/>
            <a:chOff x="3342725" y="2620775"/>
            <a:chExt cx="338775" cy="481825"/>
          </a:xfrm>
          <a:solidFill>
            <a:srgbClr val="ECFF48"/>
          </a:solidFill>
        </p:grpSpPr>
        <p:sp>
          <p:nvSpPr>
            <p:cNvPr id="3" name="Google Shape;6050;p53">
              <a:extLst>
                <a:ext uri="{FF2B5EF4-FFF2-40B4-BE49-F238E27FC236}">
                  <a16:creationId xmlns:a16="http://schemas.microsoft.com/office/drawing/2014/main" id="{FF16432E-CADA-E2BC-5788-3964917D1722}"/>
                </a:ext>
              </a:extLst>
            </p:cNvPr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6051;p53">
              <a:extLst>
                <a:ext uri="{FF2B5EF4-FFF2-40B4-BE49-F238E27FC236}">
                  <a16:creationId xmlns:a16="http://schemas.microsoft.com/office/drawing/2014/main" id="{0CC03935-4403-E614-9EF1-3F5B1EC1713D}"/>
                </a:ext>
              </a:extLst>
            </p:cNvPr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6052;p53">
              <a:extLst>
                <a:ext uri="{FF2B5EF4-FFF2-40B4-BE49-F238E27FC236}">
                  <a16:creationId xmlns:a16="http://schemas.microsoft.com/office/drawing/2014/main" id="{1773460B-2DAF-D873-CBDD-69D51345307D}"/>
                </a:ext>
              </a:extLst>
            </p:cNvPr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0" name="Google Shape;280;p25">
            <a:extLst>
              <a:ext uri="{FF2B5EF4-FFF2-40B4-BE49-F238E27FC236}">
                <a16:creationId xmlns:a16="http://schemas.microsoft.com/office/drawing/2014/main" id="{242111CA-E449-F8CF-951D-97D8355E0A0C}"/>
              </a:ext>
            </a:extLst>
          </p:cNvPr>
          <p:cNvSpPr txBox="1">
            <a:spLocks/>
          </p:cNvSpPr>
          <p:nvPr/>
        </p:nvSpPr>
        <p:spPr>
          <a:xfrm>
            <a:off x="733275" y="1981212"/>
            <a:ext cx="5219298" cy="251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hu-HU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A mobil eszközök ma már szinte minden gyerek és felnőtt része a mindennapokba. Manapság a mobiltelefonok nem csak a magánéletünk hanem a munkavégzés része ként is szükséges. A cégeknél a megfelelő mobiltelefon beszerzésé körülbelül három fontos szempontból áll pl. biztonság, teljesítmény, árkategória. A ma mobil telefonokon szinte elengedhetetlenek a </a:t>
            </a:r>
            <a:r>
              <a:rPr lang="hu-HU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különbőző</a:t>
            </a:r>
            <a:r>
              <a:rPr lang="hu-HU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funkciók mint például az internetes böngészés, e-mail küldés, fogadás, dokumentumok megtekintése, fénykép, videó, hangfelvételkészítés.</a:t>
            </a:r>
            <a:endParaRPr lang="hu-H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1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35329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Kérdőívünk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90075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218;p23">
            <a:extLst>
              <a:ext uri="{FF2B5EF4-FFF2-40B4-BE49-F238E27FC236}">
                <a16:creationId xmlns:a16="http://schemas.microsoft.com/office/drawing/2014/main" id="{88FF8266-511C-8B48-B928-B90EF378871A}"/>
              </a:ext>
            </a:extLst>
          </p:cNvPr>
          <p:cNvSpPr txBox="1">
            <a:spLocks/>
          </p:cNvSpPr>
          <p:nvPr/>
        </p:nvSpPr>
        <p:spPr>
          <a:xfrm>
            <a:off x="311700" y="1173591"/>
            <a:ext cx="5153918" cy="1184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hu-HU" sz="1200" dirty="0"/>
              <a:t>Készítettünk egy kérdőívet, hogy megnézzük az emberek véleményét, azt, hogy mennyire terjed ki az </a:t>
            </a:r>
            <a:r>
              <a:rPr lang="hu-HU" sz="1200" dirty="0" err="1"/>
              <a:t>ismerettségi</a:t>
            </a:r>
            <a:r>
              <a:rPr lang="hu-HU" sz="1200" dirty="0"/>
              <a:t> körük, valamint hogy egy irodában mire lehet a legnagyobb szükség.</a:t>
            </a:r>
          </a:p>
          <a:p>
            <a:pPr algn="l"/>
            <a:r>
              <a:rPr lang="hu-HU" sz="1200" dirty="0"/>
              <a:t>Ebből fognak látni néhány példát:</a:t>
            </a:r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819D0F62-5F2A-4AF4-B9C6-82CBBB4A4C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386515"/>
              </p:ext>
            </p:extLst>
          </p:nvPr>
        </p:nvGraphicFramePr>
        <p:xfrm>
          <a:off x="879763" y="2571750"/>
          <a:ext cx="3435927" cy="2218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D2DA5610-73DE-4108-97D0-D0AB6345E8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317916"/>
              </p:ext>
            </p:extLst>
          </p:nvPr>
        </p:nvGraphicFramePr>
        <p:xfrm>
          <a:off x="4883752" y="2571750"/>
          <a:ext cx="3435927" cy="2218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35329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Kérdőívünk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90075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4F29B72-0D21-4E36-9A95-6EA6616CA8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378626"/>
              </p:ext>
            </p:extLst>
          </p:nvPr>
        </p:nvGraphicFramePr>
        <p:xfrm>
          <a:off x="436391" y="1705633"/>
          <a:ext cx="3983181" cy="253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4F29B72-0D21-4E36-9A95-6EA6616CA8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053100"/>
              </p:ext>
            </p:extLst>
          </p:nvPr>
        </p:nvGraphicFramePr>
        <p:xfrm>
          <a:off x="4724430" y="1697824"/>
          <a:ext cx="3983181" cy="2544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15021509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CFF48"/>
      </a:accent1>
      <a:accent2>
        <a:srgbClr val="ECFF48"/>
      </a:accent2>
      <a:accent3>
        <a:srgbClr val="ECFF48"/>
      </a:accent3>
      <a:accent4>
        <a:srgbClr val="ECFF48"/>
      </a:accent4>
      <a:accent5>
        <a:srgbClr val="ECFF48"/>
      </a:accent5>
      <a:accent6>
        <a:srgbClr val="ECFF48"/>
      </a:accent6>
      <a:hlink>
        <a:srgbClr val="ECFF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793</Words>
  <Application>Microsoft Office PowerPoint</Application>
  <PresentationFormat>Diavetítés a képernyőre (16:9 oldalarány)</PresentationFormat>
  <Paragraphs>130</Paragraphs>
  <Slides>24</Slides>
  <Notes>24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32" baseType="lpstr">
      <vt:lpstr>Roboto Mono Thin</vt:lpstr>
      <vt:lpstr>Roboto Black</vt:lpstr>
      <vt:lpstr>Didact Gothic</vt:lpstr>
      <vt:lpstr>Bree Serif</vt:lpstr>
      <vt:lpstr>Roboto Light</vt:lpstr>
      <vt:lpstr>Roboto Thin</vt:lpstr>
      <vt:lpstr>Arial</vt:lpstr>
      <vt:lpstr>WEB PROPOSAL</vt:lpstr>
      <vt:lpstr>Venom</vt:lpstr>
      <vt:lpstr>A cég tagjai</vt:lpstr>
      <vt:lpstr>A cégünk</vt:lpstr>
      <vt:lpstr>További foglalatosságaink:</vt:lpstr>
      <vt:lpstr>További foglalatosságaink:</vt:lpstr>
      <vt:lpstr>További foglalatosságaink:</vt:lpstr>
      <vt:lpstr>További foglalatosságaink:</vt:lpstr>
      <vt:lpstr>Kérdőívünk</vt:lpstr>
      <vt:lpstr>Kérdőívünk</vt:lpstr>
      <vt:lpstr>Kérdőívünk</vt:lpstr>
      <vt:lpstr>Projektünk</vt:lpstr>
      <vt:lpstr>—SOMEONE FAMOUS</vt:lpstr>
      <vt:lpstr>NOW</vt:lpstr>
      <vt:lpstr>FUTURE</vt:lpstr>
      <vt:lpstr>MAJOR REQUIREMENTS</vt:lpstr>
      <vt:lpstr>BUDGET</vt:lpstr>
      <vt:lpstr>OUR GOALS</vt:lpstr>
      <vt:lpstr>PREDICTED RESULTS</vt:lpstr>
      <vt:lpstr>SNEAK PEEK</vt:lpstr>
      <vt:lpstr>A VIDEO IS A GOOD IDEA</vt:lpstr>
      <vt:lpstr>PROJECT STAGES</vt:lpstr>
      <vt:lpstr>OUR TIMELINE</vt:lpstr>
      <vt:lpstr>OUR PARTNERS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Venom</dc:title>
  <dc:creator>Suli</dc:creator>
  <cp:lastModifiedBy>Péter Eperjesi</cp:lastModifiedBy>
  <cp:revision>24</cp:revision>
  <dcterms:modified xsi:type="dcterms:W3CDTF">2022-12-16T09:20:07Z</dcterms:modified>
</cp:coreProperties>
</file>