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7"/>
  </p:notesMasterIdLst>
  <p:sldIdLst>
    <p:sldId id="256" r:id="rId2"/>
    <p:sldId id="273" r:id="rId3"/>
    <p:sldId id="281" r:id="rId4"/>
    <p:sldId id="258" r:id="rId5"/>
    <p:sldId id="259" r:id="rId6"/>
    <p:sldId id="275" r:id="rId7"/>
    <p:sldId id="282" r:id="rId8"/>
    <p:sldId id="276" r:id="rId9"/>
    <p:sldId id="277" r:id="rId10"/>
    <p:sldId id="257" r:id="rId11"/>
    <p:sldId id="278" r:id="rId12"/>
    <p:sldId id="279" r:id="rId13"/>
    <p:sldId id="260" r:id="rId14"/>
    <p:sldId id="280" r:id="rId15"/>
    <p:sldId id="274" r:id="rId16"/>
  </p:sldIdLst>
  <p:sldSz cx="9144000" cy="5143500" type="screen16x9"/>
  <p:notesSz cx="6858000" cy="9144000"/>
  <p:embeddedFontLst>
    <p:embeddedFont>
      <p:font typeface="Bree Serif" panose="020B0604020202020204" charset="-18"/>
      <p:regular r:id="rId18"/>
    </p:embeddedFont>
    <p:embeddedFont>
      <p:font typeface="Roboto Black" panose="02000000000000000000" pitchFamily="2" charset="0"/>
      <p:bold r:id="rId19"/>
      <p:boldItalic r:id="rId20"/>
    </p:embeddedFont>
    <p:embeddedFont>
      <p:font typeface="Roboto Light" panose="02000000000000000000" pitchFamily="2" charset="0"/>
      <p:regular r:id="rId21"/>
      <p:bold r:id="rId22"/>
      <p:italic r:id="rId23"/>
      <p:boldItalic r:id="rId24"/>
    </p:embeddedFont>
    <p:embeddedFont>
      <p:font typeface="Roboto Mono Thin" panose="02070309020205020404" pitchFamily="49" charset="0"/>
      <p:regular r:id="rId25"/>
      <p:bold r:id="rId26"/>
      <p:italic r:id="rId27"/>
      <p:boldItalic r:id="rId28"/>
    </p:embeddedFont>
    <p:embeddedFont>
      <p:font typeface="Roboto Thin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515BB-75A1-464B-8A0D-E562BDA1BDF1}">
  <a:tblStyle styleId="{A8C515BB-75A1-464B-8A0D-E562BDA1BD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3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 operációs rendszerek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Munka1!$A$1:$C$1</c:f>
              <c:strCache>
                <c:ptCount val="3"/>
                <c:pt idx="0">
                  <c:v>Microsoft Windows</c:v>
                </c:pt>
                <c:pt idx="1">
                  <c:v>Linux</c:v>
                </c:pt>
                <c:pt idx="2">
                  <c:v>Mac OS X</c:v>
                </c:pt>
              </c:strCache>
            </c:strRef>
          </c:cat>
          <c:val>
            <c:numRef>
              <c:f>Munka1!$A$2:$C$2</c:f>
              <c:numCache>
                <c:formatCode>General</c:formatCode>
                <c:ptCount val="3"/>
                <c:pt idx="0">
                  <c:v>50</c:v>
                </c:pt>
                <c:pt idx="1">
                  <c:v>33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EF-4700-B213-92BBCA4BD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1678960"/>
        <c:axId val="781678544"/>
        <c:axId val="0"/>
      </c:bar3DChart>
      <c:catAx>
        <c:axId val="78167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81678544"/>
        <c:crosses val="autoZero"/>
        <c:auto val="1"/>
        <c:lblAlgn val="ctr"/>
        <c:lblOffset val="100"/>
        <c:noMultiLvlLbl val="0"/>
      </c:catAx>
      <c:valAx>
        <c:axId val="78167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8167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</a:t>
            </a:r>
            <a:r>
              <a:rPr lang="hu-HU" baseline="0"/>
              <a:t> mobiloperációs rendszerek</a:t>
            </a:r>
            <a:endParaRPr lang="hu-H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Munka1!$A$4:$B$4</c:f>
              <c:strCache>
                <c:ptCount val="2"/>
                <c:pt idx="0">
                  <c:v>Android</c:v>
                </c:pt>
                <c:pt idx="1">
                  <c:v>IOS</c:v>
                </c:pt>
              </c:strCache>
            </c:strRef>
          </c:cat>
          <c:val>
            <c:numRef>
              <c:f>Munka1!$A$5:$B$5</c:f>
              <c:numCache>
                <c:formatCode>General</c:formatCode>
                <c:ptCount val="2"/>
                <c:pt idx="0">
                  <c:v>28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8-401D-A928-779AFB812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8809264"/>
        <c:axId val="878808016"/>
        <c:axId val="0"/>
      </c:bar3DChart>
      <c:catAx>
        <c:axId val="87880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8016"/>
        <c:crosses val="autoZero"/>
        <c:auto val="1"/>
        <c:lblAlgn val="ctr"/>
        <c:lblOffset val="100"/>
        <c:noMultiLvlLbl val="0"/>
      </c:catAx>
      <c:valAx>
        <c:axId val="87880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</a:t>
            </a:r>
            <a:r>
              <a:rPr lang="hu-HU" baseline="0"/>
              <a:t> kommunikációs szoftverek</a:t>
            </a:r>
            <a:endParaRPr lang="hu-H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Munka1!$A$13:$C$13</c:f>
              <c:strCache>
                <c:ptCount val="3"/>
                <c:pt idx="0">
                  <c:v>Discord</c:v>
                </c:pt>
                <c:pt idx="1">
                  <c:v>Skype</c:v>
                </c:pt>
                <c:pt idx="2">
                  <c:v>Teams</c:v>
                </c:pt>
              </c:strCache>
            </c:strRef>
          </c:cat>
          <c:val>
            <c:numRef>
              <c:f>Munka1!$A$14:$C$14</c:f>
              <c:numCache>
                <c:formatCode>General</c:formatCode>
                <c:ptCount val="3"/>
                <c:pt idx="0">
                  <c:v>40</c:v>
                </c:pt>
                <c:pt idx="1">
                  <c:v>48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3-46CD-9D0C-F20B9FC1D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4902752"/>
        <c:axId val="984920640"/>
        <c:axId val="0"/>
      </c:bar3DChart>
      <c:catAx>
        <c:axId val="98490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84920640"/>
        <c:crosses val="autoZero"/>
        <c:auto val="1"/>
        <c:lblAlgn val="ctr"/>
        <c:lblOffset val="100"/>
        <c:noMultiLvlLbl val="0"/>
      </c:catAx>
      <c:valAx>
        <c:axId val="98492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8490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 böngészők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Munka1!$A$7:$G$7</c:f>
              <c:strCache>
                <c:ptCount val="7"/>
                <c:pt idx="0">
                  <c:v>Brave</c:v>
                </c:pt>
                <c:pt idx="1">
                  <c:v>Chrome</c:v>
                </c:pt>
                <c:pt idx="2">
                  <c:v>Edge</c:v>
                </c:pt>
                <c:pt idx="3">
                  <c:v>Explorer</c:v>
                </c:pt>
                <c:pt idx="4">
                  <c:v>Firefox</c:v>
                </c:pt>
                <c:pt idx="5">
                  <c:v>Opera</c:v>
                </c:pt>
                <c:pt idx="6">
                  <c:v>Safari</c:v>
                </c:pt>
              </c:strCache>
            </c:strRef>
          </c:cat>
          <c:val>
            <c:numRef>
              <c:f>Munka1!$A$8:$G$8</c:f>
              <c:numCache>
                <c:formatCode>General</c:formatCode>
                <c:ptCount val="7"/>
                <c:pt idx="0">
                  <c:v>27</c:v>
                </c:pt>
                <c:pt idx="1">
                  <c:v>49</c:v>
                </c:pt>
                <c:pt idx="2">
                  <c:v>38</c:v>
                </c:pt>
                <c:pt idx="3">
                  <c:v>36</c:v>
                </c:pt>
                <c:pt idx="4">
                  <c:v>49</c:v>
                </c:pt>
                <c:pt idx="5">
                  <c:v>34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7-4790-95DE-CE9BA1793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8795120"/>
        <c:axId val="878800528"/>
        <c:axId val="0"/>
      </c:bar3DChart>
      <c:catAx>
        <c:axId val="87879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0528"/>
        <c:crosses val="autoZero"/>
        <c:auto val="1"/>
        <c:lblAlgn val="ctr"/>
        <c:lblOffset val="100"/>
        <c:noMultiLvlLbl val="0"/>
      </c:catAx>
      <c:valAx>
        <c:axId val="87880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7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</a:t>
            </a:r>
            <a:r>
              <a:rPr lang="hu-HU" baseline="0"/>
              <a:t> szoftver csomagok</a:t>
            </a:r>
            <a:endParaRPr lang="hu-H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Munka1!$A$10:$E$10</c:f>
              <c:strCache>
                <c:ptCount val="5"/>
                <c:pt idx="0">
                  <c:v>Microsoft Office</c:v>
                </c:pt>
                <c:pt idx="1">
                  <c:v>Google Workspace</c:v>
                </c:pt>
                <c:pt idx="2">
                  <c:v>Apple Office Suite</c:v>
                </c:pt>
                <c:pt idx="3">
                  <c:v>FreeOffice</c:v>
                </c:pt>
                <c:pt idx="4">
                  <c:v>LibreOffice</c:v>
                </c:pt>
              </c:strCache>
            </c:strRef>
          </c:cat>
          <c:val>
            <c:numRef>
              <c:f>Munka1!$A$11:$E$11</c:f>
              <c:numCache>
                <c:formatCode>General</c:formatCode>
                <c:ptCount val="5"/>
                <c:pt idx="0">
                  <c:v>49</c:v>
                </c:pt>
                <c:pt idx="1">
                  <c:v>35</c:v>
                </c:pt>
                <c:pt idx="2">
                  <c:v>12</c:v>
                </c:pt>
                <c:pt idx="3">
                  <c:v>5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03-4B3E-8746-8BC81DE35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79649344"/>
        <c:axId val="779650176"/>
        <c:axId val="0"/>
      </c:bar3DChart>
      <c:catAx>
        <c:axId val="77964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79650176"/>
        <c:crosses val="autoZero"/>
        <c:auto val="1"/>
        <c:lblAlgn val="ctr"/>
        <c:lblOffset val="100"/>
        <c:noMultiLvlLbl val="0"/>
      </c:catAx>
      <c:valAx>
        <c:axId val="77965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79649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879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856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44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84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92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3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93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68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1"/>
                </a:solidFill>
              </a:rPr>
              <a:t>Venom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165313" y="4181150"/>
            <a:ext cx="3201662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„Szolgáitok vagyunk!”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9FA44D0-CD59-4516-B10E-FCF4FD9A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175" y="626667"/>
            <a:ext cx="2520000" cy="2520000"/>
          </a:xfrm>
          <a:prstGeom prst="ellipse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Kérdőívünk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218;p23">
            <a:extLst>
              <a:ext uri="{FF2B5EF4-FFF2-40B4-BE49-F238E27FC236}">
                <a16:creationId xmlns:a16="http://schemas.microsoft.com/office/drawing/2014/main" id="{88FF8266-511C-8B48-B928-B90EF378871A}"/>
              </a:ext>
            </a:extLst>
          </p:cNvPr>
          <p:cNvSpPr txBox="1">
            <a:spLocks/>
          </p:cNvSpPr>
          <p:nvPr/>
        </p:nvSpPr>
        <p:spPr>
          <a:xfrm>
            <a:off x="311700" y="1173591"/>
            <a:ext cx="5153918" cy="1184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hu-HU" sz="1200" dirty="0"/>
              <a:t>Készítettünk egy kérdőívet, hogy megnézzük az emberek véleményét, azt, hogy mennyire terjed ki az </a:t>
            </a:r>
            <a:r>
              <a:rPr lang="hu-HU" sz="1200" dirty="0" err="1"/>
              <a:t>ismerettségi</a:t>
            </a:r>
            <a:r>
              <a:rPr lang="hu-HU" sz="1200" dirty="0"/>
              <a:t> körük, valamint hogy egy irodában mire lehet a legnagyobb szükség.</a:t>
            </a:r>
          </a:p>
          <a:p>
            <a:pPr algn="l"/>
            <a:r>
              <a:rPr lang="hu-HU" sz="1200" dirty="0"/>
              <a:t>Ebből fognak látni néhány példát:</a:t>
            </a:r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819D0F62-5F2A-4AF4-B9C6-82CBBB4A4C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386515"/>
              </p:ext>
            </p:extLst>
          </p:nvPr>
        </p:nvGraphicFramePr>
        <p:xfrm>
          <a:off x="879763" y="2571750"/>
          <a:ext cx="3435927" cy="2218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D2DA5610-73DE-4108-97D0-D0AB6345E8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317916"/>
              </p:ext>
            </p:extLst>
          </p:nvPr>
        </p:nvGraphicFramePr>
        <p:xfrm>
          <a:off x="4883752" y="2571750"/>
          <a:ext cx="3435927" cy="2218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CF8D16-3C97-453E-96DC-659FAD2A75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381008"/>
              </p:ext>
            </p:extLst>
          </p:nvPr>
        </p:nvGraphicFramePr>
        <p:xfrm>
          <a:off x="4724430" y="1697824"/>
          <a:ext cx="3983181" cy="25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Kérdőívünk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4F29B72-0D21-4E36-9A95-6EA6616CA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378626"/>
              </p:ext>
            </p:extLst>
          </p:nvPr>
        </p:nvGraphicFramePr>
        <p:xfrm>
          <a:off x="436391" y="1705633"/>
          <a:ext cx="3983181" cy="25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1502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Kérdőívünk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FE685D-16C7-49F9-A5C2-5BD9A0E14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56026"/>
              </p:ext>
            </p:extLst>
          </p:nvPr>
        </p:nvGraphicFramePr>
        <p:xfrm>
          <a:off x="2053936" y="1507355"/>
          <a:ext cx="5036128" cy="3063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286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701427" y="179429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Projektünk</a:t>
            </a:r>
            <a:endParaRPr dirty="0"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773424" y="255531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dirty="0"/>
              <a:t>Jelenleg egy külföldi utazási irodával dolgozunk együtt. Itt a cég rendszereit kell felülvizsgálnunk, valamint újítanunk azon részein, ahol szükséges.</a:t>
            </a:r>
          </a:p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dirty="0"/>
              <a:t>Központi irodájukban 80 számítógép üzemel, míg a másik négy kisebb irodákban 20 gép található. Ezeken mind Windows 7 fut.</a:t>
            </a:r>
            <a:endParaRPr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-229960" y="2299149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6186160" y="1746939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6289443" y="1909045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6628696" y="3577984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6624599" y="1810560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6484378" y="3198371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6558929" y="330096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6559616" y="3361165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6643749" y="3391257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7080827" y="3361165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7110920" y="2998640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7110920" y="2941191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7203259" y="2941191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7576715" y="2941191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7606121" y="3023948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7606121" y="3342688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5905718" y="1994552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5969326" y="1994552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6037044" y="1994552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6066464" y="2086204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6067137" y="2582089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6156068" y="2612195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6866728" y="2612195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6841420" y="2565001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5844158" y="3556098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5957022" y="3526680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5987115" y="3155274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5987115" y="3096450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6073296" y="3096450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6972747" y="3096450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7002839" y="3206578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6931711" y="3201107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6758662" y="2924777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6758662" y="2465816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6759349" y="2409040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6847578" y="2409040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7781906" y="2378948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7812012" y="2267459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7812012" y="22147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6705996" y="2924089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7043888" y="155747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7043888" y="1645032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7014469" y="2221626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6528836" y="2251045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6470012" y="2251045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6470012" y="2335865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6470012" y="2774301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6398884" y="2754464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058;p53">
            <a:extLst>
              <a:ext uri="{FF2B5EF4-FFF2-40B4-BE49-F238E27FC236}">
                <a16:creationId xmlns:a16="http://schemas.microsoft.com/office/drawing/2014/main" id="{66348543-0011-6733-97A3-FC5819EF2B30}"/>
              </a:ext>
            </a:extLst>
          </p:cNvPr>
          <p:cNvGrpSpPr/>
          <p:nvPr/>
        </p:nvGrpSpPr>
        <p:grpSpPr>
          <a:xfrm>
            <a:off x="6874261" y="1140421"/>
            <a:ext cx="339253" cy="318042"/>
            <a:chOff x="4456875" y="2635825"/>
            <a:chExt cx="481825" cy="451700"/>
          </a:xfrm>
          <a:solidFill>
            <a:schemeClr val="accent6"/>
          </a:solidFill>
        </p:grpSpPr>
        <p:sp>
          <p:nvSpPr>
            <p:cNvPr id="3" name="Google Shape;6059;p53">
              <a:extLst>
                <a:ext uri="{FF2B5EF4-FFF2-40B4-BE49-F238E27FC236}">
                  <a16:creationId xmlns:a16="http://schemas.microsoft.com/office/drawing/2014/main" id="{5929B8CD-62A8-5448-CEAD-65DC7F85A397}"/>
                </a:ext>
              </a:extLst>
            </p:cNvPr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60;p53">
              <a:extLst>
                <a:ext uri="{FF2B5EF4-FFF2-40B4-BE49-F238E27FC236}">
                  <a16:creationId xmlns:a16="http://schemas.microsoft.com/office/drawing/2014/main" id="{66DBAD45-073D-6971-C5FB-15A2BBE22186}"/>
                </a:ext>
              </a:extLst>
            </p:cNvPr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61;p53">
              <a:extLst>
                <a:ext uri="{FF2B5EF4-FFF2-40B4-BE49-F238E27FC236}">
                  <a16:creationId xmlns:a16="http://schemas.microsoft.com/office/drawing/2014/main" id="{EED7D09E-DB16-17B8-C748-EA069A946335}"/>
                </a:ext>
              </a:extLst>
            </p:cNvPr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6062;p53">
              <a:extLst>
                <a:ext uri="{FF2B5EF4-FFF2-40B4-BE49-F238E27FC236}">
                  <a16:creationId xmlns:a16="http://schemas.microsoft.com/office/drawing/2014/main" id="{A19E82E2-8BC6-EB99-3B34-25B7964B9EB7}"/>
                </a:ext>
              </a:extLst>
            </p:cNvPr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6063;p53">
              <a:extLst>
                <a:ext uri="{FF2B5EF4-FFF2-40B4-BE49-F238E27FC236}">
                  <a16:creationId xmlns:a16="http://schemas.microsoft.com/office/drawing/2014/main" id="{555062F2-76B3-B85E-FD9A-3B83DCB443F0}"/>
                </a:ext>
              </a:extLst>
            </p:cNvPr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064;p53">
              <a:extLst>
                <a:ext uri="{FF2B5EF4-FFF2-40B4-BE49-F238E27FC236}">
                  <a16:creationId xmlns:a16="http://schemas.microsoft.com/office/drawing/2014/main" id="{94557A9A-A528-9DB0-8B0B-20E8B37A1F18}"/>
                </a:ext>
              </a:extLst>
            </p:cNvPr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" name="Google Shape;5934;p53">
            <a:extLst>
              <a:ext uri="{FF2B5EF4-FFF2-40B4-BE49-F238E27FC236}">
                <a16:creationId xmlns:a16="http://schemas.microsoft.com/office/drawing/2014/main" id="{EF0CD0B9-C2F0-5B97-F60F-C653469CB10F}"/>
              </a:ext>
            </a:extLst>
          </p:cNvPr>
          <p:cNvGrpSpPr/>
          <p:nvPr/>
        </p:nvGrpSpPr>
        <p:grpSpPr>
          <a:xfrm>
            <a:off x="5448831" y="3446760"/>
            <a:ext cx="339253" cy="218676"/>
            <a:chOff x="1492675" y="1520750"/>
            <a:chExt cx="481825" cy="310575"/>
          </a:xfrm>
          <a:solidFill>
            <a:schemeClr val="accent6"/>
          </a:solidFill>
        </p:grpSpPr>
        <p:sp>
          <p:nvSpPr>
            <p:cNvPr id="10" name="Google Shape;5935;p53">
              <a:extLst>
                <a:ext uri="{FF2B5EF4-FFF2-40B4-BE49-F238E27FC236}">
                  <a16:creationId xmlns:a16="http://schemas.microsoft.com/office/drawing/2014/main" id="{BC3F4CA2-9A60-6300-4CCC-B53DECA3FE44}"/>
                </a:ext>
              </a:extLst>
            </p:cNvPr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936;p53">
              <a:extLst>
                <a:ext uri="{FF2B5EF4-FFF2-40B4-BE49-F238E27FC236}">
                  <a16:creationId xmlns:a16="http://schemas.microsoft.com/office/drawing/2014/main" id="{1B9512B0-C32F-2080-966F-CE629FAD54F5}"/>
                </a:ext>
              </a:extLst>
            </p:cNvPr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" name="Google Shape;6325;p54">
            <a:extLst>
              <a:ext uri="{FF2B5EF4-FFF2-40B4-BE49-F238E27FC236}">
                <a16:creationId xmlns:a16="http://schemas.microsoft.com/office/drawing/2014/main" id="{AD335C5A-0052-2FC5-D9B7-9F1FDC1ACB32}"/>
              </a:ext>
            </a:extLst>
          </p:cNvPr>
          <p:cNvSpPr/>
          <p:nvPr/>
        </p:nvSpPr>
        <p:spPr>
          <a:xfrm>
            <a:off x="5486658" y="1830108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6717;p55">
            <a:extLst>
              <a:ext uri="{FF2B5EF4-FFF2-40B4-BE49-F238E27FC236}">
                <a16:creationId xmlns:a16="http://schemas.microsoft.com/office/drawing/2014/main" id="{9FE4C7BD-2317-CD0E-89A2-9CBB5BA9ADFC}"/>
              </a:ext>
            </a:extLst>
          </p:cNvPr>
          <p:cNvGrpSpPr/>
          <p:nvPr/>
        </p:nvGrpSpPr>
        <p:grpSpPr>
          <a:xfrm>
            <a:off x="7636119" y="1828347"/>
            <a:ext cx="351786" cy="326274"/>
            <a:chOff x="-62511900" y="4129100"/>
            <a:chExt cx="304050" cy="282000"/>
          </a:xfrm>
          <a:solidFill>
            <a:schemeClr val="accent6"/>
          </a:solidFill>
        </p:grpSpPr>
        <p:sp>
          <p:nvSpPr>
            <p:cNvPr id="14" name="Google Shape;6718;p55">
              <a:extLst>
                <a:ext uri="{FF2B5EF4-FFF2-40B4-BE49-F238E27FC236}">
                  <a16:creationId xmlns:a16="http://schemas.microsoft.com/office/drawing/2014/main" id="{DBAEA543-4D4D-2354-D8F9-CFFFB88A93B3}"/>
                </a:ext>
              </a:extLst>
            </p:cNvPr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19;p55">
              <a:extLst>
                <a:ext uri="{FF2B5EF4-FFF2-40B4-BE49-F238E27FC236}">
                  <a16:creationId xmlns:a16="http://schemas.microsoft.com/office/drawing/2014/main" id="{E67728EC-0454-DA07-C97F-D2EE6B187EE9}"/>
                </a:ext>
              </a:extLst>
            </p:cNvPr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720;p55">
              <a:extLst>
                <a:ext uri="{FF2B5EF4-FFF2-40B4-BE49-F238E27FC236}">
                  <a16:creationId xmlns:a16="http://schemas.microsoft.com/office/drawing/2014/main" id="{4CDA8B90-9287-19FA-00D6-17010B7089F9}"/>
                </a:ext>
              </a:extLst>
            </p:cNvPr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721;p55">
              <a:extLst>
                <a:ext uri="{FF2B5EF4-FFF2-40B4-BE49-F238E27FC236}">
                  <a16:creationId xmlns:a16="http://schemas.microsoft.com/office/drawing/2014/main" id="{6FD5EB99-CE91-7EB3-5B6B-7D6C43DB945B}"/>
                </a:ext>
              </a:extLst>
            </p:cNvPr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22;p55">
              <a:extLst>
                <a:ext uri="{FF2B5EF4-FFF2-40B4-BE49-F238E27FC236}">
                  <a16:creationId xmlns:a16="http://schemas.microsoft.com/office/drawing/2014/main" id="{AB3441B1-3F16-B22B-C5B0-02C0EBA2275F}"/>
                </a:ext>
              </a:extLst>
            </p:cNvPr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7279;p56">
            <a:extLst>
              <a:ext uri="{FF2B5EF4-FFF2-40B4-BE49-F238E27FC236}">
                <a16:creationId xmlns:a16="http://schemas.microsoft.com/office/drawing/2014/main" id="{BB0348F8-7CA9-C9AB-6512-1EBFE2441C7A}"/>
              </a:ext>
            </a:extLst>
          </p:cNvPr>
          <p:cNvGrpSpPr/>
          <p:nvPr/>
        </p:nvGrpSpPr>
        <p:grpSpPr>
          <a:xfrm>
            <a:off x="7438940" y="3431948"/>
            <a:ext cx="357468" cy="356497"/>
            <a:chOff x="-31455100" y="3909350"/>
            <a:chExt cx="294600" cy="293800"/>
          </a:xfrm>
          <a:solidFill>
            <a:schemeClr val="accent6"/>
          </a:solidFill>
        </p:grpSpPr>
        <p:sp>
          <p:nvSpPr>
            <p:cNvPr id="20" name="Google Shape;7280;p56">
              <a:extLst>
                <a:ext uri="{FF2B5EF4-FFF2-40B4-BE49-F238E27FC236}">
                  <a16:creationId xmlns:a16="http://schemas.microsoft.com/office/drawing/2014/main" id="{AF0D9331-AD55-0AC7-D9F3-A6561FDF9241}"/>
                </a:ext>
              </a:extLst>
            </p:cNvPr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81;p56">
              <a:extLst>
                <a:ext uri="{FF2B5EF4-FFF2-40B4-BE49-F238E27FC236}">
                  <a16:creationId xmlns:a16="http://schemas.microsoft.com/office/drawing/2014/main" id="{513E3CF7-7E61-727A-BBF8-EB836531C895}"/>
                </a:ext>
              </a:extLst>
            </p:cNvPr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Költségterv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18;p23">
            <a:extLst>
              <a:ext uri="{FF2B5EF4-FFF2-40B4-BE49-F238E27FC236}">
                <a16:creationId xmlns:a16="http://schemas.microsoft.com/office/drawing/2014/main" id="{13B9C5B1-78B4-93BF-74EF-EC29713B8198}"/>
              </a:ext>
            </a:extLst>
          </p:cNvPr>
          <p:cNvSpPr txBox="1">
            <a:spLocks/>
          </p:cNvSpPr>
          <p:nvPr/>
        </p:nvSpPr>
        <p:spPr>
          <a:xfrm>
            <a:off x="443345" y="1157274"/>
            <a:ext cx="6477001" cy="211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endParaRPr lang="hu-HU" sz="1200" dirty="0"/>
          </a:p>
        </p:txBody>
      </p:sp>
      <p:sp>
        <p:nvSpPr>
          <p:cNvPr id="6" name="Google Shape;218;p23">
            <a:extLst>
              <a:ext uri="{FF2B5EF4-FFF2-40B4-BE49-F238E27FC236}">
                <a16:creationId xmlns:a16="http://schemas.microsoft.com/office/drawing/2014/main" id="{B72FD4C3-A087-2255-417B-6171C5406A70}"/>
              </a:ext>
            </a:extLst>
          </p:cNvPr>
          <p:cNvSpPr txBox="1">
            <a:spLocks/>
          </p:cNvSpPr>
          <p:nvPr/>
        </p:nvSpPr>
        <p:spPr>
          <a:xfrm>
            <a:off x="789681" y="1157274"/>
            <a:ext cx="4669009" cy="355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hu-HU" sz="1200" dirty="0"/>
              <a:t>Alap hálózati csomag (635659 Ft + pl. elosztók)</a:t>
            </a:r>
          </a:p>
          <a:p>
            <a:pPr algn="l"/>
            <a:r>
              <a:rPr lang="hu-HU" sz="1200" dirty="0"/>
              <a:t>	Router: Cisco RV340-K9-G5 Router (244480 Ft)</a:t>
            </a:r>
          </a:p>
          <a:p>
            <a:pPr algn="l"/>
            <a:r>
              <a:rPr lang="hu-HU" sz="1200" dirty="0"/>
              <a:t>	</a:t>
            </a:r>
            <a:r>
              <a:rPr lang="hu-HU" sz="1200" dirty="0" err="1"/>
              <a:t>Switch</a:t>
            </a:r>
            <a:r>
              <a:rPr lang="hu-HU" sz="1200" dirty="0"/>
              <a:t>: Cisco SF110-24-EU (33320 Ft)</a:t>
            </a:r>
          </a:p>
          <a:p>
            <a:pPr algn="l"/>
            <a:r>
              <a:rPr lang="hu-HU" sz="1200" dirty="0"/>
              <a:t>	</a:t>
            </a:r>
            <a:r>
              <a:rPr lang="hu-HU" sz="1200" dirty="0" err="1"/>
              <a:t>Acces</a:t>
            </a:r>
            <a:r>
              <a:rPr lang="hu-HU" sz="1200" dirty="0"/>
              <a:t> </a:t>
            </a:r>
            <a:r>
              <a:rPr lang="hu-HU" sz="1200" dirty="0" err="1"/>
              <a:t>point</a:t>
            </a:r>
            <a:r>
              <a:rPr lang="hu-HU" sz="1200" dirty="0"/>
              <a:t>: Cisco AIR-AP1852I-E-K9 (357859 Ft)</a:t>
            </a:r>
          </a:p>
          <a:p>
            <a:pPr algn="l"/>
            <a:r>
              <a:rPr lang="hu-HU" sz="1200" dirty="0"/>
              <a:t>	Elosztók, </a:t>
            </a:r>
            <a:r>
              <a:rPr lang="hu-HU" sz="1200" dirty="0" err="1"/>
              <a:t>hosszabítók</a:t>
            </a:r>
            <a:r>
              <a:rPr lang="hu-HU" sz="1200" dirty="0"/>
              <a:t>: 5 </a:t>
            </a:r>
            <a:r>
              <a:rPr lang="hu-HU" sz="1200" dirty="0" err="1"/>
              <a:t>Plug</a:t>
            </a:r>
            <a:r>
              <a:rPr lang="hu-HU" sz="1200" dirty="0"/>
              <a:t> 5M (db 6000 Ft)</a:t>
            </a:r>
          </a:p>
          <a:p>
            <a:pPr algn="l"/>
            <a:endParaRPr lang="hu-HU" sz="1200" dirty="0"/>
          </a:p>
          <a:p>
            <a:pPr algn="l"/>
            <a:r>
              <a:rPr lang="hu-HU" sz="1200" dirty="0"/>
              <a:t>Haladó hálózati csomag (917,891 Ft + pl. elosztók)</a:t>
            </a:r>
          </a:p>
          <a:p>
            <a:pPr algn="l"/>
            <a:r>
              <a:rPr lang="hu-HU" sz="1200" dirty="0"/>
              <a:t>	Router: Cisco C891F-K9 Router (402322 Ft)</a:t>
            </a:r>
          </a:p>
          <a:p>
            <a:pPr algn="l"/>
            <a:r>
              <a:rPr lang="hu-HU" sz="1200" dirty="0"/>
              <a:t>	</a:t>
            </a:r>
            <a:r>
              <a:rPr lang="hu-HU" sz="1200" dirty="0" err="1"/>
              <a:t>Switch</a:t>
            </a:r>
            <a:r>
              <a:rPr lang="hu-HU" sz="1200" dirty="0"/>
              <a:t>: Cisco SF112-24-EU (74160 Ft)</a:t>
            </a:r>
          </a:p>
          <a:p>
            <a:pPr algn="l"/>
            <a:r>
              <a:rPr lang="hu-HU" sz="1200" dirty="0"/>
              <a:t>	</a:t>
            </a:r>
            <a:r>
              <a:rPr lang="hu-HU" sz="1200" dirty="0" err="1"/>
              <a:t>Acces</a:t>
            </a:r>
            <a:r>
              <a:rPr lang="hu-HU" sz="1200" dirty="0"/>
              <a:t> </a:t>
            </a:r>
            <a:r>
              <a:rPr lang="hu-HU" sz="1200" dirty="0" err="1"/>
              <a:t>point</a:t>
            </a:r>
            <a:r>
              <a:rPr lang="hu-HU" sz="1200" dirty="0"/>
              <a:t>: Cisco AIR-AP3802I-E-K9(441409 Ft)</a:t>
            </a:r>
          </a:p>
          <a:p>
            <a:pPr algn="l"/>
            <a:r>
              <a:rPr lang="hu-HU" sz="1200" dirty="0"/>
              <a:t>	Elosztók, </a:t>
            </a:r>
            <a:r>
              <a:rPr lang="hu-HU" sz="1200" dirty="0" err="1"/>
              <a:t>hosszabítók</a:t>
            </a:r>
            <a:r>
              <a:rPr lang="hu-HU" sz="1200" dirty="0"/>
              <a:t>: 5 </a:t>
            </a:r>
            <a:r>
              <a:rPr lang="hu-HU" sz="1200" dirty="0" err="1"/>
              <a:t>Plug</a:t>
            </a:r>
            <a:r>
              <a:rPr lang="hu-HU" sz="1200" dirty="0"/>
              <a:t> 5M (db 6000 Ft)</a:t>
            </a:r>
          </a:p>
          <a:p>
            <a:pPr algn="l"/>
            <a:endParaRPr lang="hu-HU" sz="1200" dirty="0"/>
          </a:p>
          <a:p>
            <a:pPr algn="l"/>
            <a:r>
              <a:rPr lang="hu-HU" sz="1200" dirty="0"/>
              <a:t>Microsoft 365 Vállalati standard verzió: 4500 Ft felhasználó/hó</a:t>
            </a:r>
          </a:p>
          <a:p>
            <a:pPr algn="l"/>
            <a:endParaRPr lang="hu-HU" sz="1200" dirty="0"/>
          </a:p>
          <a:p>
            <a:pPr algn="l"/>
            <a:r>
              <a:rPr lang="hu-HU" sz="1200" dirty="0"/>
              <a:t>Szolgáltatások:</a:t>
            </a:r>
          </a:p>
          <a:p>
            <a:pPr algn="l"/>
            <a:r>
              <a:rPr lang="hu-HU" sz="1200" dirty="0"/>
              <a:t>Hálózat teljes összeszerelése: 50000 Ft</a:t>
            </a:r>
          </a:p>
          <a:p>
            <a:pPr algn="l"/>
            <a:r>
              <a:rPr lang="hu-HU" sz="1200" dirty="0"/>
              <a:t>Hálózat </a:t>
            </a:r>
            <a:r>
              <a:rPr lang="hu-HU" sz="1200" dirty="0" err="1"/>
              <a:t>szoftwares</a:t>
            </a:r>
            <a:r>
              <a:rPr lang="hu-HU" sz="1200" dirty="0"/>
              <a:t> konfigurálása: 75000 Ft</a:t>
            </a:r>
          </a:p>
          <a:p>
            <a:pPr algn="l"/>
            <a:r>
              <a:rPr lang="hu-HU" sz="1200" dirty="0"/>
              <a:t>Operációsrendszerek telepítése: 3000 Ft</a:t>
            </a:r>
          </a:p>
        </p:txBody>
      </p:sp>
    </p:spTree>
    <p:extLst>
      <p:ext uri="{BB962C8B-B14F-4D97-AF65-F5344CB8AC3E}">
        <p14:creationId xmlns:p14="http://schemas.microsoft.com/office/powerpoint/2010/main" val="426063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Köszönjük a figyelmet!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Elérhetőségeink: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+</a:t>
            </a:r>
            <a:r>
              <a:rPr lang="hu-HU" sz="1000" dirty="0"/>
              <a:t>36 30 222 2222	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venomgrade@gmail.com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cég tagjai</a:t>
            </a:r>
            <a:endParaRPr dirty="0"/>
          </a:p>
        </p:txBody>
      </p:sp>
      <p:sp>
        <p:nvSpPr>
          <p:cNvPr id="1115" name="Google Shape;1115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1905000"/>
            <a:ext cx="3086408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900" dirty="0"/>
              <a:t>32 éves, informatikus, rendszerüzemeltető</a:t>
            </a:r>
            <a:endParaRPr sz="900" dirty="0"/>
          </a:p>
        </p:txBody>
      </p:sp>
      <p:sp>
        <p:nvSpPr>
          <p:cNvPr id="1116" name="Google Shape;1116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2971800"/>
            <a:ext cx="3086408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900" dirty="0"/>
              <a:t>32 éves, informatikus, egy adatvizualizációs rendszer hatékonyságának növelésében vett részt, ez játssza </a:t>
            </a:r>
            <a:r>
              <a:rPr lang="hu-HU" sz="900" dirty="0" err="1"/>
              <a:t>venomot</a:t>
            </a:r>
            <a:endParaRPr sz="900" dirty="0"/>
          </a:p>
        </p:txBody>
      </p:sp>
      <p:sp>
        <p:nvSpPr>
          <p:cNvPr id="1117" name="Google Shape;1117;p39"/>
          <p:cNvSpPr txBox="1">
            <a:spLocks noGrp="1"/>
          </p:cNvSpPr>
          <p:nvPr>
            <p:ph type="subTitle" idx="4294967295"/>
          </p:nvPr>
        </p:nvSpPr>
        <p:spPr>
          <a:xfrm>
            <a:off x="5745891" y="4038600"/>
            <a:ext cx="3086407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900" dirty="0"/>
              <a:t>32 éves, programozó, webfejlesztő</a:t>
            </a:r>
            <a:endParaRPr sz="900" dirty="0"/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Tóth Bertalan</a:t>
            </a:r>
            <a:endParaRPr sz="1000" dirty="0"/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2775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 err="1"/>
              <a:t>Ondics</a:t>
            </a:r>
            <a:r>
              <a:rPr lang="hu-HU" sz="1000" dirty="0"/>
              <a:t> Gábor</a:t>
            </a:r>
            <a:endParaRPr sz="1000" dirty="0"/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Eperjesi Péter</a:t>
            </a:r>
            <a:endParaRPr sz="1000" dirty="0"/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Kép 7">
            <a:extLst>
              <a:ext uri="{FF2B5EF4-FFF2-40B4-BE49-F238E27FC236}">
                <a16:creationId xmlns:a16="http://schemas.microsoft.com/office/drawing/2014/main" id="{79F4A84C-4061-432C-A8DE-A433F1D3A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52" t="456" r="30368"/>
          <a:stretch/>
        </p:blipFill>
        <p:spPr>
          <a:xfrm>
            <a:off x="3345980" y="1428635"/>
            <a:ext cx="1385240" cy="3309202"/>
          </a:xfrm>
          <a:prstGeom prst="rect">
            <a:avLst/>
          </a:prstGeom>
        </p:spPr>
      </p:pic>
      <p:cxnSp>
        <p:nvCxnSpPr>
          <p:cNvPr id="1112" name="Google Shape;1112;p39"/>
          <p:cNvCxnSpPr/>
          <p:nvPr/>
        </p:nvCxnSpPr>
        <p:spPr>
          <a:xfrm>
            <a:off x="4038600" y="1905000"/>
            <a:ext cx="145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2" name="Kép 11">
            <a:extLst>
              <a:ext uri="{FF2B5EF4-FFF2-40B4-BE49-F238E27FC236}">
                <a16:creationId xmlns:a16="http://schemas.microsoft.com/office/drawing/2014/main" id="{C5ADAF89-95AE-4572-BA46-E6D178D178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52" r="34329"/>
          <a:stretch/>
        </p:blipFill>
        <p:spPr>
          <a:xfrm>
            <a:off x="1856423" y="1428635"/>
            <a:ext cx="1385241" cy="3316967"/>
          </a:xfrm>
          <a:prstGeom prst="rect">
            <a:avLst/>
          </a:prstGeom>
        </p:spPr>
      </p:pic>
      <p:cxnSp>
        <p:nvCxnSpPr>
          <p:cNvPr id="1113" name="Google Shape;1113;p39"/>
          <p:cNvCxnSpPr/>
          <p:nvPr/>
        </p:nvCxnSpPr>
        <p:spPr>
          <a:xfrm>
            <a:off x="2714700" y="2971800"/>
            <a:ext cx="2781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EDA64D7B-CBB3-4872-A2FB-5F1F0471AF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77" r="38958"/>
          <a:stretch/>
        </p:blipFill>
        <p:spPr>
          <a:xfrm>
            <a:off x="303893" y="1428635"/>
            <a:ext cx="1442871" cy="3323173"/>
          </a:xfrm>
          <a:prstGeom prst="rect">
            <a:avLst/>
          </a:prstGeom>
        </p:spPr>
      </p:pic>
      <p:cxnSp>
        <p:nvCxnSpPr>
          <p:cNvPr id="1114" name="Google Shape;1114;p39"/>
          <p:cNvCxnSpPr/>
          <p:nvPr/>
        </p:nvCxnSpPr>
        <p:spPr>
          <a:xfrm>
            <a:off x="1152600" y="4038600"/>
            <a:ext cx="4343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284332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Bemutatkozás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89093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63CEC0CC-8860-9BAA-09DA-848B13BEC58F}"/>
              </a:ext>
            </a:extLst>
          </p:cNvPr>
          <p:cNvSpPr txBox="1">
            <a:spLocks/>
          </p:cNvSpPr>
          <p:nvPr/>
        </p:nvSpPr>
        <p:spPr>
          <a:xfrm>
            <a:off x="311700" y="1056191"/>
            <a:ext cx="8520600" cy="113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hu-HU" sz="1200" u="sng" dirty="0"/>
              <a:t>Tóth Bertalan</a:t>
            </a:r>
          </a:p>
          <a:p>
            <a:pPr algn="just">
              <a:spcAft>
                <a:spcPts val="600"/>
              </a:spcAft>
            </a:pPr>
            <a:r>
              <a:rPr lang="hu-HU" sz="1100" dirty="0"/>
              <a:t>Tóth Bertalannak hívnak 32 éves informatikus, azon belül rendszerüzemeltető. Szeretek sportolni, focizni és pingpongozni szoktam heti szinten barátokkal. Hobbiként szoktam </a:t>
            </a:r>
            <a:r>
              <a:rPr lang="hu-HU" sz="1100" dirty="0" err="1"/>
              <a:t>videójátékozni</a:t>
            </a:r>
            <a:r>
              <a:rPr lang="hu-HU" sz="1100" dirty="0"/>
              <a:t> és programokat írni. Eddig az életemben </a:t>
            </a:r>
            <a:r>
              <a:rPr lang="hu-HU" sz="1100" dirty="0" err="1"/>
              <a:t>rendeszerüzemeltetőként</a:t>
            </a:r>
            <a:r>
              <a:rPr lang="hu-HU" sz="1100" dirty="0"/>
              <a:t> helyezkedtem el </a:t>
            </a:r>
            <a:r>
              <a:rPr lang="hu-HU" sz="1100" dirty="0" err="1"/>
              <a:t>cégeknél.A</a:t>
            </a:r>
            <a:r>
              <a:rPr lang="hu-HU" sz="1100" dirty="0"/>
              <a:t> cégek ahol dolgoztam: Microsoft, </a:t>
            </a:r>
            <a:r>
              <a:rPr lang="hu-HU" sz="1100" dirty="0" err="1"/>
              <a:t>EpicGames</a:t>
            </a:r>
            <a:r>
              <a:rPr lang="hu-HU" sz="1100" dirty="0"/>
              <a:t>. Mostanára úgy érzem, elég tapasztalatot szereztem </a:t>
            </a:r>
            <a:r>
              <a:rPr lang="hu-HU" sz="1100" dirty="0" err="1"/>
              <a:t>ahoz</a:t>
            </a:r>
            <a:r>
              <a:rPr lang="hu-HU" sz="1100" dirty="0"/>
              <a:t> hogy teljesítsem az álmomat, létrehozzak egy saját vállalkozást kettő régi osztálytársammal.</a:t>
            </a:r>
          </a:p>
        </p:txBody>
      </p:sp>
      <p:sp>
        <p:nvSpPr>
          <p:cNvPr id="14" name="Google Shape;275;p25">
            <a:extLst>
              <a:ext uri="{FF2B5EF4-FFF2-40B4-BE49-F238E27FC236}">
                <a16:creationId xmlns:a16="http://schemas.microsoft.com/office/drawing/2014/main" id="{CD578B6A-55A3-09ED-A795-8C7F4123317C}"/>
              </a:ext>
            </a:extLst>
          </p:cNvPr>
          <p:cNvSpPr txBox="1">
            <a:spLocks/>
          </p:cNvSpPr>
          <p:nvPr/>
        </p:nvSpPr>
        <p:spPr>
          <a:xfrm>
            <a:off x="311700" y="2356206"/>
            <a:ext cx="8520600" cy="102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hu-HU" sz="1200" u="sng" dirty="0" err="1"/>
              <a:t>Ondics</a:t>
            </a:r>
            <a:r>
              <a:rPr lang="hu-HU" sz="1200" u="sng" dirty="0"/>
              <a:t> Gábor</a:t>
            </a:r>
          </a:p>
          <a:p>
            <a:pPr algn="just">
              <a:spcAft>
                <a:spcPts val="600"/>
              </a:spcAft>
            </a:pPr>
            <a:r>
              <a:rPr lang="hu-HU" sz="1100" dirty="0" err="1"/>
              <a:t>Ondics</a:t>
            </a:r>
            <a:r>
              <a:rPr lang="hu-HU" sz="1100" dirty="0"/>
              <a:t> Gábor vagyok 32 éves, kreatív és innovatív informatikus, 12 év szakmai tapasztalattal. Az előző munkahelyemen az adatvizualizációs rendszer hatékonyságának növelésében vettem részt. Szeretek sportolni, </a:t>
            </a:r>
            <a:r>
              <a:rPr lang="hu-HU" sz="1100" dirty="0" err="1"/>
              <a:t>edzeni</a:t>
            </a:r>
            <a:r>
              <a:rPr lang="hu-HU" sz="1100" dirty="0"/>
              <a:t> és programozni. Hobbi szinten szoktam kosarazni és videójátékokkal játszani. Az a célom, hogy két barátommal egy jól működő saját vállalkozást vezessünk.</a:t>
            </a:r>
          </a:p>
        </p:txBody>
      </p:sp>
      <p:sp>
        <p:nvSpPr>
          <p:cNvPr id="18" name="Google Shape;275;p25">
            <a:extLst>
              <a:ext uri="{FF2B5EF4-FFF2-40B4-BE49-F238E27FC236}">
                <a16:creationId xmlns:a16="http://schemas.microsoft.com/office/drawing/2014/main" id="{086817CC-7CE4-D093-7B60-04810948F989}"/>
              </a:ext>
            </a:extLst>
          </p:cNvPr>
          <p:cNvSpPr txBox="1">
            <a:spLocks/>
          </p:cNvSpPr>
          <p:nvPr/>
        </p:nvSpPr>
        <p:spPr>
          <a:xfrm>
            <a:off x="311700" y="3545770"/>
            <a:ext cx="8520600" cy="102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hu-HU" sz="1200" u="sng" dirty="0"/>
              <a:t>Eperjesi Péter</a:t>
            </a:r>
          </a:p>
          <a:p>
            <a:pPr algn="just">
              <a:spcAft>
                <a:spcPts val="600"/>
              </a:spcAft>
            </a:pPr>
            <a:r>
              <a:rPr lang="hu-HU" sz="1100" dirty="0"/>
              <a:t>Eperjesi Péter vagyok, 32 éves programozó és webfejlesztő több mint 10 év szakmai tapasztalattal. Korábban hét alkalmazás fejlesztésében vettem részt, valamint dolgoztam a </a:t>
            </a:r>
            <a:r>
              <a:rPr lang="hu-HU" sz="1100" dirty="0" err="1"/>
              <a:t>Meta-nál</a:t>
            </a:r>
            <a:r>
              <a:rPr lang="hu-HU" sz="1100" dirty="0"/>
              <a:t>. Hobbiként szoktam videójátékokkal játszani és </a:t>
            </a:r>
            <a:r>
              <a:rPr lang="hu-HU" sz="1100" dirty="0" err="1"/>
              <a:t>edzeni</a:t>
            </a:r>
            <a:r>
              <a:rPr lang="hu-HU" sz="1100" dirty="0"/>
              <a:t>. Két régi osztálytársammal alapítottunk egy céget, a </a:t>
            </a:r>
            <a:r>
              <a:rPr lang="hu-HU" sz="1100" dirty="0" err="1"/>
              <a:t>Venom</a:t>
            </a:r>
            <a:r>
              <a:rPr lang="hu-HU" sz="1100" dirty="0"/>
              <a:t>-ot, ahol most dolgozok.</a:t>
            </a:r>
          </a:p>
        </p:txBody>
      </p:sp>
    </p:spTree>
    <p:extLst>
      <p:ext uri="{BB962C8B-B14F-4D97-AF65-F5344CB8AC3E}">
        <p14:creationId xmlns:p14="http://schemas.microsoft.com/office/powerpoint/2010/main" val="25307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572000" y="397177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/>
              <a:t>A cégünk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572000" y="1353762"/>
            <a:ext cx="3706090" cy="3065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 mi cégünk a </a:t>
            </a:r>
            <a:r>
              <a:rPr lang="hu-HU" sz="12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Venom</a:t>
            </a: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. A céget 1 éve alapítottuk meg hárman, mint három régi osztálytárs. A </a:t>
            </a:r>
            <a:r>
              <a:rPr lang="hu-HU" sz="12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Venom</a:t>
            </a: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lényege az ,hogy különböző vállalatoknak az informatikai rendszerüket, mint </a:t>
            </a:r>
            <a:r>
              <a:rPr lang="hu-HU" sz="12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szoftwaresen</a:t>
            </a: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, mint hardveresen is felújítjuk. A </a:t>
            </a:r>
            <a:r>
              <a:rPr lang="hu-HU" sz="12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szoftwares</a:t>
            </a: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felújítás alatt értjük a korszerű operációs rendszer telepítését, a hálózat megújítását ha szükség van rá és a különböző rendszerben felmerülő hibákat is kijavítjuk. Sok szerződésünk van különböző informatikai eszközt áruló cégekkel így a hardveres felújítás viszonylag olcsón és gyorsan történik minőségi termékekkel. A cégünkben profi számítástechnikusi emberek dolgoznak így minden a lehető legmegbízhatóbb módon történik.</a:t>
            </a:r>
            <a:endParaRPr sz="12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4572000" y="944736"/>
            <a:ext cx="471747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Kép 1">
            <a:extLst>
              <a:ext uri="{FF2B5EF4-FFF2-40B4-BE49-F238E27FC236}">
                <a16:creationId xmlns:a16="http://schemas.microsoft.com/office/drawing/2014/main" id="{045BA5F6-6AA1-28E5-3787-94E189F2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01" y="891468"/>
            <a:ext cx="2520000" cy="2520000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5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33275" y="3035170"/>
            <a:ext cx="2076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Felhő alapú számítástechnika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34725" y="3164934"/>
            <a:ext cx="2076000" cy="3787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Mobileszközök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34000" y="3188398"/>
            <a:ext cx="2076000" cy="3552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Felhasználókezelés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0514" y="215652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74511" y="215652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71309" y="214996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049;p53">
            <a:extLst>
              <a:ext uri="{FF2B5EF4-FFF2-40B4-BE49-F238E27FC236}">
                <a16:creationId xmlns:a16="http://schemas.microsoft.com/office/drawing/2014/main" id="{1C63BCD7-FA22-B071-A0D9-1B30AFF565FA}"/>
              </a:ext>
            </a:extLst>
          </p:cNvPr>
          <p:cNvGrpSpPr/>
          <p:nvPr/>
        </p:nvGrpSpPr>
        <p:grpSpPr>
          <a:xfrm>
            <a:off x="7253459" y="2327931"/>
            <a:ext cx="238531" cy="339253"/>
            <a:chOff x="3342725" y="2620775"/>
            <a:chExt cx="338775" cy="481825"/>
          </a:xfrm>
          <a:solidFill>
            <a:srgbClr val="ECFF48"/>
          </a:solidFill>
        </p:grpSpPr>
        <p:sp>
          <p:nvSpPr>
            <p:cNvPr id="3" name="Google Shape;6050;p53">
              <a:extLst>
                <a:ext uri="{FF2B5EF4-FFF2-40B4-BE49-F238E27FC236}">
                  <a16:creationId xmlns:a16="http://schemas.microsoft.com/office/drawing/2014/main" id="{FF16432E-CADA-E2BC-5788-3964917D1722}"/>
                </a:ext>
              </a:extLst>
            </p:cNvPr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51;p53">
              <a:extLst>
                <a:ext uri="{FF2B5EF4-FFF2-40B4-BE49-F238E27FC236}">
                  <a16:creationId xmlns:a16="http://schemas.microsoft.com/office/drawing/2014/main" id="{0CC03935-4403-E614-9EF1-3F5B1EC1713D}"/>
                </a:ext>
              </a:extLst>
            </p:cNvPr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52;p53">
              <a:extLst>
                <a:ext uri="{FF2B5EF4-FFF2-40B4-BE49-F238E27FC236}">
                  <a16:creationId xmlns:a16="http://schemas.microsoft.com/office/drawing/2014/main" id="{1773460B-2DAF-D873-CBDD-69D51345307D}"/>
                </a:ext>
              </a:extLst>
            </p:cNvPr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" name="Google Shape;6091;p53">
            <a:extLst>
              <a:ext uri="{FF2B5EF4-FFF2-40B4-BE49-F238E27FC236}">
                <a16:creationId xmlns:a16="http://schemas.microsoft.com/office/drawing/2014/main" id="{36A36A1D-EA53-4AB6-E959-2BE997CA3192}"/>
              </a:ext>
            </a:extLst>
          </p:cNvPr>
          <p:cNvSpPr/>
          <p:nvPr/>
        </p:nvSpPr>
        <p:spPr>
          <a:xfrm>
            <a:off x="1588373" y="2394634"/>
            <a:ext cx="339253" cy="20429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ECFF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5" name="Google Shape;6205;p53">
            <a:extLst>
              <a:ext uri="{FF2B5EF4-FFF2-40B4-BE49-F238E27FC236}">
                <a16:creationId xmlns:a16="http://schemas.microsoft.com/office/drawing/2014/main" id="{9D35664B-6FEF-3D01-47DE-D2E29AC36C02}"/>
              </a:ext>
            </a:extLst>
          </p:cNvPr>
          <p:cNvGrpSpPr/>
          <p:nvPr/>
        </p:nvGrpSpPr>
        <p:grpSpPr>
          <a:xfrm>
            <a:off x="4492480" y="2317985"/>
            <a:ext cx="159039" cy="339253"/>
            <a:chOff x="4584850" y="4399275"/>
            <a:chExt cx="225875" cy="481825"/>
          </a:xfrm>
          <a:solidFill>
            <a:srgbClr val="ECFF48"/>
          </a:solidFill>
        </p:grpSpPr>
        <p:sp>
          <p:nvSpPr>
            <p:cNvPr id="16" name="Google Shape;6206;p53">
              <a:extLst>
                <a:ext uri="{FF2B5EF4-FFF2-40B4-BE49-F238E27FC236}">
                  <a16:creationId xmlns:a16="http://schemas.microsoft.com/office/drawing/2014/main" id="{2C51AEC2-1144-7BCE-6E88-BB7C9B4BB03B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6207;p53">
              <a:extLst>
                <a:ext uri="{FF2B5EF4-FFF2-40B4-BE49-F238E27FC236}">
                  <a16:creationId xmlns:a16="http://schemas.microsoft.com/office/drawing/2014/main" id="{7D835E42-00D8-EF59-B5AF-23A6200A737F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33275" y="3035170"/>
            <a:ext cx="2076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Felhő alapú számítástechnika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0514" y="215652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091;p53">
            <a:extLst>
              <a:ext uri="{FF2B5EF4-FFF2-40B4-BE49-F238E27FC236}">
                <a16:creationId xmlns:a16="http://schemas.microsoft.com/office/drawing/2014/main" id="{36A36A1D-EA53-4AB6-E959-2BE997CA3192}"/>
              </a:ext>
            </a:extLst>
          </p:cNvPr>
          <p:cNvSpPr/>
          <p:nvPr/>
        </p:nvSpPr>
        <p:spPr>
          <a:xfrm>
            <a:off x="1588373" y="2394634"/>
            <a:ext cx="339253" cy="20429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ECFF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F4BBC54-436B-89EE-42F5-E003D7A4159F}"/>
              </a:ext>
            </a:extLst>
          </p:cNvPr>
          <p:cNvSpPr txBox="1"/>
          <p:nvPr/>
        </p:nvSpPr>
        <p:spPr>
          <a:xfrm>
            <a:off x="3076516" y="1614068"/>
            <a:ext cx="5334210" cy="255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A felhő alapú számítástechnika (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Cloud</a:t>
            </a: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Computing</a:t>
            </a: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), illetve az, hogy pontosan mi a felhő, legegyszerűbben így foglalható össze: ezek a szolgáltatások azon alapulnak, hogy a fájlok tárolása és a szoftverek futtatása nem a saját eszközünkön történik. A felhő használata közben adataink egy távoli szerveren találhatók meg, így bármilyen eszközről hozzáférhetünk azokhoz, ha van internetelérésünk.</a:t>
            </a:r>
          </a:p>
          <a:p>
            <a:pPr algn="just"/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Néhány felhőszolgáltatás:</a:t>
            </a: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-Google Drive</a:t>
            </a: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ICloud</a:t>
            </a:r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SkyDrive</a:t>
            </a:r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Box</a:t>
            </a:r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Dropbox</a:t>
            </a:r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5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33275" y="3035170"/>
            <a:ext cx="2076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Felhő alapú számítástechnika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0514" y="215652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091;p53">
            <a:extLst>
              <a:ext uri="{FF2B5EF4-FFF2-40B4-BE49-F238E27FC236}">
                <a16:creationId xmlns:a16="http://schemas.microsoft.com/office/drawing/2014/main" id="{36A36A1D-EA53-4AB6-E959-2BE997CA3192}"/>
              </a:ext>
            </a:extLst>
          </p:cNvPr>
          <p:cNvSpPr/>
          <p:nvPr/>
        </p:nvSpPr>
        <p:spPr>
          <a:xfrm>
            <a:off x="1588373" y="2394634"/>
            <a:ext cx="339253" cy="20429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ECFF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F4BBC54-436B-89EE-42F5-E003D7A4159F}"/>
              </a:ext>
            </a:extLst>
          </p:cNvPr>
          <p:cNvSpPr txBox="1"/>
          <p:nvPr/>
        </p:nvSpPr>
        <p:spPr>
          <a:xfrm>
            <a:off x="3076516" y="1614068"/>
            <a:ext cx="27008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Előnyei: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Költséghatékonyság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Sebesség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Rugalmas hozzáférhetőség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Biztonságos back-</a:t>
            </a:r>
            <a:r>
              <a:rPr lang="hu-HU" sz="12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up</a:t>
            </a:r>
            <a:endParaRPr lang="hu-HU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Kezelhetőség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Skálázhatóság</a:t>
            </a:r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Hátrányai: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Biztonsági rés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Internetelérési probléma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Szolgáltatás-kiesés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Szolgáltatásváltási nehézségek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Limitált hozzáférhet</a:t>
            </a:r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őség</a:t>
            </a:r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DAE95202-5F17-C27D-F5F8-43472DB1EBED}"/>
              </a:ext>
            </a:extLst>
          </p:cNvPr>
          <p:cNvSpPr txBox="1"/>
          <p:nvPr/>
        </p:nvSpPr>
        <p:spPr>
          <a:xfrm>
            <a:off x="6026726" y="1614068"/>
            <a:ext cx="2361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Összegzés </a:t>
            </a:r>
            <a:r>
              <a:rPr lang="hu-HU" sz="12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képpen</a:t>
            </a:r>
            <a:r>
              <a:rPr lang="hu-HU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elmondhatjuk, hogy mint minden rendszernek, a felhőszolgáltatásoknak is megvannak a maguk előnyei és hátrányai. Ugyanakkor láthatóan jóval több és hasznosabb előnye van, éppen ezért választják egyre többen ezt a módszert. Véleményünk szerint érdemes felhőszolgáltatásra váltani, mivel nagyban megkönnyítheti az ember életét.</a:t>
            </a:r>
          </a:p>
        </p:txBody>
      </p:sp>
    </p:spTree>
    <p:extLst>
      <p:ext uri="{BB962C8B-B14F-4D97-AF65-F5344CB8AC3E}">
        <p14:creationId xmlns:p14="http://schemas.microsoft.com/office/powerpoint/2010/main" val="418268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34000" y="3188398"/>
            <a:ext cx="2076000" cy="3552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Felhasználókezelés</a:t>
            </a:r>
            <a:endParaRPr dirty="0"/>
          </a:p>
        </p:txBody>
      </p:sp>
      <p:sp>
        <p:nvSpPr>
          <p:cNvPr id="284" name="Google Shape;284;p25"/>
          <p:cNvSpPr/>
          <p:nvPr/>
        </p:nvSpPr>
        <p:spPr>
          <a:xfrm>
            <a:off x="4074511" y="215652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6205;p53">
            <a:extLst>
              <a:ext uri="{FF2B5EF4-FFF2-40B4-BE49-F238E27FC236}">
                <a16:creationId xmlns:a16="http://schemas.microsoft.com/office/drawing/2014/main" id="{9D35664B-6FEF-3D01-47DE-D2E29AC36C02}"/>
              </a:ext>
            </a:extLst>
          </p:cNvPr>
          <p:cNvGrpSpPr/>
          <p:nvPr/>
        </p:nvGrpSpPr>
        <p:grpSpPr>
          <a:xfrm>
            <a:off x="4492480" y="2317985"/>
            <a:ext cx="159039" cy="339253"/>
            <a:chOff x="4584850" y="4399275"/>
            <a:chExt cx="225875" cy="481825"/>
          </a:xfrm>
          <a:solidFill>
            <a:srgbClr val="ECFF48"/>
          </a:solidFill>
        </p:grpSpPr>
        <p:sp>
          <p:nvSpPr>
            <p:cNvPr id="16" name="Google Shape;6206;p53">
              <a:extLst>
                <a:ext uri="{FF2B5EF4-FFF2-40B4-BE49-F238E27FC236}">
                  <a16:creationId xmlns:a16="http://schemas.microsoft.com/office/drawing/2014/main" id="{2C51AEC2-1144-7BCE-6E88-BB7C9B4BB03B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6207;p53">
              <a:extLst>
                <a:ext uri="{FF2B5EF4-FFF2-40B4-BE49-F238E27FC236}">
                  <a16:creationId xmlns:a16="http://schemas.microsoft.com/office/drawing/2014/main" id="{7D835E42-00D8-EF59-B5AF-23A6200A737F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279FA2DA-9AFF-B28A-726C-184552855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16363"/>
              </p:ext>
            </p:extLst>
          </p:nvPr>
        </p:nvGraphicFramePr>
        <p:xfrm>
          <a:off x="779511" y="1661093"/>
          <a:ext cx="2256281" cy="2651760"/>
        </p:xfrm>
        <a:graphic>
          <a:graphicData uri="http://schemas.openxmlformats.org/drawingml/2006/table">
            <a:tbl>
              <a:tblPr/>
              <a:tblGrid>
                <a:gridCol w="2256281">
                  <a:extLst>
                    <a:ext uri="{9D8B030D-6E8A-4147-A177-3AD203B41FA5}">
                      <a16:colId xmlns:a16="http://schemas.microsoft.com/office/drawing/2014/main" val="3389044586"/>
                    </a:ext>
                  </a:extLst>
                </a:gridCol>
              </a:tblGrid>
              <a:tr h="2644244">
                <a:tc>
                  <a:txBody>
                    <a:bodyPr/>
                    <a:lstStyle/>
                    <a:p>
                      <a:pPr algn="just" fontAlgn="t"/>
                      <a:r>
                        <a:rPr lang="hu-HU" sz="1400" dirty="0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A felhasználókezelést a rendszergazda csinálja. Ő létre tudja hozni a többi felhasználót, majd be tudja állítani azok jogosultságait. Nagyon sok adatot kell tárolnia. Ő tárolja az olyan adatokat mint például a felhasználónév, felhasználó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jelszava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, felhasználó Email-címe. </a:t>
                      </a: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546813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36D488B6-C62A-FE25-9C88-2B124A89A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35" y="343761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326C251-DF23-04D7-4B25-3C4C7C4FAE3F}"/>
              </a:ext>
            </a:extLst>
          </p:cNvPr>
          <p:cNvSpPr txBox="1"/>
          <p:nvPr/>
        </p:nvSpPr>
        <p:spPr>
          <a:xfrm>
            <a:off x="6108208" y="1661093"/>
            <a:ext cx="2256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4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Szinte mindig kötelező a telefonszám megadása is, azt is ugyan úgy ő tárolja, és később amikor használatba veszel egy felületet akkor az elmentett adataidat felismeri, és jóváhagyást ad az adott oldalhoz.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87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34725" y="3164934"/>
            <a:ext cx="2076000" cy="3787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Mobileszközök</a:t>
            </a:r>
            <a:endParaRPr dirty="0"/>
          </a:p>
        </p:txBody>
      </p:sp>
      <p:sp>
        <p:nvSpPr>
          <p:cNvPr id="288" name="Google Shape;288;p25"/>
          <p:cNvSpPr/>
          <p:nvPr/>
        </p:nvSpPr>
        <p:spPr>
          <a:xfrm>
            <a:off x="6871309" y="214996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049;p53">
            <a:extLst>
              <a:ext uri="{FF2B5EF4-FFF2-40B4-BE49-F238E27FC236}">
                <a16:creationId xmlns:a16="http://schemas.microsoft.com/office/drawing/2014/main" id="{1C63BCD7-FA22-B071-A0D9-1B30AFF565FA}"/>
              </a:ext>
            </a:extLst>
          </p:cNvPr>
          <p:cNvGrpSpPr/>
          <p:nvPr/>
        </p:nvGrpSpPr>
        <p:grpSpPr>
          <a:xfrm>
            <a:off x="7253459" y="2327931"/>
            <a:ext cx="238531" cy="339253"/>
            <a:chOff x="3342725" y="2620775"/>
            <a:chExt cx="338775" cy="481825"/>
          </a:xfrm>
          <a:solidFill>
            <a:srgbClr val="ECFF48"/>
          </a:solidFill>
        </p:grpSpPr>
        <p:sp>
          <p:nvSpPr>
            <p:cNvPr id="3" name="Google Shape;6050;p53">
              <a:extLst>
                <a:ext uri="{FF2B5EF4-FFF2-40B4-BE49-F238E27FC236}">
                  <a16:creationId xmlns:a16="http://schemas.microsoft.com/office/drawing/2014/main" id="{FF16432E-CADA-E2BC-5788-3964917D1722}"/>
                </a:ext>
              </a:extLst>
            </p:cNvPr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51;p53">
              <a:extLst>
                <a:ext uri="{FF2B5EF4-FFF2-40B4-BE49-F238E27FC236}">
                  <a16:creationId xmlns:a16="http://schemas.microsoft.com/office/drawing/2014/main" id="{0CC03935-4403-E614-9EF1-3F5B1EC1713D}"/>
                </a:ext>
              </a:extLst>
            </p:cNvPr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52;p53">
              <a:extLst>
                <a:ext uri="{FF2B5EF4-FFF2-40B4-BE49-F238E27FC236}">
                  <a16:creationId xmlns:a16="http://schemas.microsoft.com/office/drawing/2014/main" id="{1773460B-2DAF-D873-CBDD-69D51345307D}"/>
                </a:ext>
              </a:extLst>
            </p:cNvPr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0" name="Google Shape;280;p25">
            <a:extLst>
              <a:ext uri="{FF2B5EF4-FFF2-40B4-BE49-F238E27FC236}">
                <a16:creationId xmlns:a16="http://schemas.microsoft.com/office/drawing/2014/main" id="{242111CA-E449-F8CF-951D-97D8355E0A0C}"/>
              </a:ext>
            </a:extLst>
          </p:cNvPr>
          <p:cNvSpPr txBox="1">
            <a:spLocks/>
          </p:cNvSpPr>
          <p:nvPr/>
        </p:nvSpPr>
        <p:spPr>
          <a:xfrm>
            <a:off x="733275" y="1981212"/>
            <a:ext cx="5219298" cy="251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hu-HU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 mobil eszközök ma már szinte minden gyerek és felnőtt része a mindennapokba. Manapság a mobiltelefonok nem csak a magánéletünk hanem a munkavégzés része ként is szükséges. A cégeknél a megfelelő mobiltelefon beszerzésé körülbelül három fontos szempontból áll pl. biztonság, teljesítmény, árkategória. A ma mobil telefonokon szinte elengedhetetlenek a </a:t>
            </a:r>
            <a:r>
              <a:rPr lang="hu-HU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különbőző</a:t>
            </a:r>
            <a:r>
              <a:rPr lang="hu-HU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funkciók mint például az internetes böngészés, e-mail küldés, fogadás, dokumentumok megtekintése, fénykép, videó, hangfelvételkészítés.</a:t>
            </a:r>
            <a:endParaRPr lang="hu-H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10674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CFF48"/>
      </a:accent1>
      <a:accent2>
        <a:srgbClr val="ECFF48"/>
      </a:accent2>
      <a:accent3>
        <a:srgbClr val="ECFF48"/>
      </a:accent3>
      <a:accent4>
        <a:srgbClr val="ECFF48"/>
      </a:accent4>
      <a:accent5>
        <a:srgbClr val="ECFF48"/>
      </a:accent5>
      <a:accent6>
        <a:srgbClr val="ECFF48"/>
      </a:accent6>
      <a:hlink>
        <a:srgbClr val="ECFF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917</Words>
  <Application>Microsoft Office PowerPoint</Application>
  <PresentationFormat>Diavetítés a képernyőre (16:9 oldalarány)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2" baseType="lpstr">
      <vt:lpstr>Roboto Black</vt:lpstr>
      <vt:lpstr>Bree Serif</vt:lpstr>
      <vt:lpstr>Roboto Thin</vt:lpstr>
      <vt:lpstr>Roboto Light</vt:lpstr>
      <vt:lpstr>Roboto Mono Thin</vt:lpstr>
      <vt:lpstr>Arial</vt:lpstr>
      <vt:lpstr>WEB PROPOSAL</vt:lpstr>
      <vt:lpstr>Venom</vt:lpstr>
      <vt:lpstr>A cég tagjai</vt:lpstr>
      <vt:lpstr>Bemutatkozás</vt:lpstr>
      <vt:lpstr>A cégünk</vt:lpstr>
      <vt:lpstr>További foglalatosságaink:</vt:lpstr>
      <vt:lpstr>További foglalatosságaink:</vt:lpstr>
      <vt:lpstr>További foglalatosságaink:</vt:lpstr>
      <vt:lpstr>További foglalatosságaink:</vt:lpstr>
      <vt:lpstr>További foglalatosságaink:</vt:lpstr>
      <vt:lpstr>Kérdőívünk</vt:lpstr>
      <vt:lpstr>Kérdőívünk</vt:lpstr>
      <vt:lpstr>Kérdőívünk</vt:lpstr>
      <vt:lpstr>Projektünk</vt:lpstr>
      <vt:lpstr>Költségterv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Venom</dc:title>
  <dc:creator>Suli</dc:creator>
  <cp:lastModifiedBy>Péter Eperjesi</cp:lastModifiedBy>
  <cp:revision>34</cp:revision>
  <dcterms:modified xsi:type="dcterms:W3CDTF">2022-12-16T09:59:57Z</dcterms:modified>
</cp:coreProperties>
</file>