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say that I want you to go to the store and buy a loaf of bread.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I say “go to the store”, this is really a shorthand way of telling you a much more detailed set of directions. The SAS library is no different. It represents a much more detailed set of directions, and there may be times when you want view those directions.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the general form of the LIBNAME statement. It starts with the SAS keyword LIBNAME. Then you must designate a libref and the path to the physical location that will correspond to your library.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Now you practice opening SAS in windows.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://www.graphicsfuel.com/2012/03/folder-icon-ps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ofticons.com/free-icons/application-icons/or-applications-icons-by-iconleak/file-cabinet-ic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ofticons.com/free-icons/application-icons/or-applications-icons-by-iconleak/file-cabinet-ico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vista-hardware-devices-icons-by-icons-land/Computer-ic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is a SAS library?"/>
          <p:cNvSpPr txBox="1"/>
          <p:nvPr/>
        </p:nvSpPr>
        <p:spPr>
          <a:xfrm>
            <a:off x="54863" y="560512"/>
            <a:ext cx="1262761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r>
              <a:t>What is a SAS library?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-142006" y="2544010"/>
            <a:ext cx="20014850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31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80" y="4381689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emonstration"/>
          <p:cNvSpPr txBox="1">
            <a:spLocks noGrp="1"/>
          </p:cNvSpPr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206" name="Finding a File Path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000"/>
            </a:lvl1pPr>
          </a:lstStyle>
          <a:p>
            <a:r>
              <a:t>Finding a File Path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  <p:bldP spid="207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89" y="2023830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Ntrhd"/>
          <p:cNvSpPr txBox="1"/>
          <p:nvPr/>
        </p:nvSpPr>
        <p:spPr>
          <a:xfrm>
            <a:off x="4065422" y="4295394"/>
            <a:ext cx="1701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Ntrhd</a:t>
            </a:r>
          </a:p>
        </p:txBody>
      </p:sp>
      <p:sp>
        <p:nvSpPr>
          <p:cNvPr id="211" name="Line"/>
          <p:cNvSpPr/>
          <p:nvPr/>
        </p:nvSpPr>
        <p:spPr>
          <a:xfrm>
            <a:off x="6767917" y="4727194"/>
            <a:ext cx="29258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BNAME libref &lt;engine&gt; ‘SAS-library’ &lt;options&gt;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LIBNAME</a:t>
            </a:r>
            <a:r>
              <a:t>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libref</a:t>
            </a:r>
            <a:r>
              <a:t> &lt;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engine</a:t>
            </a:r>
            <a:r>
              <a:t>&gt; ‘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SAS-library</a:t>
            </a:r>
            <a:r>
              <a:t>’ &lt;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options</a:t>
            </a:r>
            <a:r>
              <a:t>&gt;;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nstration"/>
          <p:cNvSpPr txBox="1">
            <a:spLocks noGrp="1"/>
          </p:cNvSpPr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219" name="Two Ways to Create a Permanent SAS Librar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000"/>
            </a:lvl1pPr>
          </a:lstStyle>
          <a:p>
            <a:r>
              <a:t>Two Ways to Create a Permanent SAS Library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2" animBg="1" advAuto="0"/>
      <p:bldP spid="220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actice: Assign a LIBREF"/>
          <p:cNvSpPr txBox="1">
            <a:spLocks noGrp="1"/>
          </p:cNvSpPr>
          <p:nvPr>
            <p:ph type="title"/>
          </p:nvPr>
        </p:nvSpPr>
        <p:spPr>
          <a:xfrm>
            <a:off x="15982" y="1325539"/>
            <a:ext cx="21005801" cy="2286001"/>
          </a:xfrm>
          <a:prstGeom prst="rect">
            <a:avLst/>
          </a:prstGeom>
        </p:spPr>
        <p:txBody>
          <a:bodyPr anchor="t"/>
          <a:lstStyle>
            <a:lvl1pPr algn="l">
              <a:defRPr sz="7500"/>
            </a:lvl1pPr>
          </a:lstStyle>
          <a:p>
            <a:r>
              <a:t>Practice: Assign a LIBREF</a:t>
            </a:r>
          </a:p>
        </p:txBody>
      </p:sp>
      <p:sp>
        <p:nvSpPr>
          <p:cNvPr id="223" name="In this practice, you assign the libref ntrhd (North Texas Regional Health Department) to the location of your practice data files for this course.…"/>
          <p:cNvSpPr/>
          <p:nvPr/>
        </p:nvSpPr>
        <p:spPr>
          <a:xfrm>
            <a:off x="2603897" y="4005750"/>
            <a:ext cx="18637648" cy="57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" y="0"/>
                </a:moveTo>
                <a:cubicBezTo>
                  <a:pt x="79" y="0"/>
                  <a:pt x="0" y="254"/>
                  <a:pt x="0" y="568"/>
                </a:cubicBezTo>
                <a:lnTo>
                  <a:pt x="0" y="15281"/>
                </a:lnTo>
                <a:cubicBezTo>
                  <a:pt x="0" y="15595"/>
                  <a:pt x="79" y="15849"/>
                  <a:pt x="177" y="15849"/>
                </a:cubicBezTo>
                <a:lnTo>
                  <a:pt x="19081" y="15849"/>
                </a:lnTo>
                <a:lnTo>
                  <a:pt x="19611" y="21600"/>
                </a:lnTo>
                <a:lnTo>
                  <a:pt x="20141" y="15849"/>
                </a:lnTo>
                <a:lnTo>
                  <a:pt x="21423" y="15849"/>
                </a:lnTo>
                <a:cubicBezTo>
                  <a:pt x="21520" y="15849"/>
                  <a:pt x="21600" y="15595"/>
                  <a:pt x="21600" y="15281"/>
                </a:cubicBezTo>
                <a:lnTo>
                  <a:pt x="21600" y="568"/>
                </a:lnTo>
                <a:cubicBezTo>
                  <a:pt x="21600" y="254"/>
                  <a:pt x="21520" y="0"/>
                  <a:pt x="21423" y="0"/>
                </a:cubicBezTo>
                <a:lnTo>
                  <a:pt x="17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In this practice, you assign the libref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ntrhd</a:t>
            </a:r>
            <a:r>
              <a:t> (North Texas Regional Health Department) to the location of your practice data files for this course.</a:t>
            </a:r>
          </a:p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Steps: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  <a:effectLst>
                  <a:outerShdw blurRad="25400" dist="24130" dir="2700000" rotWithShape="0">
                    <a:srgbClr val="000000">
                      <a:alpha val="31000"/>
                    </a:srgbClr>
                  </a:outerShdw>
                </a:effectLst>
              </a:defRPr>
            </a:pPr>
            <a:r>
              <a:t>Write a LIBNAME statement that assigns the libref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ntrhd</a:t>
            </a:r>
            <a:r>
              <a:t> to the location of the practice files for this course.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  <a:effectLst>
                  <a:outerShdw blurRad="25400" dist="24130" dir="2700000" rotWithShape="0">
                    <a:srgbClr val="000000">
                      <a:alpha val="31000"/>
                    </a:srgbClr>
                  </a:outerShdw>
                </a:effectLst>
              </a:defRPr>
            </a:pPr>
            <a:r>
              <a:t>Submit the LIBNAME statement and check the log to verify that the library was defined successfully.</a:t>
            </a:r>
          </a:p>
        </p:txBody>
      </p:sp>
      <p:sp>
        <p:nvSpPr>
          <p:cNvPr id="224" name="Rounded Rectangle"/>
          <p:cNvSpPr/>
          <p:nvPr/>
        </p:nvSpPr>
        <p:spPr>
          <a:xfrm>
            <a:off x="-142006" y="2544010"/>
            <a:ext cx="21537352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3" animBg="1" advAuto="0"/>
      <p:bldP spid="224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AS Institute. SAS Programming 1: Essentials [e-learning course]. Cary, NC: SAS Institute Inc.; 2012. Accessed: December, 201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/>
            </a:pPr>
            <a:r>
              <a:t>SAS Institute.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SAS Programming 1: Essentials </a:t>
            </a:r>
            <a:r>
              <a:t>[e-learning course]. Cary, NC: SAS Institute Inc.; 2012. Accessed: December, 2013</a:t>
            </a:r>
          </a:p>
          <a:p>
            <a:pPr marL="889000" indent="-889000">
              <a:buSzPct val="100000"/>
              <a:buAutoNum type="arabicPeriod"/>
            </a:pPr>
            <a:r>
              <a:t>Cody R.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Learning SAS by Example: A Programmer’s Guide</a:t>
            </a:r>
            <a:r>
              <a:t>. Cary, NC: SAS Institute Inc.; 2007.</a:t>
            </a:r>
          </a:p>
        </p:txBody>
      </p:sp>
      <p:sp>
        <p:nvSpPr>
          <p:cNvPr id="229" name="References"/>
          <p:cNvSpPr txBox="1">
            <a:spLocks noGrp="1"/>
          </p:cNvSpPr>
          <p:nvPr>
            <p:ph type="title"/>
          </p:nvPr>
        </p:nvSpPr>
        <p:spPr>
          <a:xfrm>
            <a:off x="18388" y="224932"/>
            <a:ext cx="8453257" cy="2286001"/>
          </a:xfrm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-142006" y="2544010"/>
            <a:ext cx="8427858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is a SAS library?"/>
          <p:cNvSpPr txBox="1"/>
          <p:nvPr/>
        </p:nvSpPr>
        <p:spPr>
          <a:xfrm>
            <a:off x="54863" y="560512"/>
            <a:ext cx="1262761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r>
              <a:t>What is a SAS library?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-142006" y="2544010"/>
            <a:ext cx="20014850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36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80" y="4381689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  <p:sp>
        <p:nvSpPr>
          <p:cNvPr id="138" name="Arrow"/>
          <p:cNvSpPr/>
          <p:nvPr/>
        </p:nvSpPr>
        <p:spPr>
          <a:xfrm>
            <a:off x="9424439" y="5905500"/>
            <a:ext cx="3626659" cy="1905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" name="Source: http://www.graphicsfuel.com/2012/03/folder-icon-psd/"/>
          <p:cNvSpPr txBox="1"/>
          <p:nvPr/>
        </p:nvSpPr>
        <p:spPr>
          <a:xfrm>
            <a:off x="19290038" y="13355147"/>
            <a:ext cx="503207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4"/>
              </a:rPr>
              <a:t>http://www.graphicsfuel.com/2012/03/folder-icon-psd/</a:t>
            </a:r>
          </a:p>
        </p:txBody>
      </p:sp>
      <p:pic>
        <p:nvPicPr>
          <p:cNvPr id="140" name="folder-icon-512x512.png" descr="folder-icon-512x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881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89" y="2023830"/>
            <a:ext cx="4952622" cy="4952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"/>
          <p:cNvGrpSpPr/>
          <p:nvPr/>
        </p:nvGrpSpPr>
        <p:grpSpPr>
          <a:xfrm>
            <a:off x="4916322" y="3368369"/>
            <a:ext cx="4777462" cy="1270001"/>
            <a:chOff x="1116012" y="431800"/>
            <a:chExt cx="4777461" cy="1270000"/>
          </a:xfrm>
        </p:grpSpPr>
        <p:sp>
          <p:nvSpPr>
            <p:cNvPr id="143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4916322" y="4727194"/>
            <a:ext cx="4777462" cy="1270001"/>
            <a:chOff x="1116012" y="431800"/>
            <a:chExt cx="4777461" cy="1270000"/>
          </a:xfrm>
        </p:grpSpPr>
        <p:sp>
          <p:nvSpPr>
            <p:cNvPr id="146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4916322" y="6086019"/>
            <a:ext cx="4777462" cy="1270001"/>
            <a:chOff x="1116012" y="431800"/>
            <a:chExt cx="4777461" cy="1270000"/>
          </a:xfrm>
        </p:grpSpPr>
        <p:sp>
          <p:nvSpPr>
            <p:cNvPr id="149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50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5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54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7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58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60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6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64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66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68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9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pic>
        <p:nvPicPr>
          <p:cNvPr id="172" name="Screen Shot 2014-01-13 at 5.37.01 PM.png" descr="Screen Shot 2014-01-13 at 5.37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97" y="265202"/>
            <a:ext cx="4305301" cy="369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4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75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77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8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79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0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81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pic>
        <p:nvPicPr>
          <p:cNvPr id="183" name="Screen Shot 2014-01-13 at 5.37.01 PM.png" descr="Screen Shot 2014-01-13 at 5.37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97" y="265202"/>
            <a:ext cx="43053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14-01-13 at 5.37.55 PM.png" descr="Screen Shot 2014-01-13 at 5.37.5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397" y="6105805"/>
            <a:ext cx="43307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rrow"/>
          <p:cNvSpPr/>
          <p:nvPr/>
        </p:nvSpPr>
        <p:spPr>
          <a:xfrm rot="5400000">
            <a:off x="18803247" y="4076889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5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4-01-13 at 5.37.55 PM.png" descr="Screen Shot 2014-01-13 at 5.3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36" y="2427546"/>
            <a:ext cx="43307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rrow"/>
          <p:cNvSpPr/>
          <p:nvPr/>
        </p:nvSpPr>
        <p:spPr>
          <a:xfrm>
            <a:off x="11235535" y="221175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" name="Source: www.iconarchive.com"/>
          <p:cNvSpPr txBox="1"/>
          <p:nvPr/>
        </p:nvSpPr>
        <p:spPr>
          <a:xfrm>
            <a:off x="21824025" y="13355147"/>
            <a:ext cx="250908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>
                <a:hlinkClick r:id="rId3"/>
              </a:rPr>
              <a:t>www.iconarchive.com</a:t>
            </a:r>
          </a:p>
        </p:txBody>
      </p:sp>
      <p:pic>
        <p:nvPicPr>
          <p:cNvPr id="191" name="Computer-icon.png" descr="Computer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04" y="1200362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Home-Server-icon.png" descr="Home-Server-ic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8266" y="4541248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Arrow"/>
          <p:cNvSpPr/>
          <p:nvPr/>
        </p:nvSpPr>
        <p:spPr>
          <a:xfrm>
            <a:off x="11304486" y="521434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96" y="2535695"/>
            <a:ext cx="5284407" cy="528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06" y="2540000"/>
            <a:ext cx="5284407" cy="528440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2464402"/>
            <a:ext cx="961836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t>Right on Camp Bowie Blvd.</a:t>
            </a:r>
          </a:p>
          <a:p>
            <a:pPr marL="854807" indent="-854807" algn="l">
              <a:buSzPct val="100000"/>
              <a:buAutoNum type="arabicPeriod"/>
            </a:pPr>
            <a:r>
              <a:t>Drive 1 mile</a:t>
            </a:r>
          </a:p>
          <a:p>
            <a:pPr marL="854807" indent="-854807" algn="l">
              <a:buSzPct val="100000"/>
              <a:buAutoNum type="arabicPeriod"/>
            </a:pPr>
            <a:r>
              <a:t>Left on Hulen St. </a:t>
            </a:r>
          </a:p>
          <a:p>
            <a:pPr marL="854807" indent="-854807" algn="l">
              <a:buSzPct val="100000"/>
              <a:buAutoNum type="arabicPeriod"/>
            </a:pPr>
            <a:r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235535" y="3868996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458</Words>
  <Application>Microsoft Macintosh PowerPoint</Application>
  <PresentationFormat>Custom</PresentationFormat>
  <Paragraphs>48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LIBNAME libref &lt;engine&gt; ‘SAS-library’ &lt;options&gt;;</vt:lpstr>
      <vt:lpstr>Demonstration</vt:lpstr>
      <vt:lpstr>Practice: Assign a LIBREF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4</cp:revision>
  <dcterms:modified xsi:type="dcterms:W3CDTF">2020-06-18T22:28:30Z</dcterms:modified>
</cp:coreProperties>
</file>