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3" r:id="rId4"/>
    <p:sldId id="276" r:id="rId5"/>
    <p:sldId id="272" r:id="rId6"/>
    <p:sldId id="277" r:id="rId7"/>
    <p:sldId id="278" r:id="rId8"/>
    <p:sldId id="274" r:id="rId9"/>
    <p:sldId id="275" r:id="rId10"/>
    <p:sldId id="266" r:id="rId11"/>
    <p:sldId id="267" r:id="rId12"/>
    <p:sldId id="268" r:id="rId13"/>
    <p:sldId id="269" r:id="rId14"/>
    <p:sldId id="270" r:id="rId15"/>
    <p:sldId id="271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5"/>
    <p:restoredTop sz="94548"/>
  </p:normalViewPr>
  <p:slideViewPr>
    <p:cSldViewPr snapToGrid="0" snapToObjects="1">
      <p:cViewPr varScale="1">
        <p:scale>
          <a:sx n="55" d="100"/>
          <a:sy n="55" d="100"/>
        </p:scale>
        <p:origin x="25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69606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80914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166115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fixed_width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8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number_line_spaces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0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number_line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9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csv_excel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Now you practice opening SAS in windows. </a:t>
            </a:r>
          </a:p>
        </p:txBody>
      </p:sp>
    </p:spTree>
    <p:extLst>
      <p:ext uri="{BB962C8B-B14F-4D97-AF65-F5344CB8AC3E}">
        <p14:creationId xmlns:p14="http://schemas.microsoft.com/office/powerpoint/2010/main" val="137988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95607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"/>
          <p:cNvGrpSpPr/>
          <p:nvPr/>
        </p:nvGrpSpPr>
        <p:grpSpPr>
          <a:xfrm>
            <a:off x="10960924" y="656006"/>
            <a:ext cx="3251202" cy="5134256"/>
            <a:chOff x="243205" y="0"/>
            <a:chExt cx="3251202" cy="5134256"/>
          </a:xfrm>
        </p:grpSpPr>
        <p:pic>
          <p:nvPicPr>
            <p:cNvPr id="126" name="excelFile.png" descr="excelFil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205" y="0"/>
              <a:ext cx="3251202" cy="325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Spreadsheet"/>
            <p:cNvSpPr/>
            <p:nvPr/>
          </p:nvSpPr>
          <p:spPr>
            <a:xfrm>
              <a:off x="1868805" y="38642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Spreadsheet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748390" y="656006"/>
            <a:ext cx="3377707" cy="5197509"/>
            <a:chOff x="0" y="0"/>
            <a:chExt cx="3377705" cy="5197508"/>
          </a:xfrm>
        </p:grpSpPr>
        <p:pic>
          <p:nvPicPr>
            <p:cNvPr id="129" name="free-vector-text-file-icon_101919_Text_File_Icon.png" descr="free-vector-text-file-icon_101919_Text_File_Ic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377706" cy="3377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.txt"/>
            <p:cNvSpPr/>
            <p:nvPr/>
          </p:nvSpPr>
          <p:spPr>
            <a:xfrm>
              <a:off x="1688853" y="39275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.txt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15940686" y="877166"/>
            <a:ext cx="2471707" cy="4814066"/>
            <a:chOff x="0" y="0"/>
            <a:chExt cx="2471705" cy="4814066"/>
          </a:xfrm>
        </p:grpSpPr>
        <p:grpSp>
          <p:nvGrpSpPr>
            <p:cNvPr id="134" name="Group"/>
            <p:cNvGrpSpPr/>
            <p:nvPr/>
          </p:nvGrpSpPr>
          <p:grpSpPr>
            <a:xfrm>
              <a:off x="0" y="0"/>
              <a:ext cx="2416110" cy="3251200"/>
              <a:chOff x="0" y="0"/>
              <a:chExt cx="2416109" cy="3251198"/>
            </a:xfrm>
          </p:grpSpPr>
          <p:graphicFrame>
            <p:nvGraphicFramePr>
              <p:cNvPr id="132" name="Table"/>
              <p:cNvGraphicFramePr/>
              <p:nvPr/>
            </p:nvGraphicFramePr>
            <p:xfrm>
              <a:off x="0" y="0"/>
              <a:ext cx="2164429" cy="3251198"/>
            </p:xfrm>
            <a:graphic>
              <a:graphicData uri="http://schemas.openxmlformats.org/drawingml/2006/table">
                <a:tbl>
                  <a:tblPr bandRow="1">
                    <a:tableStyleId>{4C3C2611-4C71-4FC5-86AE-919BDF0F9419}</a:tableStyleId>
                  </a:tblPr>
                  <a:tblGrid>
                    <a:gridCol w="5411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  <p:sp>
            <p:nvSpPr>
              <p:cNvPr id="133" name="Circle"/>
              <p:cNvSpPr/>
              <p:nvPr/>
            </p:nvSpPr>
            <p:spPr>
              <a:xfrm>
                <a:off x="1654108" y="1861519"/>
                <a:ext cx="762001" cy="762001"/>
              </a:xfrm>
              <a:prstGeom prst="ellipse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35" name="SAS"/>
            <p:cNvSpPr/>
            <p:nvPr/>
          </p:nvSpPr>
          <p:spPr>
            <a:xfrm>
              <a:off x="1201704" y="354406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SAS</a:t>
              </a:r>
            </a:p>
          </p:txBody>
        </p:sp>
      </p:grpSp>
      <p:grpSp>
        <p:nvGrpSpPr>
          <p:cNvPr id="139" name="Group"/>
          <p:cNvGrpSpPr/>
          <p:nvPr/>
        </p:nvGrpSpPr>
        <p:grpSpPr>
          <a:xfrm>
            <a:off x="5854657" y="656006"/>
            <a:ext cx="3377707" cy="5197509"/>
            <a:chOff x="0" y="0"/>
            <a:chExt cx="3377705" cy="5197508"/>
          </a:xfrm>
        </p:grpSpPr>
        <p:pic>
          <p:nvPicPr>
            <p:cNvPr id="137" name="free-vector-text-file-icon_101919_Text_File_Icon.png" descr="free-vector-text-file-icon_101919_Text_File_Ic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377706" cy="3377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.csv"/>
            <p:cNvSpPr/>
            <p:nvPr/>
          </p:nvSpPr>
          <p:spPr>
            <a:xfrm>
              <a:off x="1688853" y="39275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.csv</a:t>
              </a:r>
            </a:p>
          </p:txBody>
        </p:sp>
      </p:grpSp>
      <p:graphicFrame>
        <p:nvGraphicFramePr>
          <p:cNvPr id="140" name="Table"/>
          <p:cNvGraphicFramePr/>
          <p:nvPr/>
        </p:nvGraphicFramePr>
        <p:xfrm>
          <a:off x="5759758" y="7325369"/>
          <a:ext cx="12864480" cy="629447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2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obs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X1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X2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X3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 flipH="1" flipV="1">
            <a:off x="3413588" y="4951530"/>
            <a:ext cx="8226477" cy="214124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2" name="Line"/>
          <p:cNvSpPr/>
          <p:nvPr/>
        </p:nvSpPr>
        <p:spPr>
          <a:xfrm flipH="1" flipV="1">
            <a:off x="8081319" y="4951530"/>
            <a:ext cx="3880022" cy="209299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3" name="Line"/>
          <p:cNvSpPr/>
          <p:nvPr/>
        </p:nvSpPr>
        <p:spPr>
          <a:xfrm flipV="1">
            <a:off x="12158855" y="4977665"/>
            <a:ext cx="33145" cy="2093000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4" name="Line"/>
          <p:cNvSpPr/>
          <p:nvPr/>
        </p:nvSpPr>
        <p:spPr>
          <a:xfrm flipV="1">
            <a:off x="12876518" y="4741418"/>
            <a:ext cx="7719244" cy="236279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E8C258-763D-0D49-9BD6-A786EA377C29}"/>
              </a:ext>
            </a:extLst>
          </p:cNvPr>
          <p:cNvGrpSpPr/>
          <p:nvPr/>
        </p:nvGrpSpPr>
        <p:grpSpPr>
          <a:xfrm>
            <a:off x="20140954" y="503465"/>
            <a:ext cx="2602566" cy="4399815"/>
            <a:chOff x="19182649" y="507566"/>
            <a:chExt cx="2602566" cy="4399815"/>
          </a:xfrm>
        </p:grpSpPr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5FB6E094-F3DE-2B40-948E-3811B20D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2649" y="507566"/>
              <a:ext cx="2602566" cy="347008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8A28B2-4E2C-CA48-8473-2434C667463D}"/>
                </a:ext>
              </a:extLst>
            </p:cNvPr>
            <p:cNvSpPr txBox="1"/>
            <p:nvPr/>
          </p:nvSpPr>
          <p:spPr>
            <a:xfrm>
              <a:off x="19401716" y="4035347"/>
              <a:ext cx="216443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Stata</a:t>
              </a:r>
            </a:p>
          </p:txBody>
        </p:sp>
      </p:grpSp>
      <p:sp>
        <p:nvSpPr>
          <p:cNvPr id="27" name="Line">
            <a:extLst>
              <a:ext uri="{FF2B5EF4-FFF2-40B4-BE49-F238E27FC236}">
                <a16:creationId xmlns:a16="http://schemas.microsoft.com/office/drawing/2014/main" id="{DA4FEAC4-3D00-AC49-8F67-92A80242ED2C}"/>
              </a:ext>
            </a:extLst>
          </p:cNvPr>
          <p:cNvSpPr/>
          <p:nvPr/>
        </p:nvSpPr>
        <p:spPr>
          <a:xfrm flipV="1">
            <a:off x="12455807" y="4741418"/>
            <a:ext cx="3879607" cy="2303109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.xls (.xlsx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6100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.xls (.xlsx)</a:t>
            </a:r>
          </a:p>
        </p:txBody>
      </p:sp>
      <p:pic>
        <p:nvPicPr>
          <p:cNvPr id="150" name="Screen Shot 2013-08-25 at 2.55.41 PM.png" descr="Screen Shot 2013-08-25 at 2.55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0" y="4686300"/>
            <a:ext cx="7429500" cy="641985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9334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emonstration"/>
          <p:cNvSpPr txBox="1">
            <a:spLocks noGrp="1"/>
          </p:cNvSpPr>
          <p:nvPr>
            <p:ph type="title"/>
          </p:nvPr>
        </p:nvSpPr>
        <p:spPr>
          <a:xfrm>
            <a:off x="-683560" y="249321"/>
            <a:ext cx="13997277" cy="2286001"/>
          </a:xfrm>
          <a:prstGeom prst="rect">
            <a:avLst/>
          </a:prstGeom>
        </p:spPr>
        <p:txBody>
          <a:bodyPr/>
          <a:lstStyle/>
          <a:p>
            <a:r>
              <a:t>Demonstration</a:t>
            </a:r>
          </a:p>
        </p:txBody>
      </p:sp>
      <p:sp>
        <p:nvSpPr>
          <p:cNvPr id="153" name="Importing a Microsoft Excel spreadshee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5000"/>
            </a:lvl1pPr>
          </a:lstStyle>
          <a:p>
            <a:r>
              <a:t>Importing a Microsoft Excel spreadsheet</a:t>
            </a:r>
          </a:p>
        </p:txBody>
      </p:sp>
      <p:sp>
        <p:nvSpPr>
          <p:cNvPr id="154" name="Rounded Rectangle"/>
          <p:cNvSpPr/>
          <p:nvPr/>
        </p:nvSpPr>
        <p:spPr>
          <a:xfrm>
            <a:off x="-142006" y="2544010"/>
            <a:ext cx="12914169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3193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 advAuto="0"/>
      <p:bldP spid="153" grpId="0" animBg="1" advAuto="0"/>
      <p:bldP spid="154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actice: Use the Import Wizard to Import an Excel Spreadsheet"/>
          <p:cNvSpPr txBox="1">
            <a:spLocks noGrp="1"/>
          </p:cNvSpPr>
          <p:nvPr>
            <p:ph type="title"/>
          </p:nvPr>
        </p:nvSpPr>
        <p:spPr>
          <a:xfrm>
            <a:off x="-3173" y="116594"/>
            <a:ext cx="21005801" cy="2286001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algn="l" defTabSz="800735">
              <a:defRPr sz="7178"/>
            </a:lvl1pPr>
          </a:lstStyle>
          <a:p>
            <a:r>
              <a:t>Practice: Use the Import Wizard to Import an Excel Spreadsheet</a:t>
            </a:r>
          </a:p>
        </p:txBody>
      </p:sp>
      <p:sp>
        <p:nvSpPr>
          <p:cNvPr id="157" name="In this practice, you use the import wizard to read the supplies.xls file and create a temporary data set named Supplies from it.…"/>
          <p:cNvSpPr/>
          <p:nvPr/>
        </p:nvSpPr>
        <p:spPr>
          <a:xfrm>
            <a:off x="2603897" y="3986595"/>
            <a:ext cx="18637648" cy="668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" y="0"/>
                </a:moveTo>
                <a:cubicBezTo>
                  <a:pt x="79" y="0"/>
                  <a:pt x="0" y="220"/>
                  <a:pt x="0" y="492"/>
                </a:cubicBezTo>
                <a:lnTo>
                  <a:pt x="0" y="16127"/>
                </a:lnTo>
                <a:cubicBezTo>
                  <a:pt x="0" y="16399"/>
                  <a:pt x="79" y="16619"/>
                  <a:pt x="177" y="16619"/>
                </a:cubicBezTo>
                <a:lnTo>
                  <a:pt x="19081" y="16619"/>
                </a:lnTo>
                <a:lnTo>
                  <a:pt x="19611" y="21600"/>
                </a:lnTo>
                <a:lnTo>
                  <a:pt x="20141" y="16619"/>
                </a:lnTo>
                <a:lnTo>
                  <a:pt x="21423" y="16619"/>
                </a:lnTo>
                <a:cubicBezTo>
                  <a:pt x="21520" y="16619"/>
                  <a:pt x="21600" y="16399"/>
                  <a:pt x="21600" y="16127"/>
                </a:cubicBezTo>
                <a:lnTo>
                  <a:pt x="21600" y="492"/>
                </a:lnTo>
                <a:cubicBezTo>
                  <a:pt x="21600" y="220"/>
                  <a:pt x="21520" y="0"/>
                  <a:pt x="21423" y="0"/>
                </a:cubicBezTo>
                <a:lnTo>
                  <a:pt x="17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011993"/>
                </a:solidFill>
              </a:defRPr>
            </a:pPr>
            <a:r>
              <a:t>In this practice, you use the import wizard to read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supplies.xls</a:t>
            </a:r>
            <a:r>
              <a:t> file and create a temporary data set named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Supplies </a:t>
            </a:r>
            <a:r>
              <a:t>from it.</a:t>
            </a:r>
          </a:p>
          <a:p>
            <a:pPr algn="l">
              <a:defRPr sz="3200">
                <a:solidFill>
                  <a:srgbClr val="011993"/>
                </a:solidFill>
              </a:defRPr>
            </a:pPr>
            <a:endParaRPr/>
          </a:p>
          <a:p>
            <a:pPr algn="l">
              <a:defRPr sz="3200">
                <a:solidFill>
                  <a:srgbClr val="011993"/>
                </a:solidFill>
              </a:defRPr>
            </a:pPr>
            <a:r>
              <a:t>Steps:</a:t>
            </a:r>
          </a:p>
          <a:p>
            <a:pPr marL="547076" indent="-547076" algn="l">
              <a:buSzPct val="100000"/>
              <a:buAutoNum type="arabicPeriod"/>
              <a:defRPr sz="3200">
                <a:solidFill>
                  <a:srgbClr val="011993"/>
                </a:solidFill>
              </a:defRPr>
            </a:pPr>
            <a:r>
              <a:t>Use the import wizard to read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supplies.xls</a:t>
            </a:r>
            <a:r>
              <a:t> workbook from the location where you stored the practice files. Select the worksheet named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Location 1</a:t>
            </a:r>
            <a:r>
              <a:t>, and create a temporary SAS data set named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Supplies</a:t>
            </a:r>
            <a:r>
              <a:t>. Save the generated PROC IMPORT code in a file named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supplies.sas</a:t>
            </a:r>
            <a:r>
              <a:t> in the location where you store practice files.</a:t>
            </a:r>
          </a:p>
          <a:p>
            <a:pPr marL="547076" indent="-547076" algn="l">
              <a:buSzPct val="100000"/>
              <a:buAutoNum type="arabicPeriod"/>
              <a:defRPr sz="3200">
                <a:solidFill>
                  <a:srgbClr val="011993"/>
                </a:solidFill>
              </a:defRPr>
            </a:pPr>
            <a:r>
              <a:t>Submit a PROC PRINT step to create a list report of the new data set.</a:t>
            </a:r>
          </a:p>
          <a:p>
            <a:pPr marL="547076" indent="-547076" algn="l">
              <a:buSzPct val="100000"/>
              <a:buAutoNum type="arabicPeriod"/>
              <a:defRPr sz="3200">
                <a:solidFill>
                  <a:srgbClr val="011993"/>
                </a:solidFill>
              </a:defRPr>
            </a:pPr>
            <a:r>
              <a:t>Open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supplies.sas</a:t>
            </a:r>
            <a:r>
              <a:t> program file in SAS to view the PROC IMPORT code.</a:t>
            </a:r>
          </a:p>
        </p:txBody>
      </p:sp>
      <p:sp>
        <p:nvSpPr>
          <p:cNvPr id="158" name="Rounded Rectangle"/>
          <p:cNvSpPr/>
          <p:nvPr/>
        </p:nvSpPr>
        <p:spPr>
          <a:xfrm>
            <a:off x="-249793" y="2544010"/>
            <a:ext cx="21499042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28586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  <p:bldP spid="157" grpId="0" animBg="1" advAuto="0"/>
      <p:bldP spid="158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4-01-20 at 1.48.04 PM.png" descr="Screen Shot 2014-01-20 at 1.48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77" y="2229678"/>
            <a:ext cx="17566846" cy="925664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0668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ouble Arrow"/>
          <p:cNvSpPr/>
          <p:nvPr/>
        </p:nvSpPr>
        <p:spPr>
          <a:xfrm>
            <a:off x="28632" y="5905500"/>
            <a:ext cx="24326736" cy="1905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January 1, 1960"/>
          <p:cNvSpPr txBox="1"/>
          <p:nvPr/>
        </p:nvSpPr>
        <p:spPr>
          <a:xfrm>
            <a:off x="9852342" y="5296069"/>
            <a:ext cx="46793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January 1, 1960</a:t>
            </a:r>
          </a:p>
        </p:txBody>
      </p:sp>
      <p:sp>
        <p:nvSpPr>
          <p:cNvPr id="166" name="Negative"/>
          <p:cNvSpPr txBox="1"/>
          <p:nvPr/>
        </p:nvSpPr>
        <p:spPr>
          <a:xfrm>
            <a:off x="1402084" y="7364783"/>
            <a:ext cx="26549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Negative</a:t>
            </a:r>
          </a:p>
        </p:txBody>
      </p:sp>
      <p:sp>
        <p:nvSpPr>
          <p:cNvPr id="167" name="Positive"/>
          <p:cNvSpPr txBox="1"/>
          <p:nvPr/>
        </p:nvSpPr>
        <p:spPr>
          <a:xfrm>
            <a:off x="20623426" y="7364783"/>
            <a:ext cx="23018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15275246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 Shot 2014-01-20 at 2.20.02 PM.png" descr="Screen Shot 2014-01-20 at 2.20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94" y="4673550"/>
            <a:ext cx="21052212" cy="43689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5515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317F0D-D0C0-FB41-85F5-152F10BF8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12959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id="{1077A36E-03B7-E34A-A6A8-3D29667BC93D}"/>
              </a:ext>
            </a:extLst>
          </p:cNvPr>
          <p:cNvSpPr/>
          <p:nvPr/>
        </p:nvSpPr>
        <p:spPr>
          <a:xfrm>
            <a:off x="2644374" y="3100872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26088-EA7B-8844-9252-6FC49085B9DC}"/>
              </a:ext>
            </a:extLst>
          </p:cNvPr>
          <p:cNvSpPr txBox="1"/>
          <p:nvPr/>
        </p:nvSpPr>
        <p:spPr>
          <a:xfrm>
            <a:off x="444871" y="6264201"/>
            <a:ext cx="6771502" cy="164147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Values separated by a single space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26FB7BE-56DE-104B-A5AE-C2EE6F4E2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" b="16104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B399C98A-704F-184E-92D2-2080A59E893F}"/>
              </a:ext>
            </a:extLst>
          </p:cNvPr>
          <p:cNvSpPr/>
          <p:nvPr/>
        </p:nvSpPr>
        <p:spPr>
          <a:xfrm>
            <a:off x="1991231" y="3694671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2FFAA-2792-194E-AF8B-680E9DE3A918}"/>
              </a:ext>
            </a:extLst>
          </p:cNvPr>
          <p:cNvSpPr txBox="1"/>
          <p:nvPr/>
        </p:nvSpPr>
        <p:spPr>
          <a:xfrm>
            <a:off x="0" y="6858000"/>
            <a:ext cx="7713094" cy="8720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Values separated by a tab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21042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F94658F-1AC3-AB4A-A12E-468A73EDF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" b="16445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38B263B3-2A57-8A44-84D8-4AD0E0E42701}"/>
              </a:ext>
            </a:extLst>
          </p:cNvPr>
          <p:cNvSpPr/>
          <p:nvPr/>
        </p:nvSpPr>
        <p:spPr>
          <a:xfrm>
            <a:off x="1549364" y="3694671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59E04-5393-5B4C-81BA-CE32CB05D839}"/>
              </a:ext>
            </a:extLst>
          </p:cNvPr>
          <p:cNvSpPr txBox="1"/>
          <p:nvPr/>
        </p:nvSpPr>
        <p:spPr>
          <a:xfrm>
            <a:off x="65314" y="6858000"/>
            <a:ext cx="7713094" cy="8720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Inconsistent spacing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E5908FB-64D9-974C-BA17-0F1F3FB50E45}"/>
              </a:ext>
            </a:extLst>
          </p:cNvPr>
          <p:cNvSpPr/>
          <p:nvPr/>
        </p:nvSpPr>
        <p:spPr>
          <a:xfrm>
            <a:off x="4117814" y="3694671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12325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"/>
          <p:cNvGraphicFramePr/>
          <p:nvPr>
            <p:extLst>
              <p:ext uri="{D42A27DB-BD31-4B8C-83A1-F6EECF244321}">
                <p14:modId xmlns:p14="http://schemas.microsoft.com/office/powerpoint/2010/main" val="3454844981"/>
              </p:ext>
            </p:extLst>
          </p:nvPr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7139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40366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0513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6482884"/>
                    </a:ext>
                  </a:extLst>
                </a:gridCol>
              </a:tblGrid>
              <a:tr h="117028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i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d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s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x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h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t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_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i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n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w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g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t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_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b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s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78296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7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9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9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7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F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F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1558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59C3F8D-4BD0-1341-B63D-5300AAE06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55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28F19BB7-9040-9E40-AA80-AD0453D629FA}"/>
              </a:ext>
            </a:extLst>
          </p:cNvPr>
          <p:cNvSpPr/>
          <p:nvPr/>
        </p:nvSpPr>
        <p:spPr>
          <a:xfrm>
            <a:off x="1502472" y="4069807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4DCCF-A7A7-464D-9F56-F78252B4E8C6}"/>
              </a:ext>
            </a:extLst>
          </p:cNvPr>
          <p:cNvSpPr txBox="1"/>
          <p:nvPr/>
        </p:nvSpPr>
        <p:spPr>
          <a:xfrm>
            <a:off x="18422" y="7233136"/>
            <a:ext cx="7713094" cy="8720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Inconsistent spacing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7F5060BA-3837-7444-838A-8F090A6184D0}"/>
              </a:ext>
            </a:extLst>
          </p:cNvPr>
          <p:cNvSpPr/>
          <p:nvPr/>
        </p:nvSpPr>
        <p:spPr>
          <a:xfrm>
            <a:off x="3695786" y="4069807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1369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"/>
          <p:cNvGraphicFramePr/>
          <p:nvPr>
            <p:extLst>
              <p:ext uri="{D42A27DB-BD31-4B8C-83A1-F6EECF244321}">
                <p14:modId xmlns:p14="http://schemas.microsoft.com/office/powerpoint/2010/main" val="2983770329"/>
              </p:ext>
            </p:extLst>
          </p:nvPr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7139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40366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0513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6482884"/>
                    </a:ext>
                  </a:extLst>
                </a:gridCol>
              </a:tblGrid>
              <a:tr h="117028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i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d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s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x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h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t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_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i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n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w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g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t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_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b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s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78296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7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9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9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7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F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F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5983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37643-2AAC-2941-BA16-73CE93658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 b="16399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C3476757-F8C7-3C4C-A2E8-B9C9CD1F30B1}"/>
              </a:ext>
            </a:extLst>
          </p:cNvPr>
          <p:cNvSpPr/>
          <p:nvPr/>
        </p:nvSpPr>
        <p:spPr>
          <a:xfrm>
            <a:off x="2709688" y="3694671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85580-D34C-7942-8BAF-26864EC53E09}"/>
              </a:ext>
            </a:extLst>
          </p:cNvPr>
          <p:cNvSpPr txBox="1"/>
          <p:nvPr/>
        </p:nvSpPr>
        <p:spPr>
          <a:xfrm>
            <a:off x="718457" y="6473280"/>
            <a:ext cx="7713094" cy="164147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Values separated by commas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1241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66936-8943-7443-92C4-A190825E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4" y="1868931"/>
            <a:ext cx="21810132" cy="997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394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406</Words>
  <Application>Microsoft Macintosh PowerPoint</Application>
  <PresentationFormat>Custom</PresentationFormat>
  <Paragraphs>237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.xls (.xlsx)</vt:lpstr>
      <vt:lpstr>Demonstration</vt:lpstr>
      <vt:lpstr>Practice: Use the Import Wizard to Import an Excel Spreadsheet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2</cp:revision>
  <dcterms:created xsi:type="dcterms:W3CDTF">2020-06-19T17:37:48Z</dcterms:created>
  <dcterms:modified xsi:type="dcterms:W3CDTF">2020-06-19T17:48:54Z</dcterms:modified>
</cp:coreProperties>
</file>