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9_D749195A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281" r:id="rId6"/>
    <p:sldId id="282" r:id="rId7"/>
    <p:sldId id="283" r:id="rId8"/>
    <p:sldId id="288" r:id="rId9"/>
    <p:sldId id="289" r:id="rId10"/>
    <p:sldId id="290" r:id="rId11"/>
    <p:sldId id="291" r:id="rId12"/>
    <p:sldId id="608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A"/>
    <a:srgbClr val="002756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3"/>
    <p:restoredTop sz="62470"/>
  </p:normalViewPr>
  <p:slideViewPr>
    <p:cSldViewPr snapToGrid="0" snapToObjects="1">
      <p:cViewPr>
        <p:scale>
          <a:sx n="92" d="100"/>
          <a:sy n="92" d="100"/>
        </p:scale>
        <p:origin x="2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comments/modernComment_119_D74919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BE37F5-264A-3A4B-B075-00A7DDECB76D}" authorId="{322262F4-198F-1758-9380-73A8D5E26897}" created="2022-10-10T19:27:14.634">
    <pc:sldMkLst xmlns:pc="http://schemas.microsoft.com/office/powerpoint/2013/main/command">
      <pc:docMk/>
      <pc:sldMk cId="3611892058" sldId="281"/>
    </pc:sldMkLst>
    <p188:txBody>
      <a:bodyPr/>
      <a:lstStyle/>
      <a:p>
        <a:r>
          <a:rPr lang="en-US"/>
          <a:t>Make the pies look better. Change to UTHealth colors at least.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hills_criteria</a:t>
            </a:r>
            <a:endParaRPr lang="en-US" i="0" dirty="0"/>
          </a:p>
          <a:p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common_effects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rmscc_sufficient_causes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rmscc_sufficient_causes_smoking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rmscc_sufficient_causes_cervical_cancer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simple_dag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nodes_and_edges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colliders_01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D749195A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020519-70BE-504F-A326-77071FB74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601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95568">
                  <a:extLst>
                    <a:ext uri="{9D8B030D-6E8A-4147-A177-3AD203B41FA5}">
                      <a16:colId xmlns:a16="http://schemas.microsoft.com/office/drawing/2014/main" val="4205513644"/>
                    </a:ext>
                  </a:extLst>
                </a:gridCol>
                <a:gridCol w="7496432">
                  <a:extLst>
                    <a:ext uri="{9D8B030D-6E8A-4147-A177-3AD203B41FA5}">
                      <a16:colId xmlns:a16="http://schemas.microsoft.com/office/drawing/2014/main" val="1770528435"/>
                    </a:ext>
                  </a:extLst>
                </a:gridCol>
              </a:tblGrid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/ Counter-example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17026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Strength of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Children’s shoe sizes and reading aptitude are strongly associated.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6705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biased studies are still biased studies.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77287"/>
                  </a:ext>
                </a:extLst>
              </a:tr>
              <a:tr h="650076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the fact that smoking causes longer cancer make it any less likely that it also causes heart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7824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Temporality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rooster’s crow always precedes the sunrise. Does it cause the sunrise?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0859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Biological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effects, nonlinear relationships. Alcohol and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59539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Biological plausibility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with the times, Miasma.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1681"/>
                  </a:ext>
                </a:extLst>
              </a:tr>
              <a:tr h="928680">
                <a:tc>
                  <a:txBody>
                    <a:bodyPr/>
                    <a:lstStyle/>
                    <a:p>
                      <a:r>
                        <a:rPr lang="en-US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﻿Coherence with established theory or facts is certainly desirable, but the history of science is filled with overturned theories and mistaken laboratory findings.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1870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Experimental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possible, and not always flawless, not always generalizable.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4216"/>
                  </a:ext>
                </a:extLst>
              </a:tr>
              <a:tr h="1154832">
                <a:tc>
                  <a:txBody>
                    <a:bodyPr/>
                    <a:lstStyle/>
                    <a:p>
                      <a:r>
                        <a:rPr lang="en-US" dirty="0"/>
                        <a:t>Analogy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can find analogies anywhere. Getting punched in the gut makes me cough. Smoking makes me cough and causes lung cancer. Therefore, getting punched in the gut causes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5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1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114-F844-0D44-85D6-0623D5C7A615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1E385E-2C34-BE4D-8958-AF67A8CB5C6C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6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Causes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80732" y="3233182"/>
            <a:ext cx="3587579" cy="12708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5439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Common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94698" y="418087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5968311" y="3233182"/>
            <a:ext cx="3381635" cy="1278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25294" y="258685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349946" y="418894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14739-D41E-6443-B200-12AAF3D7200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380732" y="4504038"/>
            <a:ext cx="6969214" cy="8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0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there are no variables being conditioned on, a path is blocked if and only if two arrowheads on the path collide at some variable on the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25E01-8572-014C-81AB-5791A947F3AA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886CA-8BCA-5440-960E-1F5725AB630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829417-0553-954E-8897-E38DA88FA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5D5191-2BE4-E74D-9473-C5CC3BF8C2B4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A38F-D383-534A-A574-8EF5CF781A0F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EDAE7-19BA-674F-B110-E0D71F757A07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BEC79-105F-A241-85C3-2DA6962498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B8551-0DBE-D342-9D47-9C04E29A62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EFCD3-63D5-BA41-AB3E-7C1E265AAF42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EF5AE-8DA4-BA45-A97F-1DAC2BA9B8FF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6186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path that contains a non-collider that has been conditioned on is blocked.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C0B1D-853C-444A-AC39-7F85F99F9DB8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C68217-03EC-EF4C-9FE8-0C6C564A051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A6566-BF38-B747-8D8C-D94D9A58DF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AE4577-283B-B941-BF17-FEF04F3FC116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85D7-0AA1-F14C-AF38-3FD0EFB8291A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284C-2285-734B-BC83-F97BB26C3C90}"/>
              </a:ext>
            </a:extLst>
          </p:cNvPr>
          <p:cNvSpPr txBox="1"/>
          <p:nvPr/>
        </p:nvSpPr>
        <p:spPr>
          <a:xfrm>
            <a:off x="185762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03FD-7E71-CC44-A323-289A185995D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480298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53232-F1DC-8F4C-A8DD-63B1E165DDC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4802982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8FCB0-42C7-F846-907A-1F92211AA375}"/>
              </a:ext>
            </a:extLst>
          </p:cNvPr>
          <p:cNvSpPr txBox="1"/>
          <p:nvPr/>
        </p:nvSpPr>
        <p:spPr>
          <a:xfrm>
            <a:off x="5712938" y="4479816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33B1C-EECE-FC44-BBE3-707CDFBA64C9}"/>
              </a:ext>
            </a:extLst>
          </p:cNvPr>
          <p:cNvSpPr txBox="1"/>
          <p:nvPr/>
        </p:nvSpPr>
        <p:spPr>
          <a:xfrm>
            <a:off x="951881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510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been conditioned on does not block a path (or conditioning on a collider opens the path).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15D69-7BE2-8642-AB67-49FC01999A4E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17F6C-5394-8044-9192-0EF59CE2638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5BBE-4CBB-1A48-A964-6DD07FBF03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4687E-AE66-894E-91EE-3EDCB64C221E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2404-9151-BE4A-90E0-452F262D7802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466A0-562A-9B44-B201-DFE40D18DFE9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31DF0-61BF-3F41-815B-F0DFF977D27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1A3234-0DB1-294F-963F-6AC3132710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2365-66CE-0E4A-920B-E1DC249EC766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15926-7980-EF4E-8448-A203F8AAEC5C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7918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a descendant that has been conditioned on does not block a path (or conditioning on the descendant of a collider opens the path).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2F9AE-DFD8-2644-8252-29CC0C4E238F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D47D8-3B7F-3D48-B4D8-AC6A7653999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C0DD1-BA7B-0549-9B3A-C0E2D6FCB5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4D55FF-9DEB-BE4E-87C3-997941B6BDF5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B04DC-63EE-5F41-8ECE-4E62D1E77489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CFA1A-A79D-5D41-AA3A-B9E0C8E8632A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5F547-7F2C-1D4A-B8CF-689837266AE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Rothman’s model of sufficient and component causes (RMSCC)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EF66-E480-BB4B-9F0A-623A422C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RMSCC a set of component causes can be represented by a pie chart where each segment represents one of the component causes.</a:t>
            </a:r>
          </a:p>
          <a:p>
            <a:r>
              <a:rPr lang="en-US" dirty="0"/>
              <a:t>Each pie chart represents a set of </a:t>
            </a:r>
            <a:r>
              <a:rPr lang="en-US" i="1" dirty="0"/>
              <a:t>sufficient</a:t>
            </a:r>
            <a:r>
              <a:rPr lang="en-US" dirty="0"/>
              <a:t> causes.</a:t>
            </a:r>
          </a:p>
          <a:p>
            <a:pPr lvl="1"/>
            <a:r>
              <a:rPr lang="en-US" dirty="0"/>
              <a:t>By sufficient we mean that each pie represents a complete causal mechanism that will result in disease.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DB7B7-8516-0345-BD79-8EEB941F2617}"/>
              </a:ext>
            </a:extLst>
          </p:cNvPr>
          <p:cNvGrpSpPr/>
          <p:nvPr/>
        </p:nvGrpSpPr>
        <p:grpSpPr>
          <a:xfrm>
            <a:off x="4686300" y="3748217"/>
            <a:ext cx="2819400" cy="3016395"/>
            <a:chOff x="533400" y="2057400"/>
            <a:chExt cx="2514600" cy="27786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C706B3-B52E-8F40-8B40-7D10C94B924A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1A3DB7-6BF2-324D-B88E-1B48A9007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023C25-18CC-1A4F-8A80-D5B4FF71541F}"/>
                </a:ext>
              </a:extLst>
            </p:cNvPr>
            <p:cNvCxnSpPr>
              <a:stCxn id="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C7770-C046-D844-AF61-32037329CB2E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Cause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23B0DD-AD35-894A-8FE8-AEE0E5888877}"/>
                </a:ext>
              </a:extLst>
            </p:cNvPr>
            <p:cNvSpPr txBox="1"/>
            <p:nvPr/>
          </p:nvSpPr>
          <p:spPr>
            <a:xfrm>
              <a:off x="685799" y="2590800"/>
              <a:ext cx="20574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 – Other, unknown Components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7246-3EC7-5B42-9BBE-BB1DBB061A7A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5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Cause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186169-B541-0045-97FA-0D6EBFD3EA1D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8920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Rothman’s model of sufficient and component causes (RMSCC) – Smoking and Lung Cancer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7F0278-C465-904C-837B-1280692A719D}"/>
              </a:ext>
            </a:extLst>
          </p:cNvPr>
          <p:cNvGrpSpPr/>
          <p:nvPr/>
        </p:nvGrpSpPr>
        <p:grpSpPr>
          <a:xfrm>
            <a:off x="7391400" y="2133601"/>
            <a:ext cx="2819400" cy="3016395"/>
            <a:chOff x="533400" y="2057400"/>
            <a:chExt cx="2514600" cy="27786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E8279-610E-2F41-BFB2-D54C8431C029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A35E49-E7AD-5144-85F6-570D634C391D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D0EF38-C9E0-FF4A-8D97-7F094E8DC2A7}"/>
                </a:ext>
              </a:extLst>
            </p:cNvPr>
            <p:cNvCxnSpPr>
              <a:stCxn id="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75F07-F34B-724B-B74F-5549054E6E9C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Gene=0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D0ACEC-BF31-AD4B-B713-0D76FDECC522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2B48C1-D246-7B4B-9603-43638F6FA6F3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Pollution=1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268CE7-4B48-4346-8D8E-6189C7609272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4BECD-2CB5-1647-937A-C532AFF3FC0B}"/>
              </a:ext>
            </a:extLst>
          </p:cNvPr>
          <p:cNvGrpSpPr/>
          <p:nvPr/>
        </p:nvGrpSpPr>
        <p:grpSpPr>
          <a:xfrm>
            <a:off x="4648200" y="3657601"/>
            <a:ext cx="2819400" cy="3016395"/>
            <a:chOff x="533400" y="2057400"/>
            <a:chExt cx="2514600" cy="27786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AA6913-09EE-C342-ABF3-B1EE65680BFA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06D25F-004A-C549-9A8F-880529D3987E}"/>
                </a:ext>
              </a:extLst>
            </p:cNvPr>
            <p:cNvCxnSpPr>
              <a:stCxn id="13" idx="2"/>
              <a:endCxn id="13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EF7676-8309-F84B-8ED5-FDD419591B6F}"/>
                </a:ext>
              </a:extLst>
            </p:cNvPr>
            <p:cNvCxnSpPr>
              <a:stCxn id="13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EA5D5-91D2-F14A-BACC-5898480FBF5D}"/>
                </a:ext>
              </a:extLst>
            </p:cNvPr>
            <p:cNvSpPr txBox="1"/>
            <p:nvPr/>
          </p:nvSpPr>
          <p:spPr>
            <a:xfrm>
              <a:off x="601362" y="3391073"/>
              <a:ext cx="1227438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Smoking=1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8F6F6-83E5-4D4B-BB2C-FFB224C7A57E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934E28-698D-444A-A917-52D6EE003C18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Pollution=1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7D6F18-58DA-904E-9C73-3CE39229D162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F3C977-5D08-3448-8A69-9171C62AAA4C}"/>
              </a:ext>
            </a:extLst>
          </p:cNvPr>
          <p:cNvGrpSpPr/>
          <p:nvPr/>
        </p:nvGrpSpPr>
        <p:grpSpPr>
          <a:xfrm>
            <a:off x="1828800" y="1981201"/>
            <a:ext cx="2819400" cy="3016395"/>
            <a:chOff x="533400" y="2057400"/>
            <a:chExt cx="2514600" cy="277861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6AD632-2445-BE40-8016-479616D42E64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EC35FB-B2E8-1B47-832B-84A6EE06FCD8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F07AE0-CC02-5044-8AB2-DC1AA61C5843}"/>
                </a:ext>
              </a:extLst>
            </p:cNvPr>
            <p:cNvCxnSpPr>
              <a:stCxn id="21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F0AF3A-6F6B-2043-9D46-7D329B130CEC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Gene=0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D282FC-7013-3547-A54D-0E9769877A60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5B47CE-0A57-A941-89E4-96C44BAD1001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Smoking=1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75B713-3A40-9F41-B72A-86613031C6FD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7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57E-EEDA-2D4E-81C5-5E8DF7F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Rothman’s model of sufficient and component causes (RMSCC) – Cervical Cancer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85F72A-397C-794F-87C0-8D1FA5318022}"/>
              </a:ext>
            </a:extLst>
          </p:cNvPr>
          <p:cNvGrpSpPr/>
          <p:nvPr/>
        </p:nvGrpSpPr>
        <p:grpSpPr>
          <a:xfrm>
            <a:off x="7391400" y="2133601"/>
            <a:ext cx="2819400" cy="3016395"/>
            <a:chOff x="533400" y="2057400"/>
            <a:chExt cx="2514600" cy="277861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C53183-2E14-F446-B30D-1123F577AE9E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E307E-2F9A-554C-A89E-0E718E789659}"/>
                </a:ext>
              </a:extLst>
            </p:cNvPr>
            <p:cNvCxnSpPr>
              <a:stCxn id="29" idx="2"/>
              <a:endCxn id="29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B6372B-60E0-5649-A66A-50CDC36008C1}"/>
                </a:ext>
              </a:extLst>
            </p:cNvPr>
            <p:cNvCxnSpPr>
              <a:stCxn id="29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42D62B-3E7D-054C-8A54-9393A519EC75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HPV=1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D8789B-9063-F641-90F0-270EF0EA3DF5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5EE300-4FBA-BE4B-9200-2434DCD0A30B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OC use=1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BD23A6-79E7-474E-8115-5B07F0BB7780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BFD5E2-F73E-ED48-8B8C-692D0DD1697C}"/>
              </a:ext>
            </a:extLst>
          </p:cNvPr>
          <p:cNvGrpSpPr/>
          <p:nvPr/>
        </p:nvGrpSpPr>
        <p:grpSpPr>
          <a:xfrm>
            <a:off x="4648200" y="3657601"/>
            <a:ext cx="2819400" cy="3016395"/>
            <a:chOff x="533400" y="2057400"/>
            <a:chExt cx="2514600" cy="277861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738C43-06A2-7D4D-AFB5-54027114C95C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A7FB8C-6A93-614A-9C0C-A6D1F40392AA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523F15-94AF-F046-9A28-2C00822BD1D9}"/>
                </a:ext>
              </a:extLst>
            </p:cNvPr>
            <p:cNvCxnSpPr>
              <a:stCxn id="37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42A7D4-1042-7B42-B83F-7FA1DB3D0769}"/>
                </a:ext>
              </a:extLst>
            </p:cNvPr>
            <p:cNvSpPr txBox="1"/>
            <p:nvPr/>
          </p:nvSpPr>
          <p:spPr>
            <a:xfrm>
              <a:off x="601362" y="3391073"/>
              <a:ext cx="1227438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HPV=1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31523E-258E-7F4D-8F55-0FE00E2B5B77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3D8E62-FEFC-E449-B538-2E7AADDE0030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Gene=0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951667-4E0A-CC4B-B317-D98EE44D3D7B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FC0826-6977-A548-9C83-4CAB2CAE5B59}"/>
              </a:ext>
            </a:extLst>
          </p:cNvPr>
          <p:cNvGrpSpPr/>
          <p:nvPr/>
        </p:nvGrpSpPr>
        <p:grpSpPr>
          <a:xfrm>
            <a:off x="1828800" y="1981201"/>
            <a:ext cx="2819400" cy="3016395"/>
            <a:chOff x="533400" y="2057400"/>
            <a:chExt cx="2514600" cy="277861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17D451-0B34-FF46-B383-66D56FF751A2}"/>
                </a:ext>
              </a:extLst>
            </p:cNvPr>
            <p:cNvSpPr/>
            <p:nvPr/>
          </p:nvSpPr>
          <p:spPr>
            <a:xfrm>
              <a:off x="533400" y="2057400"/>
              <a:ext cx="24384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0770E3-DA01-6847-B9CA-9EA9C1D1A39A}"/>
                </a:ext>
              </a:extLst>
            </p:cNvPr>
            <p:cNvCxnSpPr>
              <a:stCxn id="45" idx="2"/>
              <a:endCxn id="45" idx="6"/>
            </p:cNvCxnSpPr>
            <p:nvPr/>
          </p:nvCxnSpPr>
          <p:spPr>
            <a:xfrm rot="10800000" flipH="1">
              <a:off x="533400" y="3238500"/>
              <a:ext cx="24384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CCC66E-6CC4-E842-A072-2424D08725E5}"/>
                </a:ext>
              </a:extLst>
            </p:cNvPr>
            <p:cNvCxnSpPr>
              <a:stCxn id="45" idx="4"/>
            </p:cNvCxnSpPr>
            <p:nvPr/>
          </p:nvCxnSpPr>
          <p:spPr>
            <a:xfrm rot="5400000" flipH="1">
              <a:off x="1143000" y="3810000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56EE29-4FE3-774E-9776-652314B61E89}"/>
                </a:ext>
              </a:extLst>
            </p:cNvPr>
            <p:cNvSpPr txBox="1"/>
            <p:nvPr/>
          </p:nvSpPr>
          <p:spPr>
            <a:xfrm>
              <a:off x="685800" y="3429000"/>
              <a:ext cx="11430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HPV=1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38B97-E6F9-984C-8A50-5D1B0F242DBB}"/>
                </a:ext>
              </a:extLst>
            </p:cNvPr>
            <p:cNvSpPr txBox="1"/>
            <p:nvPr/>
          </p:nvSpPr>
          <p:spPr>
            <a:xfrm>
              <a:off x="1295400" y="2590800"/>
              <a:ext cx="990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7CE6AF-B5A7-4845-8536-10B99C5FFFDC}"/>
                </a:ext>
              </a:extLst>
            </p:cNvPr>
            <p:cNvSpPr txBox="1"/>
            <p:nvPr/>
          </p:nvSpPr>
          <p:spPr>
            <a:xfrm>
              <a:off x="1600200" y="3429000"/>
              <a:ext cx="14478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Smoking=1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AD5DFE-8655-AC4E-9674-E50E5998FF4E}"/>
                </a:ext>
              </a:extLst>
            </p:cNvPr>
            <p:cNvSpPr txBox="1"/>
            <p:nvPr/>
          </p:nvSpPr>
          <p:spPr>
            <a:xfrm>
              <a:off x="685800" y="4495800"/>
              <a:ext cx="2133600" cy="34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Sufficient Cause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F3FC-0BB8-5846-81F6-B5A1867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FF92-7252-B84A-A683-5745EB75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 (DAGs).</a:t>
            </a:r>
          </a:p>
          <a:p>
            <a:r>
              <a:rPr lang="en-US" dirty="0"/>
              <a:t>Bias (DAGs).</a:t>
            </a:r>
          </a:p>
          <a:p>
            <a:r>
              <a:rPr lang="en-US" dirty="0"/>
              <a:t>Random error / chance / sampling variability (Statistics).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58C733-CAFD-5343-9AE6-D61FD3655254}"/>
              </a:ext>
            </a:extLst>
          </p:cNvPr>
          <p:cNvSpPr/>
          <p:nvPr/>
        </p:nvSpPr>
        <p:spPr>
          <a:xfrm>
            <a:off x="342282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09C423-45C1-C84A-87F1-32D5D9EAABEC}"/>
              </a:ext>
            </a:extLst>
          </p:cNvPr>
          <p:cNvSpPr/>
          <p:nvPr/>
        </p:nvSpPr>
        <p:spPr>
          <a:xfrm>
            <a:off x="7236942" y="4436075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5ECC-5A26-2D48-9306-42857F7388E3}"/>
              </a:ext>
            </a:extLst>
          </p:cNvPr>
          <p:cNvSpPr txBox="1"/>
          <p:nvPr/>
        </p:nvSpPr>
        <p:spPr>
          <a:xfrm>
            <a:off x="301504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5C7AB-1F5D-D24F-9D9B-F0B1CBF21447}"/>
              </a:ext>
            </a:extLst>
          </p:cNvPr>
          <p:cNvSpPr txBox="1"/>
          <p:nvPr/>
        </p:nvSpPr>
        <p:spPr>
          <a:xfrm>
            <a:off x="6829168" y="50909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36733-FADA-1340-B4DC-2388EC35C3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93524" y="4621426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Nodes and Edges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74641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32452" y="5272047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087761" y="5272047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601727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407608" y="4948881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079C2-E924-9D4B-95C0-3D98AE551720}"/>
              </a:ext>
            </a:extLst>
          </p:cNvPr>
          <p:cNvSpPr/>
          <p:nvPr/>
        </p:nvSpPr>
        <p:spPr>
          <a:xfrm>
            <a:off x="190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A451E3-5B40-B84C-8D42-0838B419304B}"/>
              </a:ext>
            </a:extLst>
          </p:cNvPr>
          <p:cNvSpPr/>
          <p:nvPr/>
        </p:nvSpPr>
        <p:spPr>
          <a:xfrm>
            <a:off x="571705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452A1-B22E-074B-B2CC-BCFAD91828D8}"/>
              </a:ext>
            </a:extLst>
          </p:cNvPr>
          <p:cNvSpPr txBox="1"/>
          <p:nvPr/>
        </p:nvSpPr>
        <p:spPr>
          <a:xfrm>
            <a:off x="149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CF164-9728-F64D-B831-8BBDF8C7BCD8}"/>
              </a:ext>
            </a:extLst>
          </p:cNvPr>
          <p:cNvSpPr txBox="1"/>
          <p:nvPr/>
        </p:nvSpPr>
        <p:spPr>
          <a:xfrm>
            <a:off x="530928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0F07BA-12F5-C94C-9315-6A2006C251E3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27364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A1E88C-5A39-8747-A2FC-E5C4DE325731}"/>
              </a:ext>
            </a:extLst>
          </p:cNvPr>
          <p:cNvSpPr/>
          <p:nvPr/>
        </p:nvSpPr>
        <p:spPr>
          <a:xfrm>
            <a:off x="9522939" y="2622313"/>
            <a:ext cx="370702" cy="37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F2F82-8570-1042-8717-7E2A5B34D05E}"/>
              </a:ext>
            </a:extLst>
          </p:cNvPr>
          <p:cNvSpPr txBox="1"/>
          <p:nvPr/>
        </p:nvSpPr>
        <p:spPr>
          <a:xfrm>
            <a:off x="9115165" y="327722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ABE2A-B904-1244-8B3B-5859043A62F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079521" y="2807664"/>
            <a:ext cx="3443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Descendants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1414B-E98F-4646-B0C4-00C3856F4131}"/>
              </a:ext>
            </a:extLst>
          </p:cNvPr>
          <p:cNvSpPr txBox="1"/>
          <p:nvPr/>
        </p:nvSpPr>
        <p:spPr>
          <a:xfrm>
            <a:off x="1409719" y="2598004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Grandparent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98BD3-C371-0440-B690-E3095CC0DC05}"/>
              </a:ext>
            </a:extLst>
          </p:cNvPr>
          <p:cNvSpPr txBox="1"/>
          <p:nvPr/>
        </p:nvSpPr>
        <p:spPr>
          <a:xfrm>
            <a:off x="5556872" y="2574919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0EA9E-A290-6840-989D-6297D3063920}"/>
              </a:ext>
            </a:extLst>
          </p:cNvPr>
          <p:cNvSpPr txBox="1"/>
          <p:nvPr/>
        </p:nvSpPr>
        <p:spPr>
          <a:xfrm>
            <a:off x="9433061" y="25980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1B89E-3E49-544B-B076-5B3537E66585}"/>
              </a:ext>
            </a:extLst>
          </p:cNvPr>
          <p:cNvSpPr txBox="1"/>
          <p:nvPr/>
        </p:nvSpPr>
        <p:spPr>
          <a:xfrm>
            <a:off x="1701562" y="382407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1F767-48C9-D045-91FD-AF32408FC0A7}"/>
              </a:ext>
            </a:extLst>
          </p:cNvPr>
          <p:cNvSpPr txBox="1"/>
          <p:nvPr/>
        </p:nvSpPr>
        <p:spPr>
          <a:xfrm>
            <a:off x="5627180" y="38240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4B62A-89B1-104D-9086-51B253833E9B}"/>
              </a:ext>
            </a:extLst>
          </p:cNvPr>
          <p:cNvSpPr txBox="1"/>
          <p:nvPr/>
        </p:nvSpPr>
        <p:spPr>
          <a:xfrm>
            <a:off x="9158116" y="382407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9822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2099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DD3-BDA6-C840-A13C-B37B2A7D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DAG structures – Colliders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929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13694</TotalTime>
  <Words>632</Words>
  <Application>Microsoft Macintosh PowerPoint</Application>
  <PresentationFormat>Widescreen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Rothman’s model of sufficient and component causes (RMSCC)</vt:lpstr>
      <vt:lpstr>Rothman’s model of sufficient and component causes (RMSCC) – Smoking and Lung Cancer</vt:lpstr>
      <vt:lpstr>Rothman’s model of sufficient and component causes (RMSCC) – Cervical Cancer</vt:lpstr>
      <vt:lpstr>Directed Acyclic Graphs (DAGs) and Statistics</vt:lpstr>
      <vt:lpstr>Basic DAG structures – Nodes and Edges</vt:lpstr>
      <vt:lpstr>Basic DAG structures – Descendants</vt:lpstr>
      <vt:lpstr>Basic DAG structures – Paths</vt:lpstr>
      <vt:lpstr>Basic DAG structures – Colliders</vt:lpstr>
      <vt:lpstr>Basic DAG structures – Colliders</vt:lpstr>
      <vt:lpstr>Basic DAG structures – Common Causes</vt:lpstr>
      <vt:lpstr>Basic DAG structures – Common Effects</vt:lpstr>
      <vt:lpstr>D-separation Rules</vt:lpstr>
      <vt:lpstr>D-separation Rules</vt:lpstr>
      <vt:lpstr>D-separation Rules</vt:lpstr>
      <vt:lpstr>D-separation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131</cp:revision>
  <dcterms:created xsi:type="dcterms:W3CDTF">2020-09-18T19:45:25Z</dcterms:created>
  <dcterms:modified xsi:type="dcterms:W3CDTF">2023-10-04T19:24:21Z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