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7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60" d="100"/>
          <a:sy n="60" d="100"/>
        </p:scale>
        <p:origin x="8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381000" y="685800"/>
            <a:ext cx="6096000" cy="3429000"/>
          </a:xfrm>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lang="en-US" dirty="0"/>
          </a:p>
          <a:p>
            <a:endParaRPr lang="en-US" dirty="0"/>
          </a:p>
        </p:txBody>
      </p:sp>
    </p:spTree>
    <p:extLst>
      <p:ext uri="{BB962C8B-B14F-4D97-AF65-F5344CB8AC3E}">
        <p14:creationId xmlns:p14="http://schemas.microsoft.com/office/powerpoint/2010/main" val="3992417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r>
              <a:t>You’ve seen how to modify a data set so that the output data set contains a subset of the observations contained in the input data set. Now suppose you need to create a new SAS data set that only includes a subset of the </a:t>
            </a:r>
            <a:r>
              <a:rPr>
                <a:latin typeface="Avenir Book Oblique"/>
                <a:ea typeface="Avenir Book Oblique"/>
                <a:cs typeface="Avenir Book Oblique"/>
                <a:sym typeface="Avenir Book Oblique"/>
              </a:rPr>
              <a:t>variables</a:t>
            </a:r>
            <a:r>
              <a:t> contained in the input data set. </a:t>
            </a:r>
          </a:p>
          <a:p>
            <a:r>
              <a:t>You can control which variables are included in the output data set by using a drop or keep statement in your DATA step.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r>
              <a:t>You can see the general form of the drop and keep statements here. The DROP statement lists the set of variables that you want to omit from the output data set. When you use a DROP statement, all variables not listed are included in the output data set. </a:t>
            </a:r>
          </a:p>
          <a:p>
            <a:r>
              <a:t>The KEEP statement lists the set of variables that you wan to include in the output data set. When you use a KEEP statement, ONLY the variable list will be included in the output data set. All others will be omitted. You should not use a DROP and a KEEP statement in the same DATA step.</a:t>
            </a:r>
          </a:p>
          <a:p>
            <a:r>
              <a:t>Additionally, you may want to use the KEEP statement instead of the DROP statement if the number of variables you want to keep is significantly smaller than they number of variables that you want to drop. </a:t>
            </a:r>
          </a:p>
          <a:p>
            <a:r>
              <a:t>Another benefit of using the keep statement is that you are able to see the variables included in the data set just by looking at the DATA step.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r>
              <a:t>Here is an example of a KEEP statement in a data step. In this example, regardless of how many variables were in the data set ntrhd.original, only the variables id, height, and weight will be written to the new data set ntrhd.subset. </a:t>
            </a:r>
          </a:p>
          <a:p>
            <a:r>
              <a:t>Importantly, however, all the variables from ntrhd.original are initialized in the PDV, and available for SAS expression. They just aren’t written out to the new data set.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p>
            <a:r>
              <a:t>As you’ve already seen, if you want to create a new dataset that contains only a subset of the full dataset. But, let’s make things slightly more complicated. Building on the previous example, let’s say that in addition to only keeping the variables id and BMI, you only want to keep a subset of observations whose BMI is 30 or above.</a:t>
            </a:r>
          </a:p>
          <a:p>
            <a:r>
              <a:t>Let’s think about what you need SAS to do. You don’t want to select observations based on variables in the input data set. You want to select observations based on variables that you’re creating. You could consider using a WHERE statement, but the WHERE statement selects observations as they are read from the input data set to the Program Data Vector. In this situation you want to subset observations based on the variable BMI, which is not a part of the ntrhd.original data set. So, you can’t use the WHERE statement in this situation.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t>To subset observations based on the value of a variable you create, you can use the subsetting IF statement. The syntax for a subsetting IF statement is just the keyword IF followed by an expression that you want to evaluate.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381000" y="685800"/>
            <a:ext cx="6096000" cy="3429000"/>
          </a:xfrm>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r>
              <a:rPr dirty="0"/>
              <a:t>Now you can use the </a:t>
            </a:r>
            <a:r>
              <a:rPr dirty="0" err="1"/>
              <a:t>subsetting</a:t>
            </a:r>
            <a:r>
              <a:rPr dirty="0"/>
              <a:t> IF statement to select observations where BMI is greater than or equal to 30. Just remember that although the IF expressions functions much like a WHERE expressions, you cannot use the special where operators in IF expressions.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prstGeom prst="rect">
            <a:avLst/>
          </a:prstGeom>
        </p:spPr>
        <p:txBody>
          <a:bodyPr/>
          <a:lstStyle/>
          <a:p>
            <a:endParaRPr/>
          </a:p>
        </p:txBody>
      </p:sp>
      <p:sp>
        <p:nvSpPr>
          <p:cNvPr id="209" name="Shape 209"/>
          <p:cNvSpPr>
            <a:spLocks noGrp="1"/>
          </p:cNvSpPr>
          <p:nvPr>
            <p:ph type="body" sz="quarter" idx="1"/>
          </p:nvPr>
        </p:nvSpPr>
        <p:spPr>
          <a:prstGeom prst="rect">
            <a:avLst/>
          </a:prstGeom>
        </p:spPr>
        <p:txBody>
          <a:bodyPr/>
          <a:lstStyle/>
          <a:p>
            <a:r>
              <a:t>Now you practice opening SAS in windows.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381000" y="685800"/>
            <a:ext cx="6096000" cy="3429000"/>
          </a:xfrm>
          <a:prstGeom prst="rect">
            <a:avLst/>
          </a:prstGeom>
        </p:spPr>
        <p:txBody>
          <a:bodyPr/>
          <a:lstStyle/>
          <a:p>
            <a:endParaRPr/>
          </a:p>
        </p:txBody>
      </p:sp>
      <p:sp>
        <p:nvSpPr>
          <p:cNvPr id="132" name="Shape 132"/>
          <p:cNvSpPr>
            <a:spLocks noGrp="1"/>
          </p:cNvSpPr>
          <p:nvPr>
            <p:ph type="body" sz="quarter" idx="1"/>
          </p:nvPr>
        </p:nvSpPr>
        <p:spPr>
          <a:prstGeom prst="rect">
            <a:avLst/>
          </a:prstGeom>
        </p:spPr>
        <p:txBody>
          <a:bodyPr/>
          <a:lstStyle/>
          <a:p>
            <a:r>
              <a:t>In addition to the general categories of operators you’ve already seen, there are several special operators that can only be used in a WHERE statement. Let’s look more closely at these special where operators.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381000" y="685800"/>
            <a:ext cx="6096000" cy="3429000"/>
          </a:xfrm>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r>
              <a:t>The between-and operator selects observations in which the value of a variable falls within an inclusive range of values. For example, between 1000 and 2000 mosquitos. The second WHERE statement shown here is equivalent to the first, just written in without using the between-and operator.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prstGeom prst="rect">
            <a:avLst/>
          </a:prstGeom>
        </p:spPr>
        <p:txBody>
          <a:bodyPr/>
          <a:lstStyle/>
          <a:p>
            <a:endParaRPr/>
          </a:p>
        </p:txBody>
      </p:sp>
      <p:sp>
        <p:nvSpPr>
          <p:cNvPr id="142" name="Shape 142"/>
          <p:cNvSpPr>
            <a:spLocks noGrp="1"/>
          </p:cNvSpPr>
          <p:nvPr>
            <p:ph type="body" sz="quarter" idx="1"/>
          </p:nvPr>
        </p:nvSpPr>
        <p:spPr>
          <a:prstGeom prst="rect">
            <a:avLst/>
          </a:prstGeom>
        </p:spPr>
        <p:txBody>
          <a:bodyPr/>
          <a:lstStyle/>
          <a:p>
            <a:endParaRPr/>
          </a:p>
          <a:p>
            <a:r>
              <a:t>The is null and is missing operators select observations in which the value of a variable is missing. These operators can be used for both character and numeric variables.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r>
              <a:t>The contains operator selects observations that include the specified substring. The position of the substring within the variables value does not matter.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r>
              <a:t>For example, the WHERE statements shown here select observations in which the value for job_title is infection control manager, information systems manager, or special initiatives manager. However, the contains operator </a:t>
            </a:r>
            <a:r>
              <a:rPr>
                <a:latin typeface="Avenir Book Oblique"/>
                <a:ea typeface="Avenir Book Oblique"/>
                <a:cs typeface="Avenir Book Oblique"/>
                <a:sym typeface="Avenir Book Oblique"/>
              </a:rPr>
              <a:t>is </a:t>
            </a:r>
            <a:r>
              <a:t>case sensitive, so you must specify the substring in the exact case you want it to match.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t>The like operator selects observations by comparing character values to specified patterns. There are two special characters available for specifying a pattern. The percent sign replaces any number of characters. The underscore replaces one character, and you may use consecutive underscores to replace multiple consecutive characters. Additionally, a percent sign and an underscore can be specified in the same pattern. </a:t>
            </a:r>
          </a:p>
          <a:p>
            <a:r>
              <a:t>For example, the WHERE statement shown here selects observations in which the value of first name ends with a capital m, and is preceded by any number of characters. The second WHERE statement selects observations in which the value of first name begins with a capital t and ends with a capital m, and has any one character between the t and the m. This would include TIM or TOM.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r>
              <a:t>Now you practice opening SAS in windows.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You’ve seen how to modify a data set so that the output data set contains a subset of the observations contained in the input data set. Now suppose you need to create a new SAS data set that only includes a subset of the </a:t>
            </a:r>
            <a:r>
              <a:rPr>
                <a:latin typeface="Avenir Book Oblique"/>
                <a:ea typeface="Avenir Book Oblique"/>
                <a:cs typeface="Avenir Book Oblique"/>
                <a:sym typeface="Avenir Book Oblique"/>
              </a:rPr>
              <a:t>variables</a:t>
            </a:r>
            <a:r>
              <a:t> contained in the input data set. </a:t>
            </a:r>
          </a:p>
          <a:p>
            <a:r>
              <a:t>You can control which variables are included in the output data set by using a drop or keep statement in your DATA step.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Type a quote here.”"/>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4488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13"/>
          </p:nvPr>
        </p:nvSpPr>
        <p:spPr>
          <a:xfrm>
            <a:off x="-304800" y="1130300"/>
            <a:ext cx="17202150" cy="114681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681340" y="7035800"/>
            <a:ext cx="8396678" cy="5600700"/>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15290800" y="1130300"/>
            <a:ext cx="8331200" cy="5554134"/>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 name="Table"/>
          <p:cNvGraphicFramePr/>
          <p:nvPr/>
        </p:nvGraphicFramePr>
        <p:xfrm>
          <a:off x="1778000" y="1778000"/>
          <a:ext cx="20815300" cy="10134600"/>
        </p:xfrm>
        <a:graphic>
          <a:graphicData uri="http://schemas.openxmlformats.org/drawingml/2006/table">
            <a:tbl>
              <a:tblPr firstRow="1">
                <a:tableStyleId>{4C3C2611-4C71-4FC5-86AE-919BDF0F9419}</a:tableStyleId>
              </a:tblPr>
              <a:tblGrid>
                <a:gridCol w="5203825">
                  <a:extLst>
                    <a:ext uri="{9D8B030D-6E8A-4147-A177-3AD203B41FA5}">
                      <a16:colId xmlns:a16="http://schemas.microsoft.com/office/drawing/2014/main" val="20000"/>
                    </a:ext>
                  </a:extLst>
                </a:gridCol>
                <a:gridCol w="5203825">
                  <a:extLst>
                    <a:ext uri="{9D8B030D-6E8A-4147-A177-3AD203B41FA5}">
                      <a16:colId xmlns:a16="http://schemas.microsoft.com/office/drawing/2014/main" val="20001"/>
                    </a:ext>
                  </a:extLst>
                </a:gridCol>
                <a:gridCol w="5203825">
                  <a:extLst>
                    <a:ext uri="{9D8B030D-6E8A-4147-A177-3AD203B41FA5}">
                      <a16:colId xmlns:a16="http://schemas.microsoft.com/office/drawing/2014/main" val="20002"/>
                    </a:ext>
                  </a:extLst>
                </a:gridCol>
                <a:gridCol w="5203825">
                  <a:extLst>
                    <a:ext uri="{9D8B030D-6E8A-4147-A177-3AD203B41FA5}">
                      <a16:colId xmlns:a16="http://schemas.microsoft.com/office/drawing/2014/main" val="20003"/>
                    </a:ext>
                  </a:extLst>
                </a:gridCol>
              </a:tblGrid>
              <a:tr h="2026920">
                <a:tc>
                  <a:txBody>
                    <a:bodyPr/>
                    <a:lstStyle/>
                    <a:p>
                      <a:pPr defTabSz="914400">
                        <a:defRPr sz="1800" b="0">
                          <a:solidFill>
                            <a:srgbClr val="000000"/>
                          </a:solidFill>
                        </a:defRPr>
                      </a:pPr>
                      <a:r>
                        <a:rPr sz="3600" b="1">
                          <a:solidFill>
                            <a:srgbClr val="FFFFFF"/>
                          </a:solidFill>
                          <a:sym typeface="Helvetica"/>
                        </a:rPr>
                        <a:t>ID</a:t>
                      </a:r>
                    </a:p>
                  </a:txBody>
                  <a:tcPr marL="50800" marR="50800" marT="50800" marB="50800" anchor="ctr" horzOverflow="overflow">
                    <a:lnL w="25400">
                      <a:solidFill>
                        <a:srgbClr val="3797C6"/>
                      </a:solidFill>
                      <a:miter lim="400000"/>
                    </a:lnL>
                    <a:lnR w="38100">
                      <a:solidFill>
                        <a:srgbClr val="FFFFFF"/>
                      </a:solidFill>
                      <a:miter lim="400000"/>
                    </a:lnR>
                    <a:lnT w="25400">
                      <a:solidFill>
                        <a:srgbClr val="3797C6"/>
                      </a:solidFill>
                      <a:miter lim="400000"/>
                    </a:lnT>
                  </a:tcPr>
                </a:tc>
                <a:tc>
                  <a:txBody>
                    <a:bodyPr/>
                    <a:lstStyle/>
                    <a:p>
                      <a:pPr defTabSz="914400">
                        <a:defRPr sz="1800" b="0">
                          <a:solidFill>
                            <a:srgbClr val="000000"/>
                          </a:solidFill>
                        </a:defRPr>
                      </a:pPr>
                      <a:r>
                        <a:rPr sz="3600" b="1">
                          <a:solidFill>
                            <a:srgbClr val="FFFFFF"/>
                          </a:solidFill>
                          <a:sym typeface="Helvetica"/>
                        </a:rPr>
                        <a:t>Gender</a:t>
                      </a:r>
                    </a:p>
                  </a:txBody>
                  <a:tcPr marL="50800" marR="50800" marT="50800" marB="50800" anchor="ctr" horzOverflow="overflow">
                    <a:lnL w="38100">
                      <a:solidFill>
                        <a:srgbClr val="FFFFFF"/>
                      </a:solidFill>
                      <a:miter lim="400000"/>
                    </a:lnL>
                    <a:lnR w="38100">
                      <a:solidFill>
                        <a:srgbClr val="FFFFFF"/>
                      </a:solidFill>
                      <a:miter lim="400000"/>
                    </a:lnR>
                    <a:lnT w="25400">
                      <a:solidFill>
                        <a:srgbClr val="3797C6"/>
                      </a:solidFill>
                      <a:miter lim="400000"/>
                    </a:lnT>
                  </a:tcPr>
                </a:tc>
                <a:tc>
                  <a:txBody>
                    <a:bodyPr/>
                    <a:lstStyle/>
                    <a:p>
                      <a:pPr defTabSz="914400">
                        <a:defRPr sz="1800" b="0">
                          <a:solidFill>
                            <a:srgbClr val="000000"/>
                          </a:solidFill>
                        </a:defRPr>
                      </a:pPr>
                      <a:r>
                        <a:rPr sz="3600" b="1">
                          <a:solidFill>
                            <a:srgbClr val="FFFFFF"/>
                          </a:solidFill>
                          <a:sym typeface="Helvetica"/>
                        </a:rPr>
                        <a:t>Height</a:t>
                      </a:r>
                    </a:p>
                  </a:txBody>
                  <a:tcPr marL="50800" marR="50800" marT="50800" marB="50800" anchor="ctr" horzOverflow="overflow">
                    <a:lnL w="38100">
                      <a:solidFill>
                        <a:srgbClr val="FFFFFF"/>
                      </a:solidFill>
                      <a:miter lim="400000"/>
                    </a:lnL>
                    <a:lnR w="38100">
                      <a:solidFill>
                        <a:srgbClr val="FFFFFF"/>
                      </a:solidFill>
                      <a:miter lim="400000"/>
                    </a:lnR>
                    <a:lnT w="25400">
                      <a:solidFill>
                        <a:srgbClr val="3797C6"/>
                      </a:solidFill>
                      <a:miter lim="400000"/>
                    </a:lnT>
                  </a:tcPr>
                </a:tc>
                <a:tc>
                  <a:txBody>
                    <a:bodyPr/>
                    <a:lstStyle/>
                    <a:p>
                      <a:pPr defTabSz="914400">
                        <a:defRPr sz="1800" b="0">
                          <a:solidFill>
                            <a:srgbClr val="000000"/>
                          </a:solidFill>
                        </a:defRPr>
                      </a:pPr>
                      <a:r>
                        <a:rPr sz="3600" b="1">
                          <a:solidFill>
                            <a:srgbClr val="FFFFFF"/>
                          </a:solidFill>
                          <a:sym typeface="Helvetica"/>
                        </a:rPr>
                        <a:t>Weight</a:t>
                      </a:r>
                    </a:p>
                  </a:txBody>
                  <a:tcPr marL="50800" marR="50800" marT="50800" marB="50800" anchor="ctr" horzOverflow="overflow">
                    <a:lnL w="38100">
                      <a:solidFill>
                        <a:srgbClr val="FFFFFF"/>
                      </a:solidFill>
                      <a:miter lim="400000"/>
                    </a:lnL>
                    <a:lnR w="25400">
                      <a:solidFill>
                        <a:srgbClr val="3797C6"/>
                      </a:solidFill>
                      <a:miter lim="400000"/>
                    </a:lnR>
                    <a:lnT w="25400">
                      <a:solidFill>
                        <a:srgbClr val="3797C6"/>
                      </a:solidFill>
                      <a:miter lim="400000"/>
                    </a:lnT>
                  </a:tcPr>
                </a:tc>
                <a:extLst>
                  <a:ext uri="{0D108BD9-81ED-4DB2-BD59-A6C34878D82A}">
                    <a16:rowId xmlns:a16="http://schemas.microsoft.com/office/drawing/2014/main" val="10000"/>
                  </a:ext>
                </a:extLst>
              </a:tr>
              <a:tr h="2026920">
                <a:tc>
                  <a:txBody>
                    <a:bodyPr/>
                    <a:lstStyle/>
                    <a:p>
                      <a:pPr defTabSz="914400">
                        <a:defRPr sz="1800"/>
                      </a:pPr>
                      <a:r>
                        <a:rPr sz="3600">
                          <a:solidFill>
                            <a:schemeClr val="accent1">
                              <a:hueOff val="273561"/>
                              <a:satOff val="2937"/>
                              <a:lumOff val="-22233"/>
                            </a:schemeClr>
                          </a:solidFill>
                        </a:rPr>
                        <a:t>001</a:t>
                      </a:r>
                    </a:p>
                  </a:txBody>
                  <a:tcPr marL="50800" marR="50800" marT="50800" marB="50800" anchor="ctr" horzOverflow="overflow">
                    <a:lnL w="25400">
                      <a:solidFill>
                        <a:srgbClr val="3797C6"/>
                      </a:solidFill>
                      <a:miter lim="400000"/>
                    </a:lnL>
                    <a:lnR w="12700">
                      <a:solidFill>
                        <a:srgbClr val="3797C6"/>
                      </a:solidFill>
                      <a:miter lim="400000"/>
                    </a:lnR>
                    <a:lnB w="12700">
                      <a:solidFill>
                        <a:srgbClr val="3797C6"/>
                      </a:solidFill>
                      <a:miter lim="400000"/>
                    </a:lnB>
                  </a:tcPr>
                </a:tc>
                <a:tc>
                  <a:txBody>
                    <a:bodyPr/>
                    <a:lstStyle/>
                    <a:p>
                      <a:pPr defTabSz="914400">
                        <a:defRPr sz="1800"/>
                      </a:pPr>
                      <a:r>
                        <a:rPr sz="3600">
                          <a:solidFill>
                            <a:schemeClr val="accent1">
                              <a:hueOff val="273561"/>
                              <a:satOff val="2937"/>
                              <a:lumOff val="-22233"/>
                            </a:schemeClr>
                          </a:solidFill>
                        </a:rPr>
                        <a:t>Male</a:t>
                      </a:r>
                    </a:p>
                  </a:txBody>
                  <a:tcPr marL="50800" marR="50800" marT="50800" marB="50800" anchor="ctr" horzOverflow="overflow">
                    <a:lnL w="12700">
                      <a:solidFill>
                        <a:srgbClr val="3797C6"/>
                      </a:solidFill>
                      <a:miter lim="400000"/>
                    </a:lnL>
                    <a:lnR w="12700">
                      <a:solidFill>
                        <a:srgbClr val="3797C6"/>
                      </a:solidFill>
                      <a:miter lim="400000"/>
                    </a:lnR>
                    <a:lnB w="12700">
                      <a:solidFill>
                        <a:srgbClr val="3797C6"/>
                      </a:solidFill>
                      <a:miter lim="400000"/>
                    </a:lnB>
                  </a:tcPr>
                </a:tc>
                <a:tc>
                  <a:txBody>
                    <a:bodyPr/>
                    <a:lstStyle/>
                    <a:p>
                      <a:pPr defTabSz="914400">
                        <a:defRPr sz="1800"/>
                      </a:pPr>
                      <a:r>
                        <a:rPr sz="3600">
                          <a:solidFill>
                            <a:schemeClr val="accent1">
                              <a:hueOff val="273561"/>
                              <a:satOff val="2937"/>
                              <a:lumOff val="-22233"/>
                            </a:schemeClr>
                          </a:solidFill>
                        </a:rPr>
                        <a:t>71</a:t>
                      </a:r>
                    </a:p>
                  </a:txBody>
                  <a:tcPr marL="50800" marR="50800" marT="50800" marB="50800" anchor="ctr" horzOverflow="overflow">
                    <a:lnL w="12700">
                      <a:solidFill>
                        <a:srgbClr val="3797C6"/>
                      </a:solidFill>
                      <a:miter lim="400000"/>
                    </a:lnL>
                    <a:lnR w="12700">
                      <a:solidFill>
                        <a:srgbClr val="3797C6"/>
                      </a:solidFill>
                      <a:miter lim="400000"/>
                    </a:lnR>
                    <a:lnB w="12700">
                      <a:solidFill>
                        <a:srgbClr val="3797C6"/>
                      </a:solidFill>
                      <a:miter lim="400000"/>
                    </a:lnB>
                  </a:tcPr>
                </a:tc>
                <a:tc>
                  <a:txBody>
                    <a:bodyPr/>
                    <a:lstStyle/>
                    <a:p>
                      <a:pPr defTabSz="914400">
                        <a:defRPr sz="1800"/>
                      </a:pPr>
                      <a:r>
                        <a:rPr sz="3600">
                          <a:solidFill>
                            <a:schemeClr val="accent1">
                              <a:hueOff val="273561"/>
                              <a:satOff val="2937"/>
                              <a:lumOff val="-22233"/>
                            </a:schemeClr>
                          </a:solidFill>
                        </a:rPr>
                        <a:t>190</a:t>
                      </a:r>
                    </a:p>
                  </a:txBody>
                  <a:tcPr marL="50800" marR="50800" marT="50800" marB="50800" anchor="ctr" horzOverflow="overflow">
                    <a:lnL w="12700">
                      <a:solidFill>
                        <a:srgbClr val="3797C6"/>
                      </a:solidFill>
                      <a:miter lim="400000"/>
                    </a:lnL>
                    <a:lnR w="25400">
                      <a:solidFill>
                        <a:srgbClr val="3797C6"/>
                      </a:solidFill>
                      <a:miter lim="400000"/>
                    </a:lnR>
                    <a:lnB w="12700">
                      <a:solidFill>
                        <a:srgbClr val="3797C6"/>
                      </a:solidFill>
                      <a:miter lim="400000"/>
                    </a:lnB>
                  </a:tcPr>
                </a:tc>
                <a:extLst>
                  <a:ext uri="{0D108BD9-81ED-4DB2-BD59-A6C34878D82A}">
                    <a16:rowId xmlns:a16="http://schemas.microsoft.com/office/drawing/2014/main" val="10001"/>
                  </a:ext>
                </a:extLst>
              </a:tr>
              <a:tr h="2026920">
                <a:tc>
                  <a:txBody>
                    <a:bodyPr/>
                    <a:lstStyle/>
                    <a:p>
                      <a:pPr defTabSz="914400">
                        <a:defRPr sz="1800"/>
                      </a:pPr>
                      <a:r>
                        <a:rPr sz="3600">
                          <a:solidFill>
                            <a:schemeClr val="accent1">
                              <a:hueOff val="273561"/>
                              <a:satOff val="2937"/>
                              <a:lumOff val="-22233"/>
                            </a:schemeClr>
                          </a:solidFill>
                        </a:rPr>
                        <a:t>002</a:t>
                      </a:r>
                    </a:p>
                  </a:txBody>
                  <a:tcPr marL="50800" marR="50800" marT="50800" marB="50800" anchor="ctr" horzOverflow="overflow">
                    <a:lnL w="254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defTabSz="914400">
                        <a:defRPr sz="1800"/>
                      </a:pPr>
                      <a:r>
                        <a:rPr sz="3600">
                          <a:solidFill>
                            <a:schemeClr val="accent1">
                              <a:hueOff val="273561"/>
                              <a:satOff val="2937"/>
                              <a:lumOff val="-22233"/>
                            </a:schemeClr>
                          </a:solidFill>
                        </a:rPr>
                        <a:t>Male</a:t>
                      </a:r>
                    </a:p>
                  </a:txBody>
                  <a:tcPr marL="50800" marR="50800" marT="50800" marB="50800" anchor="ctr"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defTabSz="914400">
                        <a:defRPr sz="1800"/>
                      </a:pPr>
                      <a:r>
                        <a:rPr sz="3600">
                          <a:solidFill>
                            <a:schemeClr val="accent1">
                              <a:hueOff val="273561"/>
                              <a:satOff val="2937"/>
                              <a:lumOff val="-22233"/>
                            </a:schemeClr>
                          </a:solidFill>
                        </a:rPr>
                        <a:t>69</a:t>
                      </a:r>
                    </a:p>
                  </a:txBody>
                  <a:tcPr marL="50800" marR="50800" marT="50800" marB="50800" anchor="ctr"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defTabSz="914400">
                        <a:defRPr sz="1800"/>
                      </a:pPr>
                      <a:r>
                        <a:rPr sz="3600">
                          <a:solidFill>
                            <a:schemeClr val="accent1">
                              <a:hueOff val="273561"/>
                              <a:satOff val="2937"/>
                              <a:lumOff val="-22233"/>
                            </a:schemeClr>
                          </a:solidFill>
                        </a:rPr>
                        <a:t>176</a:t>
                      </a:r>
                    </a:p>
                  </a:txBody>
                  <a:tcPr marL="50800" marR="50800" marT="50800" marB="50800" anchor="ctr" horzOverflow="overflow">
                    <a:lnL w="12700">
                      <a:solidFill>
                        <a:srgbClr val="3797C6"/>
                      </a:solidFill>
                      <a:miter lim="400000"/>
                    </a:lnL>
                    <a:lnR w="25400">
                      <a:solidFill>
                        <a:srgbClr val="3797C6"/>
                      </a:solidFill>
                      <a:miter lim="400000"/>
                    </a:lnR>
                    <a:lnT w="12700">
                      <a:solidFill>
                        <a:srgbClr val="3797C6"/>
                      </a:solidFill>
                      <a:miter lim="400000"/>
                    </a:lnT>
                    <a:lnB w="12700">
                      <a:solidFill>
                        <a:srgbClr val="3797C6"/>
                      </a:solidFill>
                      <a:miter lim="400000"/>
                    </a:lnB>
                  </a:tcPr>
                </a:tc>
                <a:extLst>
                  <a:ext uri="{0D108BD9-81ED-4DB2-BD59-A6C34878D82A}">
                    <a16:rowId xmlns:a16="http://schemas.microsoft.com/office/drawing/2014/main" val="10002"/>
                  </a:ext>
                </a:extLst>
              </a:tr>
              <a:tr h="2026920">
                <a:tc>
                  <a:txBody>
                    <a:bodyPr/>
                    <a:lstStyle/>
                    <a:p>
                      <a:pPr defTabSz="914400">
                        <a:defRPr sz="1800"/>
                      </a:pPr>
                      <a:r>
                        <a:rPr sz="3600">
                          <a:solidFill>
                            <a:schemeClr val="accent1">
                              <a:hueOff val="273561"/>
                              <a:satOff val="2937"/>
                              <a:lumOff val="-22233"/>
                            </a:schemeClr>
                          </a:solidFill>
                        </a:rPr>
                        <a:t>003</a:t>
                      </a:r>
                    </a:p>
                  </a:txBody>
                  <a:tcPr marL="50800" marR="50800" marT="50800" marB="50800" anchor="ctr" horzOverflow="overflow">
                    <a:lnL w="254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defTabSz="914400">
                        <a:defRPr sz="1800"/>
                      </a:pPr>
                      <a:r>
                        <a:rPr sz="3600">
                          <a:solidFill>
                            <a:schemeClr val="accent1">
                              <a:hueOff val="273561"/>
                              <a:satOff val="2937"/>
                              <a:lumOff val="-22233"/>
                            </a:schemeClr>
                          </a:solidFill>
                        </a:rPr>
                        <a:t>Female</a:t>
                      </a:r>
                    </a:p>
                  </a:txBody>
                  <a:tcPr marL="50800" marR="50800" marT="50800" marB="50800" anchor="ctr"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defTabSz="914400">
                        <a:defRPr sz="1800"/>
                      </a:pPr>
                      <a:r>
                        <a:rPr sz="3600">
                          <a:solidFill>
                            <a:schemeClr val="accent1">
                              <a:hueOff val="273561"/>
                              <a:satOff val="2937"/>
                              <a:lumOff val="-22233"/>
                            </a:schemeClr>
                          </a:solidFill>
                        </a:rPr>
                        <a:t>64</a:t>
                      </a:r>
                    </a:p>
                  </a:txBody>
                  <a:tcPr marL="50800" marR="50800" marT="50800" marB="50800" anchor="ctr"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defTabSz="914400">
                        <a:defRPr sz="1800"/>
                      </a:pPr>
                      <a:r>
                        <a:rPr sz="3600">
                          <a:solidFill>
                            <a:schemeClr val="accent1">
                              <a:hueOff val="273561"/>
                              <a:satOff val="2937"/>
                              <a:lumOff val="-22233"/>
                            </a:schemeClr>
                          </a:solidFill>
                        </a:rPr>
                        <a:t>130</a:t>
                      </a:r>
                    </a:p>
                  </a:txBody>
                  <a:tcPr marL="50800" marR="50800" marT="50800" marB="50800" anchor="ctr" horzOverflow="overflow">
                    <a:lnL w="12700">
                      <a:solidFill>
                        <a:srgbClr val="3797C6"/>
                      </a:solidFill>
                      <a:miter lim="400000"/>
                    </a:lnL>
                    <a:lnR w="25400">
                      <a:solidFill>
                        <a:srgbClr val="3797C6"/>
                      </a:solidFill>
                      <a:miter lim="400000"/>
                    </a:lnR>
                    <a:lnT w="12700">
                      <a:solidFill>
                        <a:srgbClr val="3797C6"/>
                      </a:solidFill>
                      <a:miter lim="400000"/>
                    </a:lnT>
                    <a:lnB w="12700">
                      <a:solidFill>
                        <a:srgbClr val="3797C6"/>
                      </a:solidFill>
                      <a:miter lim="400000"/>
                    </a:lnB>
                  </a:tcPr>
                </a:tc>
                <a:extLst>
                  <a:ext uri="{0D108BD9-81ED-4DB2-BD59-A6C34878D82A}">
                    <a16:rowId xmlns:a16="http://schemas.microsoft.com/office/drawing/2014/main" val="10003"/>
                  </a:ext>
                </a:extLst>
              </a:tr>
              <a:tr h="2026920">
                <a:tc>
                  <a:txBody>
                    <a:bodyPr/>
                    <a:lstStyle/>
                    <a:p>
                      <a:pPr defTabSz="914400">
                        <a:defRPr sz="1800"/>
                      </a:pPr>
                      <a:r>
                        <a:rPr sz="3600">
                          <a:solidFill>
                            <a:schemeClr val="accent1">
                              <a:hueOff val="273561"/>
                              <a:satOff val="2937"/>
                              <a:lumOff val="-22233"/>
                            </a:schemeClr>
                          </a:solidFill>
                        </a:rPr>
                        <a:t>004</a:t>
                      </a:r>
                    </a:p>
                  </a:txBody>
                  <a:tcPr marL="50800" marR="50800" marT="50800" marB="50800" anchor="ctr" horzOverflow="overflow">
                    <a:lnL w="25400">
                      <a:solidFill>
                        <a:srgbClr val="3797C6"/>
                      </a:solidFill>
                      <a:miter lim="400000"/>
                    </a:lnL>
                    <a:lnR w="12700">
                      <a:solidFill>
                        <a:srgbClr val="3797C6"/>
                      </a:solidFill>
                      <a:miter lim="400000"/>
                    </a:lnR>
                    <a:lnT w="12700">
                      <a:solidFill>
                        <a:srgbClr val="3797C6"/>
                      </a:solidFill>
                      <a:miter lim="400000"/>
                    </a:lnT>
                    <a:lnB w="25400">
                      <a:solidFill>
                        <a:srgbClr val="3797C6"/>
                      </a:solidFill>
                      <a:miter lim="400000"/>
                    </a:lnB>
                  </a:tcPr>
                </a:tc>
                <a:tc>
                  <a:txBody>
                    <a:bodyPr/>
                    <a:lstStyle/>
                    <a:p>
                      <a:pPr defTabSz="914400">
                        <a:defRPr sz="1800"/>
                      </a:pPr>
                      <a:r>
                        <a:rPr sz="3600">
                          <a:solidFill>
                            <a:schemeClr val="accent1">
                              <a:hueOff val="273561"/>
                              <a:satOff val="2937"/>
                              <a:lumOff val="-22233"/>
                            </a:schemeClr>
                          </a:solidFill>
                        </a:rPr>
                        <a:t>Female</a:t>
                      </a:r>
                    </a:p>
                  </a:txBody>
                  <a:tcPr marL="50800" marR="50800" marT="50800" marB="50800" anchor="ctr" horzOverflow="overflow">
                    <a:lnL w="12700">
                      <a:solidFill>
                        <a:srgbClr val="3797C6"/>
                      </a:solidFill>
                      <a:miter lim="400000"/>
                    </a:lnL>
                    <a:lnR w="12700">
                      <a:solidFill>
                        <a:srgbClr val="3797C6"/>
                      </a:solidFill>
                      <a:miter lim="400000"/>
                    </a:lnR>
                    <a:lnT w="12700">
                      <a:solidFill>
                        <a:srgbClr val="3797C6"/>
                      </a:solidFill>
                      <a:miter lim="400000"/>
                    </a:lnT>
                    <a:lnB w="25400">
                      <a:solidFill>
                        <a:srgbClr val="3797C6"/>
                      </a:solidFill>
                      <a:miter lim="400000"/>
                    </a:lnB>
                  </a:tcPr>
                </a:tc>
                <a:tc>
                  <a:txBody>
                    <a:bodyPr/>
                    <a:lstStyle/>
                    <a:p>
                      <a:pPr defTabSz="914400">
                        <a:defRPr sz="1800"/>
                      </a:pPr>
                      <a:r>
                        <a:rPr sz="3600">
                          <a:solidFill>
                            <a:schemeClr val="accent1">
                              <a:hueOff val="273561"/>
                              <a:satOff val="2937"/>
                              <a:lumOff val="-22233"/>
                            </a:schemeClr>
                          </a:solidFill>
                        </a:rPr>
                        <a:t>65</a:t>
                      </a:r>
                    </a:p>
                  </a:txBody>
                  <a:tcPr marL="50800" marR="50800" marT="50800" marB="50800" anchor="ctr" horzOverflow="overflow">
                    <a:lnL w="12700">
                      <a:solidFill>
                        <a:srgbClr val="3797C6"/>
                      </a:solidFill>
                      <a:miter lim="400000"/>
                    </a:lnL>
                    <a:lnR w="12700">
                      <a:solidFill>
                        <a:srgbClr val="3797C6"/>
                      </a:solidFill>
                      <a:miter lim="400000"/>
                    </a:lnR>
                    <a:lnT w="12700">
                      <a:solidFill>
                        <a:srgbClr val="3797C6"/>
                      </a:solidFill>
                      <a:miter lim="400000"/>
                    </a:lnT>
                    <a:lnB w="25400">
                      <a:solidFill>
                        <a:srgbClr val="3797C6"/>
                      </a:solidFill>
                      <a:miter lim="400000"/>
                    </a:lnB>
                  </a:tcPr>
                </a:tc>
                <a:tc>
                  <a:txBody>
                    <a:bodyPr/>
                    <a:lstStyle/>
                    <a:p>
                      <a:pPr defTabSz="914400">
                        <a:defRPr sz="1800"/>
                      </a:pPr>
                      <a:r>
                        <a:rPr sz="3600">
                          <a:solidFill>
                            <a:schemeClr val="accent1">
                              <a:hueOff val="273561"/>
                              <a:satOff val="2937"/>
                              <a:lumOff val="-22233"/>
                            </a:schemeClr>
                          </a:solidFill>
                        </a:rPr>
                        <a:t>154</a:t>
                      </a:r>
                    </a:p>
                  </a:txBody>
                  <a:tcPr marL="50800" marR="50800" marT="50800" marB="50800" anchor="ctr" horzOverflow="overflow">
                    <a:lnL w="12700">
                      <a:solidFill>
                        <a:srgbClr val="3797C6"/>
                      </a:solidFill>
                      <a:miter lim="400000"/>
                    </a:lnL>
                    <a:lnR w="25400">
                      <a:solidFill>
                        <a:srgbClr val="3797C6"/>
                      </a:solidFill>
                      <a:miter lim="400000"/>
                    </a:lnR>
                    <a:lnT w="12700">
                      <a:solidFill>
                        <a:srgbClr val="3797C6"/>
                      </a:solidFill>
                      <a:miter lim="400000"/>
                    </a:lnT>
                    <a:lnB w="25400">
                      <a:solidFill>
                        <a:srgbClr val="3797C6"/>
                      </a:solidFill>
                      <a:miter lim="400000"/>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1493683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Original.png" descr="Original.png"/>
          <p:cNvPicPr>
            <a:picLocks noChangeAspect="1"/>
          </p:cNvPicPr>
          <p:nvPr/>
        </p:nvPicPr>
        <p:blipFill>
          <a:blip r:embed="rId3"/>
          <a:stretch>
            <a:fillRect/>
          </a:stretch>
        </p:blipFill>
        <p:spPr>
          <a:xfrm>
            <a:off x="6985" y="3764604"/>
            <a:ext cx="13058026" cy="9491251"/>
          </a:xfrm>
          <a:prstGeom prst="rect">
            <a:avLst/>
          </a:prstGeom>
          <a:ln w="12700">
            <a:miter lim="400000"/>
          </a:ln>
        </p:spPr>
      </p:pic>
      <p:pic>
        <p:nvPicPr>
          <p:cNvPr id="172" name="Observations.png" descr="Observations.png"/>
          <p:cNvPicPr>
            <a:picLocks noChangeAspect="1"/>
          </p:cNvPicPr>
          <p:nvPr/>
        </p:nvPicPr>
        <p:blipFill>
          <a:blip r:embed="rId4"/>
          <a:stretch>
            <a:fillRect/>
          </a:stretch>
        </p:blipFill>
        <p:spPr>
          <a:xfrm>
            <a:off x="13264446" y="3752029"/>
            <a:ext cx="11112570" cy="951640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Original.png" descr="Original.png"/>
          <p:cNvPicPr>
            <a:picLocks noChangeAspect="1"/>
          </p:cNvPicPr>
          <p:nvPr/>
        </p:nvPicPr>
        <p:blipFill>
          <a:blip r:embed="rId3"/>
          <a:stretch>
            <a:fillRect/>
          </a:stretch>
        </p:blipFill>
        <p:spPr>
          <a:xfrm>
            <a:off x="25141" y="3758282"/>
            <a:ext cx="12765325" cy="9278501"/>
          </a:xfrm>
          <a:prstGeom prst="rect">
            <a:avLst/>
          </a:prstGeom>
          <a:ln w="12700">
            <a:miter lim="400000"/>
          </a:ln>
        </p:spPr>
      </p:pic>
      <p:pic>
        <p:nvPicPr>
          <p:cNvPr id="177" name="Screen Shot 2014-09-17 at 10.13.06 AM.png" descr="Screen Shot 2014-09-17 at 10.13.06 AM.png"/>
          <p:cNvPicPr>
            <a:picLocks noChangeAspect="1"/>
          </p:cNvPicPr>
          <p:nvPr/>
        </p:nvPicPr>
        <p:blipFill>
          <a:blip r:embed="rId4"/>
          <a:stretch>
            <a:fillRect/>
          </a:stretch>
        </p:blipFill>
        <p:spPr>
          <a:xfrm>
            <a:off x="15419561" y="3704132"/>
            <a:ext cx="8949279" cy="93868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p:cNvGrpSpPr/>
          <p:nvPr/>
        </p:nvGrpSpPr>
        <p:grpSpPr>
          <a:xfrm>
            <a:off x="6049709" y="4629333"/>
            <a:ext cx="12284583" cy="4457334"/>
            <a:chOff x="0" y="0"/>
            <a:chExt cx="12284581" cy="4457332"/>
          </a:xfrm>
        </p:grpSpPr>
        <p:sp>
          <p:nvSpPr>
            <p:cNvPr id="181" name="DROP variable-list;"/>
            <p:cNvSpPr txBox="1"/>
            <p:nvPr/>
          </p:nvSpPr>
          <p:spPr>
            <a:xfrm>
              <a:off x="-1" y="-1"/>
              <a:ext cx="12284584" cy="18034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sz="11200" b="1">
                  <a:latin typeface="Helvetica"/>
                  <a:ea typeface="Helvetica"/>
                  <a:cs typeface="Helvetica"/>
                  <a:sym typeface="Helvetica"/>
                </a:defRPr>
              </a:pPr>
              <a:r>
                <a:t>DROP</a:t>
              </a:r>
              <a:r>
                <a:rPr b="0">
                  <a:latin typeface="+mn-lt"/>
                  <a:ea typeface="+mn-ea"/>
                  <a:cs typeface="+mn-cs"/>
                  <a:sym typeface="Helvetica Light"/>
                </a:rPr>
                <a:t> </a:t>
              </a:r>
              <a:r>
                <a:rPr b="0" i="1"/>
                <a:t>variable-list;</a:t>
              </a:r>
            </a:p>
          </p:txBody>
        </p:sp>
        <p:sp>
          <p:nvSpPr>
            <p:cNvPr id="182" name="KEEP variable-list;"/>
            <p:cNvSpPr txBox="1"/>
            <p:nvPr/>
          </p:nvSpPr>
          <p:spPr>
            <a:xfrm>
              <a:off x="118069" y="2653910"/>
              <a:ext cx="12048443" cy="18034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sz="11200" b="1">
                  <a:latin typeface="Helvetica"/>
                  <a:ea typeface="Helvetica"/>
                  <a:cs typeface="Helvetica"/>
                  <a:sym typeface="Helvetica"/>
                </a:defRPr>
              </a:pPr>
              <a:r>
                <a:t>KEEP</a:t>
              </a:r>
              <a:r>
                <a:rPr b="0">
                  <a:latin typeface="+mn-lt"/>
                  <a:ea typeface="+mn-ea"/>
                  <a:cs typeface="+mn-cs"/>
                  <a:sym typeface="Helvetica Light"/>
                </a:rPr>
                <a:t> </a:t>
              </a:r>
              <a:r>
                <a:rPr b="0" i="1"/>
                <a:t>variable-list;</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data ntrhd.subset;…"/>
          <p:cNvSpPr txBox="1"/>
          <p:nvPr/>
        </p:nvSpPr>
        <p:spPr>
          <a:xfrm>
            <a:off x="4076445" y="3403599"/>
            <a:ext cx="15835682" cy="690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11200"/>
            </a:pPr>
            <a:r>
              <a:rPr>
                <a:solidFill>
                  <a:schemeClr val="accent1">
                    <a:hueOff val="273561"/>
                    <a:satOff val="2937"/>
                    <a:lumOff val="-22233"/>
                  </a:schemeClr>
                </a:solidFill>
              </a:rPr>
              <a:t>data</a:t>
            </a:r>
            <a:r>
              <a:t> ntrhd.subset;</a:t>
            </a:r>
          </a:p>
          <a:p>
            <a:pPr algn="l">
              <a:defRPr sz="11200"/>
            </a:pPr>
            <a:r>
              <a:t>		</a:t>
            </a:r>
            <a:r>
              <a:rPr>
                <a:solidFill>
                  <a:schemeClr val="accent1"/>
                </a:solidFill>
              </a:rPr>
              <a:t>set</a:t>
            </a:r>
            <a:r>
              <a:t> ntrhd.original;</a:t>
            </a:r>
          </a:p>
          <a:p>
            <a:pPr algn="l">
              <a:defRPr sz="11200"/>
            </a:pPr>
            <a:r>
              <a:t>		</a:t>
            </a:r>
            <a:r>
              <a:rPr>
                <a:solidFill>
                  <a:schemeClr val="accent1"/>
                </a:solidFill>
              </a:rPr>
              <a:t>keep</a:t>
            </a:r>
            <a:r>
              <a:t> id height weight;</a:t>
            </a:r>
          </a:p>
          <a:p>
            <a:pPr algn="l">
              <a:defRPr sz="11200">
                <a:solidFill>
                  <a:schemeClr val="accent1">
                    <a:hueOff val="273561"/>
                    <a:satOff val="2937"/>
                    <a:lumOff val="-22233"/>
                  </a:schemeClr>
                </a:solidFill>
              </a:defRPr>
            </a:pPr>
            <a:r>
              <a:t>run;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data ntrhd.subset;…"/>
          <p:cNvSpPr txBox="1"/>
          <p:nvPr/>
        </p:nvSpPr>
        <p:spPr>
          <a:xfrm>
            <a:off x="770707" y="5277338"/>
            <a:ext cx="11213466" cy="391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a:solidFill>
                  <a:schemeClr val="accent1">
                    <a:hueOff val="273561"/>
                    <a:satOff val="2937"/>
                    <a:lumOff val="-22233"/>
                  </a:schemeClr>
                </a:solidFill>
              </a:rPr>
              <a:t>data</a:t>
            </a:r>
            <a:r>
              <a:t> ntrhd.subset;</a:t>
            </a:r>
          </a:p>
          <a:p>
            <a:pPr algn="l"/>
            <a:r>
              <a:t>		</a:t>
            </a:r>
            <a:r>
              <a:rPr>
                <a:solidFill>
                  <a:schemeClr val="accent1"/>
                </a:solidFill>
              </a:rPr>
              <a:t>set</a:t>
            </a:r>
            <a:r>
              <a:t> ntrhd.original;</a:t>
            </a:r>
          </a:p>
          <a:p>
            <a:pPr algn="l"/>
            <a:r>
              <a:t>		</a:t>
            </a:r>
            <a:r>
              <a:rPr>
                <a:solidFill>
                  <a:schemeClr val="accent1"/>
                </a:solidFill>
              </a:rPr>
              <a:t>keep</a:t>
            </a:r>
            <a:r>
              <a:t> id bmi;</a:t>
            </a:r>
          </a:p>
          <a:p>
            <a:pPr algn="l"/>
            <a:r>
              <a:t>		bmi = (weight / (height^2)) * 703;</a:t>
            </a:r>
          </a:p>
          <a:p>
            <a:pPr algn="l">
              <a:defRPr>
                <a:solidFill>
                  <a:schemeClr val="accent1">
                    <a:hueOff val="273561"/>
                    <a:satOff val="2937"/>
                    <a:lumOff val="-22233"/>
                  </a:schemeClr>
                </a:solidFill>
              </a:defRPr>
            </a:pPr>
            <a:r>
              <a:t>run;</a:t>
            </a:r>
          </a:p>
        </p:txBody>
      </p:sp>
      <p:graphicFrame>
        <p:nvGraphicFramePr>
          <p:cNvPr id="192" name="Table"/>
          <p:cNvGraphicFramePr/>
          <p:nvPr/>
        </p:nvGraphicFramePr>
        <p:xfrm>
          <a:off x="13716000" y="4044950"/>
          <a:ext cx="8293100" cy="8039096"/>
        </p:xfrm>
        <a:graphic>
          <a:graphicData uri="http://schemas.openxmlformats.org/drawingml/2006/table">
            <a:tbl>
              <a:tblPr firstRow="1" bandRow="1">
                <a:tableStyleId>{4C3C2611-4C71-4FC5-86AE-919BDF0F9419}</a:tableStyleId>
              </a:tblPr>
              <a:tblGrid>
                <a:gridCol w="4146550">
                  <a:extLst>
                    <a:ext uri="{9D8B030D-6E8A-4147-A177-3AD203B41FA5}">
                      <a16:colId xmlns:a16="http://schemas.microsoft.com/office/drawing/2014/main" val="20000"/>
                    </a:ext>
                  </a:extLst>
                </a:gridCol>
                <a:gridCol w="4146550">
                  <a:extLst>
                    <a:ext uri="{9D8B030D-6E8A-4147-A177-3AD203B41FA5}">
                      <a16:colId xmlns:a16="http://schemas.microsoft.com/office/drawing/2014/main" val="20001"/>
                    </a:ext>
                  </a:extLst>
                </a:gridCol>
              </a:tblGrid>
              <a:tr h="1004887">
                <a:tc>
                  <a:txBody>
                    <a:bodyPr/>
                    <a:lstStyle/>
                    <a:p>
                      <a:pPr defTabSz="914400">
                        <a:defRPr sz="1800" b="0">
                          <a:solidFill>
                            <a:srgbClr val="000000"/>
                          </a:solidFill>
                        </a:defRPr>
                      </a:pPr>
                      <a:r>
                        <a:rPr sz="3600" b="1">
                          <a:solidFill>
                            <a:srgbClr val="FFFFFF"/>
                          </a:solidFill>
                          <a:sym typeface="Helvetica"/>
                        </a:rPr>
                        <a:t>id</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b="0">
                          <a:solidFill>
                            <a:srgbClr val="000000"/>
                          </a:solidFill>
                        </a:defRPr>
                      </a:pPr>
                      <a:r>
                        <a:rPr sz="3600" b="1">
                          <a:solidFill>
                            <a:srgbClr val="FFFFFF"/>
                          </a:solidFill>
                          <a:sym typeface="Helvetica"/>
                        </a:rPr>
                        <a:t>bmi</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0"/>
                  </a:ext>
                </a:extLst>
              </a:tr>
              <a:tr h="1004887">
                <a:tc>
                  <a:txBody>
                    <a:bodyPr/>
                    <a:lstStyle/>
                    <a:p>
                      <a:pPr defTabSz="914400">
                        <a:defRPr sz="1800"/>
                      </a:pPr>
                      <a:r>
                        <a:rPr sz="3600"/>
                        <a:t>1114</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32</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1"/>
                  </a:ext>
                </a:extLst>
              </a:tr>
              <a:tr h="1004887">
                <a:tc>
                  <a:txBody>
                    <a:bodyPr/>
                    <a:lstStyle/>
                    <a:p>
                      <a:pPr defTabSz="914400">
                        <a:defRPr sz="1800"/>
                      </a:pPr>
                      <a:r>
                        <a:rPr sz="3600"/>
                        <a:t>1115</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30</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004887">
                <a:tc>
                  <a:txBody>
                    <a:bodyPr/>
                    <a:lstStyle/>
                    <a:p>
                      <a:pPr defTabSz="914400">
                        <a:defRPr sz="1800"/>
                      </a:pPr>
                      <a:r>
                        <a:rPr sz="3600"/>
                        <a:t>1116</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19</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004887">
                <a:tc>
                  <a:txBody>
                    <a:bodyPr/>
                    <a:lstStyle/>
                    <a:p>
                      <a:pPr defTabSz="914400">
                        <a:defRPr sz="1800"/>
                      </a:pPr>
                      <a:r>
                        <a:rPr sz="3600"/>
                        <a:t>1120</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28</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004887">
                <a:tc>
                  <a:txBody>
                    <a:bodyPr/>
                    <a:lstStyle/>
                    <a:p>
                      <a:pPr defTabSz="914400">
                        <a:defRPr sz="1800"/>
                      </a:pPr>
                      <a:r>
                        <a:rPr sz="3600"/>
                        <a:t>1121</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24</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004887">
                <a:tc>
                  <a:txBody>
                    <a:bodyPr/>
                    <a:lstStyle/>
                    <a:p>
                      <a:pPr defTabSz="914400">
                        <a:defRPr sz="1800"/>
                      </a:pPr>
                      <a:r>
                        <a:rPr sz="3600"/>
                        <a:t>1127</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20</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r h="1004887">
                <a:tc>
                  <a:txBody>
                    <a:bodyPr/>
                    <a:lstStyle/>
                    <a:p>
                      <a:pPr defTabSz="914400">
                        <a:defRPr sz="1800"/>
                      </a:pPr>
                      <a:r>
                        <a:rPr sz="3600"/>
                        <a:t>1128</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34</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IF expression;"/>
          <p:cNvSpPr txBox="1"/>
          <p:nvPr/>
        </p:nvSpPr>
        <p:spPr>
          <a:xfrm>
            <a:off x="10129360" y="6426195"/>
            <a:ext cx="4125281" cy="863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b="1">
                <a:latin typeface="Helvetica"/>
                <a:ea typeface="Helvetica"/>
                <a:cs typeface="Helvetica"/>
                <a:sym typeface="Helvetica"/>
              </a:defRPr>
            </a:pPr>
            <a:r>
              <a:t>IF </a:t>
            </a:r>
            <a:r>
              <a:rPr b="0" i="1"/>
              <a:t>expression</a:t>
            </a:r>
            <a:r>
              <a:rPr b="0">
                <a:latin typeface="+mn-lt"/>
                <a:ea typeface="+mn-ea"/>
                <a:cs typeface="+mn-cs"/>
                <a:sym typeface="Helvetica Light"/>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data ntrhd.subset;…"/>
          <p:cNvSpPr txBox="1"/>
          <p:nvPr/>
        </p:nvSpPr>
        <p:spPr>
          <a:xfrm>
            <a:off x="1013444" y="4521199"/>
            <a:ext cx="11213466" cy="467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a:solidFill>
                  <a:schemeClr val="accent1">
                    <a:hueOff val="273561"/>
                    <a:satOff val="2937"/>
                    <a:lumOff val="-22233"/>
                  </a:schemeClr>
                </a:solidFill>
              </a:rPr>
              <a:t>data</a:t>
            </a:r>
            <a:r>
              <a:t> ntrhd.subset;</a:t>
            </a:r>
          </a:p>
          <a:p>
            <a:pPr algn="l"/>
            <a:r>
              <a:t>		</a:t>
            </a:r>
            <a:r>
              <a:rPr>
                <a:solidFill>
                  <a:schemeClr val="accent1"/>
                </a:solidFill>
              </a:rPr>
              <a:t>set</a:t>
            </a:r>
            <a:r>
              <a:t> ntrhd.original;</a:t>
            </a:r>
          </a:p>
          <a:p>
            <a:pPr algn="l"/>
            <a:r>
              <a:t>		</a:t>
            </a:r>
            <a:r>
              <a:rPr>
                <a:solidFill>
                  <a:schemeClr val="accent1"/>
                </a:solidFill>
              </a:rPr>
              <a:t>keep</a:t>
            </a:r>
            <a:r>
              <a:t> id bmi;</a:t>
            </a:r>
          </a:p>
          <a:p>
            <a:pPr algn="l"/>
            <a:r>
              <a:t>		bmi = (weight / (height^2)) * 703;</a:t>
            </a:r>
          </a:p>
          <a:p>
            <a:pPr algn="l"/>
            <a:r>
              <a:t>		</a:t>
            </a:r>
            <a:r>
              <a:rPr>
                <a:solidFill>
                  <a:schemeClr val="accent1"/>
                </a:solidFill>
              </a:rPr>
              <a:t>if</a:t>
            </a:r>
            <a:r>
              <a:t> bmi &gt;= 30;</a:t>
            </a:r>
          </a:p>
          <a:p>
            <a:pPr algn="l">
              <a:defRPr>
                <a:solidFill>
                  <a:schemeClr val="accent1">
                    <a:hueOff val="273561"/>
                    <a:satOff val="2937"/>
                    <a:lumOff val="-22233"/>
                  </a:schemeClr>
                </a:solidFill>
              </a:defRPr>
            </a:pPr>
            <a:r>
              <a:t>run;</a:t>
            </a:r>
          </a:p>
        </p:txBody>
      </p:sp>
      <p:graphicFrame>
        <p:nvGraphicFramePr>
          <p:cNvPr id="201" name="Table"/>
          <p:cNvGraphicFramePr/>
          <p:nvPr/>
        </p:nvGraphicFramePr>
        <p:xfrm>
          <a:off x="13716000" y="4044950"/>
          <a:ext cx="8293100" cy="8039096"/>
        </p:xfrm>
        <a:graphic>
          <a:graphicData uri="http://schemas.openxmlformats.org/drawingml/2006/table">
            <a:tbl>
              <a:tblPr firstRow="1" bandRow="1">
                <a:tableStyleId>{4C3C2611-4C71-4FC5-86AE-919BDF0F9419}</a:tableStyleId>
              </a:tblPr>
              <a:tblGrid>
                <a:gridCol w="4146550">
                  <a:extLst>
                    <a:ext uri="{9D8B030D-6E8A-4147-A177-3AD203B41FA5}">
                      <a16:colId xmlns:a16="http://schemas.microsoft.com/office/drawing/2014/main" val="20000"/>
                    </a:ext>
                  </a:extLst>
                </a:gridCol>
                <a:gridCol w="4146550">
                  <a:extLst>
                    <a:ext uri="{9D8B030D-6E8A-4147-A177-3AD203B41FA5}">
                      <a16:colId xmlns:a16="http://schemas.microsoft.com/office/drawing/2014/main" val="20001"/>
                    </a:ext>
                  </a:extLst>
                </a:gridCol>
              </a:tblGrid>
              <a:tr h="1004887">
                <a:tc>
                  <a:txBody>
                    <a:bodyPr/>
                    <a:lstStyle/>
                    <a:p>
                      <a:pPr defTabSz="914400">
                        <a:defRPr sz="1800" b="0">
                          <a:solidFill>
                            <a:srgbClr val="000000"/>
                          </a:solidFill>
                        </a:defRPr>
                      </a:pPr>
                      <a:r>
                        <a:rPr sz="3600" b="1">
                          <a:solidFill>
                            <a:srgbClr val="FFFFFF"/>
                          </a:solidFill>
                          <a:sym typeface="Helvetica"/>
                        </a:rPr>
                        <a:t>id</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b="0">
                          <a:solidFill>
                            <a:srgbClr val="000000"/>
                          </a:solidFill>
                        </a:defRPr>
                      </a:pPr>
                      <a:r>
                        <a:rPr sz="3600" b="1">
                          <a:solidFill>
                            <a:srgbClr val="FFFFFF"/>
                          </a:solidFill>
                          <a:sym typeface="Helvetica"/>
                        </a:rPr>
                        <a:t>bmi</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0"/>
                  </a:ext>
                </a:extLst>
              </a:tr>
              <a:tr h="1004887">
                <a:tc>
                  <a:txBody>
                    <a:bodyPr/>
                    <a:lstStyle/>
                    <a:p>
                      <a:pPr defTabSz="914400">
                        <a:defRPr sz="1800"/>
                      </a:pPr>
                      <a:r>
                        <a:rPr sz="3600"/>
                        <a:t>1114</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32</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1"/>
                  </a:ext>
                </a:extLst>
              </a:tr>
              <a:tr h="1004887">
                <a:tc>
                  <a:txBody>
                    <a:bodyPr/>
                    <a:lstStyle/>
                    <a:p>
                      <a:pPr defTabSz="914400">
                        <a:defRPr sz="1800"/>
                      </a:pPr>
                      <a:r>
                        <a:rPr sz="3600"/>
                        <a:t>1115</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30</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004887">
                <a:tc>
                  <a:txBody>
                    <a:bodyPr/>
                    <a:lstStyle/>
                    <a:p>
                      <a:pPr defTabSz="914400">
                        <a:defRPr sz="1800"/>
                      </a:pPr>
                      <a:r>
                        <a:rPr sz="3600"/>
                        <a:t>1116</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19</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004887">
                <a:tc>
                  <a:txBody>
                    <a:bodyPr/>
                    <a:lstStyle/>
                    <a:p>
                      <a:pPr defTabSz="914400">
                        <a:defRPr sz="1800"/>
                      </a:pPr>
                      <a:r>
                        <a:rPr sz="3600"/>
                        <a:t>1120</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28</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004887">
                <a:tc>
                  <a:txBody>
                    <a:bodyPr/>
                    <a:lstStyle/>
                    <a:p>
                      <a:pPr defTabSz="914400">
                        <a:defRPr sz="1800"/>
                      </a:pPr>
                      <a:r>
                        <a:rPr sz="3600"/>
                        <a:t>1121</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24</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004887">
                <a:tc>
                  <a:txBody>
                    <a:bodyPr/>
                    <a:lstStyle/>
                    <a:p>
                      <a:pPr defTabSz="914400">
                        <a:defRPr sz="1800"/>
                      </a:pPr>
                      <a:r>
                        <a:rPr sz="3600"/>
                        <a:t>1127</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20</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r h="1004887">
                <a:tc>
                  <a:txBody>
                    <a:bodyPr/>
                    <a:lstStyle/>
                    <a:p>
                      <a:pPr defTabSz="914400">
                        <a:defRPr sz="1800"/>
                      </a:pPr>
                      <a:r>
                        <a:rPr sz="3600"/>
                        <a:t>1128</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34</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ractice: Using the Subsetting IF"/>
          <p:cNvSpPr txBox="1">
            <a:spLocks noGrp="1"/>
          </p:cNvSpPr>
          <p:nvPr>
            <p:ph type="title"/>
          </p:nvPr>
        </p:nvSpPr>
        <p:spPr>
          <a:xfrm>
            <a:off x="-674" y="995853"/>
            <a:ext cx="21005801" cy="3032081"/>
          </a:xfrm>
          <a:prstGeom prst="rect">
            <a:avLst/>
          </a:prstGeom>
        </p:spPr>
        <p:txBody>
          <a:bodyPr anchor="t"/>
          <a:lstStyle>
            <a:lvl1pPr algn="l">
              <a:defRPr sz="8500"/>
            </a:lvl1pPr>
          </a:lstStyle>
          <a:p>
            <a:r>
              <a:t>Practice: Using the Subsetting IF</a:t>
            </a:r>
          </a:p>
        </p:txBody>
      </p:sp>
      <p:sp>
        <p:nvSpPr>
          <p:cNvPr id="206" name="In this practice, you modify a DATA step to create a new temporary SAS data set that contains a subset of the observations in the ntrhd.staff data set.…"/>
          <p:cNvSpPr/>
          <p:nvPr/>
        </p:nvSpPr>
        <p:spPr>
          <a:xfrm>
            <a:off x="2603897" y="3468182"/>
            <a:ext cx="18637648" cy="6864748"/>
          </a:xfrm>
          <a:custGeom>
            <a:avLst/>
            <a:gdLst/>
            <a:ahLst/>
            <a:cxnLst>
              <a:cxn ang="0">
                <a:pos x="wd2" y="hd2"/>
              </a:cxn>
              <a:cxn ang="5400000">
                <a:pos x="wd2" y="hd2"/>
              </a:cxn>
              <a:cxn ang="10800000">
                <a:pos x="wd2" y="hd2"/>
              </a:cxn>
              <a:cxn ang="16200000">
                <a:pos x="wd2" y="hd2"/>
              </a:cxn>
            </a:cxnLst>
            <a:rect l="0" t="0" r="r" b="b"/>
            <a:pathLst>
              <a:path w="21600" h="21600" extrusionOk="0">
                <a:moveTo>
                  <a:pt x="177" y="0"/>
                </a:moveTo>
                <a:cubicBezTo>
                  <a:pt x="79" y="0"/>
                  <a:pt x="0" y="215"/>
                  <a:pt x="0" y="480"/>
                </a:cubicBezTo>
                <a:lnTo>
                  <a:pt x="0" y="16268"/>
                </a:lnTo>
                <a:cubicBezTo>
                  <a:pt x="0" y="16533"/>
                  <a:pt x="79" y="16747"/>
                  <a:pt x="177" y="16747"/>
                </a:cubicBezTo>
                <a:lnTo>
                  <a:pt x="19081" y="16747"/>
                </a:lnTo>
                <a:lnTo>
                  <a:pt x="19611" y="21600"/>
                </a:lnTo>
                <a:lnTo>
                  <a:pt x="20141" y="16747"/>
                </a:lnTo>
                <a:lnTo>
                  <a:pt x="21423" y="16747"/>
                </a:lnTo>
                <a:cubicBezTo>
                  <a:pt x="21520" y="16747"/>
                  <a:pt x="21600" y="16533"/>
                  <a:pt x="21600" y="16268"/>
                </a:cubicBezTo>
                <a:lnTo>
                  <a:pt x="21600" y="480"/>
                </a:lnTo>
                <a:cubicBezTo>
                  <a:pt x="21600" y="215"/>
                  <a:pt x="21520" y="0"/>
                  <a:pt x="21423" y="0"/>
                </a:cubicBezTo>
                <a:lnTo>
                  <a:pt x="177" y="0"/>
                </a:lnTo>
                <a:close/>
              </a:path>
            </a:pathLst>
          </a:custGeom>
          <a:solidFill>
            <a:srgbClr val="FFFFFF"/>
          </a:solidFill>
          <a:ln w="25400">
            <a:solidFill>
              <a:srgbClr val="85888D"/>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algn="l">
              <a:defRPr sz="3200">
                <a:solidFill>
                  <a:srgbClr val="011993"/>
                </a:solidFill>
              </a:defRPr>
            </a:pPr>
            <a:r>
              <a:t>In this practice, you modify a DATA step to create a new temporary SAS data set that contains a subset of the observations in the ntrhd.staff data set.</a:t>
            </a:r>
          </a:p>
          <a:p>
            <a:pPr algn="l">
              <a:defRPr sz="3200">
                <a:solidFill>
                  <a:srgbClr val="011993"/>
                </a:solidFill>
              </a:defRPr>
            </a:pPr>
            <a:endParaRPr/>
          </a:p>
          <a:p>
            <a:pPr algn="l">
              <a:defRPr sz="3200">
                <a:solidFill>
                  <a:srgbClr val="011993"/>
                </a:solidFill>
              </a:defRPr>
            </a:pPr>
            <a:r>
              <a:t>Steps:</a:t>
            </a:r>
          </a:p>
          <a:p>
            <a:pPr marL="547076" indent="-547076" algn="l">
              <a:buSzPct val="100000"/>
              <a:buAutoNum type="arabicPeriod"/>
              <a:defRPr sz="3200">
                <a:solidFill>
                  <a:srgbClr val="011993"/>
                </a:solidFill>
              </a:defRPr>
            </a:pPr>
            <a:r>
              <a:t>Copy and paste the program </a:t>
            </a:r>
            <a:r>
              <a:rPr i="1">
                <a:latin typeface="Helvetica"/>
                <a:ea typeface="Helvetica"/>
                <a:cs typeface="Helvetica"/>
                <a:sym typeface="Helvetica"/>
              </a:rPr>
              <a:t>w5_lecture_practice_Subsetting If </a:t>
            </a:r>
            <a:r>
              <a:t>into the editor.</a:t>
            </a:r>
          </a:p>
          <a:p>
            <a:pPr marL="547076" indent="-547076" algn="l">
              <a:buSzPct val="100000"/>
              <a:buAutoNum type="arabicPeriod"/>
              <a:defRPr sz="3200">
                <a:solidFill>
                  <a:srgbClr val="011993"/>
                </a:solidFill>
              </a:defRPr>
            </a:pPr>
            <a:r>
              <a:t>Use an assignment statement and yrdif function to create the variable </a:t>
            </a:r>
            <a:r>
              <a:rPr b="1">
                <a:latin typeface="Helvetica"/>
                <a:ea typeface="Helvetica"/>
                <a:cs typeface="Helvetica"/>
                <a:sym typeface="Helvetica"/>
              </a:rPr>
              <a:t>Age</a:t>
            </a:r>
            <a:r>
              <a:t> (as of today) from the variable </a:t>
            </a:r>
            <a:r>
              <a:rPr b="1">
                <a:latin typeface="Helvetica"/>
                <a:ea typeface="Helvetica"/>
                <a:cs typeface="Helvetica"/>
                <a:sym typeface="Helvetica"/>
              </a:rPr>
              <a:t>Birth_Date</a:t>
            </a:r>
            <a:r>
              <a:t>.</a:t>
            </a:r>
          </a:p>
          <a:p>
            <a:pPr marL="547076" indent="-547076" algn="l">
              <a:buSzPct val="100000"/>
              <a:buAutoNum type="arabicPeriod"/>
              <a:defRPr sz="3200">
                <a:solidFill>
                  <a:srgbClr val="011993"/>
                </a:solidFill>
              </a:defRPr>
            </a:pPr>
            <a:r>
              <a:t>In the same data step that you create </a:t>
            </a:r>
            <a:r>
              <a:rPr b="1">
                <a:latin typeface="Helvetica"/>
                <a:ea typeface="Helvetica"/>
                <a:cs typeface="Helvetica"/>
                <a:sym typeface="Helvetica"/>
              </a:rPr>
              <a:t>Age</a:t>
            </a:r>
            <a:r>
              <a:t>, use a subsetting IF statement to select only employees in their 20’s to be written to the practice1 data set.</a:t>
            </a:r>
          </a:p>
          <a:p>
            <a:pPr marL="547076" indent="-547076" algn="l">
              <a:buSzPct val="100000"/>
              <a:buAutoNum type="arabicPeriod"/>
              <a:defRPr sz="3200">
                <a:solidFill>
                  <a:srgbClr val="011993"/>
                </a:solidFill>
              </a:defRPr>
            </a:pPr>
            <a:r>
              <a:t>Submit the program and view the results.</a:t>
            </a:r>
          </a:p>
        </p:txBody>
      </p:sp>
      <p:sp>
        <p:nvSpPr>
          <p:cNvPr id="207" name="Rounded Rectangle"/>
          <p:cNvSpPr/>
          <p:nvPr/>
        </p:nvSpPr>
        <p:spPr>
          <a:xfrm>
            <a:off x="-142006" y="2544010"/>
            <a:ext cx="21537352"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205"/>
                                        </p:tgtEl>
                                        <p:attrNameLst>
                                          <p:attrName>style.visibility</p:attrName>
                                        </p:attrNameLst>
                                      </p:cBhvr>
                                      <p:to>
                                        <p:strVal val="visible"/>
                                      </p:to>
                                    </p:set>
                                    <p:animEffect transition="in" filter="wipe(left)">
                                      <p:cBhvr>
                                        <p:cTn id="7" dur="1500"/>
                                        <p:tgtEl>
                                          <p:spTgt spid="205"/>
                                        </p:tgtEl>
                                      </p:cBhvr>
                                    </p:animEffect>
                                  </p:childTnLst>
                                </p:cTn>
                              </p:par>
                            </p:childTnLst>
                          </p:cTn>
                        </p:par>
                        <p:par>
                          <p:cTn id="8" fill="hold">
                            <p:stCondLst>
                              <p:cond delay="1500"/>
                            </p:stCondLst>
                            <p:childTnLst>
                              <p:par>
                                <p:cTn id="9" presetID="22" presetClass="entr" presetSubtype="8" fill="hold" grpId="2" nodeType="afterEffect">
                                  <p:stCondLst>
                                    <p:cond delay="0"/>
                                  </p:stCondLst>
                                  <p:iterate>
                                    <p:tmAbs val="0"/>
                                  </p:iterate>
                                  <p:childTnLst>
                                    <p:set>
                                      <p:cBhvr>
                                        <p:cTn id="10" fill="hold"/>
                                        <p:tgtEl>
                                          <p:spTgt spid="207"/>
                                        </p:tgtEl>
                                        <p:attrNameLst>
                                          <p:attrName>style.visibility</p:attrName>
                                        </p:attrNameLst>
                                      </p:cBhvr>
                                      <p:to>
                                        <p:strVal val="visible"/>
                                      </p:to>
                                    </p:set>
                                    <p:animEffect transition="in" filter="wipe(left)">
                                      <p:cBhvr>
                                        <p:cTn id="11" dur="1500"/>
                                        <p:tgtEl>
                                          <p:spTgt spid="207"/>
                                        </p:tgtEl>
                                      </p:cBhvr>
                                    </p:animEffect>
                                  </p:childTnLst>
                                </p:cTn>
                              </p:par>
                            </p:childTnLst>
                          </p:cTn>
                        </p:par>
                        <p:par>
                          <p:cTn id="12" fill="hold">
                            <p:stCondLst>
                              <p:cond delay="3000"/>
                            </p:stCondLst>
                            <p:childTnLst>
                              <p:par>
                                <p:cTn id="13" presetID="22" presetClass="entr" presetSubtype="8" fill="hold" grpId="3" nodeType="afterEffect">
                                  <p:stCondLst>
                                    <p:cond delay="0"/>
                                  </p:stCondLst>
                                  <p:iterate>
                                    <p:tmAbs val="0"/>
                                  </p:iterate>
                                  <p:childTnLst>
                                    <p:set>
                                      <p:cBhvr>
                                        <p:cTn id="14" fill="hold"/>
                                        <p:tgtEl>
                                          <p:spTgt spid="206"/>
                                        </p:tgtEl>
                                        <p:attrNameLst>
                                          <p:attrName>style.visibility</p:attrName>
                                        </p:attrNameLst>
                                      </p:cBhvr>
                                      <p:to>
                                        <p:strVal val="visible"/>
                                      </p:to>
                                    </p:set>
                                    <p:animEffect transition="in" filter="wipe(left)">
                                      <p:cBhvr>
                                        <p:cTn id="15" dur="1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1" animBg="1" advAuto="0"/>
      <p:bldP spid="206" grpId="3" animBg="1" advAuto="0"/>
      <p:bldP spid="207" grpId="2"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AS Institute. SAS Programming 1: Essentials [e-learning course]. Cary, NC: SAS Institute Inc.; 2012. Accessed: December, 2013…"/>
          <p:cNvSpPr txBox="1">
            <a:spLocks noGrp="1"/>
          </p:cNvSpPr>
          <p:nvPr>
            <p:ph type="body" idx="1"/>
          </p:nvPr>
        </p:nvSpPr>
        <p:spPr>
          <a:prstGeom prst="rect">
            <a:avLst/>
          </a:prstGeom>
        </p:spPr>
        <p:txBody>
          <a:bodyPr/>
          <a:lstStyle/>
          <a:p>
            <a:pPr marL="889000" indent="-889000">
              <a:buSzPct val="100000"/>
              <a:buAutoNum type="arabicPeriod"/>
            </a:pPr>
            <a:r>
              <a:t>SAS Institute. </a:t>
            </a:r>
            <a:r>
              <a:rPr i="1">
                <a:latin typeface="Helvetica"/>
                <a:ea typeface="Helvetica"/>
                <a:cs typeface="Helvetica"/>
                <a:sym typeface="Helvetica"/>
              </a:rPr>
              <a:t>SAS Programming 1: Essentials </a:t>
            </a:r>
            <a:r>
              <a:t>[e-learning course]. Cary, NC: SAS Institute Inc.; 2012. Accessed: December, 2013</a:t>
            </a:r>
          </a:p>
          <a:p>
            <a:pPr marL="889000" indent="-889000">
              <a:buSzPct val="100000"/>
              <a:buAutoNum type="arabicPeriod"/>
            </a:pPr>
            <a:r>
              <a:t>Cody R. </a:t>
            </a:r>
            <a:r>
              <a:rPr i="1">
                <a:latin typeface="Helvetica"/>
                <a:ea typeface="Helvetica"/>
                <a:cs typeface="Helvetica"/>
                <a:sym typeface="Helvetica"/>
              </a:rPr>
              <a:t>Learning SAS by Example: A Programmer’s Guide</a:t>
            </a:r>
            <a:r>
              <a:t>. Cary, NC: SAS Institute Inc.; 2007.</a:t>
            </a:r>
          </a:p>
        </p:txBody>
      </p:sp>
      <p:sp>
        <p:nvSpPr>
          <p:cNvPr id="212" name="References"/>
          <p:cNvSpPr txBox="1">
            <a:spLocks noGrp="1"/>
          </p:cNvSpPr>
          <p:nvPr>
            <p:ph type="title"/>
          </p:nvPr>
        </p:nvSpPr>
        <p:spPr>
          <a:xfrm>
            <a:off x="18388" y="224932"/>
            <a:ext cx="8453257" cy="2286001"/>
          </a:xfrm>
          <a:prstGeom prst="rect">
            <a:avLst/>
          </a:prstGeom>
        </p:spPr>
        <p:txBody>
          <a:bodyPr/>
          <a:lstStyle/>
          <a:p>
            <a:r>
              <a:t>References</a:t>
            </a:r>
          </a:p>
        </p:txBody>
      </p:sp>
      <p:sp>
        <p:nvSpPr>
          <p:cNvPr id="213" name="Rounded Rectangle"/>
          <p:cNvSpPr/>
          <p:nvPr/>
        </p:nvSpPr>
        <p:spPr>
          <a:xfrm>
            <a:off x="-142006" y="2544010"/>
            <a:ext cx="842785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Table"/>
          <p:cNvGraphicFramePr/>
          <p:nvPr/>
        </p:nvGraphicFramePr>
        <p:xfrm>
          <a:off x="402133" y="1784350"/>
          <a:ext cx="11775718" cy="10147298"/>
        </p:xfrm>
        <a:graphic>
          <a:graphicData uri="http://schemas.openxmlformats.org/drawingml/2006/table">
            <a:tbl>
              <a:tblPr bandRow="1">
                <a:tableStyleId>{4C3C2611-4C71-4FC5-86AE-919BDF0F9419}</a:tableStyleId>
              </a:tblPr>
              <a:tblGrid>
                <a:gridCol w="2278848">
                  <a:extLst>
                    <a:ext uri="{9D8B030D-6E8A-4147-A177-3AD203B41FA5}">
                      <a16:colId xmlns:a16="http://schemas.microsoft.com/office/drawing/2014/main" val="20000"/>
                    </a:ext>
                  </a:extLst>
                </a:gridCol>
                <a:gridCol w="5348398">
                  <a:extLst>
                    <a:ext uri="{9D8B030D-6E8A-4147-A177-3AD203B41FA5}">
                      <a16:colId xmlns:a16="http://schemas.microsoft.com/office/drawing/2014/main" val="20001"/>
                    </a:ext>
                  </a:extLst>
                </a:gridCol>
                <a:gridCol w="4148472">
                  <a:extLst>
                    <a:ext uri="{9D8B030D-6E8A-4147-A177-3AD203B41FA5}">
                      <a16:colId xmlns:a16="http://schemas.microsoft.com/office/drawing/2014/main" val="20002"/>
                    </a:ext>
                  </a:extLst>
                </a:gridCol>
              </a:tblGrid>
              <a:tr h="1449614">
                <a:tc gridSpan="3">
                  <a:txBody>
                    <a:bodyPr/>
                    <a:lstStyle/>
                    <a:p>
                      <a:pPr defTabSz="914400">
                        <a:defRPr sz="1800"/>
                      </a:pPr>
                      <a:r>
                        <a:rPr sz="3600" b="1">
                          <a:solidFill>
                            <a:srgbClr val="FFFFFF"/>
                          </a:solidFill>
                          <a:latin typeface="Helvetica"/>
                          <a:ea typeface="Helvetica"/>
                          <a:cs typeface="Helvetica"/>
                          <a:sym typeface="Helvetica"/>
                        </a:rPr>
                        <a:t>Special WHERE Operators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9614">
                <a:tc>
                  <a:txBody>
                    <a:bodyPr/>
                    <a:lstStyle/>
                    <a:p>
                      <a:pPr defTabSz="914400">
                        <a:defRPr sz="1800"/>
                      </a:pPr>
                      <a:r>
                        <a:rPr sz="3600" b="1">
                          <a:solidFill>
                            <a:srgbClr val="FFFFFF"/>
                          </a:solidFill>
                          <a:latin typeface="Helvetica"/>
                          <a:ea typeface="Helvetica"/>
                          <a:cs typeface="Helvetica"/>
                          <a:sym typeface="Helvetica"/>
                        </a:rPr>
                        <a:t>Symbol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Mnemonic</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Definition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BETWEEN - AND</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Inclusive range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NULL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MISSING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CONTAINS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string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LIKE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pattern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 name="Table"/>
          <p:cNvGraphicFramePr/>
          <p:nvPr/>
        </p:nvGraphicFramePr>
        <p:xfrm>
          <a:off x="402133" y="1784350"/>
          <a:ext cx="11775718" cy="10147298"/>
        </p:xfrm>
        <a:graphic>
          <a:graphicData uri="http://schemas.openxmlformats.org/drawingml/2006/table">
            <a:tbl>
              <a:tblPr bandRow="1">
                <a:tableStyleId>{4C3C2611-4C71-4FC5-86AE-919BDF0F9419}</a:tableStyleId>
              </a:tblPr>
              <a:tblGrid>
                <a:gridCol w="2278848">
                  <a:extLst>
                    <a:ext uri="{9D8B030D-6E8A-4147-A177-3AD203B41FA5}">
                      <a16:colId xmlns:a16="http://schemas.microsoft.com/office/drawing/2014/main" val="20000"/>
                    </a:ext>
                  </a:extLst>
                </a:gridCol>
                <a:gridCol w="5348398">
                  <a:extLst>
                    <a:ext uri="{9D8B030D-6E8A-4147-A177-3AD203B41FA5}">
                      <a16:colId xmlns:a16="http://schemas.microsoft.com/office/drawing/2014/main" val="20001"/>
                    </a:ext>
                  </a:extLst>
                </a:gridCol>
                <a:gridCol w="4148472">
                  <a:extLst>
                    <a:ext uri="{9D8B030D-6E8A-4147-A177-3AD203B41FA5}">
                      <a16:colId xmlns:a16="http://schemas.microsoft.com/office/drawing/2014/main" val="20002"/>
                    </a:ext>
                  </a:extLst>
                </a:gridCol>
              </a:tblGrid>
              <a:tr h="1449614">
                <a:tc gridSpan="3">
                  <a:txBody>
                    <a:bodyPr/>
                    <a:lstStyle/>
                    <a:p>
                      <a:pPr defTabSz="914400">
                        <a:defRPr sz="1800"/>
                      </a:pPr>
                      <a:r>
                        <a:rPr sz="3600" b="1">
                          <a:solidFill>
                            <a:srgbClr val="FFFFFF"/>
                          </a:solidFill>
                          <a:latin typeface="Helvetica"/>
                          <a:ea typeface="Helvetica"/>
                          <a:cs typeface="Helvetica"/>
                          <a:sym typeface="Helvetica"/>
                        </a:rPr>
                        <a:t>Special WHERE Operators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9614">
                <a:tc>
                  <a:txBody>
                    <a:bodyPr/>
                    <a:lstStyle/>
                    <a:p>
                      <a:pPr defTabSz="914400">
                        <a:defRPr sz="1800"/>
                      </a:pPr>
                      <a:r>
                        <a:rPr sz="3600" b="1">
                          <a:solidFill>
                            <a:srgbClr val="FFFFFF"/>
                          </a:solidFill>
                          <a:latin typeface="Helvetica"/>
                          <a:ea typeface="Helvetica"/>
                          <a:cs typeface="Helvetica"/>
                          <a:sym typeface="Helvetica"/>
                        </a:rPr>
                        <a:t>Symbol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Mnemonic</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Definition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BETWEEN - AND</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Inclusive range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NULL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MISSING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CONTAINS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string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LIKE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pattern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bl>
          </a:graphicData>
        </a:graphic>
      </p:graphicFrame>
      <p:sp>
        <p:nvSpPr>
          <p:cNvPr id="135" name="where count between 1000 and 2000;…"/>
          <p:cNvSpPr txBox="1"/>
          <p:nvPr/>
        </p:nvSpPr>
        <p:spPr>
          <a:xfrm>
            <a:off x="12793441" y="5664200"/>
            <a:ext cx="10951298" cy="2387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lnSpc>
                <a:spcPct val="200000"/>
              </a:lnSpc>
            </a:pPr>
            <a:r>
              <a:rPr b="1">
                <a:solidFill>
                  <a:schemeClr val="accent1"/>
                </a:solidFill>
                <a:latin typeface="Helvetica"/>
                <a:ea typeface="Helvetica"/>
                <a:cs typeface="Helvetica"/>
                <a:sym typeface="Helvetica"/>
              </a:rPr>
              <a:t>where</a:t>
            </a:r>
            <a:r>
              <a:t> count between 1000 and 2000;</a:t>
            </a:r>
          </a:p>
          <a:p>
            <a:pPr algn="l">
              <a:lnSpc>
                <a:spcPct val="200000"/>
              </a:lnSpc>
            </a:pPr>
            <a:r>
              <a:rPr b="1">
                <a:solidFill>
                  <a:schemeClr val="accent1"/>
                </a:solidFill>
                <a:latin typeface="Helvetica"/>
                <a:ea typeface="Helvetica"/>
                <a:cs typeface="Helvetica"/>
                <a:sym typeface="Helvetica"/>
              </a:rPr>
              <a:t>where</a:t>
            </a:r>
            <a:r>
              <a:t> 1000 &lt;= count &lt;= 2000;</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 name="Table"/>
          <p:cNvGraphicFramePr/>
          <p:nvPr/>
        </p:nvGraphicFramePr>
        <p:xfrm>
          <a:off x="402133" y="1784350"/>
          <a:ext cx="11788419" cy="10160000"/>
        </p:xfrm>
        <a:graphic>
          <a:graphicData uri="http://schemas.openxmlformats.org/drawingml/2006/table">
            <a:tbl>
              <a:tblPr bandRow="1">
                <a:tableStyleId>{4C3C2611-4C71-4FC5-86AE-919BDF0F9419}</a:tableStyleId>
              </a:tblPr>
              <a:tblGrid>
                <a:gridCol w="2278848">
                  <a:extLst>
                    <a:ext uri="{9D8B030D-6E8A-4147-A177-3AD203B41FA5}">
                      <a16:colId xmlns:a16="http://schemas.microsoft.com/office/drawing/2014/main" val="20000"/>
                    </a:ext>
                  </a:extLst>
                </a:gridCol>
                <a:gridCol w="5348398">
                  <a:extLst>
                    <a:ext uri="{9D8B030D-6E8A-4147-A177-3AD203B41FA5}">
                      <a16:colId xmlns:a16="http://schemas.microsoft.com/office/drawing/2014/main" val="20001"/>
                    </a:ext>
                  </a:extLst>
                </a:gridCol>
                <a:gridCol w="4148472">
                  <a:extLst>
                    <a:ext uri="{9D8B030D-6E8A-4147-A177-3AD203B41FA5}">
                      <a16:colId xmlns:a16="http://schemas.microsoft.com/office/drawing/2014/main" val="20002"/>
                    </a:ext>
                  </a:extLst>
                </a:gridCol>
              </a:tblGrid>
              <a:tr h="1449614">
                <a:tc gridSpan="3">
                  <a:txBody>
                    <a:bodyPr/>
                    <a:lstStyle/>
                    <a:p>
                      <a:pPr defTabSz="914400">
                        <a:defRPr sz="1800"/>
                      </a:pPr>
                      <a:r>
                        <a:rPr sz="3600" b="1">
                          <a:solidFill>
                            <a:srgbClr val="FFFFFF"/>
                          </a:solidFill>
                          <a:latin typeface="Helvetica"/>
                          <a:ea typeface="Helvetica"/>
                          <a:cs typeface="Helvetica"/>
                          <a:sym typeface="Helvetica"/>
                        </a:rPr>
                        <a:t>Special WHERE Operators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9614">
                <a:tc>
                  <a:txBody>
                    <a:bodyPr/>
                    <a:lstStyle/>
                    <a:p>
                      <a:pPr defTabSz="914400">
                        <a:defRPr sz="1800"/>
                      </a:pPr>
                      <a:r>
                        <a:rPr sz="3600" b="1">
                          <a:solidFill>
                            <a:srgbClr val="FFFFFF"/>
                          </a:solidFill>
                          <a:latin typeface="Helvetica"/>
                          <a:ea typeface="Helvetica"/>
                          <a:cs typeface="Helvetica"/>
                          <a:sym typeface="Helvetica"/>
                        </a:rPr>
                        <a:t>Symbol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Mnemonic</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Definition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BETWEEN - AND</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Inclusive range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NULL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MISSING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CONTAINS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string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LIKE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pattern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bl>
          </a:graphicData>
        </a:graphic>
      </p:graphicFrame>
      <p:sp>
        <p:nvSpPr>
          <p:cNvPr id="140" name="where count is null;…"/>
          <p:cNvSpPr txBox="1"/>
          <p:nvPr/>
        </p:nvSpPr>
        <p:spPr>
          <a:xfrm>
            <a:off x="14780037" y="4140165"/>
            <a:ext cx="6889838" cy="54356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200000"/>
              </a:lnSpc>
            </a:pPr>
            <a:r>
              <a:rPr b="1">
                <a:solidFill>
                  <a:schemeClr val="accent1"/>
                </a:solidFill>
                <a:latin typeface="Helvetica"/>
                <a:ea typeface="Helvetica"/>
                <a:cs typeface="Helvetica"/>
                <a:sym typeface="Helvetica"/>
              </a:rPr>
              <a:t>where</a:t>
            </a:r>
            <a:r>
              <a:t> count is null;</a:t>
            </a:r>
          </a:p>
          <a:p>
            <a:pPr algn="l">
              <a:lnSpc>
                <a:spcPct val="200000"/>
              </a:lnSpc>
            </a:pPr>
            <a:r>
              <a:rPr b="1">
                <a:solidFill>
                  <a:schemeClr val="accent1"/>
                </a:solidFill>
                <a:latin typeface="Helvetica"/>
                <a:ea typeface="Helvetica"/>
                <a:cs typeface="Helvetica"/>
                <a:sym typeface="Helvetica"/>
              </a:rPr>
              <a:t>where</a:t>
            </a:r>
            <a:r>
              <a:t> count is missing;</a:t>
            </a:r>
          </a:p>
          <a:p>
            <a:pPr algn="l">
              <a:lnSpc>
                <a:spcPct val="200000"/>
              </a:lnSpc>
            </a:pPr>
            <a:r>
              <a:rPr b="1">
                <a:solidFill>
                  <a:schemeClr val="accent1"/>
                </a:solidFill>
                <a:latin typeface="Helvetica"/>
                <a:ea typeface="Helvetica"/>
                <a:cs typeface="Helvetica"/>
                <a:sym typeface="Helvetica"/>
              </a:rPr>
              <a:t>where</a:t>
            </a:r>
            <a:r>
              <a:t> loc is null;</a:t>
            </a:r>
          </a:p>
          <a:p>
            <a:pPr algn="l">
              <a:lnSpc>
                <a:spcPct val="200000"/>
              </a:lnSpc>
            </a:pPr>
            <a:r>
              <a:rPr b="1">
                <a:solidFill>
                  <a:schemeClr val="accent1"/>
                </a:solidFill>
                <a:latin typeface="Helvetica"/>
                <a:ea typeface="Helvetica"/>
                <a:cs typeface="Helvetica"/>
                <a:sym typeface="Helvetica"/>
              </a:rPr>
              <a:t>where</a:t>
            </a:r>
            <a:r>
              <a:t> loc is missing;</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 name="Table"/>
          <p:cNvGraphicFramePr/>
          <p:nvPr/>
        </p:nvGraphicFramePr>
        <p:xfrm>
          <a:off x="402133" y="1784350"/>
          <a:ext cx="11788419" cy="10160000"/>
        </p:xfrm>
        <a:graphic>
          <a:graphicData uri="http://schemas.openxmlformats.org/drawingml/2006/table">
            <a:tbl>
              <a:tblPr bandRow="1">
                <a:tableStyleId>{4C3C2611-4C71-4FC5-86AE-919BDF0F9419}</a:tableStyleId>
              </a:tblPr>
              <a:tblGrid>
                <a:gridCol w="2278848">
                  <a:extLst>
                    <a:ext uri="{9D8B030D-6E8A-4147-A177-3AD203B41FA5}">
                      <a16:colId xmlns:a16="http://schemas.microsoft.com/office/drawing/2014/main" val="20000"/>
                    </a:ext>
                  </a:extLst>
                </a:gridCol>
                <a:gridCol w="5348398">
                  <a:extLst>
                    <a:ext uri="{9D8B030D-6E8A-4147-A177-3AD203B41FA5}">
                      <a16:colId xmlns:a16="http://schemas.microsoft.com/office/drawing/2014/main" val="20001"/>
                    </a:ext>
                  </a:extLst>
                </a:gridCol>
                <a:gridCol w="4148472">
                  <a:extLst>
                    <a:ext uri="{9D8B030D-6E8A-4147-A177-3AD203B41FA5}">
                      <a16:colId xmlns:a16="http://schemas.microsoft.com/office/drawing/2014/main" val="20002"/>
                    </a:ext>
                  </a:extLst>
                </a:gridCol>
              </a:tblGrid>
              <a:tr h="1449614">
                <a:tc gridSpan="3">
                  <a:txBody>
                    <a:bodyPr/>
                    <a:lstStyle/>
                    <a:p>
                      <a:pPr defTabSz="914400">
                        <a:defRPr sz="1800"/>
                      </a:pPr>
                      <a:r>
                        <a:rPr sz="3600" b="1">
                          <a:solidFill>
                            <a:srgbClr val="FFFFFF"/>
                          </a:solidFill>
                          <a:latin typeface="Helvetica"/>
                          <a:ea typeface="Helvetica"/>
                          <a:cs typeface="Helvetica"/>
                          <a:sym typeface="Helvetica"/>
                        </a:rPr>
                        <a:t>Special WHERE Operators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9614">
                <a:tc>
                  <a:txBody>
                    <a:bodyPr/>
                    <a:lstStyle/>
                    <a:p>
                      <a:pPr defTabSz="914400">
                        <a:defRPr sz="1800"/>
                      </a:pPr>
                      <a:r>
                        <a:rPr sz="3600" b="1">
                          <a:solidFill>
                            <a:srgbClr val="FFFFFF"/>
                          </a:solidFill>
                          <a:latin typeface="Helvetica"/>
                          <a:ea typeface="Helvetica"/>
                          <a:cs typeface="Helvetica"/>
                          <a:sym typeface="Helvetica"/>
                        </a:rPr>
                        <a:t>Symbol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Mnemonic</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Definition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BETWEEN - AND</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Inclusive range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NULL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MISSING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CONTAINS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string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LIKE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pattern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bl>
          </a:graphicData>
        </a:graphic>
      </p:graphicFrame>
      <p:sp>
        <p:nvSpPr>
          <p:cNvPr id="145" name="where job_title contains ‘In’;…"/>
          <p:cNvSpPr txBox="1"/>
          <p:nvPr/>
        </p:nvSpPr>
        <p:spPr>
          <a:xfrm>
            <a:off x="14219493" y="5664185"/>
            <a:ext cx="8055063" cy="2387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200000"/>
              </a:lnSpc>
            </a:pPr>
            <a:r>
              <a:rPr b="1">
                <a:solidFill>
                  <a:schemeClr val="accent1"/>
                </a:solidFill>
                <a:latin typeface="Helvetica"/>
                <a:ea typeface="Helvetica"/>
                <a:cs typeface="Helvetica"/>
                <a:sym typeface="Helvetica"/>
              </a:rPr>
              <a:t>where</a:t>
            </a:r>
            <a:r>
              <a:t> job_title contains ‘In’;</a:t>
            </a:r>
          </a:p>
          <a:p>
            <a:pPr algn="l">
              <a:lnSpc>
                <a:spcPct val="200000"/>
              </a:lnSpc>
            </a:pPr>
            <a:r>
              <a:rPr b="1">
                <a:solidFill>
                  <a:schemeClr val="accent1"/>
                </a:solidFill>
                <a:latin typeface="Helvetica"/>
                <a:ea typeface="Helvetica"/>
                <a:cs typeface="Helvetica"/>
                <a:sym typeface="Helvetica"/>
              </a:rPr>
              <a:t>where</a:t>
            </a:r>
            <a:r>
              <a:t> job_title ? ‘In’;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 name="Table"/>
          <p:cNvGraphicFramePr/>
          <p:nvPr/>
        </p:nvGraphicFramePr>
        <p:xfrm>
          <a:off x="402133" y="1784350"/>
          <a:ext cx="11788419" cy="10160000"/>
        </p:xfrm>
        <a:graphic>
          <a:graphicData uri="http://schemas.openxmlformats.org/drawingml/2006/table">
            <a:tbl>
              <a:tblPr bandRow="1">
                <a:tableStyleId>{4C3C2611-4C71-4FC5-86AE-919BDF0F9419}</a:tableStyleId>
              </a:tblPr>
              <a:tblGrid>
                <a:gridCol w="2278848">
                  <a:extLst>
                    <a:ext uri="{9D8B030D-6E8A-4147-A177-3AD203B41FA5}">
                      <a16:colId xmlns:a16="http://schemas.microsoft.com/office/drawing/2014/main" val="20000"/>
                    </a:ext>
                  </a:extLst>
                </a:gridCol>
                <a:gridCol w="5348398">
                  <a:extLst>
                    <a:ext uri="{9D8B030D-6E8A-4147-A177-3AD203B41FA5}">
                      <a16:colId xmlns:a16="http://schemas.microsoft.com/office/drawing/2014/main" val="20001"/>
                    </a:ext>
                  </a:extLst>
                </a:gridCol>
                <a:gridCol w="4148472">
                  <a:extLst>
                    <a:ext uri="{9D8B030D-6E8A-4147-A177-3AD203B41FA5}">
                      <a16:colId xmlns:a16="http://schemas.microsoft.com/office/drawing/2014/main" val="20002"/>
                    </a:ext>
                  </a:extLst>
                </a:gridCol>
              </a:tblGrid>
              <a:tr h="1449614">
                <a:tc gridSpan="3">
                  <a:txBody>
                    <a:bodyPr/>
                    <a:lstStyle/>
                    <a:p>
                      <a:pPr defTabSz="914400">
                        <a:defRPr sz="1800"/>
                      </a:pPr>
                      <a:r>
                        <a:rPr sz="3600" b="1">
                          <a:solidFill>
                            <a:srgbClr val="FFFFFF"/>
                          </a:solidFill>
                          <a:latin typeface="Helvetica"/>
                          <a:ea typeface="Helvetica"/>
                          <a:cs typeface="Helvetica"/>
                          <a:sym typeface="Helvetica"/>
                        </a:rPr>
                        <a:t>Special WHERE Operators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9614">
                <a:tc>
                  <a:txBody>
                    <a:bodyPr/>
                    <a:lstStyle/>
                    <a:p>
                      <a:pPr defTabSz="914400">
                        <a:defRPr sz="1800"/>
                      </a:pPr>
                      <a:r>
                        <a:rPr sz="3600" b="1">
                          <a:solidFill>
                            <a:srgbClr val="FFFFFF"/>
                          </a:solidFill>
                          <a:latin typeface="Helvetica"/>
                          <a:ea typeface="Helvetica"/>
                          <a:cs typeface="Helvetica"/>
                          <a:sym typeface="Helvetica"/>
                        </a:rPr>
                        <a:t>Symbol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Mnemonic</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Definition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BETWEEN - AND</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Inclusive range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NULL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MISSING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CONTAINS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string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LIKE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pattern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bl>
          </a:graphicData>
        </a:graphic>
      </p:graphicFrame>
      <p:sp>
        <p:nvSpPr>
          <p:cNvPr id="150" name="where job_title contains ‘In’;…"/>
          <p:cNvSpPr txBox="1"/>
          <p:nvPr/>
        </p:nvSpPr>
        <p:spPr>
          <a:xfrm>
            <a:off x="13996528" y="2018908"/>
            <a:ext cx="8055063" cy="2387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200000"/>
              </a:lnSpc>
            </a:pPr>
            <a:r>
              <a:rPr b="1">
                <a:solidFill>
                  <a:schemeClr val="accent1"/>
                </a:solidFill>
                <a:latin typeface="Helvetica"/>
                <a:ea typeface="Helvetica"/>
                <a:cs typeface="Helvetica"/>
                <a:sym typeface="Helvetica"/>
              </a:rPr>
              <a:t>where</a:t>
            </a:r>
            <a:r>
              <a:t> job_title contains ‘In’;</a:t>
            </a:r>
          </a:p>
          <a:p>
            <a:pPr algn="l">
              <a:lnSpc>
                <a:spcPct val="200000"/>
              </a:lnSpc>
            </a:pPr>
            <a:r>
              <a:rPr b="1">
                <a:solidFill>
                  <a:schemeClr val="accent1"/>
                </a:solidFill>
                <a:latin typeface="Helvetica"/>
                <a:ea typeface="Helvetica"/>
                <a:cs typeface="Helvetica"/>
                <a:sym typeface="Helvetica"/>
              </a:rPr>
              <a:t>where</a:t>
            </a:r>
            <a:r>
              <a:t> job_title ? ‘In’;</a:t>
            </a:r>
          </a:p>
        </p:txBody>
      </p:sp>
      <p:sp>
        <p:nvSpPr>
          <p:cNvPr id="151" name="Infection Control Manager…"/>
          <p:cNvSpPr txBox="1"/>
          <p:nvPr/>
        </p:nvSpPr>
        <p:spPr>
          <a:xfrm>
            <a:off x="14003628" y="7785443"/>
            <a:ext cx="8629443" cy="3911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200000"/>
              </a:lnSpc>
            </a:pPr>
            <a:r>
              <a:rPr b="1">
                <a:latin typeface="Helvetica"/>
                <a:ea typeface="Helvetica"/>
                <a:cs typeface="Helvetica"/>
                <a:sym typeface="Helvetica"/>
              </a:rPr>
              <a:t>In</a:t>
            </a:r>
            <a:r>
              <a:t>fection Control Manager</a:t>
            </a:r>
          </a:p>
          <a:p>
            <a:pPr algn="l">
              <a:lnSpc>
                <a:spcPct val="200000"/>
              </a:lnSpc>
              <a:defRPr b="1">
                <a:latin typeface="Helvetica"/>
                <a:ea typeface="Helvetica"/>
                <a:cs typeface="Helvetica"/>
                <a:sym typeface="Helvetica"/>
              </a:defRPr>
            </a:pPr>
            <a:r>
              <a:t>In</a:t>
            </a:r>
            <a:r>
              <a:rPr b="0">
                <a:latin typeface="+mn-lt"/>
                <a:ea typeface="+mn-ea"/>
                <a:cs typeface="+mn-cs"/>
                <a:sym typeface="Helvetica Light"/>
              </a:rPr>
              <a:t>formation Systems Manager</a:t>
            </a:r>
          </a:p>
          <a:p>
            <a:pPr algn="l">
              <a:lnSpc>
                <a:spcPct val="200000"/>
              </a:lnSpc>
            </a:pPr>
            <a:r>
              <a:t>Special </a:t>
            </a:r>
            <a:r>
              <a:rPr b="1">
                <a:latin typeface="Helvetica"/>
                <a:ea typeface="Helvetica"/>
                <a:cs typeface="Helvetica"/>
                <a:sym typeface="Helvetica"/>
              </a:rPr>
              <a:t>In</a:t>
            </a:r>
            <a:r>
              <a:t>itiatives Manager</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 name="Table"/>
          <p:cNvGraphicFramePr/>
          <p:nvPr/>
        </p:nvGraphicFramePr>
        <p:xfrm>
          <a:off x="153086" y="1784350"/>
          <a:ext cx="11788419" cy="10160000"/>
        </p:xfrm>
        <a:graphic>
          <a:graphicData uri="http://schemas.openxmlformats.org/drawingml/2006/table">
            <a:tbl>
              <a:tblPr bandRow="1">
                <a:tableStyleId>{4C3C2611-4C71-4FC5-86AE-919BDF0F9419}</a:tableStyleId>
              </a:tblPr>
              <a:tblGrid>
                <a:gridCol w="2278848">
                  <a:extLst>
                    <a:ext uri="{9D8B030D-6E8A-4147-A177-3AD203B41FA5}">
                      <a16:colId xmlns:a16="http://schemas.microsoft.com/office/drawing/2014/main" val="20000"/>
                    </a:ext>
                  </a:extLst>
                </a:gridCol>
                <a:gridCol w="5348398">
                  <a:extLst>
                    <a:ext uri="{9D8B030D-6E8A-4147-A177-3AD203B41FA5}">
                      <a16:colId xmlns:a16="http://schemas.microsoft.com/office/drawing/2014/main" val="20001"/>
                    </a:ext>
                  </a:extLst>
                </a:gridCol>
                <a:gridCol w="4148472">
                  <a:extLst>
                    <a:ext uri="{9D8B030D-6E8A-4147-A177-3AD203B41FA5}">
                      <a16:colId xmlns:a16="http://schemas.microsoft.com/office/drawing/2014/main" val="20002"/>
                    </a:ext>
                  </a:extLst>
                </a:gridCol>
              </a:tblGrid>
              <a:tr h="1449614">
                <a:tc gridSpan="3">
                  <a:txBody>
                    <a:bodyPr/>
                    <a:lstStyle/>
                    <a:p>
                      <a:pPr defTabSz="914400">
                        <a:defRPr sz="1800"/>
                      </a:pPr>
                      <a:r>
                        <a:rPr sz="3600" b="1">
                          <a:solidFill>
                            <a:srgbClr val="FFFFFF"/>
                          </a:solidFill>
                          <a:latin typeface="Helvetica"/>
                          <a:ea typeface="Helvetica"/>
                          <a:cs typeface="Helvetica"/>
                          <a:sym typeface="Helvetica"/>
                        </a:rPr>
                        <a:t>Special WHERE Operators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9614">
                <a:tc>
                  <a:txBody>
                    <a:bodyPr/>
                    <a:lstStyle/>
                    <a:p>
                      <a:pPr defTabSz="914400">
                        <a:defRPr sz="1800"/>
                      </a:pPr>
                      <a:r>
                        <a:rPr sz="3600" b="1">
                          <a:solidFill>
                            <a:srgbClr val="FFFFFF"/>
                          </a:solidFill>
                          <a:latin typeface="Helvetica"/>
                          <a:ea typeface="Helvetica"/>
                          <a:cs typeface="Helvetica"/>
                          <a:sym typeface="Helvetica"/>
                        </a:rPr>
                        <a:t>Symbol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Mnemonic</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Definition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BETWEEN - AND</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Inclusive range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NULL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IS MISSING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Missing value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CONTAINS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string</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449614">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LIKE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Character pattern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bl>
          </a:graphicData>
        </a:graphic>
      </p:graphicFrame>
      <p:sp>
        <p:nvSpPr>
          <p:cNvPr id="156" name="where First_Name like ‘%M’;…"/>
          <p:cNvSpPr txBox="1"/>
          <p:nvPr/>
        </p:nvSpPr>
        <p:spPr>
          <a:xfrm>
            <a:off x="14051300" y="9492752"/>
            <a:ext cx="8300173" cy="2387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200000"/>
              </a:lnSpc>
            </a:pPr>
            <a:r>
              <a:rPr b="1">
                <a:solidFill>
                  <a:schemeClr val="accent1"/>
                </a:solidFill>
                <a:latin typeface="Helvetica"/>
                <a:ea typeface="Helvetica"/>
                <a:cs typeface="Helvetica"/>
                <a:sym typeface="Helvetica"/>
              </a:rPr>
              <a:t>where</a:t>
            </a:r>
            <a:r>
              <a:t> First_Name like ‘%M’;</a:t>
            </a:r>
          </a:p>
          <a:p>
            <a:pPr>
              <a:lnSpc>
                <a:spcPct val="200000"/>
              </a:lnSpc>
            </a:pPr>
            <a:r>
              <a:rPr b="1">
                <a:solidFill>
                  <a:schemeClr val="accent1"/>
                </a:solidFill>
                <a:latin typeface="Helvetica"/>
                <a:ea typeface="Helvetica"/>
                <a:cs typeface="Helvetica"/>
                <a:sym typeface="Helvetica"/>
              </a:rPr>
              <a:t>where</a:t>
            </a:r>
            <a:r>
              <a:t> First_Name like ’T_M’;</a:t>
            </a:r>
          </a:p>
        </p:txBody>
      </p:sp>
      <p:graphicFrame>
        <p:nvGraphicFramePr>
          <p:cNvPr id="157" name="Table"/>
          <p:cNvGraphicFramePr/>
          <p:nvPr/>
        </p:nvGraphicFramePr>
        <p:xfrm>
          <a:off x="12293437" y="1784349"/>
          <a:ext cx="11781523" cy="5572524"/>
        </p:xfrm>
        <a:graphic>
          <a:graphicData uri="http://schemas.openxmlformats.org/drawingml/2006/table">
            <a:tbl>
              <a:tblPr firstRow="1" bandRow="1">
                <a:tableStyleId>{4C3C2611-4C71-4FC5-86AE-919BDF0F9419}</a:tableStyleId>
              </a:tblPr>
              <a:tblGrid>
                <a:gridCol w="3516257">
                  <a:extLst>
                    <a:ext uri="{9D8B030D-6E8A-4147-A177-3AD203B41FA5}">
                      <a16:colId xmlns:a16="http://schemas.microsoft.com/office/drawing/2014/main" val="20000"/>
                    </a:ext>
                  </a:extLst>
                </a:gridCol>
                <a:gridCol w="8252565">
                  <a:extLst>
                    <a:ext uri="{9D8B030D-6E8A-4147-A177-3AD203B41FA5}">
                      <a16:colId xmlns:a16="http://schemas.microsoft.com/office/drawing/2014/main" val="20001"/>
                    </a:ext>
                  </a:extLst>
                </a:gridCol>
              </a:tblGrid>
              <a:tr h="1853274">
                <a:tc>
                  <a:txBody>
                    <a:bodyPr/>
                    <a:lstStyle/>
                    <a:p>
                      <a:pPr defTabSz="914400">
                        <a:defRPr sz="1800" b="0">
                          <a:solidFill>
                            <a:srgbClr val="000000"/>
                          </a:solidFill>
                        </a:defRPr>
                      </a:pPr>
                      <a:r>
                        <a:rPr sz="3600" b="1">
                          <a:solidFill>
                            <a:srgbClr val="FFFFFF"/>
                          </a:solidFill>
                          <a:sym typeface="Helvetica"/>
                        </a:rPr>
                        <a:t>Symbol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b="0">
                          <a:solidFill>
                            <a:srgbClr val="000000"/>
                          </a:solidFill>
                        </a:defRPr>
                      </a:pPr>
                      <a:r>
                        <a:rPr sz="3600" b="1">
                          <a:solidFill>
                            <a:srgbClr val="FFFFFF"/>
                          </a:solidFill>
                          <a:sym typeface="Helvetica"/>
                        </a:rPr>
                        <a:t>Replaces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0"/>
                  </a:ext>
                </a:extLst>
              </a:tr>
              <a:tr h="185327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Any number of characters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1"/>
                  </a:ext>
                </a:extLst>
              </a:tr>
              <a:tr h="1853274">
                <a:tc>
                  <a:txBody>
                    <a:bodyPr/>
                    <a:lstStyle/>
                    <a:p>
                      <a:pPr defTabSz="914400">
                        <a:defRPr sz="1800"/>
                      </a:pPr>
                      <a:r>
                        <a:rPr sz="4900"/>
                        <a:t>_</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One character</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Demonstration"/>
          <p:cNvSpPr txBox="1">
            <a:spLocks noGrp="1"/>
          </p:cNvSpPr>
          <p:nvPr>
            <p:ph type="title"/>
          </p:nvPr>
        </p:nvSpPr>
        <p:spPr>
          <a:xfrm>
            <a:off x="-683560" y="249321"/>
            <a:ext cx="13997277" cy="2286001"/>
          </a:xfrm>
          <a:prstGeom prst="rect">
            <a:avLst/>
          </a:prstGeom>
        </p:spPr>
        <p:txBody>
          <a:bodyPr/>
          <a:lstStyle/>
          <a:p>
            <a:r>
              <a:t>Demonstration</a:t>
            </a:r>
          </a:p>
        </p:txBody>
      </p:sp>
      <p:sp>
        <p:nvSpPr>
          <p:cNvPr id="162" name="Subsetting Observations in the DATA step"/>
          <p:cNvSpPr txBox="1">
            <a:spLocks noGrp="1"/>
          </p:cNvSpPr>
          <p:nvPr>
            <p:ph type="body" idx="1"/>
          </p:nvPr>
        </p:nvSpPr>
        <p:spPr>
          <a:prstGeom prst="rect">
            <a:avLst/>
          </a:prstGeom>
        </p:spPr>
        <p:txBody>
          <a:bodyPr/>
          <a:lstStyle>
            <a:lvl1pPr marL="0" indent="0" algn="ctr">
              <a:buSzTx/>
              <a:buNone/>
              <a:defRPr sz="15000"/>
            </a:lvl1pPr>
          </a:lstStyle>
          <a:p>
            <a:r>
              <a:t>Subsetting Observations in the DATA step</a:t>
            </a:r>
          </a:p>
        </p:txBody>
      </p:sp>
      <p:sp>
        <p:nvSpPr>
          <p:cNvPr id="163" name="Rounded Rectangle"/>
          <p:cNvSpPr/>
          <p:nvPr/>
        </p:nvSpPr>
        <p:spPr>
          <a:xfrm>
            <a:off x="-142006" y="2544010"/>
            <a:ext cx="12914169"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161"/>
                                        </p:tgtEl>
                                        <p:attrNameLst>
                                          <p:attrName>style.visibility</p:attrName>
                                        </p:attrNameLst>
                                      </p:cBhvr>
                                      <p:to>
                                        <p:strVal val="visible"/>
                                      </p:to>
                                    </p:set>
                                    <p:animEffect transition="in" filter="wipe(left)">
                                      <p:cBhvr>
                                        <p:cTn id="7" dur="1500"/>
                                        <p:tgtEl>
                                          <p:spTgt spid="161"/>
                                        </p:tgtEl>
                                      </p:cBhvr>
                                    </p:animEffect>
                                  </p:childTnLst>
                                </p:cTn>
                              </p:par>
                            </p:childTnLst>
                          </p:cTn>
                        </p:par>
                        <p:par>
                          <p:cTn id="8" fill="hold">
                            <p:stCondLst>
                              <p:cond delay="1500"/>
                            </p:stCondLst>
                            <p:childTnLst>
                              <p:par>
                                <p:cTn id="9" presetID="22" presetClass="entr" presetSubtype="8" fill="hold" grpId="2" nodeType="afterEffect">
                                  <p:stCondLst>
                                    <p:cond delay="0"/>
                                  </p:stCondLst>
                                  <p:iterate>
                                    <p:tmAbs val="0"/>
                                  </p:iterate>
                                  <p:childTnLst>
                                    <p:set>
                                      <p:cBhvr>
                                        <p:cTn id="10" fill="hold"/>
                                        <p:tgtEl>
                                          <p:spTgt spid="162"/>
                                        </p:tgtEl>
                                        <p:attrNameLst>
                                          <p:attrName>style.visibility</p:attrName>
                                        </p:attrNameLst>
                                      </p:cBhvr>
                                      <p:to>
                                        <p:strVal val="visible"/>
                                      </p:to>
                                    </p:set>
                                    <p:animEffect transition="in" filter="wipe(left)">
                                      <p:cBhvr>
                                        <p:cTn id="11" dur="1500"/>
                                        <p:tgtEl>
                                          <p:spTgt spid="162"/>
                                        </p:tgtEl>
                                      </p:cBhvr>
                                    </p:animEffect>
                                  </p:childTnLst>
                                </p:cTn>
                              </p:par>
                            </p:childTnLst>
                          </p:cTn>
                        </p:par>
                        <p:par>
                          <p:cTn id="12" fill="hold">
                            <p:stCondLst>
                              <p:cond delay="3000"/>
                            </p:stCondLst>
                            <p:childTnLst>
                              <p:par>
                                <p:cTn id="13" presetID="22" presetClass="entr" presetSubtype="8" fill="hold" grpId="3" nodeType="afterEffect">
                                  <p:stCondLst>
                                    <p:cond delay="0"/>
                                  </p:stCondLst>
                                  <p:iterate>
                                    <p:tmAbs val="0"/>
                                  </p:iterate>
                                  <p:childTnLst>
                                    <p:set>
                                      <p:cBhvr>
                                        <p:cTn id="14" fill="hold"/>
                                        <p:tgtEl>
                                          <p:spTgt spid="163"/>
                                        </p:tgtEl>
                                        <p:attrNameLst>
                                          <p:attrName>style.visibility</p:attrName>
                                        </p:attrNameLst>
                                      </p:cBhvr>
                                      <p:to>
                                        <p:strVal val="visible"/>
                                      </p:to>
                                    </p:set>
                                    <p:animEffect transition="in" filter="wipe(left)">
                                      <p:cBhvr>
                                        <p:cTn id="15" dur="1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1" animBg="1" advAuto="0"/>
      <p:bldP spid="162" grpId="2" animBg="1" advAuto="0"/>
      <p:bldP spid="163" grpId="3"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ractice: Subsetting Observations in the DATA Step"/>
          <p:cNvSpPr txBox="1">
            <a:spLocks noGrp="1"/>
          </p:cNvSpPr>
          <p:nvPr>
            <p:ph type="title"/>
          </p:nvPr>
        </p:nvSpPr>
        <p:spPr>
          <a:xfrm>
            <a:off x="-674" y="995853"/>
            <a:ext cx="21005801" cy="3032081"/>
          </a:xfrm>
          <a:prstGeom prst="rect">
            <a:avLst/>
          </a:prstGeom>
        </p:spPr>
        <p:txBody>
          <a:bodyPr anchor="t"/>
          <a:lstStyle>
            <a:lvl1pPr algn="l">
              <a:defRPr sz="7100"/>
            </a:lvl1pPr>
          </a:lstStyle>
          <a:p>
            <a:r>
              <a:t>Practice: Subsetting Observations in the DATA Step</a:t>
            </a:r>
          </a:p>
        </p:txBody>
      </p:sp>
      <p:sp>
        <p:nvSpPr>
          <p:cNvPr id="166" name="In this practice, you modify a DATA step to create a new temporary SAS data set that contains a subset of the observations in the ntrhd.staff data set.…"/>
          <p:cNvSpPr/>
          <p:nvPr/>
        </p:nvSpPr>
        <p:spPr>
          <a:xfrm>
            <a:off x="2603897" y="3468182"/>
            <a:ext cx="18637648" cy="7351317"/>
          </a:xfrm>
          <a:custGeom>
            <a:avLst/>
            <a:gdLst/>
            <a:ahLst/>
            <a:cxnLst>
              <a:cxn ang="0">
                <a:pos x="wd2" y="hd2"/>
              </a:cxn>
              <a:cxn ang="5400000">
                <a:pos x="wd2" y="hd2"/>
              </a:cxn>
              <a:cxn ang="10800000">
                <a:pos x="wd2" y="hd2"/>
              </a:cxn>
              <a:cxn ang="16200000">
                <a:pos x="wd2" y="hd2"/>
              </a:cxn>
            </a:cxnLst>
            <a:rect l="0" t="0" r="r" b="b"/>
            <a:pathLst>
              <a:path w="21600" h="21600" extrusionOk="0">
                <a:moveTo>
                  <a:pt x="177" y="0"/>
                </a:moveTo>
                <a:cubicBezTo>
                  <a:pt x="79" y="0"/>
                  <a:pt x="0" y="200"/>
                  <a:pt x="0" y="448"/>
                </a:cubicBezTo>
                <a:lnTo>
                  <a:pt x="0" y="16621"/>
                </a:lnTo>
                <a:cubicBezTo>
                  <a:pt x="0" y="16868"/>
                  <a:pt x="79" y="17068"/>
                  <a:pt x="177" y="17068"/>
                </a:cubicBezTo>
                <a:lnTo>
                  <a:pt x="19081" y="17068"/>
                </a:lnTo>
                <a:lnTo>
                  <a:pt x="19611" y="21600"/>
                </a:lnTo>
                <a:lnTo>
                  <a:pt x="20141" y="17068"/>
                </a:lnTo>
                <a:lnTo>
                  <a:pt x="21423" y="17068"/>
                </a:lnTo>
                <a:cubicBezTo>
                  <a:pt x="21520" y="17068"/>
                  <a:pt x="21600" y="16868"/>
                  <a:pt x="21600" y="16621"/>
                </a:cubicBezTo>
                <a:lnTo>
                  <a:pt x="21600" y="448"/>
                </a:lnTo>
                <a:cubicBezTo>
                  <a:pt x="21600" y="200"/>
                  <a:pt x="21520" y="0"/>
                  <a:pt x="21423" y="0"/>
                </a:cubicBezTo>
                <a:lnTo>
                  <a:pt x="177" y="0"/>
                </a:lnTo>
                <a:close/>
              </a:path>
            </a:pathLst>
          </a:custGeom>
          <a:solidFill>
            <a:srgbClr val="FFFFFF"/>
          </a:solidFill>
          <a:ln w="25400">
            <a:solidFill>
              <a:srgbClr val="85888D"/>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algn="l">
              <a:defRPr sz="3200">
                <a:solidFill>
                  <a:srgbClr val="011993"/>
                </a:solidFill>
              </a:defRPr>
            </a:pPr>
            <a:r>
              <a:t>In this practice, you modify a DATA step to create a new temporary SAS data set that contains a subset of the observations in the ntrhd.staff data set.</a:t>
            </a:r>
          </a:p>
          <a:p>
            <a:pPr algn="l">
              <a:defRPr sz="3200">
                <a:solidFill>
                  <a:srgbClr val="011993"/>
                </a:solidFill>
              </a:defRPr>
            </a:pPr>
            <a:endParaRPr/>
          </a:p>
          <a:p>
            <a:pPr algn="l">
              <a:defRPr sz="3200">
                <a:solidFill>
                  <a:srgbClr val="011993"/>
                </a:solidFill>
              </a:defRPr>
            </a:pPr>
            <a:r>
              <a:t>Steps:</a:t>
            </a:r>
          </a:p>
          <a:p>
            <a:pPr marL="547076" indent="-547076" algn="l">
              <a:buSzPct val="100000"/>
              <a:buAutoNum type="arabicPeriod"/>
              <a:defRPr sz="3200">
                <a:solidFill>
                  <a:srgbClr val="011993"/>
                </a:solidFill>
              </a:defRPr>
            </a:pPr>
            <a:r>
              <a:t>Copy and paste the program </a:t>
            </a:r>
            <a:r>
              <a:rPr i="1">
                <a:latin typeface="Helvetica"/>
                <a:ea typeface="Helvetica"/>
                <a:cs typeface="Helvetica"/>
                <a:sym typeface="Helvetica"/>
              </a:rPr>
              <a:t>w5_lecture_practice_Subsetting Observations </a:t>
            </a:r>
            <a:r>
              <a:t>into the editor.</a:t>
            </a:r>
          </a:p>
          <a:p>
            <a:pPr marL="547076" indent="-547076" algn="l">
              <a:buSzPct val="100000"/>
              <a:buAutoNum type="arabicPeriod"/>
              <a:defRPr sz="3200">
                <a:solidFill>
                  <a:srgbClr val="011993"/>
                </a:solidFill>
              </a:defRPr>
            </a:pPr>
            <a:r>
              <a:t>Add a WHERE statement to the DATA step to subset for female employees. Submit the program and view the results.</a:t>
            </a:r>
          </a:p>
          <a:p>
            <a:pPr marL="547076" indent="-547076" algn="l">
              <a:buSzPct val="100000"/>
              <a:buAutoNum type="arabicPeriod"/>
              <a:defRPr sz="3200">
                <a:solidFill>
                  <a:srgbClr val="011993"/>
                </a:solidFill>
              </a:defRPr>
            </a:pPr>
            <a:r>
              <a:t>Modify the WHERE statement to subset for female employees who are in a management position, and then submit the program and view the results.</a:t>
            </a:r>
          </a:p>
          <a:p>
            <a:pPr marL="547076" indent="-547076" algn="l">
              <a:buSzPct val="100000"/>
              <a:buAutoNum type="arabicPeriod"/>
              <a:defRPr sz="3200">
                <a:solidFill>
                  <a:srgbClr val="011993"/>
                </a:solidFill>
              </a:defRPr>
            </a:pPr>
            <a:r>
              <a:t>Modify the WHERE statement to subset for female managers whose salary is greater than or equal to $60,000.00 per year, and the submit the program and view the results.</a:t>
            </a:r>
          </a:p>
        </p:txBody>
      </p:sp>
      <p:sp>
        <p:nvSpPr>
          <p:cNvPr id="167" name="Rounded Rectangle"/>
          <p:cNvSpPr/>
          <p:nvPr/>
        </p:nvSpPr>
        <p:spPr>
          <a:xfrm>
            <a:off x="-142006" y="2544010"/>
            <a:ext cx="21537352"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65"/>
                                        </p:tgtEl>
                                        <p:attrNameLst>
                                          <p:attrName>style.visibility</p:attrName>
                                        </p:attrNameLst>
                                      </p:cBhvr>
                                      <p:to>
                                        <p:strVal val="visible"/>
                                      </p:to>
                                    </p:set>
                                    <p:animEffect transition="in" filter="wipe(left)">
                                      <p:cBhvr>
                                        <p:cTn id="7" dur="1500"/>
                                        <p:tgtEl>
                                          <p:spTgt spid="165"/>
                                        </p:tgtEl>
                                      </p:cBhvr>
                                    </p:animEffect>
                                  </p:childTnLst>
                                </p:cTn>
                              </p:par>
                            </p:childTnLst>
                          </p:cTn>
                        </p:par>
                        <p:par>
                          <p:cTn id="8" fill="hold">
                            <p:stCondLst>
                              <p:cond delay="1500"/>
                            </p:stCondLst>
                            <p:childTnLst>
                              <p:par>
                                <p:cTn id="9" presetID="22" presetClass="entr" presetSubtype="8" fill="hold" grpId="2" nodeType="afterEffect">
                                  <p:stCondLst>
                                    <p:cond delay="0"/>
                                  </p:stCondLst>
                                  <p:iterate>
                                    <p:tmAbs val="0"/>
                                  </p:iterate>
                                  <p:childTnLst>
                                    <p:set>
                                      <p:cBhvr>
                                        <p:cTn id="10" fill="hold"/>
                                        <p:tgtEl>
                                          <p:spTgt spid="167"/>
                                        </p:tgtEl>
                                        <p:attrNameLst>
                                          <p:attrName>style.visibility</p:attrName>
                                        </p:attrNameLst>
                                      </p:cBhvr>
                                      <p:to>
                                        <p:strVal val="visible"/>
                                      </p:to>
                                    </p:set>
                                    <p:animEffect transition="in" filter="wipe(left)">
                                      <p:cBhvr>
                                        <p:cTn id="11" dur="1500"/>
                                        <p:tgtEl>
                                          <p:spTgt spid="167"/>
                                        </p:tgtEl>
                                      </p:cBhvr>
                                    </p:animEffect>
                                  </p:childTnLst>
                                </p:cTn>
                              </p:par>
                            </p:childTnLst>
                          </p:cTn>
                        </p:par>
                        <p:par>
                          <p:cTn id="12" fill="hold">
                            <p:stCondLst>
                              <p:cond delay="3000"/>
                            </p:stCondLst>
                            <p:childTnLst>
                              <p:par>
                                <p:cTn id="13" presetID="22" presetClass="entr" presetSubtype="8" fill="hold" grpId="3" nodeType="afterEffect">
                                  <p:stCondLst>
                                    <p:cond delay="0"/>
                                  </p:stCondLst>
                                  <p:iterate>
                                    <p:tmAbs val="0"/>
                                  </p:iterate>
                                  <p:childTnLst>
                                    <p:set>
                                      <p:cBhvr>
                                        <p:cTn id="14" fill="hold"/>
                                        <p:tgtEl>
                                          <p:spTgt spid="166"/>
                                        </p:tgtEl>
                                        <p:attrNameLst>
                                          <p:attrName>style.visibility</p:attrName>
                                        </p:attrNameLst>
                                      </p:cBhvr>
                                      <p:to>
                                        <p:strVal val="visible"/>
                                      </p:to>
                                    </p:set>
                                    <p:animEffect transition="in" filter="wipe(left)">
                                      <p:cBhvr>
                                        <p:cTn id="15" dur="1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1" animBg="1" advAuto="0"/>
      <p:bldP spid="166" grpId="3" animBg="1" advAuto="0"/>
      <p:bldP spid="167" grpId="2" animBg="1"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1773</Words>
  <Application>Microsoft Macintosh PowerPoint</Application>
  <PresentationFormat>Custom</PresentationFormat>
  <Paragraphs>226</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Avenir Book Oblique</vt:lpstr>
      <vt:lpstr>Avenir Roman</vt:lpstr>
      <vt:lpstr>Helvetica</vt:lpstr>
      <vt:lpstr>Helvetica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Demonstration</vt:lpstr>
      <vt:lpstr>Practice: Subsetting Observations in the DATA Step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Using the Subsetting IF</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Cannell, Michael B</cp:lastModifiedBy>
  <cp:revision>1</cp:revision>
  <dcterms:modified xsi:type="dcterms:W3CDTF">2020-06-23T19:15:22Z</dcterms:modified>
</cp:coreProperties>
</file>