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87" r:id="rId2"/>
    <p:sldId id="294" r:id="rId3"/>
    <p:sldId id="288" r:id="rId4"/>
    <p:sldId id="289" r:id="rId5"/>
    <p:sldId id="309" r:id="rId6"/>
    <p:sldId id="310" r:id="rId7"/>
    <p:sldId id="308" r:id="rId8"/>
    <p:sldId id="300" r:id="rId9"/>
    <p:sldId id="307" r:id="rId10"/>
    <p:sldId id="304" r:id="rId11"/>
    <p:sldId id="305" r:id="rId12"/>
    <p:sldId id="306" r:id="rId13"/>
    <p:sldId id="301" r:id="rId14"/>
    <p:sldId id="311" r:id="rId15"/>
    <p:sldId id="312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7619"/>
  </p:normalViewPr>
  <p:slideViewPr>
    <p:cSldViewPr snapToGrid="0" snapToObjects="1">
      <p:cViewPr varScale="1">
        <p:scale>
          <a:sx n="52" d="100"/>
          <a:sy n="52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63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R="457200" defTabSz="431800">
              <a:lnSpc>
                <a:spcPct val="100000"/>
              </a:lnSpc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 lang="en-US" dirty="0"/>
              <a:t>iteration_2_1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4086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R="457200" defTabSz="431800">
              <a:lnSpc>
                <a:spcPct val="100000"/>
              </a:lnSpc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 lang="en-US" dirty="0"/>
              <a:t>iteration_2_2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5699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R="457200" defTabSz="431800">
              <a:lnSpc>
                <a:spcPct val="100000"/>
              </a:lnSpc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 lang="en-US" dirty="0"/>
              <a:t>iteration_2_3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4272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summarise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76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our_structure_1</a:t>
            </a:r>
          </a:p>
        </p:txBody>
      </p:sp>
    </p:spTree>
    <p:extLst>
      <p:ext uri="{BB962C8B-B14F-4D97-AF65-F5344CB8AC3E}">
        <p14:creationId xmlns:p14="http://schemas.microsoft.com/office/powerpoint/2010/main" val="4286740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our_structure_2</a:t>
            </a:r>
          </a:p>
        </p:txBody>
      </p:sp>
    </p:spTree>
    <p:extLst>
      <p:ext uri="{BB962C8B-B14F-4D97-AF65-F5344CB8AC3E}">
        <p14:creationId xmlns:p14="http://schemas.microsoft.com/office/powerpoint/2010/main" val="4028650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475570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3418301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for2</a:t>
            </a:r>
          </a:p>
        </p:txBody>
      </p:sp>
    </p:spTree>
    <p:extLst>
      <p:ext uri="{BB962C8B-B14F-4D97-AF65-F5344CB8AC3E}">
        <p14:creationId xmlns:p14="http://schemas.microsoft.com/office/powerpoint/2010/main" val="4034228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457200" lvl="0" indent="0" defTabSz="431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 lang="en-US" dirty="0"/>
              <a:t>iteration_1_1</a:t>
            </a:r>
          </a:p>
        </p:txBody>
      </p:sp>
    </p:spTree>
    <p:extLst>
      <p:ext uri="{BB962C8B-B14F-4D97-AF65-F5344CB8AC3E}">
        <p14:creationId xmlns:p14="http://schemas.microsoft.com/office/powerpoint/2010/main" val="3607070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457200" lvl="0" indent="0" defTabSz="431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 lang="en-US" dirty="0"/>
              <a:t>iteration_1_2</a:t>
            </a:r>
          </a:p>
        </p:txBody>
      </p:sp>
    </p:spTree>
    <p:extLst>
      <p:ext uri="{BB962C8B-B14F-4D97-AF65-F5344CB8AC3E}">
        <p14:creationId xmlns:p14="http://schemas.microsoft.com/office/powerpoint/2010/main" val="164500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457200" lvl="0" indent="0" defTabSz="431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 lang="en-US" dirty="0"/>
              <a:t>iteration_1_3</a:t>
            </a:r>
          </a:p>
        </p:txBody>
      </p:sp>
    </p:spTree>
    <p:extLst>
      <p:ext uri="{BB962C8B-B14F-4D97-AF65-F5344CB8AC3E}">
        <p14:creationId xmlns:p14="http://schemas.microsoft.com/office/powerpoint/2010/main" val="483783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457200" lvl="0" indent="0" defTabSz="431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 lang="en-US" dirty="0"/>
              <a:t>iteration_1_4</a:t>
            </a:r>
          </a:p>
        </p:txBody>
      </p:sp>
    </p:spTree>
    <p:extLst>
      <p:ext uri="{BB962C8B-B14F-4D97-AF65-F5344CB8AC3E}">
        <p14:creationId xmlns:p14="http://schemas.microsoft.com/office/powerpoint/2010/main" val="830749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457200" lvl="0" indent="0" defTabSz="431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 lang="en-US" dirty="0"/>
              <a:t>iteration_1_5</a:t>
            </a:r>
          </a:p>
        </p:txBody>
      </p:sp>
    </p:spTree>
    <p:extLst>
      <p:ext uri="{BB962C8B-B14F-4D97-AF65-F5344CB8AC3E}">
        <p14:creationId xmlns:p14="http://schemas.microsoft.com/office/powerpoint/2010/main" val="339189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77A5E0-3CF7-DA46-B604-8F6BF7A31CE9}"/>
              </a:ext>
            </a:extLst>
          </p:cNvPr>
          <p:cNvSpPr txBox="1"/>
          <p:nvPr/>
        </p:nvSpPr>
        <p:spPr>
          <a:xfrm>
            <a:off x="1187303" y="4267548"/>
            <a:ext cx="22009395" cy="5180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xyz_means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vector("double", 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algn="l"/>
            <a:endParaRPr 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algn="l"/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xyz_means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]] &lt;- mean(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pPr algn="l"/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9B5F7560-8F45-F242-9ABB-3BB1E896DDD7}"/>
              </a:ext>
            </a:extLst>
          </p:cNvPr>
          <p:cNvSpPr/>
          <p:nvPr/>
        </p:nvSpPr>
        <p:spPr>
          <a:xfrm>
            <a:off x="4393564" y="1539634"/>
            <a:ext cx="15090053" cy="1032907"/>
          </a:xfrm>
          <a:prstGeom prst="wedgeRoundRectCallout">
            <a:avLst>
              <a:gd name="adj1" fmla="val 7700"/>
              <a:gd name="adj2" fmla="val 157580"/>
              <a:gd name="adj3" fmla="val 16667"/>
            </a:avLst>
          </a:prstGeom>
          <a:noFill/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Structure 1: An object to contain the results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1DE75C1-5143-E94D-A560-7BA5E9401CB4}"/>
              </a:ext>
            </a:extLst>
          </p:cNvPr>
          <p:cNvSpPr/>
          <p:nvPr/>
        </p:nvSpPr>
        <p:spPr>
          <a:xfrm>
            <a:off x="680484" y="3785191"/>
            <a:ext cx="22516214" cy="2041451"/>
          </a:xfrm>
          <a:prstGeom prst="roundRect">
            <a:avLst/>
          </a:prstGeom>
          <a:noFill/>
          <a:ln w="762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D65C975-0BB1-9A4D-A27F-3BAD855837AF}"/>
              </a:ext>
            </a:extLst>
          </p:cNvPr>
          <p:cNvSpPr/>
          <p:nvPr/>
        </p:nvSpPr>
        <p:spPr>
          <a:xfrm>
            <a:off x="680485" y="6103090"/>
            <a:ext cx="19967944" cy="3859618"/>
          </a:xfrm>
          <a:prstGeom prst="roundRect">
            <a:avLst/>
          </a:prstGeom>
          <a:noFill/>
          <a:ln w="762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51A82DE-73BC-904F-B258-A364B83CB831}"/>
              </a:ext>
            </a:extLst>
          </p:cNvPr>
          <p:cNvSpPr/>
          <p:nvPr/>
        </p:nvSpPr>
        <p:spPr>
          <a:xfrm>
            <a:off x="2252876" y="11185989"/>
            <a:ext cx="9939124" cy="1032907"/>
          </a:xfrm>
          <a:prstGeom prst="wedgeRoundRectCallout">
            <a:avLst>
              <a:gd name="adj1" fmla="val 8686"/>
              <a:gd name="adj2" fmla="val -161528"/>
              <a:gd name="adj3" fmla="val 16667"/>
            </a:avLst>
          </a:prstGeom>
          <a:noFill/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Structure 2: The actual for loop</a:t>
            </a:r>
          </a:p>
        </p:txBody>
      </p:sp>
    </p:spTree>
    <p:extLst>
      <p:ext uri="{BB962C8B-B14F-4D97-AF65-F5344CB8AC3E}">
        <p14:creationId xmlns:p14="http://schemas.microsoft.com/office/powerpoint/2010/main" val="94518976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Table"/>
          <p:cNvGraphicFramePr/>
          <p:nvPr>
            <p:extLst>
              <p:ext uri="{D42A27DB-BD31-4B8C-83A1-F6EECF244321}">
                <p14:modId xmlns:p14="http://schemas.microsoft.com/office/powerpoint/2010/main" val="3479548787"/>
              </p:ext>
            </p:extLst>
          </p:nvPr>
        </p:nvGraphicFramePr>
        <p:xfrm>
          <a:off x="0" y="0"/>
          <a:ext cx="24384001" cy="606174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969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1107">
                  <a:extLst>
                    <a:ext uri="{9D8B030D-6E8A-4147-A177-3AD203B41FA5}">
                      <a16:colId xmlns:a16="http://schemas.microsoft.com/office/drawing/2014/main" val="3259540852"/>
                    </a:ext>
                  </a:extLst>
                </a:gridCol>
                <a:gridCol w="1282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7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Iteration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df_xyz</a:t>
                      </a: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[[</a:t>
                      </a: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]]</a:t>
                      </a:r>
                      <a:endParaRPr sz="36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mean(</a:t>
                      </a: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df_xyz</a:t>
                      </a: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[[</a:t>
                      </a: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]])</a:t>
                      </a:r>
                      <a:endParaRPr sz="36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xyz_mean</a:t>
                      </a: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=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One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1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 err="1"/>
                        <a:t>df_xyz</a:t>
                      </a:r>
                      <a:r>
                        <a:rPr lang="en-US" sz="4000" dirty="0"/>
                        <a:t>[[1]]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mean</a:t>
                      </a:r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4000" dirty="0"/>
                        <a:t>-0.56047565 -0.23017749 1.55870831 0.07050839 0.12928774 1.71506499 0.46091621 -1.26506123 -0.68685285 -0.44566197</a:t>
                      </a:r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0.07462564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endParaRPr lang="en-US"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endParaRPr lang="en-US"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endParaRPr lang="en-US"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endParaRPr lang="en-US"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endParaRPr lang="en-US" sz="4000" b="1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endParaRPr lang="en-US"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7" name="data simple1;…"/>
          <p:cNvSpPr txBox="1"/>
          <p:nvPr/>
        </p:nvSpPr>
        <p:spPr>
          <a:xfrm>
            <a:off x="3599905" y="8574463"/>
            <a:ext cx="17184191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xyz_means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]] &lt;- mean(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832ADE8-8CF1-1E45-A0AB-9816D18CD6F6}"/>
              </a:ext>
            </a:extLst>
          </p:cNvPr>
          <p:cNvSpPr/>
          <p:nvPr/>
        </p:nvSpPr>
        <p:spPr>
          <a:xfrm>
            <a:off x="3128161" y="8080944"/>
            <a:ext cx="17655934" cy="3859618"/>
          </a:xfrm>
          <a:prstGeom prst="roundRect">
            <a:avLst/>
          </a:prstGeom>
          <a:noFill/>
          <a:ln w="762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858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Table"/>
          <p:cNvGraphicFramePr/>
          <p:nvPr>
            <p:extLst>
              <p:ext uri="{D42A27DB-BD31-4B8C-83A1-F6EECF244321}">
                <p14:modId xmlns:p14="http://schemas.microsoft.com/office/powerpoint/2010/main" val="928282600"/>
              </p:ext>
            </p:extLst>
          </p:nvPr>
        </p:nvGraphicFramePr>
        <p:xfrm>
          <a:off x="0" y="0"/>
          <a:ext cx="24384001" cy="661503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969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1107">
                  <a:extLst>
                    <a:ext uri="{9D8B030D-6E8A-4147-A177-3AD203B41FA5}">
                      <a16:colId xmlns:a16="http://schemas.microsoft.com/office/drawing/2014/main" val="3259540852"/>
                    </a:ext>
                  </a:extLst>
                </a:gridCol>
                <a:gridCol w="1282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7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Iteration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df_xyz</a:t>
                      </a: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[[</a:t>
                      </a: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]]</a:t>
                      </a:r>
                      <a:endParaRPr sz="36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mean(</a:t>
                      </a: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df_xyz</a:t>
                      </a: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[[</a:t>
                      </a: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]])</a:t>
                      </a:r>
                      <a:endParaRPr sz="36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xyz_mean</a:t>
                      </a: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=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One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1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 err="1"/>
                        <a:t>df_xyz</a:t>
                      </a:r>
                      <a:r>
                        <a:rPr lang="en-US" sz="4000" dirty="0"/>
                        <a:t>[[1]]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mean</a:t>
                      </a:r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4000" dirty="0"/>
                        <a:t>-0.56047565 -0.23017749 1.55870831 0.07050839 0.12928774 1.71506499 0.46091621 -1.26506123 -0.68685285 -0.44566197</a:t>
                      </a:r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0.07462564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4000" dirty="0"/>
                        <a:t>Two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4000" dirty="0"/>
                        <a:t>2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r>
                        <a:rPr lang="en-US" sz="4000" dirty="0" err="1"/>
                        <a:t>df_xyz</a:t>
                      </a:r>
                      <a:r>
                        <a:rPr lang="en-US" sz="4000" dirty="0"/>
                        <a:t>[[2]]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mean</a:t>
                      </a:r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4000" dirty="0"/>
                        <a:t>1.2240818, 0.3598138, 0.4007715, 0.1106827, -0.5558411, 1.7869131, 0.4978505, -1.9666172, 0.7013559, -0.4727914</a:t>
                      </a:r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r>
                        <a:rPr lang="en-US" sz="4000" dirty="0"/>
                        <a:t>0.07462564, 0.208622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endParaRPr lang="en-US"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endParaRPr lang="en-US" sz="4000" b="1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endParaRPr lang="en-US"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7" name="data simple1;…"/>
          <p:cNvSpPr txBox="1"/>
          <p:nvPr/>
        </p:nvSpPr>
        <p:spPr>
          <a:xfrm>
            <a:off x="3599905" y="8574463"/>
            <a:ext cx="17184191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xyz_means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]] &lt;- mean(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832ADE8-8CF1-1E45-A0AB-9816D18CD6F6}"/>
              </a:ext>
            </a:extLst>
          </p:cNvPr>
          <p:cNvSpPr/>
          <p:nvPr/>
        </p:nvSpPr>
        <p:spPr>
          <a:xfrm>
            <a:off x="3128161" y="8080944"/>
            <a:ext cx="17655934" cy="3859618"/>
          </a:xfrm>
          <a:prstGeom prst="roundRect">
            <a:avLst/>
          </a:prstGeom>
          <a:noFill/>
          <a:ln w="762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40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Table"/>
          <p:cNvGraphicFramePr/>
          <p:nvPr>
            <p:extLst>
              <p:ext uri="{D42A27DB-BD31-4B8C-83A1-F6EECF244321}">
                <p14:modId xmlns:p14="http://schemas.microsoft.com/office/powerpoint/2010/main" val="1392080327"/>
              </p:ext>
            </p:extLst>
          </p:nvPr>
        </p:nvGraphicFramePr>
        <p:xfrm>
          <a:off x="0" y="0"/>
          <a:ext cx="24384001" cy="716831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969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1107">
                  <a:extLst>
                    <a:ext uri="{9D8B030D-6E8A-4147-A177-3AD203B41FA5}">
                      <a16:colId xmlns:a16="http://schemas.microsoft.com/office/drawing/2014/main" val="3259540852"/>
                    </a:ext>
                  </a:extLst>
                </a:gridCol>
                <a:gridCol w="1282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7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Iteration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df_xyz</a:t>
                      </a: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[[</a:t>
                      </a: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]]</a:t>
                      </a:r>
                      <a:endParaRPr sz="36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mean(</a:t>
                      </a: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df_xyz</a:t>
                      </a: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[[</a:t>
                      </a: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]])</a:t>
                      </a:r>
                      <a:endParaRPr sz="36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xyz_mean</a:t>
                      </a: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=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One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1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 err="1"/>
                        <a:t>df_xyz</a:t>
                      </a:r>
                      <a:r>
                        <a:rPr lang="en-US" sz="4000" dirty="0"/>
                        <a:t>[[1]]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mean</a:t>
                      </a:r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4000" dirty="0"/>
                        <a:t>-0.56047565 -0.23017749 1.55870831 0.07050839 0.12928774 1.71506499 0.46091621 -1.26506123 -0.68685285 -0.44566197</a:t>
                      </a:r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0.07462564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4000" dirty="0"/>
                        <a:t>Two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4000" dirty="0"/>
                        <a:t>2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r>
                        <a:rPr lang="en-US" sz="4000" dirty="0" err="1"/>
                        <a:t>df_xyz</a:t>
                      </a:r>
                      <a:r>
                        <a:rPr lang="en-US" sz="4000" dirty="0"/>
                        <a:t>[[2]]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mean</a:t>
                      </a:r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4000" dirty="0"/>
                        <a:t>1.2240818, 0.3598138, 0.4007715, 0.1106827, -0.5558411, 1.7869131, 0.4978505, -1.9666172, 0.7013559, -0.4727914</a:t>
                      </a:r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r>
                        <a:rPr lang="en-US" sz="4000" dirty="0"/>
                        <a:t>0.07462564, 0.208622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4000" dirty="0"/>
                        <a:t>Three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4000" dirty="0"/>
                        <a:t>3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r>
                        <a:rPr lang="en-US" sz="4000" dirty="0" err="1"/>
                        <a:t>df_xyz</a:t>
                      </a:r>
                      <a:r>
                        <a:rPr lang="en-US" sz="4000" dirty="0"/>
                        <a:t>[[3]]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mean</a:t>
                      </a:r>
                      <a:r>
                        <a:rPr lang="en-US" sz="40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4000" b="0" dirty="0"/>
                        <a:t>-1.0678237</a:t>
                      </a:r>
                      <a:r>
                        <a:rPr lang="en-US" sz="4000" dirty="0"/>
                        <a:t>, -0.2179749, -1.0260044, -0.7288912, -0.6250393, -1.6866933, 0.8377870, 0.1533731, -1.1381369, 1.2538149</a:t>
                      </a:r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r>
                        <a:rPr lang="en-US" sz="4000" dirty="0"/>
                        <a:t>0.07462564, 0.208622, -0.4245589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7" name="data simple1;…"/>
          <p:cNvSpPr txBox="1"/>
          <p:nvPr/>
        </p:nvSpPr>
        <p:spPr>
          <a:xfrm>
            <a:off x="3599905" y="8574463"/>
            <a:ext cx="17184191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xyz_means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]] &lt;- mean(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832ADE8-8CF1-1E45-A0AB-9816D18CD6F6}"/>
              </a:ext>
            </a:extLst>
          </p:cNvPr>
          <p:cNvSpPr/>
          <p:nvPr/>
        </p:nvSpPr>
        <p:spPr>
          <a:xfrm>
            <a:off x="3128161" y="8080944"/>
            <a:ext cx="17655934" cy="3859618"/>
          </a:xfrm>
          <a:prstGeom prst="roundRect">
            <a:avLst/>
          </a:prstGeom>
          <a:noFill/>
          <a:ln w="762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640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7B4D962-9E60-9848-9C8E-02F62F239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73771"/>
              </p:ext>
            </p:extLst>
          </p:nvPr>
        </p:nvGraphicFramePr>
        <p:xfrm>
          <a:off x="175845" y="117230"/>
          <a:ext cx="24032310" cy="13481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5385">
                  <a:extLst>
                    <a:ext uri="{9D8B030D-6E8A-4147-A177-3AD203B41FA5}">
                      <a16:colId xmlns:a16="http://schemas.microsoft.com/office/drawing/2014/main" val="2478978715"/>
                    </a:ext>
                  </a:extLst>
                </a:gridCol>
                <a:gridCol w="4005385">
                  <a:extLst>
                    <a:ext uri="{9D8B030D-6E8A-4147-A177-3AD203B41FA5}">
                      <a16:colId xmlns:a16="http://schemas.microsoft.com/office/drawing/2014/main" val="2312684424"/>
                    </a:ext>
                  </a:extLst>
                </a:gridCol>
                <a:gridCol w="4005385">
                  <a:extLst>
                    <a:ext uri="{9D8B030D-6E8A-4147-A177-3AD203B41FA5}">
                      <a16:colId xmlns:a16="http://schemas.microsoft.com/office/drawing/2014/main" val="698667765"/>
                    </a:ext>
                  </a:extLst>
                </a:gridCol>
                <a:gridCol w="4005385">
                  <a:extLst>
                    <a:ext uri="{9D8B030D-6E8A-4147-A177-3AD203B41FA5}">
                      <a16:colId xmlns:a16="http://schemas.microsoft.com/office/drawing/2014/main" val="2453600183"/>
                    </a:ext>
                  </a:extLst>
                </a:gridCol>
                <a:gridCol w="4005385">
                  <a:extLst>
                    <a:ext uri="{9D8B030D-6E8A-4147-A177-3AD203B41FA5}">
                      <a16:colId xmlns:a16="http://schemas.microsoft.com/office/drawing/2014/main" val="621397298"/>
                    </a:ext>
                  </a:extLst>
                </a:gridCol>
                <a:gridCol w="4005385">
                  <a:extLst>
                    <a:ext uri="{9D8B030D-6E8A-4147-A177-3AD203B41FA5}">
                      <a16:colId xmlns:a16="http://schemas.microsoft.com/office/drawing/2014/main" val="67475281"/>
                    </a:ext>
                  </a:extLst>
                </a:gridCol>
              </a:tblGrid>
              <a:tr h="2696308">
                <a:tc>
                  <a:txBody>
                    <a:bodyPr/>
                    <a:lstStyle/>
                    <a:p>
                      <a:r>
                        <a:rPr lang="en-US" sz="4000" dirty="0" err="1"/>
                        <a:t>age_group</a:t>
                      </a:r>
                      <a:endParaRPr lang="en-US" sz="4000" dirty="0"/>
                    </a:p>
                    <a:p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</a:t>
                      </a:r>
                      <a:r>
                        <a:rPr lang="en-US" sz="4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fctr</a:t>
                      </a:r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n</a:t>
                      </a:r>
                    </a:p>
                    <a:p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&lt;int&gt;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gender</a:t>
                      </a:r>
                    </a:p>
                    <a:p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</a:t>
                      </a:r>
                      <a:r>
                        <a:rPr lang="en-US" sz="4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fctr</a:t>
                      </a:r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n</a:t>
                      </a:r>
                    </a:p>
                    <a:p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&lt;int&gt;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bmi_3cat</a:t>
                      </a:r>
                    </a:p>
                    <a:p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</a:t>
                      </a:r>
                      <a:r>
                        <a:rPr lang="en-US" sz="4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fctr</a:t>
                      </a:r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n</a:t>
                      </a:r>
                    </a:p>
                    <a:p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&lt;int&gt;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89229"/>
                  </a:ext>
                </a:extLst>
              </a:tr>
              <a:tr h="2696308">
                <a:tc>
                  <a:txBody>
                    <a:bodyPr/>
                    <a:lstStyle/>
                    <a:p>
                      <a:r>
                        <a:rPr lang="en-US" sz="4000" dirty="0"/>
                        <a:t>Younger than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6942750"/>
                  </a:ext>
                </a:extLst>
              </a:tr>
              <a:tr h="2696308">
                <a:tc>
                  <a:txBody>
                    <a:bodyPr/>
                    <a:lstStyle/>
                    <a:p>
                      <a:r>
                        <a:rPr lang="en-US" sz="4000" dirty="0"/>
                        <a:t>30 and 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Overweight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00740"/>
                  </a:ext>
                </a:extLst>
              </a:tr>
              <a:tr h="2696308">
                <a:tc>
                  <a:txBody>
                    <a:bodyPr/>
                    <a:lstStyle/>
                    <a:p>
                      <a:r>
                        <a:rPr lang="en-US" sz="40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Obese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069868"/>
                  </a:ext>
                </a:extLst>
              </a:tr>
              <a:tr h="2696308">
                <a:tc>
                  <a:txBody>
                    <a:bodyPr/>
                    <a:lstStyle/>
                    <a:p>
                      <a:r>
                        <a:rPr lang="en-US" sz="115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5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5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5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645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36438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7B4D962-9E60-9848-9C8E-02F62F239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508121"/>
              </p:ext>
            </p:extLst>
          </p:nvPr>
        </p:nvGraphicFramePr>
        <p:xfrm>
          <a:off x="5964213" y="236918"/>
          <a:ext cx="12455574" cy="13242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1858">
                  <a:extLst>
                    <a:ext uri="{9D8B030D-6E8A-4147-A177-3AD203B41FA5}">
                      <a16:colId xmlns:a16="http://schemas.microsoft.com/office/drawing/2014/main" val="3313206313"/>
                    </a:ext>
                  </a:extLst>
                </a:gridCol>
                <a:gridCol w="4151858">
                  <a:extLst>
                    <a:ext uri="{9D8B030D-6E8A-4147-A177-3AD203B41FA5}">
                      <a16:colId xmlns:a16="http://schemas.microsoft.com/office/drawing/2014/main" val="34456956"/>
                    </a:ext>
                  </a:extLst>
                </a:gridCol>
                <a:gridCol w="4151858">
                  <a:extLst>
                    <a:ext uri="{9D8B030D-6E8A-4147-A177-3AD203B41FA5}">
                      <a16:colId xmlns:a16="http://schemas.microsoft.com/office/drawing/2014/main" val="2478978715"/>
                    </a:ext>
                  </a:extLst>
                </a:gridCol>
              </a:tblGrid>
              <a:tr h="1271830">
                <a:tc>
                  <a:txBody>
                    <a:bodyPr/>
                    <a:lstStyle/>
                    <a:p>
                      <a:r>
                        <a:rPr lang="en-US" sz="4000" dirty="0"/>
                        <a:t>variable</a:t>
                      </a:r>
                    </a:p>
                    <a:p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</a:t>
                      </a:r>
                      <a:r>
                        <a:rPr lang="en-US" sz="4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chr</a:t>
                      </a:r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category</a:t>
                      </a:r>
                    </a:p>
                    <a:p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</a:t>
                      </a:r>
                      <a:r>
                        <a:rPr lang="en-US" sz="4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chr</a:t>
                      </a:r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n</a:t>
                      </a:r>
                    </a:p>
                    <a:p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&lt;int&gt;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89229"/>
                  </a:ext>
                </a:extLst>
              </a:tr>
              <a:tr h="127183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6942750"/>
                  </a:ext>
                </a:extLst>
              </a:tr>
              <a:tr h="1271830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00740"/>
                  </a:ext>
                </a:extLst>
              </a:tr>
              <a:tr h="1173483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069868"/>
                  </a:ext>
                </a:extLst>
              </a:tr>
              <a:tr h="1173483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645584"/>
                  </a:ext>
                </a:extLst>
              </a:tr>
              <a:tr h="1173483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708886"/>
                  </a:ext>
                </a:extLst>
              </a:tr>
              <a:tr h="1173483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802037"/>
                  </a:ext>
                </a:extLst>
              </a:tr>
              <a:tr h="1173483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821433"/>
                  </a:ext>
                </a:extLst>
              </a:tr>
              <a:tr h="1173483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186877"/>
                  </a:ext>
                </a:extLst>
              </a:tr>
              <a:tr h="1173483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966806"/>
                  </a:ext>
                </a:extLst>
              </a:tr>
              <a:tr h="1173483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123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30791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7B4D962-9E60-9848-9C8E-02F62F239146}"/>
              </a:ext>
            </a:extLst>
          </p:cNvPr>
          <p:cNvGraphicFramePr>
            <a:graphicFrameLocks noGrp="1"/>
          </p:cNvGraphicFramePr>
          <p:nvPr/>
        </p:nvGraphicFramePr>
        <p:xfrm>
          <a:off x="5964213" y="236918"/>
          <a:ext cx="12455574" cy="13242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1858">
                  <a:extLst>
                    <a:ext uri="{9D8B030D-6E8A-4147-A177-3AD203B41FA5}">
                      <a16:colId xmlns:a16="http://schemas.microsoft.com/office/drawing/2014/main" val="3313206313"/>
                    </a:ext>
                  </a:extLst>
                </a:gridCol>
                <a:gridCol w="4151858">
                  <a:extLst>
                    <a:ext uri="{9D8B030D-6E8A-4147-A177-3AD203B41FA5}">
                      <a16:colId xmlns:a16="http://schemas.microsoft.com/office/drawing/2014/main" val="34456956"/>
                    </a:ext>
                  </a:extLst>
                </a:gridCol>
                <a:gridCol w="4151858">
                  <a:extLst>
                    <a:ext uri="{9D8B030D-6E8A-4147-A177-3AD203B41FA5}">
                      <a16:colId xmlns:a16="http://schemas.microsoft.com/office/drawing/2014/main" val="2478978715"/>
                    </a:ext>
                  </a:extLst>
                </a:gridCol>
              </a:tblGrid>
              <a:tr h="1271830">
                <a:tc>
                  <a:txBody>
                    <a:bodyPr/>
                    <a:lstStyle/>
                    <a:p>
                      <a:r>
                        <a:rPr lang="en-US" sz="4000" dirty="0"/>
                        <a:t>variable</a:t>
                      </a:r>
                    </a:p>
                    <a:p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</a:t>
                      </a:r>
                      <a:r>
                        <a:rPr lang="en-US" sz="4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chr</a:t>
                      </a:r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category</a:t>
                      </a:r>
                    </a:p>
                    <a:p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</a:t>
                      </a:r>
                      <a:r>
                        <a:rPr lang="en-US" sz="4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chr</a:t>
                      </a:r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n</a:t>
                      </a:r>
                    </a:p>
                    <a:p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&lt;int&gt;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89229"/>
                  </a:ext>
                </a:extLst>
              </a:tr>
              <a:tr h="1271830">
                <a:tc>
                  <a:txBody>
                    <a:bodyPr/>
                    <a:lstStyle/>
                    <a:p>
                      <a:r>
                        <a:rPr lang="en-US" sz="4000" dirty="0" err="1"/>
                        <a:t>age_group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Younger than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6942750"/>
                  </a:ext>
                </a:extLst>
              </a:tr>
              <a:tr h="1271830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err="1"/>
                        <a:t>age_group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30 and 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00740"/>
                  </a:ext>
                </a:extLst>
              </a:tr>
              <a:tr h="1173483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err="1"/>
                        <a:t>age_group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069868"/>
                  </a:ext>
                </a:extLst>
              </a:tr>
              <a:tr h="1173483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645584"/>
                  </a:ext>
                </a:extLst>
              </a:tr>
              <a:tr h="1173483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708886"/>
                  </a:ext>
                </a:extLst>
              </a:tr>
              <a:tr h="1173483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802037"/>
                  </a:ext>
                </a:extLst>
              </a:tr>
              <a:tr h="1173483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bmi_3cat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821433"/>
                  </a:ext>
                </a:extLst>
              </a:tr>
              <a:tr h="1173483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bmi_3cat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Overweight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186877"/>
                  </a:ext>
                </a:extLst>
              </a:tr>
              <a:tr h="1173483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bmi_3cat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Obese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966806"/>
                  </a:ext>
                </a:extLst>
              </a:tr>
              <a:tr h="1173483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bmi_3cat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123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5740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77A5E0-3CF7-DA46-B604-8F6BF7A31CE9}"/>
              </a:ext>
            </a:extLst>
          </p:cNvPr>
          <p:cNvSpPr txBox="1"/>
          <p:nvPr/>
        </p:nvSpPr>
        <p:spPr>
          <a:xfrm>
            <a:off x="1187303" y="4267548"/>
            <a:ext cx="22009395" cy="5180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6600" dirty="0" err="1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xyz_means</a:t>
            </a:r>
            <a:r>
              <a:rPr lang="en-US" sz="6600" dirty="0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vector("double", </a:t>
            </a:r>
            <a:r>
              <a:rPr lang="en-US" sz="6600" dirty="0" err="1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6600" dirty="0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600" dirty="0" err="1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600" dirty="0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algn="l"/>
            <a:endParaRPr 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66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6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xyz_means</a:t>
            </a:r>
            <a:r>
              <a:rPr lang="en-US" sz="6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66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]] &lt;- mean(</a:t>
            </a:r>
            <a:r>
              <a:rPr lang="en-US" sz="66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66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pPr algn="l"/>
            <a:r>
              <a:rPr lang="en-US" sz="66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00FF00"/>
              </a:highlight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51A82DE-73BC-904F-B258-A364B83CB831}"/>
              </a:ext>
            </a:extLst>
          </p:cNvPr>
          <p:cNvSpPr/>
          <p:nvPr/>
        </p:nvSpPr>
        <p:spPr>
          <a:xfrm>
            <a:off x="2818393" y="4764348"/>
            <a:ext cx="9939124" cy="1032907"/>
          </a:xfrm>
          <a:prstGeom prst="wedgeRoundRectCallout">
            <a:avLst>
              <a:gd name="adj1" fmla="val -35324"/>
              <a:gd name="adj2" fmla="val 202150"/>
              <a:gd name="adj3" fmla="val 16667"/>
            </a:avLst>
          </a:prstGeom>
          <a:solidFill>
            <a:schemeClr val="bg1"/>
          </a:solidFill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The body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5AE62512-B043-704A-A418-08F8F7C4A12C}"/>
              </a:ext>
            </a:extLst>
          </p:cNvPr>
          <p:cNvSpPr/>
          <p:nvPr/>
        </p:nvSpPr>
        <p:spPr>
          <a:xfrm>
            <a:off x="14211323" y="3751094"/>
            <a:ext cx="9939124" cy="1032907"/>
          </a:xfrm>
          <a:prstGeom prst="wedgeRoundRectCallout">
            <a:avLst>
              <a:gd name="adj1" fmla="val -35324"/>
              <a:gd name="adj2" fmla="val 202150"/>
              <a:gd name="adj3" fmla="val 16667"/>
            </a:avLst>
          </a:prstGeom>
          <a:solidFill>
            <a:schemeClr val="bg1"/>
          </a:solidFill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Curly braces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379A128-0AB7-A14D-939F-F9548153D3D4}"/>
              </a:ext>
            </a:extLst>
          </p:cNvPr>
          <p:cNvSpPr/>
          <p:nvPr/>
        </p:nvSpPr>
        <p:spPr>
          <a:xfrm>
            <a:off x="653640" y="10551927"/>
            <a:ext cx="10316309" cy="1032907"/>
          </a:xfrm>
          <a:prstGeom prst="wedgeRoundRectCallout">
            <a:avLst>
              <a:gd name="adj1" fmla="val -39572"/>
              <a:gd name="adj2" fmla="val -157939"/>
              <a:gd name="adj3" fmla="val 16667"/>
            </a:avLst>
          </a:prstGeom>
          <a:noFill/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Don’t forget this one</a:t>
            </a:r>
          </a:p>
        </p:txBody>
      </p:sp>
    </p:spTree>
    <p:extLst>
      <p:ext uri="{BB962C8B-B14F-4D97-AF65-F5344CB8AC3E}">
        <p14:creationId xmlns:p14="http://schemas.microsoft.com/office/powerpoint/2010/main" val="300812180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77A5E0-3CF7-DA46-B604-8F6BF7A31CE9}"/>
              </a:ext>
            </a:extLst>
          </p:cNvPr>
          <p:cNvSpPr txBox="1"/>
          <p:nvPr/>
        </p:nvSpPr>
        <p:spPr>
          <a:xfrm>
            <a:off x="1187303" y="4267548"/>
            <a:ext cx="22009395" cy="5180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6600" dirty="0" err="1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xyz_means</a:t>
            </a:r>
            <a:r>
              <a:rPr lang="en-US" sz="6600" dirty="0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vector("double", </a:t>
            </a:r>
            <a:r>
              <a:rPr lang="en-US" sz="6600" dirty="0" err="1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6600" dirty="0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600" dirty="0" err="1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600" dirty="0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algn="l"/>
            <a:endParaRPr 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6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algn="l"/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xyz_means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]] &lt;- mean(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pPr algn="l"/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51A82DE-73BC-904F-B258-A364B83CB831}"/>
              </a:ext>
            </a:extLst>
          </p:cNvPr>
          <p:cNvSpPr/>
          <p:nvPr/>
        </p:nvSpPr>
        <p:spPr>
          <a:xfrm>
            <a:off x="1187302" y="3751094"/>
            <a:ext cx="9939124" cy="1032907"/>
          </a:xfrm>
          <a:prstGeom prst="wedgeRoundRectCallout">
            <a:avLst>
              <a:gd name="adj1" fmla="val -35324"/>
              <a:gd name="adj2" fmla="val 202150"/>
              <a:gd name="adj3" fmla="val 16667"/>
            </a:avLst>
          </a:prstGeom>
          <a:solidFill>
            <a:schemeClr val="bg1"/>
          </a:solidFill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The for() function</a:t>
            </a:r>
          </a:p>
        </p:txBody>
      </p:sp>
    </p:spTree>
    <p:extLst>
      <p:ext uri="{BB962C8B-B14F-4D97-AF65-F5344CB8AC3E}">
        <p14:creationId xmlns:p14="http://schemas.microsoft.com/office/powerpoint/2010/main" val="11363382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77A5E0-3CF7-DA46-B604-8F6BF7A31CE9}"/>
              </a:ext>
            </a:extLst>
          </p:cNvPr>
          <p:cNvSpPr txBox="1"/>
          <p:nvPr/>
        </p:nvSpPr>
        <p:spPr>
          <a:xfrm>
            <a:off x="1187303" y="4267548"/>
            <a:ext cx="22009395" cy="5180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6600" dirty="0" err="1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xyz_means</a:t>
            </a:r>
            <a:r>
              <a:rPr lang="en-US" sz="6600" dirty="0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vector("double", </a:t>
            </a:r>
            <a:r>
              <a:rPr lang="en-US" sz="6600" dirty="0" err="1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6600" dirty="0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600" dirty="0" err="1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600" dirty="0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algn="l"/>
            <a:endParaRPr 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66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6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6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6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algn="l"/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xyz_means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]] &lt;- mean(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pPr algn="l"/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51A82DE-73BC-904F-B258-A364B83CB831}"/>
              </a:ext>
            </a:extLst>
          </p:cNvPr>
          <p:cNvSpPr/>
          <p:nvPr/>
        </p:nvSpPr>
        <p:spPr>
          <a:xfrm>
            <a:off x="1533290" y="3726080"/>
            <a:ext cx="5980670" cy="1032907"/>
          </a:xfrm>
          <a:prstGeom prst="wedgeRoundRectCallout">
            <a:avLst>
              <a:gd name="adj1" fmla="val -16983"/>
              <a:gd name="adj2" fmla="val 202150"/>
              <a:gd name="adj3" fmla="val 16667"/>
            </a:avLst>
          </a:prstGeom>
          <a:solidFill>
            <a:schemeClr val="bg1"/>
          </a:solidFill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The index variable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8DC5DDCB-0BC6-6145-8451-B27AC1408979}"/>
              </a:ext>
            </a:extLst>
          </p:cNvPr>
          <p:cNvSpPr/>
          <p:nvPr/>
        </p:nvSpPr>
        <p:spPr>
          <a:xfrm>
            <a:off x="3930501" y="9964907"/>
            <a:ext cx="9939124" cy="1032907"/>
          </a:xfrm>
          <a:prstGeom prst="wedgeRoundRectCallout">
            <a:avLst>
              <a:gd name="adj1" fmla="val -39302"/>
              <a:gd name="adj2" fmla="val -312263"/>
              <a:gd name="adj3" fmla="val 16667"/>
            </a:avLst>
          </a:prstGeom>
          <a:solidFill>
            <a:schemeClr val="bg1"/>
          </a:solidFill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The keyword ”in”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CB2867B1-C316-C442-8BE6-C04C7B44026D}"/>
              </a:ext>
            </a:extLst>
          </p:cNvPr>
          <p:cNvSpPr/>
          <p:nvPr/>
        </p:nvSpPr>
        <p:spPr>
          <a:xfrm>
            <a:off x="13869625" y="8931999"/>
            <a:ext cx="9939124" cy="1032907"/>
          </a:xfrm>
          <a:prstGeom prst="wedgeRoundRectCallout">
            <a:avLst>
              <a:gd name="adj1" fmla="val -54719"/>
              <a:gd name="adj2" fmla="val -197417"/>
              <a:gd name="adj3" fmla="val 16667"/>
            </a:avLst>
          </a:prstGeom>
          <a:solidFill>
            <a:schemeClr val="bg1"/>
          </a:solidFill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The object to loop over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A8E31BF7-6959-AF41-B89C-666617993D8A}"/>
              </a:ext>
            </a:extLst>
          </p:cNvPr>
          <p:cNvSpPr/>
          <p:nvPr/>
        </p:nvSpPr>
        <p:spPr>
          <a:xfrm>
            <a:off x="8724923" y="3751094"/>
            <a:ext cx="9939124" cy="1032907"/>
          </a:xfrm>
          <a:prstGeom prst="wedgeRoundRectCallout">
            <a:avLst>
              <a:gd name="adj1" fmla="val -35324"/>
              <a:gd name="adj2" fmla="val 202150"/>
              <a:gd name="adj3" fmla="val 16667"/>
            </a:avLst>
          </a:prstGeom>
          <a:solidFill>
            <a:schemeClr val="bg1"/>
          </a:solidFill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The </a:t>
            </a:r>
            <a:r>
              <a:rPr kumimoji="0" lang="en-US" sz="5400" b="0" i="0" u="none" strike="noStrike" cap="none" spc="0" normalizeH="0" baseline="0" dirty="0" err="1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seq_along</a:t>
            </a:r>
            <a:r>
              <a:rPr kumimoji="0" lang="en-US" sz="5400" b="0" i="0" u="none" strike="noStrike" cap="none" spc="0" normalizeH="0" baseline="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() function</a:t>
            </a:r>
          </a:p>
        </p:txBody>
      </p:sp>
    </p:spTree>
    <p:extLst>
      <p:ext uri="{BB962C8B-B14F-4D97-AF65-F5344CB8AC3E}">
        <p14:creationId xmlns:p14="http://schemas.microsoft.com/office/powerpoint/2010/main" val="5368398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Table"/>
          <p:cNvGraphicFramePr/>
          <p:nvPr>
            <p:extLst>
              <p:ext uri="{D42A27DB-BD31-4B8C-83A1-F6EECF244321}">
                <p14:modId xmlns:p14="http://schemas.microsoft.com/office/powerpoint/2010/main" val="145517363"/>
              </p:ext>
            </p:extLst>
          </p:nvPr>
        </p:nvGraphicFramePr>
        <p:xfrm>
          <a:off x="86498" y="0"/>
          <a:ext cx="24211005" cy="720474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306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4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4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Iteration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=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Statement Executed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xyz_mean</a:t>
                      </a: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=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900" dirty="0"/>
                        <a:t>One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900" dirty="0"/>
                        <a:t>-0.56047565, -0.23017749, 1.55870831, 0.07050839, 0.12928774, 1.71506499, 0.46091621, -1.26506123, -0.68685285, -0.44566197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3900" b="1" dirty="0">
                          <a:solidFill>
                            <a:srgbClr val="FF0000"/>
                          </a:solidFill>
                        </a:rPr>
                        <a:t>mean</a:t>
                      </a:r>
                      <a:r>
                        <a:rPr lang="en-US" sz="39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3900" dirty="0"/>
                        <a:t>-0.56047565, -0.23017749, 1.55870831, 0.07050839, 0.12928774, 1.71506499, 0.46091621, -1.26506123, -0.68685285, -0.44566197</a:t>
                      </a:r>
                      <a:r>
                        <a:rPr lang="en-US" sz="39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900" b="1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900" dirty="0"/>
                        <a:t>0.07462564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lang="en-US" sz="3900" b="1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endParaRPr lang="en-US" sz="3900" b="1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7" name="data simple1;…"/>
          <p:cNvSpPr txBox="1"/>
          <p:nvPr/>
        </p:nvSpPr>
        <p:spPr>
          <a:xfrm>
            <a:off x="7062390" y="10192244"/>
            <a:ext cx="10259219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xyz_means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mean(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832ADE8-8CF1-1E45-A0AB-9816D18CD6F6}"/>
              </a:ext>
            </a:extLst>
          </p:cNvPr>
          <p:cNvSpPr/>
          <p:nvPr/>
        </p:nvSpPr>
        <p:spPr>
          <a:xfrm>
            <a:off x="6269946" y="9698725"/>
            <a:ext cx="11844107" cy="3859618"/>
          </a:xfrm>
          <a:prstGeom prst="roundRect">
            <a:avLst/>
          </a:prstGeom>
          <a:noFill/>
          <a:ln w="762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247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Table"/>
          <p:cNvGraphicFramePr/>
          <p:nvPr>
            <p:extLst>
              <p:ext uri="{D42A27DB-BD31-4B8C-83A1-F6EECF244321}">
                <p14:modId xmlns:p14="http://schemas.microsoft.com/office/powerpoint/2010/main" val="3470758271"/>
              </p:ext>
            </p:extLst>
          </p:nvPr>
        </p:nvGraphicFramePr>
        <p:xfrm>
          <a:off x="86498" y="0"/>
          <a:ext cx="24211005" cy="720474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306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4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4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Iteration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=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Statement Executed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xyz_mean</a:t>
                      </a: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=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900" dirty="0"/>
                        <a:t>One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900" dirty="0"/>
                        <a:t>-0.56047565, -0.23017749, 1.55870831, 0.07050839, 0.12928774, 1.71506499, 0.46091621, -1.26506123, -0.68685285, -0.44566197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3900" b="1" dirty="0">
                          <a:solidFill>
                            <a:srgbClr val="FF0000"/>
                          </a:solidFill>
                        </a:rPr>
                        <a:t>mean</a:t>
                      </a:r>
                      <a:r>
                        <a:rPr lang="en-US" sz="39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3900" dirty="0"/>
                        <a:t>-0.56047565, -0.23017749, 1.55870831, 0.07050839, 0.12928774, 1.71506499, 0.46091621, -1.26506123, -0.68685285, -0.44566197</a:t>
                      </a:r>
                      <a:r>
                        <a:rPr lang="en-US" sz="39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900" b="1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900" dirty="0"/>
                        <a:t>0.07462564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lang="en-US" sz="3900" b="1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endParaRPr lang="en-US" sz="3900" b="1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7" name="data simple1;…"/>
          <p:cNvSpPr txBox="1"/>
          <p:nvPr/>
        </p:nvSpPr>
        <p:spPr>
          <a:xfrm>
            <a:off x="7062390" y="10192244"/>
            <a:ext cx="10259219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xyz_means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mean(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832ADE8-8CF1-1E45-A0AB-9816D18CD6F6}"/>
              </a:ext>
            </a:extLst>
          </p:cNvPr>
          <p:cNvSpPr/>
          <p:nvPr/>
        </p:nvSpPr>
        <p:spPr>
          <a:xfrm>
            <a:off x="6269946" y="9698725"/>
            <a:ext cx="11844107" cy="3859618"/>
          </a:xfrm>
          <a:prstGeom prst="roundRect">
            <a:avLst/>
          </a:prstGeom>
          <a:noFill/>
          <a:ln w="762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Connection Line">
            <a:extLst>
              <a:ext uri="{FF2B5EF4-FFF2-40B4-BE49-F238E27FC236}">
                <a16:creationId xmlns:a16="http://schemas.microsoft.com/office/drawing/2014/main" id="{8E8A0FA1-415D-164F-8A58-E37AF4440E46}"/>
              </a:ext>
            </a:extLst>
          </p:cNvPr>
          <p:cNvSpPr/>
          <p:nvPr/>
        </p:nvSpPr>
        <p:spPr>
          <a:xfrm>
            <a:off x="5332633" y="10701786"/>
            <a:ext cx="1874625" cy="1853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6" h="21600" extrusionOk="0">
                <a:moveTo>
                  <a:pt x="16206" y="21600"/>
                </a:moveTo>
                <a:cubicBezTo>
                  <a:pt x="-4995" y="14031"/>
                  <a:pt x="-5394" y="6831"/>
                  <a:pt x="15008" y="0"/>
                </a:cubicBezTo>
              </a:path>
            </a:pathLst>
          </a:custGeom>
          <a:ln w="1270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177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Table"/>
          <p:cNvGraphicFramePr/>
          <p:nvPr>
            <p:extLst>
              <p:ext uri="{D42A27DB-BD31-4B8C-83A1-F6EECF244321}">
                <p14:modId xmlns:p14="http://schemas.microsoft.com/office/powerpoint/2010/main" val="3641153628"/>
              </p:ext>
            </p:extLst>
          </p:nvPr>
        </p:nvGraphicFramePr>
        <p:xfrm>
          <a:off x="86498" y="0"/>
          <a:ext cx="24211005" cy="830667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306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4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4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Iteration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=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Statement Executed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xyz_mean</a:t>
                      </a: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=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900" dirty="0"/>
                        <a:t>One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900" dirty="0"/>
                        <a:t>-0.56047565, -0.23017749, 1.55870831, 0.07050839, 0.12928774, 1.71506499, 0.46091621, -1.26506123, -0.68685285, -0.44566197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3900" b="1" dirty="0">
                          <a:solidFill>
                            <a:srgbClr val="FF0000"/>
                          </a:solidFill>
                        </a:rPr>
                        <a:t>mean</a:t>
                      </a:r>
                      <a:r>
                        <a:rPr lang="en-US" sz="39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3900" dirty="0"/>
                        <a:t>-0.56047565, -0.23017749, 1.55870831, 0.07050839, 0.12928774, 1.71506499, 0.46091621, -1.26506123, -0.68685285, -0.44566197</a:t>
                      </a:r>
                      <a:r>
                        <a:rPr lang="en-US" sz="39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900" b="1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900" dirty="0"/>
                        <a:t>0.07462564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3900" dirty="0"/>
                        <a:t>Two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3900" dirty="0"/>
                        <a:t>1.2240818, 0.3598138, 0.4007715, 0.1106827, -0.5558411, 1.7869131, 0.4978505, -1.9666172, 0.7013559, -0.4727914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3900" b="1" dirty="0">
                          <a:solidFill>
                            <a:srgbClr val="FF0000"/>
                          </a:solidFill>
                        </a:rPr>
                        <a:t>mean</a:t>
                      </a:r>
                      <a:r>
                        <a:rPr lang="en-US" sz="39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3900" dirty="0"/>
                        <a:t>1.2240818, 0.3598138, 0.4007715, 0.1106827, -0.5558411, 1.7869131, 0.4978505, -1.9666172, 0.7013559, -0.4727914</a:t>
                      </a:r>
                      <a:r>
                        <a:rPr lang="en-US" sz="39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900" b="1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3900" dirty="0"/>
                        <a:t>0.208622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endParaRPr lang="en-US" sz="3900" b="1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7" name="data simple1;…"/>
          <p:cNvSpPr txBox="1"/>
          <p:nvPr/>
        </p:nvSpPr>
        <p:spPr>
          <a:xfrm>
            <a:off x="7062390" y="10192244"/>
            <a:ext cx="10259219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xyz_means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mean(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832ADE8-8CF1-1E45-A0AB-9816D18CD6F6}"/>
              </a:ext>
            </a:extLst>
          </p:cNvPr>
          <p:cNvSpPr/>
          <p:nvPr/>
        </p:nvSpPr>
        <p:spPr>
          <a:xfrm>
            <a:off x="6269946" y="9698725"/>
            <a:ext cx="11844107" cy="3859618"/>
          </a:xfrm>
          <a:prstGeom prst="roundRect">
            <a:avLst/>
          </a:prstGeom>
          <a:noFill/>
          <a:ln w="762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7575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Table"/>
          <p:cNvGraphicFramePr/>
          <p:nvPr>
            <p:extLst>
              <p:ext uri="{D42A27DB-BD31-4B8C-83A1-F6EECF244321}">
                <p14:modId xmlns:p14="http://schemas.microsoft.com/office/powerpoint/2010/main" val="3257762732"/>
              </p:ext>
            </p:extLst>
          </p:nvPr>
        </p:nvGraphicFramePr>
        <p:xfrm>
          <a:off x="86498" y="0"/>
          <a:ext cx="24211005" cy="830667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306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4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4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Iteration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=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Statement Executed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xyz_mean</a:t>
                      </a: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=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900" dirty="0"/>
                        <a:t>One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900" dirty="0"/>
                        <a:t>-0.56047565, -0.23017749, 1.55870831, 0.07050839, 0.12928774, 1.71506499, 0.46091621, -1.26506123, -0.68685285, -0.44566197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3900" b="1" dirty="0">
                          <a:solidFill>
                            <a:srgbClr val="FF0000"/>
                          </a:solidFill>
                        </a:rPr>
                        <a:t>mean</a:t>
                      </a:r>
                      <a:r>
                        <a:rPr lang="en-US" sz="39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3900" dirty="0"/>
                        <a:t>-0.56047565, -0.23017749, 1.55870831, 0.07050839, 0.12928774, 1.71506499, 0.46091621, -1.26506123, -0.68685285, -0.44566197</a:t>
                      </a:r>
                      <a:r>
                        <a:rPr lang="en-US" sz="39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900" b="1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900" dirty="0"/>
                        <a:t>0.07462564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3900" dirty="0"/>
                        <a:t>Two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3900" dirty="0"/>
                        <a:t>1.2240818, 0.3598138, 0.4007715, 0.1106827, -0.5558411, 1.7869131, 0.4978505, -1.9666172, 0.7013559, -0.4727914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3900" b="1" dirty="0">
                          <a:solidFill>
                            <a:srgbClr val="FF0000"/>
                          </a:solidFill>
                        </a:rPr>
                        <a:t>mean</a:t>
                      </a:r>
                      <a:r>
                        <a:rPr lang="en-US" sz="39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3900" dirty="0"/>
                        <a:t>1.2240818, 0.3598138, 0.4007715, 0.1106827, -0.5558411, 1.7869131, 0.4978505, -1.9666172, 0.7013559, -0.4727914</a:t>
                      </a:r>
                      <a:r>
                        <a:rPr lang="en-US" sz="39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900" b="1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3900" dirty="0"/>
                        <a:t>0.208622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endParaRPr lang="en-US" sz="3900" b="1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7" name="data simple1;…"/>
          <p:cNvSpPr txBox="1"/>
          <p:nvPr/>
        </p:nvSpPr>
        <p:spPr>
          <a:xfrm>
            <a:off x="7062390" y="10192244"/>
            <a:ext cx="10259219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xyz_means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mean(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832ADE8-8CF1-1E45-A0AB-9816D18CD6F6}"/>
              </a:ext>
            </a:extLst>
          </p:cNvPr>
          <p:cNvSpPr/>
          <p:nvPr/>
        </p:nvSpPr>
        <p:spPr>
          <a:xfrm>
            <a:off x="6269946" y="9698725"/>
            <a:ext cx="11844107" cy="3859618"/>
          </a:xfrm>
          <a:prstGeom prst="roundRect">
            <a:avLst/>
          </a:prstGeom>
          <a:noFill/>
          <a:ln w="762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Connection Line">
            <a:extLst>
              <a:ext uri="{FF2B5EF4-FFF2-40B4-BE49-F238E27FC236}">
                <a16:creationId xmlns:a16="http://schemas.microsoft.com/office/drawing/2014/main" id="{6B0E8D73-56FB-5849-B459-42BE2CD63744}"/>
              </a:ext>
            </a:extLst>
          </p:cNvPr>
          <p:cNvSpPr/>
          <p:nvPr/>
        </p:nvSpPr>
        <p:spPr>
          <a:xfrm>
            <a:off x="5332633" y="10701786"/>
            <a:ext cx="1874625" cy="1853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6" h="21600" extrusionOk="0">
                <a:moveTo>
                  <a:pt x="16206" y="21600"/>
                </a:moveTo>
                <a:cubicBezTo>
                  <a:pt x="-4995" y="14031"/>
                  <a:pt x="-5394" y="6831"/>
                  <a:pt x="15008" y="0"/>
                </a:cubicBezTo>
              </a:path>
            </a:pathLst>
          </a:custGeom>
          <a:ln w="1270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010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Table"/>
          <p:cNvGraphicFramePr/>
          <p:nvPr>
            <p:extLst>
              <p:ext uri="{D42A27DB-BD31-4B8C-83A1-F6EECF244321}">
                <p14:modId xmlns:p14="http://schemas.microsoft.com/office/powerpoint/2010/main" val="3322815531"/>
              </p:ext>
            </p:extLst>
          </p:nvPr>
        </p:nvGraphicFramePr>
        <p:xfrm>
          <a:off x="86498" y="0"/>
          <a:ext cx="24211005" cy="94085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306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4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4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Iteration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=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Statement Executed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xyz_mean</a:t>
                      </a: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=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900" dirty="0"/>
                        <a:t>One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900" dirty="0"/>
                        <a:t>-0.56047565, -0.23017749, 1.55870831, 0.07050839, 0.12928774, 1.71506499, 0.46091621, -1.26506123, -0.68685285, -0.44566197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3900" b="1" dirty="0">
                          <a:solidFill>
                            <a:srgbClr val="FF0000"/>
                          </a:solidFill>
                        </a:rPr>
                        <a:t>mean</a:t>
                      </a:r>
                      <a:r>
                        <a:rPr lang="en-US" sz="39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3900" dirty="0"/>
                        <a:t>-0.56047565, -0.23017749, 1.55870831, 0.07050839, 0.12928774, 1.71506499, 0.46091621, -1.26506123, -0.68685285, -0.44566197</a:t>
                      </a:r>
                      <a:r>
                        <a:rPr lang="en-US" sz="39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900" b="1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900" dirty="0"/>
                        <a:t>0.07462564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3900" dirty="0"/>
                        <a:t>Two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3900" dirty="0"/>
                        <a:t>1.2240818, 0.3598138, 0.4007715, 0.1106827, -0.5558411, 1.7869131, 0.4978505, -1.9666172, 0.7013559, -0.4727914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3900" b="1" dirty="0">
                          <a:solidFill>
                            <a:srgbClr val="FF0000"/>
                          </a:solidFill>
                        </a:rPr>
                        <a:t>mean</a:t>
                      </a:r>
                      <a:r>
                        <a:rPr lang="en-US" sz="39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3900" dirty="0"/>
                        <a:t>1.2240818, 0.3598138, 0.4007715, 0.1106827, -0.5558411, 1.7869131, 0.4978505, -1.9666172, 0.7013559, -0.4727914</a:t>
                      </a:r>
                      <a:r>
                        <a:rPr lang="en-US" sz="39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900" b="1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3900" dirty="0"/>
                        <a:t>0.208622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3900" dirty="0"/>
                        <a:t>Three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3900" dirty="0"/>
                        <a:t>-1.0678237, -0.2179749, -1.0260044, -0.7288912, -0.6250393, -1.6866933, 0.8377870, 0.1533731, -1.1381369, 1.2538149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r>
                        <a:rPr lang="en-US" sz="3900" b="1" dirty="0">
                          <a:solidFill>
                            <a:srgbClr val="FF0000"/>
                          </a:solidFill>
                        </a:rPr>
                        <a:t>mean</a:t>
                      </a:r>
                      <a:r>
                        <a:rPr lang="en-US" sz="39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3900" b="0" dirty="0"/>
                        <a:t>-1.0678237</a:t>
                      </a:r>
                      <a:r>
                        <a:rPr lang="en-US" sz="3900" dirty="0"/>
                        <a:t>, -0.2179749, -1.0260044, -0.7288912, -0.6250393, -1.6866933, 0.8377870, 0.1533731, -1.1381369, 1.2538149</a:t>
                      </a:r>
                      <a:r>
                        <a:rPr lang="en-US" sz="39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900" b="1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3900" dirty="0"/>
                        <a:t>-0.4245589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7" name="data simple1;…"/>
          <p:cNvSpPr txBox="1"/>
          <p:nvPr/>
        </p:nvSpPr>
        <p:spPr>
          <a:xfrm>
            <a:off x="7062390" y="10192244"/>
            <a:ext cx="10259219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xyz_means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mean(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832ADE8-8CF1-1E45-A0AB-9816D18CD6F6}"/>
              </a:ext>
            </a:extLst>
          </p:cNvPr>
          <p:cNvSpPr/>
          <p:nvPr/>
        </p:nvSpPr>
        <p:spPr>
          <a:xfrm>
            <a:off x="6269946" y="9698725"/>
            <a:ext cx="11844107" cy="3859618"/>
          </a:xfrm>
          <a:prstGeom prst="roundRect">
            <a:avLst/>
          </a:prstGeom>
          <a:noFill/>
          <a:ln w="762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199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1338</Words>
  <Application>Microsoft Macintosh PowerPoint</Application>
  <PresentationFormat>Custom</PresentationFormat>
  <Paragraphs>248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Avenir</vt:lpstr>
      <vt:lpstr>Cambria</vt:lpstr>
      <vt:lpstr>Courier New</vt:lpstr>
      <vt:lpstr>Helvetica</vt:lpstr>
      <vt:lpstr>Helvetica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Cannell, Michael B</cp:lastModifiedBy>
  <cp:revision>21</cp:revision>
  <dcterms:modified xsi:type="dcterms:W3CDTF">2020-08-12T15:41:29Z</dcterms:modified>
</cp:coreProperties>
</file>