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22A_10AFBE6D.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13_256CDD29.xml" ContentType="application/vnd.ms-powerpoint.comments+xml"/>
  <Override PartName="/ppt/notesSlides/notesSlide10.xml" ContentType="application/vnd.openxmlformats-officedocument.presentationml.notesSlide+xml"/>
  <Override PartName="/ppt/comments/modernComment_1F7_B8F6CEAC.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F9_4F7233A0.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239_D79E7580.xml" ContentType="application/vnd.ms-powerpoint.comments+xml"/>
  <Override PartName="/ppt/notesSlides/notesSlide21.xml" ContentType="application/vnd.openxmlformats-officedocument.presentationml.notesSlide+xml"/>
  <Override PartName="/ppt/comments/modernComment_20C_AA711D0F.xml" ContentType="application/vnd.ms-powerpoint.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211_D82FAFE1.xml" ContentType="application/vnd.ms-powerpoint.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42_15B37DCA.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3E_7F70CF9D.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modernComment_240_B08F32E4.xml" ContentType="application/vnd.ms-powerpoint.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modernComment_218_FC50C961.xml" ContentType="application/vnd.ms-powerpoint.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modernComment_136_BA51DBDF.xml" ContentType="application/vnd.ms-powerpoint.comment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21E_14394E4A.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6.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7.xml" ContentType="application/vnd.openxmlformats-officedocument.presentationml.notesSlide+xml"/>
  <Override PartName="/ppt/comments/modernComment_21B_5A91EDC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4"/>
  </p:notesMasterIdLst>
  <p:sldIdLst>
    <p:sldId id="598" r:id="rId5"/>
    <p:sldId id="554" r:id="rId6"/>
    <p:sldId id="272" r:id="rId7"/>
    <p:sldId id="555" r:id="rId8"/>
    <p:sldId id="556" r:id="rId9"/>
    <p:sldId id="557" r:id="rId10"/>
    <p:sldId id="508" r:id="rId11"/>
    <p:sldId id="265" r:id="rId12"/>
    <p:sldId id="274" r:id="rId13"/>
    <p:sldId id="275" r:id="rId14"/>
    <p:sldId id="503" r:id="rId15"/>
    <p:sldId id="504" r:id="rId16"/>
    <p:sldId id="505" r:id="rId17"/>
    <p:sldId id="560" r:id="rId18"/>
    <p:sldId id="566" r:id="rId19"/>
    <p:sldId id="567" r:id="rId20"/>
    <p:sldId id="512" r:id="rId21"/>
    <p:sldId id="516" r:id="rId22"/>
    <p:sldId id="517" r:id="rId23"/>
    <p:sldId id="568" r:id="rId24"/>
    <p:sldId id="569" r:id="rId25"/>
    <p:sldId id="524" r:id="rId26"/>
    <p:sldId id="514" r:id="rId27"/>
    <p:sldId id="513" r:id="rId28"/>
    <p:sldId id="471" r:id="rId29"/>
    <p:sldId id="563" r:id="rId30"/>
    <p:sldId id="571" r:id="rId31"/>
    <p:sldId id="572" r:id="rId32"/>
    <p:sldId id="573" r:id="rId33"/>
    <p:sldId id="523" r:id="rId34"/>
    <p:sldId id="525" r:id="rId35"/>
    <p:sldId id="526" r:id="rId36"/>
    <p:sldId id="529" r:id="rId37"/>
    <p:sldId id="530" r:id="rId38"/>
    <p:sldId id="528" r:id="rId39"/>
    <p:sldId id="531" r:id="rId40"/>
    <p:sldId id="532" r:id="rId41"/>
    <p:sldId id="533" r:id="rId42"/>
    <p:sldId id="534" r:id="rId43"/>
    <p:sldId id="535" r:id="rId44"/>
    <p:sldId id="578" r:id="rId45"/>
    <p:sldId id="537" r:id="rId46"/>
    <p:sldId id="575" r:id="rId47"/>
    <p:sldId id="574" r:id="rId48"/>
    <p:sldId id="522" r:id="rId49"/>
    <p:sldId id="576" r:id="rId50"/>
    <p:sldId id="581" r:id="rId51"/>
    <p:sldId id="260" r:id="rId52"/>
    <p:sldId id="536" r:id="rId53"/>
    <p:sldId id="538" r:id="rId54"/>
    <p:sldId id="579" r:id="rId55"/>
    <p:sldId id="580" r:id="rId56"/>
    <p:sldId id="583" r:id="rId57"/>
    <p:sldId id="584" r:id="rId58"/>
    <p:sldId id="541" r:id="rId59"/>
    <p:sldId id="310" r:id="rId60"/>
    <p:sldId id="544" r:id="rId61"/>
    <p:sldId id="542" r:id="rId62"/>
    <p:sldId id="586" r:id="rId63"/>
    <p:sldId id="587" r:id="rId64"/>
    <p:sldId id="588" r:id="rId65"/>
    <p:sldId id="589" r:id="rId66"/>
    <p:sldId id="590" r:id="rId67"/>
    <p:sldId id="591" r:id="rId68"/>
    <p:sldId id="592" r:id="rId69"/>
    <p:sldId id="546" r:id="rId70"/>
    <p:sldId id="545" r:id="rId71"/>
    <p:sldId id="593" r:id="rId72"/>
    <p:sldId id="594" r:id="rId73"/>
    <p:sldId id="595" r:id="rId74"/>
    <p:sldId id="596" r:id="rId75"/>
    <p:sldId id="597" r:id="rId76"/>
    <p:sldId id="599" r:id="rId77"/>
    <p:sldId id="547" r:id="rId78"/>
    <p:sldId id="551" r:id="rId79"/>
    <p:sldId id="552" r:id="rId80"/>
    <p:sldId id="548" r:id="rId81"/>
    <p:sldId id="539" r:id="rId82"/>
    <p:sldId id="510"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D716D-5964-1C35-6B3B-86BAA7497B06}" name="Cannell, Michael B" initials="MC" userId="S::Michael.B.Cannell@uth.tmc.edu::df291291-9ac9-42c2-a976-062f6e2ad9da" providerId="AD"/>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2CC2F-4937-4B43-88FB-1E03BFE4E802}" v="1" dt="2022-11-12T18:24:40.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5"/>
    <p:restoredTop sz="62449"/>
  </p:normalViewPr>
  <p:slideViewPr>
    <p:cSldViewPr snapToGrid="0" snapToObjects="1">
      <p:cViewPr varScale="1">
        <p:scale>
          <a:sx n="77" d="100"/>
          <a:sy n="77" d="100"/>
        </p:scale>
        <p:origin x="1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6/11/relationships/changesInfo" Target="changesInfos/changesInfo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8/10/relationships/authors" Targe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D368E283-4096-DF4C-9559-24829677D214}"/>
    <pc:docChg chg="custSel modSld">
      <pc:chgData name="Cannell, Michael B" userId="df291291-9ac9-42c2-a976-062f6e2ad9da" providerId="ADAL" clId="{D368E283-4096-DF4C-9559-24829677D214}" dt="2022-09-27T11:03:00.162" v="15" actId="1076"/>
      <pc:docMkLst>
        <pc:docMk/>
      </pc:docMkLst>
      <pc:sldChg chg="addSp delSp modSp mod">
        <pc:chgData name="Cannell, Michael B" userId="df291291-9ac9-42c2-a976-062f6e2ad9da" providerId="ADAL" clId="{D368E283-4096-DF4C-9559-24829677D214}" dt="2022-09-27T11:03:00.162" v="15" actId="1076"/>
        <pc:sldMkLst>
          <pc:docMk/>
          <pc:sldMk cId="0" sldId="260"/>
        </pc:sldMkLst>
        <pc:spChg chg="add mod">
          <ac:chgData name="Cannell, Michael B" userId="df291291-9ac9-42c2-a976-062f6e2ad9da" providerId="ADAL" clId="{D368E283-4096-DF4C-9559-24829677D214}" dt="2022-09-27T11:03:00.162" v="15" actId="1076"/>
          <ac:spMkLst>
            <pc:docMk/>
            <pc:sldMk cId="0" sldId="260"/>
            <ac:spMk id="2" creationId="{6D1B37FB-73AB-8C84-1A4B-1BBB864C8B40}"/>
          </ac:spMkLst>
        </pc:spChg>
        <pc:spChg chg="del mod">
          <ac:chgData name="Cannell, Michael B" userId="df291291-9ac9-42c2-a976-062f6e2ad9da" providerId="ADAL" clId="{D368E283-4096-DF4C-9559-24829677D214}" dt="2022-09-27T11:02:55.698" v="13" actId="478"/>
          <ac:spMkLst>
            <pc:docMk/>
            <pc:sldMk cId="0" sldId="260"/>
            <ac:spMk id="136" creationId="{00000000-0000-0000-0000-000000000000}"/>
          </ac:spMkLst>
        </pc:spChg>
      </pc:sldChg>
      <pc:sldChg chg="modSp mod">
        <pc:chgData name="Cannell, Michael B" userId="df291291-9ac9-42c2-a976-062f6e2ad9da" providerId="ADAL" clId="{D368E283-4096-DF4C-9559-24829677D214}" dt="2022-09-27T10:37:38.725" v="9" actId="20577"/>
        <pc:sldMkLst>
          <pc:docMk/>
          <pc:sldMk cId="2090817055" sldId="265"/>
        </pc:sldMkLst>
        <pc:spChg chg="mod">
          <ac:chgData name="Cannell, Michael B" userId="df291291-9ac9-42c2-a976-062f6e2ad9da" providerId="ADAL" clId="{D368E283-4096-DF4C-9559-24829677D214}" dt="2022-09-27T10:37:38.725" v="9" actId="20577"/>
          <ac:spMkLst>
            <pc:docMk/>
            <pc:sldMk cId="2090817055" sldId="265"/>
            <ac:spMk id="3" creationId="{625EDB29-19BF-584B-B754-8E179DE202DC}"/>
          </ac:spMkLst>
        </pc:spChg>
      </pc:sldChg>
      <pc:sldChg chg="modSp mod">
        <pc:chgData name="Cannell, Michael B" userId="df291291-9ac9-42c2-a976-062f6e2ad9da" providerId="ADAL" clId="{D368E283-4096-DF4C-9559-24829677D214}" dt="2022-09-27T11:01:15.088" v="11" actId="255"/>
        <pc:sldMkLst>
          <pc:docMk/>
          <pc:sldMk cId="3987306432" sldId="513"/>
        </pc:sldMkLst>
        <pc:spChg chg="mod">
          <ac:chgData name="Cannell, Michael B" userId="df291291-9ac9-42c2-a976-062f6e2ad9da" providerId="ADAL" clId="{D368E283-4096-DF4C-9559-24829677D214}" dt="2022-09-27T11:01:15.088" v="11" actId="255"/>
          <ac:spMkLst>
            <pc:docMk/>
            <pc:sldMk cId="3987306432" sldId="513"/>
            <ac:spMk id="4" creationId="{D5289395-E28F-FB14-5C43-AFCAB370AA29}"/>
          </ac:spMkLst>
        </pc:spChg>
      </pc:sldChg>
      <pc:sldChg chg="modSp mod">
        <pc:chgData name="Cannell, Michael B" userId="df291291-9ac9-42c2-a976-062f6e2ad9da" providerId="ADAL" clId="{D368E283-4096-DF4C-9559-24829677D214}" dt="2022-09-27T11:00:53.783" v="10" actId="255"/>
        <pc:sldMkLst>
          <pc:docMk/>
          <pc:sldMk cId="3932856019" sldId="514"/>
        </pc:sldMkLst>
        <pc:spChg chg="mod">
          <ac:chgData name="Cannell, Michael B" userId="df291291-9ac9-42c2-a976-062f6e2ad9da" providerId="ADAL" clId="{D368E283-4096-DF4C-9559-24829677D214}" dt="2022-09-27T11:00:53.783" v="10" actId="255"/>
          <ac:spMkLst>
            <pc:docMk/>
            <pc:sldMk cId="3932856019" sldId="514"/>
            <ac:spMk id="4" creationId="{26306E5D-6992-7D02-5E5F-3362BA9B284A}"/>
          </ac:spMkLst>
        </pc:spChg>
      </pc:sldChg>
    </pc:docChg>
  </pc:docChgLst>
  <pc:docChgLst>
    <pc:chgData name="Cannell, Michael B" userId="df291291-9ac9-42c2-a976-062f6e2ad9da" providerId="ADAL" clId="{A662CC2F-4937-4B43-88FB-1E03BFE4E802}"/>
    <pc:docChg chg="addSld modSld">
      <pc:chgData name="Cannell, Michael B" userId="df291291-9ac9-42c2-a976-062f6e2ad9da" providerId="ADAL" clId="{A662CC2F-4937-4B43-88FB-1E03BFE4E802}" dt="2022-11-12T18:24:46.735" v="2" actId="729"/>
      <pc:docMkLst>
        <pc:docMk/>
      </pc:docMkLst>
      <pc:sldChg chg="add mod modShow">
        <pc:chgData name="Cannell, Michael B" userId="df291291-9ac9-42c2-a976-062f6e2ad9da" providerId="ADAL" clId="{A662CC2F-4937-4B43-88FB-1E03BFE4E802}" dt="2022-11-12T18:24:46.735" v="2" actId="729"/>
        <pc:sldMkLst>
          <pc:docMk/>
          <pc:sldMk cId="2993815995" sldId="522"/>
        </pc:sldMkLst>
      </pc:sldChg>
      <pc:sldChg chg="addCm">
        <pc:chgData name="Cannell, Michael B" userId="df291291-9ac9-42c2-a976-062f6e2ad9da" providerId="ADAL" clId="{A662CC2F-4937-4B43-88FB-1E03BFE4E802}" dt="2022-11-12T18:24:23.936" v="0"/>
        <pc:sldMkLst>
          <pc:docMk/>
          <pc:sldMk cId="2138099613" sldId="574"/>
        </pc:sldMkLst>
      </pc:sld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4D11C80A-1649-5D48-94E4-4703F7F8F63B}"/>
    <pc:docChg chg="delSld">
      <pc:chgData name="Cannell, Michael B" userId="df291291-9ac9-42c2-a976-062f6e2ad9da" providerId="ADAL" clId="{4D11C80A-1649-5D48-94E4-4703F7F8F63B}" dt="2022-10-14T16:53:55.372" v="0" actId="2696"/>
      <pc:docMkLst>
        <pc:docMk/>
      </pc:docMkLst>
      <pc:sldChg chg="del">
        <pc:chgData name="Cannell, Michael B" userId="df291291-9ac9-42c2-a976-062f6e2ad9da" providerId="ADAL" clId="{4D11C80A-1649-5D48-94E4-4703F7F8F63B}" dt="2022-10-14T16:53:55.372" v="0" actId="2696"/>
        <pc:sldMkLst>
          <pc:docMk/>
          <pc:sldMk cId="319583987" sldId="311"/>
        </pc:sldMkLst>
      </pc:sld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1:42:28.936" v="134"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1:42:28.936" v="134" actId="2711"/>
        <pc:sldMkLst>
          <pc:docMk/>
          <pc:sldMk cId="34412781" sldId="598"/>
        </pc:sldMkLst>
        <pc:spChg chg="mod">
          <ac:chgData name="Cannell, Michael B" userId="df291291-9ac9-42c2-a976-062f6e2ad9da" providerId="ADAL" clId="{07A05B4B-1BC8-9949-BF87-1A4FA10F069C}" dt="2022-09-26T21:42:28.936" v="134" actId="2711"/>
          <ac:spMkLst>
            <pc:docMk/>
            <pc:sldMk cId="34412781" sldId="598"/>
            <ac:spMk id="2" creationId="{1F02248C-71C3-437E-DD52-BD453112327E}"/>
          </ac:spMkLst>
        </pc:spChg>
        <pc:spChg chg="mod">
          <ac:chgData name="Cannell, Michael B" userId="df291291-9ac9-42c2-a976-062f6e2ad9da" providerId="ADAL" clId="{07A05B4B-1BC8-9949-BF87-1A4FA10F069C}" dt="2022-09-26T21:42:28.936" v="134" actId="2711"/>
          <ac:spMkLst>
            <pc:docMk/>
            <pc:sldMk cId="34412781" sldId="598"/>
            <ac:spMk id="3" creationId="{81869D34-3F78-540D-7369-25CD001C907E}"/>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2A_10AFBE6D.xml><?xml version="1.0" encoding="utf-8"?>
<p188:cmLst xmlns:a="http://schemas.openxmlformats.org/drawingml/2006/main" xmlns:r="http://schemas.openxmlformats.org/officeDocument/2006/relationships" xmlns:p188="http://schemas.microsoft.com/office/powerpoint/2018/8/main">
  <p188:cm id="{6DBB663C-A8B2-5F4A-9776-620ED6D5098E}" authorId="{4F1D716D-5964-1C35-6B3B-86BAA7497B06}" created="2022-12-24T22:18:33.265">
    <pc:sldMkLst xmlns:pc="http://schemas.microsoft.com/office/powerpoint/2013/main/command">
      <pc:docMk/>
      <pc:sldMk cId="279953005" sldId="554"/>
    </pc:sldMkLst>
    <p188:txBody>
      <a:bodyPr/>
      <a:lstStyle/>
      <a:p>
        <a:r>
          <a:rPr lang="en-US"/>
          <a:t>I just barely started going through these slides. I need to add this graphic to the top of the Intro to Epi Chapter. 
I’m pausing to add formatting notes to GitHub wiki.</a:t>
        </a:r>
      </a:p>
    </p188:txBody>
  </p188:cm>
  <p188:cm id="{5B05CDCC-C348-CD4E-975D-2155F6B8B31D}" authorId="{4F1D716D-5964-1C35-6B3B-86BAA7497B06}" created="2022-12-24T22:20:31.701">
    <pc:sldMkLst xmlns:pc="http://schemas.microsoft.com/office/powerpoint/2013/main/command">
      <pc:docMk/>
      <pc:sldMk cId="279953005" sldId="554"/>
    </pc:sldMkLst>
    <p188:txBody>
      <a:bodyPr/>
      <a:lstStyle/>
      <a:p>
        <a:r>
          <a:rPr lang="en-US"/>
          <a:t>I should take a look at converting to Quatro and see what’s involved. If it’s the better way to go, then creating new chapters with Rmd now may not be efficient.</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3E_7F70CF9D.xml><?xml version="1.0" encoding="utf-8"?>
<p188:cmLst xmlns:a="http://schemas.openxmlformats.org/drawingml/2006/main" xmlns:r="http://schemas.openxmlformats.org/officeDocument/2006/relationships" xmlns:p188="http://schemas.microsoft.com/office/powerpoint/2018/8/main">
  <p188:cm id="{9B05AAE2-F33E-D547-B091-FBF63718A851}" authorId="{4F1D716D-5964-1C35-6B3B-86BAA7497B06}" created="2022-11-12T18:24:23.883">
    <pc:sldMkLst xmlns:pc="http://schemas.microsoft.com/office/powerpoint/2013/main/command">
      <pc:docMk/>
      <pc:sldMk cId="2138099613" sldId="574"/>
    </pc:sldMkLst>
    <p188:txBody>
      <a:bodyPr/>
      <a:lstStyle/>
      <a:p>
        <a:r>
          <a:rPr lang="en-US"/>
          <a:t>You may want to switch this over to a grid like the one you use in cohort analysis. I’ll paste and hide it as the next slide. </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12/24/22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18</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19</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20</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40</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41</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42</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44</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keep things relatively simple, let’s say that we only enrolled 12 workers in our cohort and we collected data about from them about unintentional injuries from them every month for one year. To further simplify things, let’s say that every person gave us complete and accurate information every month. Under those conditions, we could graphically depict our data like this.</a:t>
            </a:r>
          </a:p>
        </p:txBody>
      </p:sp>
      <p:sp>
        <p:nvSpPr>
          <p:cNvPr id="4" name="Slide Number Placeholder 3"/>
          <p:cNvSpPr>
            <a:spLocks noGrp="1"/>
          </p:cNvSpPr>
          <p:nvPr>
            <p:ph type="sldNum" sz="quarter" idx="5"/>
          </p:nvPr>
        </p:nvSpPr>
        <p:spPr/>
        <p:txBody>
          <a:bodyPr/>
          <a:lstStyle/>
          <a:p>
            <a:fld id="{6634B549-746B-EF4D-94D2-07229246E4FD}" type="slidenum">
              <a:rPr lang="en-US" smtClean="0"/>
              <a:t>45</a:t>
            </a:fld>
            <a:endParaRPr lang="en-US"/>
          </a:p>
        </p:txBody>
      </p:sp>
    </p:spTree>
    <p:extLst>
      <p:ext uri="{BB962C8B-B14F-4D97-AF65-F5344CB8AC3E}">
        <p14:creationId xmlns:p14="http://schemas.microsoft.com/office/powerpoint/2010/main" val="2057248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46</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49</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50</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52</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53</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55</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56</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60</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61</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63</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65</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66</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67</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68</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2946510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69</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75</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76</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580354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12/24/22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12/24/22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12/24/22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12/24/22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22A_10AFBE6D.xml"/><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3E_7F70CF9D.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49.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0.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5.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0.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6.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6.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latin typeface="Avenir Book" panose="02000503020000020003" pitchFamily="2" charset="0"/>
              </a:rPr>
              <a:t>Graphics for Intro to Epidemiology</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latin typeface="Avenir Book" panose="02000503020000020003" pitchFamily="2" charset="0"/>
              </a:rPr>
              <a:t>This PPT was originally created for use in the Epidemiology III lab session. </a:t>
            </a:r>
          </a:p>
          <a:p>
            <a:r>
              <a:rPr lang="en-US" dirty="0">
                <a:latin typeface="Avenir Book" panose="02000503020000020003" pitchFamily="2" charset="0"/>
              </a:rPr>
              <a:t>We moved it over from OneDrive and will adapt it for use in R4Epi.</a:t>
            </a:r>
          </a:p>
          <a:p>
            <a:r>
              <a:rPr lang="en-US" dirty="0">
                <a:latin typeface="Avenir Book" panose="02000503020000020003" pitchFamily="2" charset="0"/>
              </a:rPr>
              <a:t>For formatting notes, see the R4Epi Wiki.</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Avenir Book" panose="02000503020000020003" pitchFamily="2" charset="0"/>
              </a:rPr>
              <a:t>Measures of occurrence.</a:t>
            </a:r>
          </a:p>
          <a:p>
            <a:pPr lvl="1"/>
            <a:r>
              <a:rPr lang="en-US" dirty="0">
                <a:latin typeface="Avenir Book" panose="02000503020000020003" pitchFamily="2" charset="0"/>
              </a:rPr>
              <a:t>Counts</a:t>
            </a:r>
          </a:p>
          <a:p>
            <a:pPr lvl="1"/>
            <a:r>
              <a:rPr lang="en-US" dirty="0">
                <a:latin typeface="Avenir Book" panose="02000503020000020003" pitchFamily="2" charset="0"/>
              </a:rPr>
              <a:t>Incidence</a:t>
            </a:r>
          </a:p>
          <a:p>
            <a:pPr lvl="1"/>
            <a:r>
              <a:rPr lang="en-US" dirty="0">
                <a:latin typeface="Avenir Book" panose="02000503020000020003" pitchFamily="2" charset="0"/>
              </a:rPr>
              <a:t>Prevalence</a:t>
            </a:r>
          </a:p>
          <a:p>
            <a:pPr lvl="1"/>
            <a:r>
              <a:rPr lang="en-US" dirty="0">
                <a:latin typeface="Avenir Book" panose="02000503020000020003" pitchFamily="2" charset="0"/>
              </a:rPr>
              <a:t>Odds</a:t>
            </a:r>
          </a:p>
          <a:p>
            <a:r>
              <a:rPr lang="en-US" dirty="0">
                <a:latin typeface="Avenir Book" panose="02000503020000020003" pitchFamily="2" charset="0"/>
              </a:rPr>
              <a:t>Can be useful on their own.</a:t>
            </a:r>
          </a:p>
          <a:p>
            <a:r>
              <a:rPr lang="en-US" dirty="0">
                <a:latin typeface="Avenir Book" panose="02000503020000020003" pitchFamily="2"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6212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53</a:t>
            </a:r>
          </a:p>
        </p:txBody>
      </p:sp>
    </p:spTree>
    <p:extLst>
      <p:ext uri="{BB962C8B-B14F-4D97-AF65-F5344CB8AC3E}">
        <p14:creationId xmlns:p14="http://schemas.microsoft.com/office/powerpoint/2010/main" val="169157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latin typeface="Avenir Book" panose="02000503020000020003" pitchFamily="2" charset="0"/>
              </a:rPr>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venir Book" panose="02000503020000020003" pitchFamily="2" charset="0"/>
              </a:rPr>
              <a:t>T</a:t>
            </a:r>
            <a:r>
              <a:rPr lang="en-US" b="0" i="0" u="none" strike="noStrike" dirty="0">
                <a:solidFill>
                  <a:srgbClr val="202124"/>
                </a:solidFill>
                <a:effectLst/>
                <a:latin typeface="Avenir Book" panose="02000503020000020003" pitchFamily="2" charset="0"/>
              </a:rPr>
              <a:t>he quantitative relation between two amounts showing the number of times one value contains or is contained within the other. (Google)</a:t>
            </a:r>
          </a:p>
          <a:p>
            <a:r>
              <a:rPr lang="en-US" dirty="0">
                <a:latin typeface="Avenir Book" panose="02000503020000020003" pitchFamily="2" charset="0"/>
              </a:rPr>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latin typeface="Avenir Book" panose="02000503020000020003" pitchFamily="2" charset="0"/>
              </a:rPr>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latin typeface="Avenir Book" panose="02000503020000020003" pitchFamily="2" charset="0"/>
              </a:rPr>
              <a:t>nondimensionality</a:t>
            </a:r>
            <a:r>
              <a:rPr lang="en-US" dirty="0">
                <a:latin typeface="Avenir Book" panose="02000503020000020003" pitchFamily="2" charset="0"/>
              </a:rPr>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latin typeface="Avenir Book" panose="02000503020000020003" pitchFamily="2" charset="0"/>
              </a:rPr>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latin typeface="Avenir Book" panose="02000503020000020003" pitchFamily="2" charset="0"/>
              </a:rPr>
              <a:t>NUMERATOR The upper portion of a fraction, used to calculate a rate or a ratio. See also DENOMINATOR. (Dictionary of Epidemiology)</a:t>
            </a:r>
          </a:p>
          <a:p>
            <a:r>
              <a:rPr lang="en-US" dirty="0">
                <a:latin typeface="Avenir Book" panose="02000503020000020003" pitchFamily="2" charset="0"/>
              </a:rPr>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latin typeface="Avenir Book" panose="02000503020000020003" pitchFamily="2" charset="0"/>
              </a:rPr>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latin typeface="Avenir Book" panose="02000503020000020003" pitchFamily="2" charset="0"/>
              </a:rPr>
              <a:t>In epidemiology, we commonly divide continuous measures at one or more levels.</a:t>
            </a:r>
          </a:p>
          <a:p>
            <a:r>
              <a:rPr lang="en-US" dirty="0">
                <a:latin typeface="Avenir Book" panose="02000503020000020003" pitchFamily="2" charset="0"/>
              </a:rPr>
              <a:t>We love our categorical variables in </a:t>
            </a:r>
            <a:r>
              <a:rPr lang="en-US" dirty="0" err="1">
                <a:latin typeface="Avenir Book" panose="02000503020000020003" pitchFamily="2" charset="0"/>
              </a:rPr>
              <a:t>epi</a:t>
            </a:r>
            <a:r>
              <a:rPr lang="en-US" dirty="0">
                <a:latin typeface="Avenir Book" panose="02000503020000020003" pitchFamily="2" charset="0"/>
              </a:rPr>
              <a:t>.</a:t>
            </a:r>
          </a:p>
          <a:p>
            <a:r>
              <a:rPr lang="en-US" dirty="0">
                <a:latin typeface="Avenir Book" panose="02000503020000020003" pitchFamily="2" charset="0"/>
              </a:rPr>
              <a:t>The place where we divide them is a called a cut point. </a:t>
            </a:r>
          </a:p>
          <a:p>
            <a:r>
              <a:rPr lang="en-US" dirty="0">
                <a:latin typeface="Avenir Book" panose="02000503020000020003" pitchFamily="2" charset="0"/>
              </a:rPr>
              <a:t>If two places, then we are dichotomizing.</a:t>
            </a:r>
          </a:p>
          <a:p>
            <a:r>
              <a:rPr lang="en-US" dirty="0">
                <a:latin typeface="Avenir Book" panose="02000503020000020003" pitchFamily="2" charset="0"/>
              </a:rPr>
              <a:t>Sometimes we will dichotomization categorical variables with more than two levels (e.g., “any” of the above)</a:t>
            </a:r>
          </a:p>
          <a:p>
            <a:r>
              <a:rPr lang="en-US" dirty="0">
                <a:latin typeface="Avenir Book" panose="02000503020000020003" pitchFamily="2" charset="0"/>
              </a:rPr>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latin typeface="Avenir Book" panose="02000503020000020003" pitchFamily="2" charset="0"/>
              </a:rPr>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latin typeface="Avenir Book" panose="02000503020000020003" pitchFamily="2" charset="0"/>
              </a:rPr>
              <a:t>Prevalence provides information about the presence or absence of a condition of interest (e.g., disease, exposure, or characteristic) in a population.</a:t>
            </a:r>
          </a:p>
          <a:p>
            <a:r>
              <a:rPr lang="en-US" dirty="0">
                <a:latin typeface="Avenir Book" panose="02000503020000020003" pitchFamily="2" charset="0"/>
              </a:rPr>
              <a:t>It describes the extent to which that condition is present in a population, </a:t>
            </a:r>
            <a:r>
              <a:rPr lang="en-US" i="1" dirty="0">
                <a:latin typeface="Avenir Book" panose="02000503020000020003" pitchFamily="2" charset="0"/>
              </a:rPr>
              <a:t>in a given time frame.</a:t>
            </a:r>
            <a:endParaRPr lang="en-US" dirty="0">
              <a:latin typeface="Avenir Book" panose="02000503020000020003" pitchFamily="2" charset="0"/>
            </a:endParaRPr>
          </a:p>
          <a:p>
            <a:r>
              <a:rPr lang="en-US" dirty="0">
                <a:latin typeface="Avenir Book" panose="02000503020000020003" pitchFamily="2" charset="0"/>
              </a:rPr>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latin typeface="Avenir Book" panose="02000503020000020003" pitchFamily="2" charset="0"/>
              </a:rPr>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latin typeface="Avenir Book" panose="02000503020000020003" pitchFamily="2" charset="0"/>
              </a:rPr>
              <a:t>A count of the number of people in a population with the condition of interest in a given time frame.</a:t>
            </a:r>
          </a:p>
          <a:p>
            <a:r>
              <a:rPr lang="en-US" dirty="0">
                <a:latin typeface="Avenir Book" panose="02000503020000020003" pitchFamily="2" charset="0"/>
              </a:rPr>
              <a:t>As few as 0 people, and as many as all people, can be living with the condition of interest</a:t>
            </a:r>
          </a:p>
          <a:p>
            <a:pPr lvl="1"/>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latin typeface="Avenir Book" panose="02000503020000020003" pitchFamily="2" charset="0"/>
              </a:rPr>
              <a:t>The proportion (or percentage) of the population that presently has the condition of interest or who presently has a history of the condition of interest of a specified duration in the past (e.g., “history of caner in the past 10 years”). </a:t>
            </a:r>
          </a:p>
          <a:p>
            <a:r>
              <a:rPr lang="en-US" dirty="0">
                <a:latin typeface="Avenir Book" panose="02000503020000020003" pitchFamily="2" charset="0"/>
              </a:rPr>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E37A270-A7F4-4641-9A5C-BCADB33F595B}"/>
              </a:ext>
            </a:extLst>
          </p:cNvPr>
          <p:cNvGraphicFramePr>
            <a:graphicFrameLocks noGrp="1"/>
          </p:cNvGraphicFramePr>
          <p:nvPr/>
        </p:nvGraphicFramePr>
        <p:xfrm>
          <a:off x="0" y="673367"/>
          <a:ext cx="12191998" cy="5191760"/>
        </p:xfrm>
        <a:graphic>
          <a:graphicData uri="http://schemas.openxmlformats.org/drawingml/2006/table">
            <a:tbl>
              <a:tblPr firstRow="1" bandRow="1">
                <a:tableStyleId>{5940675A-B579-460E-94D1-54222C63F5DA}</a:tableStyleId>
              </a:tblPr>
              <a:tblGrid>
                <a:gridCol w="1466126">
                  <a:extLst>
                    <a:ext uri="{9D8B030D-6E8A-4147-A177-3AD203B41FA5}">
                      <a16:colId xmlns:a16="http://schemas.microsoft.com/office/drawing/2014/main" val="2314032974"/>
                    </a:ext>
                  </a:extLst>
                </a:gridCol>
                <a:gridCol w="750588">
                  <a:extLst>
                    <a:ext uri="{9D8B030D-6E8A-4147-A177-3AD203B41FA5}">
                      <a16:colId xmlns:a16="http://schemas.microsoft.com/office/drawing/2014/main" val="3176018562"/>
                    </a:ext>
                  </a:extLst>
                </a:gridCol>
                <a:gridCol w="906844">
                  <a:extLst>
                    <a:ext uri="{9D8B030D-6E8A-4147-A177-3AD203B41FA5}">
                      <a16:colId xmlns:a16="http://schemas.microsoft.com/office/drawing/2014/main" val="3443731303"/>
                    </a:ext>
                  </a:extLst>
                </a:gridCol>
                <a:gridCol w="906844">
                  <a:extLst>
                    <a:ext uri="{9D8B030D-6E8A-4147-A177-3AD203B41FA5}">
                      <a16:colId xmlns:a16="http://schemas.microsoft.com/office/drawing/2014/main" val="3912817674"/>
                    </a:ext>
                  </a:extLst>
                </a:gridCol>
                <a:gridCol w="906844">
                  <a:extLst>
                    <a:ext uri="{9D8B030D-6E8A-4147-A177-3AD203B41FA5}">
                      <a16:colId xmlns:a16="http://schemas.microsoft.com/office/drawing/2014/main" val="4263521921"/>
                    </a:ext>
                  </a:extLst>
                </a:gridCol>
                <a:gridCol w="906844">
                  <a:extLst>
                    <a:ext uri="{9D8B030D-6E8A-4147-A177-3AD203B41FA5}">
                      <a16:colId xmlns:a16="http://schemas.microsoft.com/office/drawing/2014/main" val="3354365550"/>
                    </a:ext>
                  </a:extLst>
                </a:gridCol>
                <a:gridCol w="906844">
                  <a:extLst>
                    <a:ext uri="{9D8B030D-6E8A-4147-A177-3AD203B41FA5}">
                      <a16:colId xmlns:a16="http://schemas.microsoft.com/office/drawing/2014/main" val="172023132"/>
                    </a:ext>
                  </a:extLst>
                </a:gridCol>
                <a:gridCol w="906844">
                  <a:extLst>
                    <a:ext uri="{9D8B030D-6E8A-4147-A177-3AD203B41FA5}">
                      <a16:colId xmlns:a16="http://schemas.microsoft.com/office/drawing/2014/main" val="3125163375"/>
                    </a:ext>
                  </a:extLst>
                </a:gridCol>
                <a:gridCol w="906844">
                  <a:extLst>
                    <a:ext uri="{9D8B030D-6E8A-4147-A177-3AD203B41FA5}">
                      <a16:colId xmlns:a16="http://schemas.microsoft.com/office/drawing/2014/main" val="1795534450"/>
                    </a:ext>
                  </a:extLst>
                </a:gridCol>
                <a:gridCol w="906844">
                  <a:extLst>
                    <a:ext uri="{9D8B030D-6E8A-4147-A177-3AD203B41FA5}">
                      <a16:colId xmlns:a16="http://schemas.microsoft.com/office/drawing/2014/main" val="1462374171"/>
                    </a:ext>
                  </a:extLst>
                </a:gridCol>
                <a:gridCol w="906844">
                  <a:extLst>
                    <a:ext uri="{9D8B030D-6E8A-4147-A177-3AD203B41FA5}">
                      <a16:colId xmlns:a16="http://schemas.microsoft.com/office/drawing/2014/main" val="3477809995"/>
                    </a:ext>
                  </a:extLst>
                </a:gridCol>
                <a:gridCol w="906844">
                  <a:extLst>
                    <a:ext uri="{9D8B030D-6E8A-4147-A177-3AD203B41FA5}">
                      <a16:colId xmlns:a16="http://schemas.microsoft.com/office/drawing/2014/main" val="4128283987"/>
                    </a:ext>
                  </a:extLst>
                </a:gridCol>
                <a:gridCol w="906844">
                  <a:extLst>
                    <a:ext uri="{9D8B030D-6E8A-4147-A177-3AD203B41FA5}">
                      <a16:colId xmlns:a16="http://schemas.microsoft.com/office/drawing/2014/main" val="1142489564"/>
                    </a:ext>
                  </a:extLst>
                </a:gridCol>
              </a:tblGrid>
              <a:tr h="370840">
                <a:tc>
                  <a:txBody>
                    <a:bodyPr/>
                    <a:lstStyle/>
                    <a:p>
                      <a:pPr algn="ctr"/>
                      <a:r>
                        <a:rPr lang="en-US" b="1" dirty="0"/>
                        <a:t>Person</a:t>
                      </a:r>
                    </a:p>
                  </a:txBody>
                  <a:tcPr>
                    <a:solidFill>
                      <a:schemeClr val="accent1">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17446031"/>
                  </a:ext>
                </a:extLst>
              </a:tr>
              <a:tr h="370840">
                <a:tc>
                  <a:txBody>
                    <a:bodyPr/>
                    <a:lstStyle/>
                    <a:p>
                      <a:pPr algn="ctr"/>
                      <a:r>
                        <a:rPr lang="en-US" dirty="0"/>
                        <a:t>1</a:t>
                      </a:r>
                    </a:p>
                  </a:txBody>
                  <a:tcPr>
                    <a:solidFill>
                      <a:schemeClr val="accent1">
                        <a:lumMod val="20000"/>
                        <a:lumOff val="80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77557734"/>
                  </a:ext>
                </a:extLst>
              </a:tr>
              <a:tr h="370840">
                <a:tc>
                  <a:txBody>
                    <a:bodyPr/>
                    <a:lstStyle/>
                    <a:p>
                      <a:pPr algn="ctr"/>
                      <a:r>
                        <a:rPr lang="en-US" dirty="0"/>
                        <a:t>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mn-lt"/>
                          <a:ea typeface="+mn-ea"/>
                          <a:cs typeface="+mn-cs"/>
                        </a:rPr>
                        <a:t>UI</a:t>
                      </a:r>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24196701"/>
                  </a:ext>
                </a:extLst>
              </a:tr>
              <a:tr h="370840">
                <a:tc>
                  <a:txBody>
                    <a:bodyPr/>
                    <a:lstStyle/>
                    <a:p>
                      <a:pPr algn="ctr"/>
                      <a:r>
                        <a:rPr lang="en-US" dirty="0"/>
                        <a:t>3</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871770704"/>
                  </a:ext>
                </a:extLst>
              </a:tr>
              <a:tr h="370840">
                <a:tc>
                  <a:txBody>
                    <a:bodyPr/>
                    <a:lstStyle/>
                    <a:p>
                      <a:pPr algn="ctr"/>
                      <a:r>
                        <a:rPr lang="en-US" dirty="0"/>
                        <a:t>4</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314486959"/>
                  </a:ext>
                </a:extLst>
              </a:tr>
              <a:tr h="370840">
                <a:tc>
                  <a:txBody>
                    <a:bodyPr/>
                    <a:lstStyle/>
                    <a:p>
                      <a:pPr algn="ctr"/>
                      <a:r>
                        <a:rPr lang="en-US" dirty="0"/>
                        <a:t>5</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54099989"/>
                  </a:ext>
                </a:extLst>
              </a:tr>
              <a:tr h="370840">
                <a:tc>
                  <a:txBody>
                    <a:bodyPr/>
                    <a:lstStyle/>
                    <a:p>
                      <a:pPr algn="ctr"/>
                      <a:r>
                        <a:rPr lang="en-US" dirty="0"/>
                        <a:t>6</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extLst>
                  <a:ext uri="{0D108BD9-81ED-4DB2-BD59-A6C34878D82A}">
                    <a16:rowId xmlns:a16="http://schemas.microsoft.com/office/drawing/2014/main" val="4109248554"/>
                  </a:ext>
                </a:extLst>
              </a:tr>
              <a:tr h="370840">
                <a:tc>
                  <a:txBody>
                    <a:bodyPr/>
                    <a:lstStyle/>
                    <a:p>
                      <a:pPr algn="ctr"/>
                      <a:r>
                        <a:rPr lang="en-US" dirty="0"/>
                        <a:t>7</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1242916598"/>
                  </a:ext>
                </a:extLst>
              </a:tr>
              <a:tr h="370840">
                <a:tc>
                  <a:txBody>
                    <a:bodyPr/>
                    <a:lstStyle/>
                    <a:p>
                      <a:pPr algn="ctr"/>
                      <a:r>
                        <a:rPr lang="en-US" dirty="0"/>
                        <a:t>8</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155716017"/>
                  </a:ext>
                </a:extLst>
              </a:tr>
              <a:tr h="370840">
                <a:tc>
                  <a:txBody>
                    <a:bodyPr/>
                    <a:lstStyle/>
                    <a:p>
                      <a:pPr algn="ctr"/>
                      <a:r>
                        <a:rPr lang="en-US" dirty="0"/>
                        <a:t>9</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3451657020"/>
                  </a:ext>
                </a:extLst>
              </a:tr>
              <a:tr h="370840">
                <a:tc>
                  <a:txBody>
                    <a:bodyPr/>
                    <a:lstStyle/>
                    <a:p>
                      <a:pPr algn="ctr"/>
                      <a:r>
                        <a:rPr lang="en-US" dirty="0"/>
                        <a:t>10</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803126303"/>
                  </a:ext>
                </a:extLst>
              </a:tr>
              <a:tr h="370840">
                <a:tc>
                  <a:txBody>
                    <a:bodyPr/>
                    <a:lstStyle/>
                    <a:p>
                      <a:pPr algn="ctr"/>
                      <a:r>
                        <a:rPr lang="en-US" dirty="0"/>
                        <a:t>11</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01992124"/>
                  </a:ext>
                </a:extLst>
              </a:tr>
              <a:tr h="370840">
                <a:tc>
                  <a:txBody>
                    <a:bodyPr/>
                    <a:lstStyle/>
                    <a:p>
                      <a:pPr algn="ctr"/>
                      <a:r>
                        <a:rPr lang="en-US" dirty="0"/>
                        <a:t>12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598981813"/>
                  </a:ext>
                </a:extLst>
              </a:tr>
              <a:tr h="370840">
                <a:tc>
                  <a:txBody>
                    <a:bodyPr/>
                    <a:lstStyle/>
                    <a:p>
                      <a:pPr algn="ctr"/>
                      <a:r>
                        <a:rPr lang="en-US" b="1" dirty="0"/>
                        <a:t>Months</a:t>
                      </a:r>
                    </a:p>
                  </a:txBody>
                  <a:tcPr>
                    <a:solidFill>
                      <a:schemeClr val="accent2">
                        <a:lumMod val="20000"/>
                        <a:lumOff val="80000"/>
                      </a:schemeClr>
                    </a:solidFill>
                  </a:tcPr>
                </a:tc>
                <a:tc>
                  <a:txBody>
                    <a:bodyPr/>
                    <a:lstStyle/>
                    <a:p>
                      <a:pPr algn="ctr"/>
                      <a:r>
                        <a:rPr lang="en-US" dirty="0"/>
                        <a:t>1</a:t>
                      </a:r>
                    </a:p>
                  </a:txBody>
                  <a:tcPr>
                    <a:solidFill>
                      <a:schemeClr val="accent2">
                        <a:lumMod val="20000"/>
                        <a:lumOff val="80000"/>
                      </a:schemeClr>
                    </a:solidFill>
                  </a:tcPr>
                </a:tc>
                <a:tc>
                  <a:txBody>
                    <a:bodyPr/>
                    <a:lstStyle/>
                    <a:p>
                      <a:pPr algn="ctr"/>
                      <a:r>
                        <a:rPr lang="en-US" dirty="0"/>
                        <a:t>2</a:t>
                      </a:r>
                    </a:p>
                  </a:txBody>
                  <a:tcPr>
                    <a:solidFill>
                      <a:schemeClr val="accent2">
                        <a:lumMod val="20000"/>
                        <a:lumOff val="80000"/>
                      </a:schemeClr>
                    </a:solidFill>
                  </a:tcPr>
                </a:tc>
                <a:tc>
                  <a:txBody>
                    <a:bodyPr/>
                    <a:lstStyle/>
                    <a:p>
                      <a:pPr algn="ctr"/>
                      <a:r>
                        <a:rPr lang="en-US" dirty="0"/>
                        <a:t>3</a:t>
                      </a:r>
                    </a:p>
                  </a:txBody>
                  <a:tcPr>
                    <a:solidFill>
                      <a:schemeClr val="accent2">
                        <a:lumMod val="20000"/>
                        <a:lumOff val="80000"/>
                      </a:schemeClr>
                    </a:solidFill>
                  </a:tcPr>
                </a:tc>
                <a:tc>
                  <a:txBody>
                    <a:bodyPr/>
                    <a:lstStyle/>
                    <a:p>
                      <a:pPr algn="ctr"/>
                      <a:r>
                        <a:rPr lang="en-US" dirty="0"/>
                        <a:t>4</a:t>
                      </a:r>
                    </a:p>
                  </a:txBody>
                  <a:tcPr>
                    <a:solidFill>
                      <a:schemeClr val="accent2">
                        <a:lumMod val="20000"/>
                        <a:lumOff val="80000"/>
                      </a:schemeClr>
                    </a:solidFill>
                  </a:tcPr>
                </a:tc>
                <a:tc>
                  <a:txBody>
                    <a:bodyPr/>
                    <a:lstStyle/>
                    <a:p>
                      <a:pPr algn="ctr"/>
                      <a:r>
                        <a:rPr lang="en-US" dirty="0"/>
                        <a:t>5</a:t>
                      </a:r>
                    </a:p>
                  </a:txBody>
                  <a:tcPr>
                    <a:solidFill>
                      <a:schemeClr val="accent2">
                        <a:lumMod val="20000"/>
                        <a:lumOff val="80000"/>
                      </a:schemeClr>
                    </a:solidFill>
                  </a:tcPr>
                </a:tc>
                <a:tc>
                  <a:txBody>
                    <a:bodyPr/>
                    <a:lstStyle/>
                    <a:p>
                      <a:pPr algn="ctr"/>
                      <a:r>
                        <a:rPr lang="en-US" dirty="0"/>
                        <a:t>6</a:t>
                      </a:r>
                    </a:p>
                  </a:txBody>
                  <a:tcPr>
                    <a:solidFill>
                      <a:schemeClr val="accent2">
                        <a:lumMod val="20000"/>
                        <a:lumOff val="80000"/>
                      </a:schemeClr>
                    </a:solidFill>
                  </a:tcPr>
                </a:tc>
                <a:tc>
                  <a:txBody>
                    <a:bodyPr/>
                    <a:lstStyle/>
                    <a:p>
                      <a:pPr algn="ctr"/>
                      <a:r>
                        <a:rPr lang="en-US" dirty="0"/>
                        <a:t>7</a:t>
                      </a:r>
                    </a:p>
                  </a:txBody>
                  <a:tcPr>
                    <a:solidFill>
                      <a:schemeClr val="accent2">
                        <a:lumMod val="20000"/>
                        <a:lumOff val="80000"/>
                      </a:schemeClr>
                    </a:solidFill>
                  </a:tcPr>
                </a:tc>
                <a:tc>
                  <a:txBody>
                    <a:bodyPr/>
                    <a:lstStyle/>
                    <a:p>
                      <a:pPr algn="ctr"/>
                      <a:r>
                        <a:rPr lang="en-US" dirty="0"/>
                        <a:t>8</a:t>
                      </a:r>
                    </a:p>
                  </a:txBody>
                  <a:tcPr>
                    <a:solidFill>
                      <a:schemeClr val="accent2">
                        <a:lumMod val="20000"/>
                        <a:lumOff val="80000"/>
                      </a:schemeClr>
                    </a:solidFill>
                  </a:tcPr>
                </a:tc>
                <a:tc>
                  <a:txBody>
                    <a:bodyPr/>
                    <a:lstStyle/>
                    <a:p>
                      <a:pPr algn="ctr"/>
                      <a:r>
                        <a:rPr lang="en-US" dirty="0"/>
                        <a:t>9</a:t>
                      </a:r>
                    </a:p>
                  </a:txBody>
                  <a:tcPr>
                    <a:solidFill>
                      <a:schemeClr val="accent2">
                        <a:lumMod val="20000"/>
                        <a:lumOff val="80000"/>
                      </a:schemeClr>
                    </a:solidFill>
                  </a:tcPr>
                </a:tc>
                <a:tc>
                  <a:txBody>
                    <a:bodyPr/>
                    <a:lstStyle/>
                    <a:p>
                      <a:pPr algn="ctr"/>
                      <a:r>
                        <a:rPr lang="en-US" dirty="0"/>
                        <a:t>10</a:t>
                      </a:r>
                    </a:p>
                  </a:txBody>
                  <a:tcPr>
                    <a:solidFill>
                      <a:schemeClr val="accent2">
                        <a:lumMod val="20000"/>
                        <a:lumOff val="80000"/>
                      </a:schemeClr>
                    </a:solidFill>
                  </a:tcPr>
                </a:tc>
                <a:tc>
                  <a:txBody>
                    <a:bodyPr/>
                    <a:lstStyle/>
                    <a:p>
                      <a:pPr algn="ctr"/>
                      <a:r>
                        <a:rPr lang="en-US" dirty="0"/>
                        <a:t>11</a:t>
                      </a:r>
                    </a:p>
                  </a:txBody>
                  <a:tcPr>
                    <a:solidFill>
                      <a:schemeClr val="accent2">
                        <a:lumMod val="20000"/>
                        <a:lumOff val="80000"/>
                      </a:schemeClr>
                    </a:solidFill>
                  </a:tcPr>
                </a:tc>
                <a:tc>
                  <a:txBody>
                    <a:bodyPr/>
                    <a:lstStyle/>
                    <a:p>
                      <a:pPr algn="ctr"/>
                      <a:r>
                        <a:rPr lang="en-US" dirty="0"/>
                        <a:t>12</a:t>
                      </a:r>
                    </a:p>
                  </a:txBody>
                  <a:tcPr>
                    <a:solidFill>
                      <a:schemeClr val="accent2">
                        <a:lumMod val="20000"/>
                        <a:lumOff val="80000"/>
                      </a:schemeClr>
                    </a:solidFill>
                  </a:tcPr>
                </a:tc>
                <a:extLst>
                  <a:ext uri="{0D108BD9-81ED-4DB2-BD59-A6C34878D82A}">
                    <a16:rowId xmlns:a16="http://schemas.microsoft.com/office/drawing/2014/main" val="1808032534"/>
                  </a:ext>
                </a:extLst>
              </a:tr>
            </a:tbl>
          </a:graphicData>
        </a:graphic>
      </p:graphicFrame>
      <p:sp>
        <p:nvSpPr>
          <p:cNvPr id="3" name="TextBox 2">
            <a:extLst>
              <a:ext uri="{FF2B5EF4-FFF2-40B4-BE49-F238E27FC236}">
                <a16:creationId xmlns:a16="http://schemas.microsoft.com/office/drawing/2014/main" id="{02B6B0D3-5327-4749-A383-3452F2FBEC9D}"/>
              </a:ext>
            </a:extLst>
          </p:cNvPr>
          <p:cNvSpPr txBox="1"/>
          <p:nvPr/>
        </p:nvSpPr>
        <p:spPr>
          <a:xfrm>
            <a:off x="0" y="104172"/>
            <a:ext cx="8704162" cy="369332"/>
          </a:xfrm>
          <a:prstGeom prst="rect">
            <a:avLst/>
          </a:prstGeom>
          <a:noFill/>
        </p:spPr>
        <p:txBody>
          <a:bodyPr wrap="square" rtlCol="0">
            <a:spAutoFit/>
          </a:bodyPr>
          <a:lstStyle/>
          <a:p>
            <a:r>
              <a:rPr lang="en-US" dirty="0"/>
              <a:t>Unintentional injuries among U.S. agricultural workers over 12 months of observation. </a:t>
            </a:r>
          </a:p>
        </p:txBody>
      </p:sp>
      <p:graphicFrame>
        <p:nvGraphicFramePr>
          <p:cNvPr id="4" name="Table 4">
            <a:extLst>
              <a:ext uri="{FF2B5EF4-FFF2-40B4-BE49-F238E27FC236}">
                <a16:creationId xmlns:a16="http://schemas.microsoft.com/office/drawing/2014/main" id="{1B7C5CB2-8BF1-E14C-A9D7-D145302A2571}"/>
              </a:ext>
            </a:extLst>
          </p:cNvPr>
          <p:cNvGraphicFramePr>
            <a:graphicFrameLocks noGrp="1"/>
          </p:cNvGraphicFramePr>
          <p:nvPr/>
        </p:nvGraphicFramePr>
        <p:xfrm>
          <a:off x="0" y="6126480"/>
          <a:ext cx="4247909" cy="731520"/>
        </p:xfrm>
        <a:graphic>
          <a:graphicData uri="http://schemas.openxmlformats.org/drawingml/2006/table">
            <a:tbl>
              <a:tblPr firstRow="1" bandRow="1">
                <a:tableStyleId>{5940675A-B579-460E-94D1-54222C63F5DA}</a:tableStyleId>
              </a:tblPr>
              <a:tblGrid>
                <a:gridCol w="532436">
                  <a:extLst>
                    <a:ext uri="{9D8B030D-6E8A-4147-A177-3AD203B41FA5}">
                      <a16:colId xmlns:a16="http://schemas.microsoft.com/office/drawing/2014/main" val="2347193105"/>
                    </a:ext>
                  </a:extLst>
                </a:gridCol>
                <a:gridCol w="983848">
                  <a:extLst>
                    <a:ext uri="{9D8B030D-6E8A-4147-A177-3AD203B41FA5}">
                      <a16:colId xmlns:a16="http://schemas.microsoft.com/office/drawing/2014/main" val="847234868"/>
                    </a:ext>
                  </a:extLst>
                </a:gridCol>
                <a:gridCol w="462987">
                  <a:extLst>
                    <a:ext uri="{9D8B030D-6E8A-4147-A177-3AD203B41FA5}">
                      <a16:colId xmlns:a16="http://schemas.microsoft.com/office/drawing/2014/main" val="746322962"/>
                    </a:ext>
                  </a:extLst>
                </a:gridCol>
                <a:gridCol w="2268638">
                  <a:extLst>
                    <a:ext uri="{9D8B030D-6E8A-4147-A177-3AD203B41FA5}">
                      <a16:colId xmlns:a16="http://schemas.microsoft.com/office/drawing/2014/main" val="1249376193"/>
                    </a:ext>
                  </a:extLst>
                </a:gridCol>
              </a:tblGrid>
              <a:tr h="205590">
                <a:tc>
                  <a:txBody>
                    <a:bodyPr/>
                    <a:lstStyle/>
                    <a:p>
                      <a:r>
                        <a:rPr lang="en-US" dirty="0"/>
                        <a:t>Key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104943"/>
                  </a:ext>
                </a:extLst>
              </a:tr>
              <a:tr h="303975">
                <a:tc>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dirty="0"/>
                        <a:t>= At risk</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solidFill>
                      <a:srgbClr val="C00000"/>
                    </a:solidFill>
                  </a:tcPr>
                </a:tc>
                <a:tc>
                  <a:txBody>
                    <a:bodyPr/>
                    <a:lstStyle/>
                    <a:p>
                      <a:r>
                        <a:rPr lang="en-US" dirty="0"/>
                        <a:t>= Unintentional injury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1669171"/>
                  </a:ext>
                </a:extLst>
              </a:tr>
            </a:tbl>
          </a:graphicData>
        </a:graphic>
      </p:graphicFrame>
    </p:spTree>
    <p:extLst>
      <p:ext uri="{BB962C8B-B14F-4D97-AF65-F5344CB8AC3E}">
        <p14:creationId xmlns:p14="http://schemas.microsoft.com/office/powerpoint/2010/main" val="2993815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846"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238474"/>
            <a:ext cx="4915505" cy="353943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1275180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latin typeface="Avenir Book" panose="02000503020000020003" pitchFamily="2" charset="0"/>
              </a:rPr>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latin typeface="Avenir Book" panose="02000503020000020003" pitchFamily="2" charset="0"/>
              </a:rPr>
              <a:t>Point prevalence:</a:t>
            </a:r>
            <a:r>
              <a:rPr lang="en-US" dirty="0">
                <a:latin typeface="Avenir Book" panose="02000503020000020003" pitchFamily="2" charset="0"/>
              </a:rPr>
              <a:t> is the prevalence of a condition of interest at a single point in time. </a:t>
            </a:r>
          </a:p>
          <a:p>
            <a:r>
              <a:rPr lang="en-US" b="1" dirty="0">
                <a:latin typeface="Avenir Book" panose="02000503020000020003" pitchFamily="2" charset="0"/>
              </a:rPr>
              <a:t>Period prevalence:</a:t>
            </a:r>
            <a:r>
              <a:rPr lang="en-US" dirty="0">
                <a:latin typeface="Avenir Book" panose="02000503020000020003" pitchFamily="2" charset="0"/>
              </a:rPr>
              <a:t> is the prevalence of a condition of interest over a period of time. </a:t>
            </a:r>
          </a:p>
          <a:p>
            <a:r>
              <a:rPr lang="en-US" dirty="0">
                <a:latin typeface="Avenir Book" panose="02000503020000020003" pitchFamily="2" charset="0"/>
              </a:rPr>
              <a:t>As the duration of the period shrinks, period prevalence will converge to point prevalence.</a:t>
            </a:r>
          </a:p>
          <a:p>
            <a:r>
              <a:rPr lang="en-US" dirty="0">
                <a:latin typeface="Avenir Book" panose="02000503020000020003" pitchFamily="2" charset="0"/>
              </a:rPr>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venir Book" panose="02000503020000020003" pitchFamily="2" charset="0"/>
              </a:rPr>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latin typeface="Avenir Book" panose="02000503020000020003" pitchFamily="2" charset="0"/>
              </a:rPr>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latin typeface="Avenir Book" panose="02000503020000020003" pitchFamily="2" charset="0"/>
              </a:rPr>
              <a:t>A prevalence odds is a simple function of the prevalence proportion, just as the odds in general is a simple function of probability, and are typically reported out of convenience or for their desirable statistical properties.</a:t>
            </a:r>
          </a:p>
          <a:p>
            <a:r>
              <a:rPr lang="en-US" dirty="0">
                <a:latin typeface="Avenir Book" panose="02000503020000020003" pitchFamily="2" charset="0"/>
              </a:rPr>
              <a:t>The prevalence odds, then, is simply the prevalence proportion divided by 1 minus the prevalence proportion. </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1745921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disease in month two were 0.25.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445763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latin typeface="Avenir Book" panose="02000503020000020003" pitchFamily="2" charset="0"/>
              </a:rPr>
              <a:t>Where prevalence is a measure of how many cases of disease or condition are present at a given moment or over a period, incidence is a measure of how many </a:t>
            </a:r>
            <a:r>
              <a:rPr lang="en-US" i="1" dirty="0">
                <a:solidFill>
                  <a:srgbClr val="AE6041"/>
                </a:solidFill>
                <a:latin typeface="Avenir Book" panose="02000503020000020003" pitchFamily="2" charset="0"/>
              </a:rPr>
              <a:t>new cases </a:t>
            </a:r>
            <a:r>
              <a:rPr lang="en-US" dirty="0">
                <a:latin typeface="Avenir Book" panose="02000503020000020003" pitchFamily="2" charset="0"/>
              </a:rPr>
              <a:t>of a disease arise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 </a:t>
            </a:r>
          </a:p>
          <a:p>
            <a:r>
              <a:rPr lang="en-US" dirty="0">
                <a:latin typeface="Avenir Book" panose="02000503020000020003" pitchFamily="2" charset="0"/>
              </a:rPr>
              <a:t>A critical difference between prevalence and incidence is that, unlike prevalence, incidence is a measure of occurrences, or events: incidence counts the number of </a:t>
            </a:r>
            <a:r>
              <a:rPr lang="en-US" dirty="0">
                <a:solidFill>
                  <a:srgbClr val="AE6041"/>
                </a:solidFill>
                <a:latin typeface="Avenir Book" panose="02000503020000020003" pitchFamily="2" charset="0"/>
              </a:rPr>
              <a:t>transitions</a:t>
            </a:r>
            <a:r>
              <a:rPr lang="en-US" dirty="0">
                <a:latin typeface="Avenir Book" panose="02000503020000020003" pitchFamily="2" charset="0"/>
              </a:rPr>
              <a:t> from a condition being absent in an individual to that condition being present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latin typeface="Avenir Book" panose="02000503020000020003" pitchFamily="2" charset="0"/>
              </a:rPr>
              <a:t>Incidence proportion and “risk” are sometimes used interchangeably in epidemiology.</a:t>
            </a:r>
          </a:p>
          <a:p>
            <a:r>
              <a:rPr lang="en-US" dirty="0">
                <a:latin typeface="Avenir Book" panose="02000503020000020003" pitchFamily="2" charset="0"/>
              </a:rPr>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latin typeface="Avenir Book" panose="02000503020000020003" pitchFamily="2" charset="0"/>
              </a:rPr>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latin typeface="Avenir Book" panose="02000503020000020003" pitchFamily="2" charset="0"/>
              </a:rPr>
              <a:t>A count of the number of new occurrences of some condition in a population at risk for the occurrence in a given time frame.</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377356" y="4860636"/>
              <a:ext cx="3017181" cy="65570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latin typeface="Avenir Book" panose="02000503020000020003" pitchFamily="2" charset="0"/>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0A5FEDBF-7638-4677-FEEF-B875547193F5}"/>
                </a:ext>
              </a:extLst>
            </p:cNvPr>
            <p:cNvSpPr txBox="1"/>
            <p:nvPr/>
          </p:nvSpPr>
          <p:spPr>
            <a:xfrm>
              <a:off x="1295864" y="4860636"/>
              <a:ext cx="1180168" cy="656088"/>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1" name="TextBox 30">
                <a:extLst>
                  <a:ext uri="{FF2B5EF4-FFF2-40B4-BE49-F238E27FC236}">
                    <a16:creationId xmlns:a16="http://schemas.microsoft.com/office/drawing/2014/main" id="{0597A4D4-CEF2-4835-037B-4287CF5A2079}"/>
                  </a:ext>
                </a:extLst>
              </p:cNvPr>
              <p:cNvSpPr txBox="1"/>
              <p:nvPr/>
            </p:nvSpPr>
            <p:spPr>
              <a:xfrm>
                <a:off x="5114268" y="4860635"/>
                <a:ext cx="1992047" cy="655746"/>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10089190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674401"/>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incidence of disease over 12 months of follow-up was 0.56.</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2823187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2205803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407242"/>
            <a:ext cx="4915505" cy="649408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incident disease over 12 months of follow-up were 1.27.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545105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a:bodyPr>
          <a:lstStyle/>
          <a:p>
            <a:r>
              <a:rPr lang="en-US" dirty="0">
                <a:latin typeface="Avenir Book" panose="02000503020000020003" pitchFamily="2" charset="0"/>
              </a:rPr>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latin typeface="Avenir Book" panose="02000503020000020003" pitchFamily="2" charset="0"/>
              </a:rPr>
              <a:t>person-time at risk</a:t>
            </a:r>
            <a:r>
              <a:rPr lang="en-US" dirty="0">
                <a:latin typeface="Avenir Book" panose="02000503020000020003" pitchFamily="2" charset="0"/>
              </a:rPr>
              <a:t> accumulated by that population.</a:t>
            </a:r>
          </a:p>
          <a:p>
            <a:r>
              <a:rPr lang="en-US" dirty="0">
                <a:latin typeface="Avenir Book" panose="02000503020000020003" pitchFamily="2" charset="0"/>
              </a:rPr>
              <a:t>Range: 0 to infinity</a:t>
            </a:r>
          </a:p>
          <a:p>
            <a:r>
              <a:rPr lang="en-US" dirty="0">
                <a:solidFill>
                  <a:srgbClr val="AE6041"/>
                </a:solidFill>
                <a:latin typeface="Avenir Book" panose="02000503020000020003" pitchFamily="2" charset="0"/>
              </a:rPr>
              <a:t>NOT</a:t>
            </a:r>
            <a:r>
              <a:rPr lang="en-US" dirty="0">
                <a:latin typeface="Avenir Book" panose="02000503020000020003" pitchFamily="2" charset="0"/>
              </a:rPr>
              <a:t> a proportion</a:t>
            </a:r>
          </a:p>
          <a:p>
            <a:r>
              <a:rPr lang="en-US" dirty="0">
                <a:latin typeface="Avenir Book" panose="02000503020000020003" pitchFamily="2" charset="0"/>
              </a:rPr>
              <a:t>The denominator is reciprocal time (usually person-time)</a:t>
            </a:r>
          </a:p>
          <a:p>
            <a:r>
              <a:rPr lang="en-US" dirty="0">
                <a:latin typeface="Avenir Book" panose="02000503020000020003" pitchFamily="2" charset="0"/>
              </a:rPr>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latin typeface="Avenir Book" panose="02000503020000020003" pitchFamily="2" charset="0"/>
              </a:rPr>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latin typeface="Avenir Book" panose="02000503020000020003" pitchFamily="2" charset="0"/>
              </a:rPr>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725"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253532"/>
            <a:ext cx="6095999" cy="1077218"/>
          </a:xfrm>
          <a:prstGeom prst="rect">
            <a:avLst/>
          </a:prstGeom>
          <a:noFill/>
        </p:spPr>
        <p:txBody>
          <a:bodyPr wrap="square">
            <a:spAutoFit/>
          </a:bodyPr>
          <a:lstStyle/>
          <a:p>
            <a:pPr algn="ctr"/>
            <a:r>
              <a:rPr lang="en-US" sz="3200" dirty="0">
                <a:latin typeface="Avenir Book" panose="02000503020000020003" pitchFamily="2" charset="0"/>
              </a:rPr>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20292" y="5269760"/>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20292" y="5269760"/>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2200595685"/>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The members of our population accumulated 64 person-months at risk during 12 months of follow-up.</a:t>
            </a:r>
          </a:p>
          <a:p>
            <a:pPr algn="ctr"/>
            <a:r>
              <a:rPr lang="en-US" sz="3200" dirty="0">
                <a:latin typeface="Avenir Book" panose="02000503020000020003" pitchFamily="2" charset="0"/>
              </a:rPr>
              <a:t> </a:t>
            </a:r>
          </a:p>
          <a:p>
            <a:pPr algn="ctr"/>
            <a:r>
              <a:rPr lang="en-US" sz="3200" dirty="0">
                <a:latin typeface="Avenir Book" panose="02000503020000020003" pitchFamily="2" charset="0"/>
              </a:rPr>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799855"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799855"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783229"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783229" y="5262018"/>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963644" y="4407817"/>
            <a:ext cx="564578" cy="584775"/>
          </a:xfrm>
          <a:prstGeom prst="rect">
            <a:avLst/>
          </a:prstGeom>
          <a:noFill/>
        </p:spPr>
        <p:txBody>
          <a:bodyPr wrap="none" rtlCol="0">
            <a:spAutoFit/>
          </a:bodyPr>
          <a:lstStyle/>
          <a:p>
            <a:pPr algn="ctr"/>
            <a:r>
              <a:rPr lang="en-US" sz="3200" dirty="0">
                <a:latin typeface="Avenir Book" panose="02000503020000020003" pitchFamily="2" charset="0"/>
              </a:rPr>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Tree>
    <p:extLst>
      <p:ext uri="{BB962C8B-B14F-4D97-AF65-F5344CB8AC3E}">
        <p14:creationId xmlns:p14="http://schemas.microsoft.com/office/powerpoint/2010/main" val="3084488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latin typeface="Avenir Book" panose="02000503020000020003" pitchFamily="2" charset="0"/>
              </a:rPr>
              <a:t>The incidence rate of disease among the members of our population was 5 cases per 64 person-months during 12 months of follow-up. </a:t>
            </a:r>
          </a:p>
          <a:p>
            <a:pPr algn="ctr"/>
            <a:endParaRPr lang="en-US" sz="2800" dirty="0">
              <a:latin typeface="Avenir Book" panose="02000503020000020003" pitchFamily="2" charset="0"/>
            </a:endParaRPr>
          </a:p>
          <a:p>
            <a:pPr algn="ctr"/>
            <a:r>
              <a:rPr lang="en-US" sz="2800" dirty="0">
                <a:latin typeface="Avenir Book" panose="02000503020000020003" pitchFamily="2" charset="0"/>
              </a:rPr>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latin typeface="Avenir Book" panose="02000503020000020003" pitchFamily="2" charset="0"/>
              </a:rPr>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7929234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latin typeface="Avenir Book" panose="02000503020000020003" pitchFamily="2" charset="0"/>
              </a:rPr>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latin typeface="Avenir Book" panose="02000503020000020003" pitchFamily="2" charset="0"/>
              </a:rPr>
              <a:t>Prevalence ~ Incidence x duration</a:t>
            </a:r>
          </a:p>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latin typeface="Avenir Book" panose="02000503020000020003" pitchFamily="2" charset="0"/>
              </a:rPr>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latin typeface="Avenir Book" panose="02000503020000020003" pitchFamily="2" charset="0"/>
              </a:rPr>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latin typeface="Avenir Book" panose="02000503020000020003" pitchFamily="2" charset="0"/>
              </a:rPr>
              <a:t>Two key differences between the incidence proportion and incidence rate are worth highlighting.</a:t>
            </a:r>
          </a:p>
          <a:p>
            <a:r>
              <a:rPr lang="en-US" dirty="0">
                <a:latin typeface="Avenir Book" panose="02000503020000020003" pitchFamily="2" charset="0"/>
              </a:rPr>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latin typeface="Avenir Book" panose="02000503020000020003" pitchFamily="2" charset="0"/>
              </a:rPr>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latin typeface="Avenir Book" panose="02000503020000020003" pitchFamily="2" charset="0"/>
              </a:rPr>
              <a:t>All from </a:t>
            </a:r>
            <a:r>
              <a:rPr lang="en-US" dirty="0" err="1">
                <a:latin typeface="Avenir Book" panose="02000503020000020003" pitchFamily="2" charset="0"/>
              </a:rPr>
              <a:t>Epi</a:t>
            </a:r>
            <a:r>
              <a:rPr lang="en-US" dirty="0">
                <a:latin typeface="Avenir Book" panose="02000503020000020003" pitchFamily="2" charset="0"/>
              </a:rPr>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latin typeface="Avenir Book" panose="02000503020000020003" pitchFamily="2" charset="0"/>
              </a:rPr>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count</a:t>
            </a:r>
            <a:r>
              <a:rPr lang="en-US">
                <a:latin typeface="Avenir Book" panose="02000503020000020003" pitchFamily="2" charset="0"/>
              </a:rPr>
              <a:t>, proportion) </a:t>
            </a:r>
            <a:r>
              <a:rPr lang="en-US" dirty="0">
                <a:latin typeface="Avenir Book" panose="02000503020000020003" pitchFamily="2" charset="0"/>
              </a:rPr>
              <a:t>of single variables.</a:t>
            </a:r>
          </a:p>
          <a:p>
            <a:r>
              <a:rPr lang="en-US" dirty="0">
                <a:latin typeface="Avenir Book" panose="02000503020000020003" pitchFamily="2" charset="0"/>
              </a:rPr>
              <a:t>Resource management and planning.</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D7BEF298-C7B6-42C3-A6A9-54229A9DF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b3558f30-ae73-4668-947b-5578bd4f9b3c"/>
    <ds:schemaRef ds:uri="http://schemas.microsoft.com/office/2006/metadata/properties"/>
    <ds:schemaRef ds:uri="http://www.w3.org/XML/1998/namespace"/>
    <ds:schemaRef ds:uri="e3793ca1-6164-4dfb-aaf8-0aa60c0c70c2"/>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14531</TotalTime>
  <Words>11198</Words>
  <Application>Microsoft Macintosh PowerPoint</Application>
  <PresentationFormat>Widescreen</PresentationFormat>
  <Paragraphs>1103</Paragraphs>
  <Slides>79</Slides>
  <Notes>67</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Avenir Book</vt:lpstr>
      <vt:lpstr>Calibri</vt:lpstr>
      <vt:lpstr>Cambria Math</vt:lpstr>
      <vt:lpstr>Univers</vt:lpstr>
      <vt:lpstr>Office Theme</vt:lpstr>
      <vt:lpstr>Graphics for Intro to 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129</cp:revision>
  <dcterms:created xsi:type="dcterms:W3CDTF">2020-09-18T19:45:25Z</dcterms:created>
  <dcterms:modified xsi:type="dcterms:W3CDTF">2022-12-24T22:20:36Z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