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3" r:id="rId9"/>
    <p:sldId id="276" r:id="rId10"/>
    <p:sldId id="283" r:id="rId11"/>
    <p:sldId id="285" r:id="rId12"/>
    <p:sldId id="284" r:id="rId13"/>
    <p:sldId id="286" r:id="rId14"/>
    <p:sldId id="277" r:id="rId15"/>
    <p:sldId id="279" r:id="rId16"/>
    <p:sldId id="265" r:id="rId17"/>
    <p:sldId id="287" r:id="rId18"/>
    <p:sldId id="288" r:id="rId19"/>
    <p:sldId id="289" r:id="rId20"/>
    <p:sldId id="291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agencies</a:t>
            </a:r>
          </a:p>
        </p:txBody>
      </p:sp>
    </p:spTree>
    <p:extLst>
      <p:ext uri="{BB962C8B-B14F-4D97-AF65-F5344CB8AC3E}">
        <p14:creationId xmlns:p14="http://schemas.microsoft.com/office/powerpoint/2010/main" val="1722682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goal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536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flow_chart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39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position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711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flow_chart_key_value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64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one_to_one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2688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one_to_many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8884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many_to_many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0936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left_join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0665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right_join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4893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full_join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5906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sites</a:t>
            </a:r>
          </a:p>
        </p:txBody>
      </p:sp>
    </p:spTree>
    <p:extLst>
      <p:ext uri="{BB962C8B-B14F-4D97-AF65-F5344CB8AC3E}">
        <p14:creationId xmlns:p14="http://schemas.microsoft.com/office/powerpoint/2010/main" val="4097798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inner_join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7824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903364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instruments</a:t>
            </a:r>
          </a:p>
        </p:txBody>
      </p:sp>
    </p:spTree>
    <p:extLst>
      <p:ext uri="{BB962C8B-B14F-4D97-AF65-F5344CB8AC3E}">
        <p14:creationId xmlns:p14="http://schemas.microsoft.com/office/powerpoint/2010/main" val="1990453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1249845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two_data_sets1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two_data_sets2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2" name="Shape 2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trial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two_data_Frames_horiz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780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wds.png" descr="wd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4" y="127861"/>
            <a:ext cx="10515470" cy="5925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CDC-logo-4inch.jpg" descr="CDC-logo-4inch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9603" y="295972"/>
            <a:ext cx="10515470" cy="612172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Arrow"/>
          <p:cNvSpPr/>
          <p:nvPr/>
        </p:nvSpPr>
        <p:spPr>
          <a:xfrm rot="2700000">
            <a:off x="8676374" y="6636698"/>
            <a:ext cx="1905001" cy="190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  <a:effectLst>
            <a:outerShdw blurRad="76200" dist="10045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Arrow"/>
          <p:cNvSpPr/>
          <p:nvPr/>
        </p:nvSpPr>
        <p:spPr>
          <a:xfrm rot="8227982">
            <a:off x="13486973" y="6657617"/>
            <a:ext cx="1905001" cy="190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  <a:effectLst>
            <a:outerShdw blurRad="76200" dist="97015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11" name="Table">
            <a:extLst>
              <a:ext uri="{FF2B5EF4-FFF2-40B4-BE49-F238E27FC236}">
                <a16:creationId xmlns:a16="http://schemas.microsoft.com/office/drawing/2014/main" id="{895048B4-01B0-9E43-8054-5B2EE7E390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7114537"/>
              </p:ext>
            </p:extLst>
          </p:nvPr>
        </p:nvGraphicFramePr>
        <p:xfrm>
          <a:off x="9805684" y="8575378"/>
          <a:ext cx="4516456" cy="484465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129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X1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X2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X3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X4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A92A5F6-11B9-9C4B-92E5-85F757E05FDF}"/>
              </a:ext>
            </a:extLst>
          </p:cNvPr>
          <p:cNvGrpSpPr/>
          <p:nvPr/>
        </p:nvGrpSpPr>
        <p:grpSpPr>
          <a:xfrm>
            <a:off x="0" y="4219034"/>
            <a:ext cx="5713335" cy="5277932"/>
            <a:chOff x="2901978" y="596304"/>
            <a:chExt cx="5713335" cy="5277932"/>
          </a:xfrm>
        </p:grpSpPr>
        <p:graphicFrame>
          <p:nvGraphicFramePr>
            <p:cNvPr id="149" name="Table"/>
            <p:cNvGraphicFramePr/>
            <p:nvPr/>
          </p:nvGraphicFramePr>
          <p:xfrm>
            <a:off x="2901978" y="1518741"/>
            <a:ext cx="5713335" cy="4355495"/>
          </p:xfrm>
          <a:graphic>
            <a:graphicData uri="http://schemas.openxmlformats.org/drawingml/2006/table">
              <a:tbl>
                <a:tblPr firstRow="1" bandRow="1">
                  <a:tableStyleId>{4C3C2611-4C71-4FC5-86AE-919BDF0F9419}</a:tableStyleId>
                </a:tblPr>
                <a:tblGrid>
                  <a:gridCol w="190444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90444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90444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Var1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Var2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Var3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4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 dirty="0"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50" name="Data Set One"/>
            <p:cNvSpPr txBox="1"/>
            <p:nvPr/>
          </p:nvSpPr>
          <p:spPr>
            <a:xfrm>
              <a:off x="3340517" y="596304"/>
              <a:ext cx="4836260" cy="8720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t>Data </a:t>
              </a:r>
              <a:r>
                <a:rPr lang="en-US"/>
                <a:t>Frame</a:t>
              </a:r>
              <a:r>
                <a:t> </a:t>
              </a:r>
              <a:r>
                <a:rPr dirty="0"/>
                <a:t>One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75213F-7EEA-F144-B825-1B19EBF63FA9}"/>
              </a:ext>
            </a:extLst>
          </p:cNvPr>
          <p:cNvGrpSpPr/>
          <p:nvPr/>
        </p:nvGrpSpPr>
        <p:grpSpPr>
          <a:xfrm>
            <a:off x="18670665" y="4219034"/>
            <a:ext cx="5713335" cy="5277932"/>
            <a:chOff x="15767020" y="596304"/>
            <a:chExt cx="5713335" cy="5277932"/>
          </a:xfrm>
        </p:grpSpPr>
        <p:graphicFrame>
          <p:nvGraphicFramePr>
            <p:cNvPr id="151" name="Table"/>
            <p:cNvGraphicFramePr/>
            <p:nvPr/>
          </p:nvGraphicFramePr>
          <p:xfrm>
            <a:off x="15767020" y="1518741"/>
            <a:ext cx="5713335" cy="4355495"/>
          </p:xfrm>
          <a:graphic>
            <a:graphicData uri="http://schemas.openxmlformats.org/drawingml/2006/table">
              <a:tbl>
                <a:tblPr firstRow="1" bandRow="1">
                  <a:tableStyleId>{4C3C2611-4C71-4FC5-86AE-919BDF0F9419}</a:tableStyleId>
                </a:tblPr>
                <a:tblGrid>
                  <a:gridCol w="190444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90444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90444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Var1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Var4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Var5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4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 dirty="0"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52" name="Data Set Two"/>
            <p:cNvSpPr txBox="1"/>
            <p:nvPr/>
          </p:nvSpPr>
          <p:spPr>
            <a:xfrm>
              <a:off x="16223191" y="596304"/>
              <a:ext cx="4800994" cy="8720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t>Data </a:t>
              </a:r>
              <a:r>
                <a:rPr lang="en-US"/>
                <a:t>Frame</a:t>
              </a:r>
              <a:r>
                <a:t> </a:t>
              </a:r>
              <a:r>
                <a:rPr dirty="0"/>
                <a:t>Two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74778A4-1D44-6141-88BE-B981940FE00F}"/>
              </a:ext>
            </a:extLst>
          </p:cNvPr>
          <p:cNvGrpSpPr/>
          <p:nvPr/>
        </p:nvGrpSpPr>
        <p:grpSpPr>
          <a:xfrm>
            <a:off x="7429500" y="3803153"/>
            <a:ext cx="9525000" cy="6109694"/>
            <a:chOff x="7429500" y="6962854"/>
            <a:chExt cx="9525000" cy="6109694"/>
          </a:xfrm>
        </p:grpSpPr>
        <p:graphicFrame>
          <p:nvGraphicFramePr>
            <p:cNvPr id="153" name="Table"/>
            <p:cNvGraphicFramePr/>
            <p:nvPr/>
          </p:nvGraphicFramePr>
          <p:xfrm>
            <a:off x="7429500" y="7881183"/>
            <a:ext cx="9525000" cy="5191365"/>
          </p:xfrm>
          <a:graphic>
            <a:graphicData uri="http://schemas.openxmlformats.org/drawingml/2006/table">
              <a:tbl>
                <a:tblPr firstRow="1" bandRow="1">
                  <a:tableStyleId>{4C3C2611-4C71-4FC5-86AE-919BDF0F9419}</a:tableStyleId>
                </a:tblPr>
                <a:tblGrid>
                  <a:gridCol w="1905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905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905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905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90500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038273"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Var1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Var2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Var3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Var4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Var5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038273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038273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038273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038273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4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 dirty="0"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54" name="Data Set Combined"/>
            <p:cNvSpPr txBox="1"/>
            <p:nvPr/>
          </p:nvSpPr>
          <p:spPr>
            <a:xfrm>
              <a:off x="8884203" y="6962854"/>
              <a:ext cx="6615594" cy="8720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t>Data </a:t>
              </a:r>
              <a:r>
                <a:rPr lang="en-US"/>
                <a:t>Frame</a:t>
              </a:r>
              <a:r>
                <a:t> </a:t>
              </a:r>
              <a:r>
                <a:rPr dirty="0"/>
                <a:t>Combined</a:t>
              </a:r>
            </a:p>
          </p:txBody>
        </p:sp>
      </p:grpSp>
      <p:sp>
        <p:nvSpPr>
          <p:cNvPr id="155" name="Arrow"/>
          <p:cNvSpPr/>
          <p:nvPr/>
        </p:nvSpPr>
        <p:spPr>
          <a:xfrm>
            <a:off x="5618917" y="6364664"/>
            <a:ext cx="1905001" cy="1905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Arrow"/>
          <p:cNvSpPr/>
          <p:nvPr/>
        </p:nvSpPr>
        <p:spPr>
          <a:xfrm rot="10800000">
            <a:off x="16860082" y="6364663"/>
            <a:ext cx="1905001" cy="190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3393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808FA-64D0-C040-AE7C-CB5692E092B7}"/>
              </a:ext>
            </a:extLst>
          </p:cNvPr>
          <p:cNvSpPr/>
          <p:nvPr/>
        </p:nvSpPr>
        <p:spPr>
          <a:xfrm>
            <a:off x="7515685" y="1086248"/>
            <a:ext cx="9352627" cy="111825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Combine Horizontally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92D573-2C0C-4F40-BA4D-C0E69746DC18}"/>
              </a:ext>
            </a:extLst>
          </p:cNvPr>
          <p:cNvSpPr/>
          <p:nvPr/>
        </p:nvSpPr>
        <p:spPr>
          <a:xfrm>
            <a:off x="89564" y="4359734"/>
            <a:ext cx="4401879" cy="213391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Match By Position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890D7-D652-974F-98F0-F9AF4CCB85E2}"/>
              </a:ext>
            </a:extLst>
          </p:cNvPr>
          <p:cNvSpPr/>
          <p:nvPr/>
        </p:nvSpPr>
        <p:spPr>
          <a:xfrm>
            <a:off x="89564" y="11687573"/>
            <a:ext cx="4401879" cy="111825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bind_col</a:t>
            </a: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A2BEB7-CC03-F543-9609-EF8BB09134E3}"/>
              </a:ext>
            </a:extLst>
          </p:cNvPr>
          <p:cNvSpPr/>
          <p:nvPr/>
        </p:nvSpPr>
        <p:spPr>
          <a:xfrm>
            <a:off x="9143279" y="4359734"/>
            <a:ext cx="6097438" cy="213391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Match By Key Value(s)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629B8-A158-864A-BB6E-0007CEB69A48}"/>
              </a:ext>
            </a:extLst>
          </p:cNvPr>
          <p:cNvSpPr/>
          <p:nvPr/>
        </p:nvSpPr>
        <p:spPr>
          <a:xfrm>
            <a:off x="9143279" y="8021539"/>
            <a:ext cx="6097438" cy="213391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Merge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(Mutating Join)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60D94-A6D4-AC4D-89A5-03ADC1A0818C}"/>
              </a:ext>
            </a:extLst>
          </p:cNvPr>
          <p:cNvSpPr/>
          <p:nvPr/>
        </p:nvSpPr>
        <p:spPr>
          <a:xfrm>
            <a:off x="5040312" y="11691801"/>
            <a:ext cx="4401879" cy="111825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left_join()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E759B1-7BC4-704F-A31C-306548924904}"/>
              </a:ext>
            </a:extLst>
          </p:cNvPr>
          <p:cNvSpPr/>
          <p:nvPr/>
        </p:nvSpPr>
        <p:spPr>
          <a:xfrm>
            <a:off x="9991060" y="11687572"/>
            <a:ext cx="4401879" cy="111825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 err="1">
                <a:solidFill>
                  <a:srgbClr val="FFFFFF"/>
                </a:solidFill>
              </a:rPr>
              <a:t>right</a:t>
            </a:r>
            <a:r>
              <a:rPr kumimoji="0" lang="en-US" sz="66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_join</a:t>
            </a: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848743-6EE3-0146-9663-E6921CA374B6}"/>
              </a:ext>
            </a:extLst>
          </p:cNvPr>
          <p:cNvSpPr/>
          <p:nvPr/>
        </p:nvSpPr>
        <p:spPr>
          <a:xfrm>
            <a:off x="14941808" y="11687572"/>
            <a:ext cx="4401879" cy="111825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 err="1">
                <a:solidFill>
                  <a:srgbClr val="FFFFFF"/>
                </a:solidFill>
              </a:rPr>
              <a:t>full</a:t>
            </a:r>
            <a:r>
              <a:rPr kumimoji="0" lang="en-US" sz="66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_join</a:t>
            </a: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5AEC56-F6E0-7049-A658-8594285587C2}"/>
              </a:ext>
            </a:extLst>
          </p:cNvPr>
          <p:cNvSpPr/>
          <p:nvPr/>
        </p:nvSpPr>
        <p:spPr>
          <a:xfrm>
            <a:off x="19892557" y="11681558"/>
            <a:ext cx="4401879" cy="111825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 err="1">
                <a:solidFill>
                  <a:srgbClr val="FFFFFF"/>
                </a:solidFill>
              </a:rPr>
              <a:t>inner</a:t>
            </a:r>
            <a:r>
              <a:rPr kumimoji="0" lang="en-US" sz="66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_join</a:t>
            </a: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B5DB03-F109-164A-A2EC-EC6951D794DC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12191998" y="2204503"/>
            <a:ext cx="1" cy="2155231"/>
          </a:xfrm>
          <a:prstGeom prst="straightConnector1">
            <a:avLst/>
          </a:prstGeom>
          <a:noFill/>
          <a:ln w="889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72129F1C-57C2-8644-8AEF-C4774F6C33F1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6163637" y="-1668629"/>
            <a:ext cx="2155231" cy="9901495"/>
          </a:xfrm>
          <a:prstGeom prst="bentConnector3">
            <a:avLst>
              <a:gd name="adj1" fmla="val 54587"/>
            </a:avLst>
          </a:prstGeom>
          <a:noFill/>
          <a:ln w="889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224256-0188-5442-8E1B-730E88B5F46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2191998" y="6493652"/>
            <a:ext cx="0" cy="1527887"/>
          </a:xfrm>
          <a:prstGeom prst="straightConnector1">
            <a:avLst/>
          </a:prstGeom>
          <a:noFill/>
          <a:ln w="889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4A91B7B-083C-1141-ACA2-C3C13C89111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8948453" y="8448256"/>
            <a:ext cx="1536344" cy="4950746"/>
          </a:xfrm>
          <a:prstGeom prst="bentConnector3">
            <a:avLst/>
          </a:prstGeom>
          <a:noFill/>
          <a:ln w="889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E9707765-59DA-BD4E-A77D-07C3FD82553B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11425942" y="10921513"/>
            <a:ext cx="1532115" cy="2"/>
          </a:xfrm>
          <a:prstGeom prst="bentConnector3">
            <a:avLst/>
          </a:prstGeom>
          <a:noFill/>
          <a:ln w="889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C06D87A-CC7D-354E-847B-218ADE6D08C9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13901316" y="8446139"/>
            <a:ext cx="1532115" cy="4950750"/>
          </a:xfrm>
          <a:prstGeom prst="bentConnector3">
            <a:avLst/>
          </a:prstGeom>
          <a:noFill/>
          <a:ln w="889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7EEFC3F-4AF5-5B42-BCC0-6D5DAA1965A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16379697" y="5967757"/>
            <a:ext cx="1526101" cy="9901499"/>
          </a:xfrm>
          <a:prstGeom prst="bentConnector3">
            <a:avLst/>
          </a:prstGeom>
          <a:noFill/>
          <a:ln w="889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75553F-5F32-684C-8F61-75D708A995D8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290504" y="6493652"/>
            <a:ext cx="0" cy="5193921"/>
          </a:xfrm>
          <a:prstGeom prst="straightConnector1">
            <a:avLst/>
          </a:prstGeom>
          <a:noFill/>
          <a:ln w="889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387949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Data Set Two"/>
          <p:cNvSpPr txBox="1"/>
          <p:nvPr/>
        </p:nvSpPr>
        <p:spPr>
          <a:xfrm>
            <a:off x="16223193" y="4210273"/>
            <a:ext cx="480099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 </a:t>
            </a:r>
            <a:r>
              <a:rPr lang="en-US"/>
              <a:t>Frame</a:t>
            </a:r>
            <a:r>
              <a:t> </a:t>
            </a:r>
            <a:r>
              <a:rPr dirty="0"/>
              <a:t>Two</a:t>
            </a:r>
          </a:p>
        </p:txBody>
      </p:sp>
      <p:sp>
        <p:nvSpPr>
          <p:cNvPr id="161" name="Line"/>
          <p:cNvSpPr/>
          <p:nvPr/>
        </p:nvSpPr>
        <p:spPr>
          <a:xfrm>
            <a:off x="8606207" y="6459401"/>
            <a:ext cx="7171587" cy="1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2" name="Line"/>
          <p:cNvSpPr/>
          <p:nvPr/>
        </p:nvSpPr>
        <p:spPr>
          <a:xfrm>
            <a:off x="8606207" y="7310459"/>
            <a:ext cx="7171587" cy="1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3" name="Line"/>
          <p:cNvSpPr/>
          <p:nvPr/>
        </p:nvSpPr>
        <p:spPr>
          <a:xfrm>
            <a:off x="8606207" y="8161517"/>
            <a:ext cx="7171587" cy="1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4" name="Line"/>
          <p:cNvSpPr/>
          <p:nvPr/>
        </p:nvSpPr>
        <p:spPr>
          <a:xfrm>
            <a:off x="8606207" y="9012575"/>
            <a:ext cx="7171587" cy="1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5" name="One-to-One"/>
          <p:cNvSpPr txBox="1"/>
          <p:nvPr/>
        </p:nvSpPr>
        <p:spPr>
          <a:xfrm>
            <a:off x="9577505" y="1236246"/>
            <a:ext cx="522899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Match By Position</a:t>
            </a:r>
            <a:endParaRPr dirty="0"/>
          </a:p>
        </p:txBody>
      </p:sp>
      <p:graphicFrame>
        <p:nvGraphicFramePr>
          <p:cNvPr id="166" name="Table"/>
          <p:cNvGraphicFramePr/>
          <p:nvPr>
            <p:extLst>
              <p:ext uri="{D42A27DB-BD31-4B8C-83A1-F6EECF244321}">
                <p14:modId xmlns:p14="http://schemas.microsoft.com/office/powerpoint/2010/main" val="325519124"/>
              </p:ext>
            </p:extLst>
          </p:nvPr>
        </p:nvGraphicFramePr>
        <p:xfrm>
          <a:off x="2901979" y="5132710"/>
          <a:ext cx="5713335" cy="435549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" name="Data Set One"/>
          <p:cNvSpPr txBox="1"/>
          <p:nvPr/>
        </p:nvSpPr>
        <p:spPr>
          <a:xfrm>
            <a:off x="3340517" y="4210273"/>
            <a:ext cx="483626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Data </a:t>
            </a:r>
            <a:r>
              <a:rPr lang="en-US" dirty="0"/>
              <a:t>Frame</a:t>
            </a:r>
            <a:r>
              <a:rPr dirty="0"/>
              <a:t> One</a:t>
            </a:r>
          </a:p>
        </p:txBody>
      </p:sp>
      <p:graphicFrame>
        <p:nvGraphicFramePr>
          <p:cNvPr id="168" name="Table"/>
          <p:cNvGraphicFramePr/>
          <p:nvPr>
            <p:extLst>
              <p:ext uri="{D42A27DB-BD31-4B8C-83A1-F6EECF244321}">
                <p14:modId xmlns:p14="http://schemas.microsoft.com/office/powerpoint/2010/main" val="3992428762"/>
              </p:ext>
            </p:extLst>
          </p:nvPr>
        </p:nvGraphicFramePr>
        <p:xfrm>
          <a:off x="15767020" y="5132710"/>
          <a:ext cx="5713335" cy="435549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</a:t>
                      </a: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</a:t>
                      </a: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</a:t>
                      </a: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9" name="Data Set Two"/>
          <p:cNvSpPr txBox="1"/>
          <p:nvPr/>
        </p:nvSpPr>
        <p:spPr>
          <a:xfrm>
            <a:off x="16223193" y="4210273"/>
            <a:ext cx="480099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 </a:t>
            </a:r>
            <a:r>
              <a:rPr lang="en-US"/>
              <a:t>Frame</a:t>
            </a:r>
            <a:r>
              <a:t> </a:t>
            </a:r>
            <a:r>
              <a:rPr dirty="0"/>
              <a:t>Two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44AACD-05BF-0E4B-A012-65B2A8F48EE6}"/>
              </a:ext>
            </a:extLst>
          </p:cNvPr>
          <p:cNvSpPr/>
          <p:nvPr/>
        </p:nvSpPr>
        <p:spPr>
          <a:xfrm>
            <a:off x="11500022" y="6161883"/>
            <a:ext cx="1383956" cy="59503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i="0" u="none" strike="noStrike" normalizeH="0" baseline="0" dirty="0">
                <a:ln w="0"/>
                <a:solidFill>
                  <a:srgbClr val="15508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Row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FB3633-4E3F-8449-9657-12DB846ABD16}"/>
              </a:ext>
            </a:extLst>
          </p:cNvPr>
          <p:cNvSpPr/>
          <p:nvPr/>
        </p:nvSpPr>
        <p:spPr>
          <a:xfrm>
            <a:off x="11498356" y="7012939"/>
            <a:ext cx="1383956" cy="59503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i="0" u="none" strike="noStrike" normalizeH="0" baseline="0" dirty="0">
                <a:ln w="0"/>
                <a:solidFill>
                  <a:srgbClr val="15508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Row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521556-301F-E641-B564-8DE118DEE426}"/>
              </a:ext>
            </a:extLst>
          </p:cNvPr>
          <p:cNvSpPr/>
          <p:nvPr/>
        </p:nvSpPr>
        <p:spPr>
          <a:xfrm>
            <a:off x="11496690" y="7863995"/>
            <a:ext cx="1383956" cy="59503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i="0" u="none" strike="noStrike" normalizeH="0" baseline="0" dirty="0">
                <a:ln w="0"/>
                <a:solidFill>
                  <a:srgbClr val="15508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Row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0C0CF6-342A-6640-90A7-E28302ABA5FD}"/>
              </a:ext>
            </a:extLst>
          </p:cNvPr>
          <p:cNvSpPr/>
          <p:nvPr/>
        </p:nvSpPr>
        <p:spPr>
          <a:xfrm>
            <a:off x="11496690" y="8715051"/>
            <a:ext cx="1383956" cy="59503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i="0" u="none" strike="noStrike" normalizeH="0" baseline="0" dirty="0">
                <a:ln w="0"/>
                <a:solidFill>
                  <a:srgbClr val="15508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Row 4</a:t>
            </a:r>
          </a:p>
        </p:txBody>
      </p:sp>
    </p:spTree>
    <p:extLst>
      <p:ext uri="{BB962C8B-B14F-4D97-AF65-F5344CB8AC3E}">
        <p14:creationId xmlns:p14="http://schemas.microsoft.com/office/powerpoint/2010/main" val="24643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808FA-64D0-C040-AE7C-CB5692E092B7}"/>
              </a:ext>
            </a:extLst>
          </p:cNvPr>
          <p:cNvSpPr/>
          <p:nvPr/>
        </p:nvSpPr>
        <p:spPr>
          <a:xfrm>
            <a:off x="7515685" y="1086248"/>
            <a:ext cx="9352627" cy="111825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Combine Horizontally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92D573-2C0C-4F40-BA4D-C0E69746DC18}"/>
              </a:ext>
            </a:extLst>
          </p:cNvPr>
          <p:cNvSpPr/>
          <p:nvPr/>
        </p:nvSpPr>
        <p:spPr>
          <a:xfrm>
            <a:off x="89564" y="4359734"/>
            <a:ext cx="4401879" cy="2133918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Match By Position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890D7-D652-974F-98F0-F9AF4CCB85E2}"/>
              </a:ext>
            </a:extLst>
          </p:cNvPr>
          <p:cNvSpPr/>
          <p:nvPr/>
        </p:nvSpPr>
        <p:spPr>
          <a:xfrm>
            <a:off x="89564" y="11687573"/>
            <a:ext cx="4401879" cy="1118255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bind_col</a:t>
            </a: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A2BEB7-CC03-F543-9609-EF8BB09134E3}"/>
              </a:ext>
            </a:extLst>
          </p:cNvPr>
          <p:cNvSpPr/>
          <p:nvPr/>
        </p:nvSpPr>
        <p:spPr>
          <a:xfrm>
            <a:off x="9143279" y="4359734"/>
            <a:ext cx="6097438" cy="213391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Match By Key Value(s)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629B8-A158-864A-BB6E-0007CEB69A48}"/>
              </a:ext>
            </a:extLst>
          </p:cNvPr>
          <p:cNvSpPr/>
          <p:nvPr/>
        </p:nvSpPr>
        <p:spPr>
          <a:xfrm>
            <a:off x="9143279" y="8021539"/>
            <a:ext cx="6097438" cy="213391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Merge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(Mutating Join)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60D94-A6D4-AC4D-89A5-03ADC1A0818C}"/>
              </a:ext>
            </a:extLst>
          </p:cNvPr>
          <p:cNvSpPr/>
          <p:nvPr/>
        </p:nvSpPr>
        <p:spPr>
          <a:xfrm>
            <a:off x="5040312" y="11691801"/>
            <a:ext cx="4401879" cy="111825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left_join()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E759B1-7BC4-704F-A31C-306548924904}"/>
              </a:ext>
            </a:extLst>
          </p:cNvPr>
          <p:cNvSpPr/>
          <p:nvPr/>
        </p:nvSpPr>
        <p:spPr>
          <a:xfrm>
            <a:off x="9991060" y="11687572"/>
            <a:ext cx="4401879" cy="111825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 err="1">
                <a:solidFill>
                  <a:srgbClr val="FFFFFF"/>
                </a:solidFill>
              </a:rPr>
              <a:t>right</a:t>
            </a:r>
            <a:r>
              <a:rPr kumimoji="0" lang="en-US" sz="66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_join</a:t>
            </a: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848743-6EE3-0146-9663-E6921CA374B6}"/>
              </a:ext>
            </a:extLst>
          </p:cNvPr>
          <p:cNvSpPr/>
          <p:nvPr/>
        </p:nvSpPr>
        <p:spPr>
          <a:xfrm>
            <a:off x="14941808" y="11687572"/>
            <a:ext cx="4401879" cy="111825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 err="1">
                <a:solidFill>
                  <a:srgbClr val="FFFFFF"/>
                </a:solidFill>
              </a:rPr>
              <a:t>full</a:t>
            </a:r>
            <a:r>
              <a:rPr kumimoji="0" lang="en-US" sz="66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_join</a:t>
            </a: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5AEC56-F6E0-7049-A658-8594285587C2}"/>
              </a:ext>
            </a:extLst>
          </p:cNvPr>
          <p:cNvSpPr/>
          <p:nvPr/>
        </p:nvSpPr>
        <p:spPr>
          <a:xfrm>
            <a:off x="19892557" y="11681558"/>
            <a:ext cx="4401879" cy="111825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 err="1">
                <a:solidFill>
                  <a:srgbClr val="FFFFFF"/>
                </a:solidFill>
              </a:rPr>
              <a:t>inner</a:t>
            </a:r>
            <a:r>
              <a:rPr kumimoji="0" lang="en-US" sz="66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_join</a:t>
            </a: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B5DB03-F109-164A-A2EC-EC6951D794DC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12191998" y="2204503"/>
            <a:ext cx="1" cy="2155231"/>
          </a:xfrm>
          <a:prstGeom prst="straightConnector1">
            <a:avLst/>
          </a:prstGeom>
          <a:noFill/>
          <a:ln w="889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72129F1C-57C2-8644-8AEF-C4774F6C33F1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6163637" y="-1668629"/>
            <a:ext cx="2155231" cy="9901495"/>
          </a:xfrm>
          <a:prstGeom prst="bentConnector3">
            <a:avLst>
              <a:gd name="adj1" fmla="val 54587"/>
            </a:avLst>
          </a:prstGeom>
          <a:noFill/>
          <a:ln w="88900" cap="flat">
            <a:solidFill>
              <a:srgbClr val="000000">
                <a:alpha val="30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224256-0188-5442-8E1B-730E88B5F46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2191998" y="6493652"/>
            <a:ext cx="0" cy="1527887"/>
          </a:xfrm>
          <a:prstGeom prst="straightConnector1">
            <a:avLst/>
          </a:prstGeom>
          <a:noFill/>
          <a:ln w="889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4A91B7B-083C-1141-ACA2-C3C13C89111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8948453" y="8448256"/>
            <a:ext cx="1536344" cy="4950746"/>
          </a:xfrm>
          <a:prstGeom prst="bentConnector3">
            <a:avLst/>
          </a:prstGeom>
          <a:noFill/>
          <a:ln w="889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E9707765-59DA-BD4E-A77D-07C3FD82553B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11425942" y="10921513"/>
            <a:ext cx="1532115" cy="2"/>
          </a:xfrm>
          <a:prstGeom prst="bentConnector3">
            <a:avLst/>
          </a:prstGeom>
          <a:noFill/>
          <a:ln w="889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C06D87A-CC7D-354E-847B-218ADE6D08C9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13901316" y="8446139"/>
            <a:ext cx="1532115" cy="4950750"/>
          </a:xfrm>
          <a:prstGeom prst="bentConnector3">
            <a:avLst/>
          </a:prstGeom>
          <a:noFill/>
          <a:ln w="889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7EEFC3F-4AF5-5B42-BCC0-6D5DAA1965A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16379697" y="5967757"/>
            <a:ext cx="1526101" cy="9901499"/>
          </a:xfrm>
          <a:prstGeom prst="bentConnector3">
            <a:avLst/>
          </a:prstGeom>
          <a:noFill/>
          <a:ln w="889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75553F-5F32-684C-8F61-75D708A995D8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290504" y="6493652"/>
            <a:ext cx="0" cy="5193921"/>
          </a:xfrm>
          <a:prstGeom prst="straightConnector1">
            <a:avLst/>
          </a:prstGeom>
          <a:noFill/>
          <a:ln w="88900" cap="flat">
            <a:solidFill>
              <a:srgbClr val="000000">
                <a:alpha val="30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9126557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Data Set Two"/>
          <p:cNvSpPr txBox="1"/>
          <p:nvPr/>
        </p:nvSpPr>
        <p:spPr>
          <a:xfrm>
            <a:off x="16223193" y="4210273"/>
            <a:ext cx="480099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 </a:t>
            </a:r>
            <a:r>
              <a:rPr lang="en-US"/>
              <a:t>Frame</a:t>
            </a:r>
            <a:r>
              <a:t> </a:t>
            </a:r>
            <a:r>
              <a:rPr dirty="0"/>
              <a:t>Two</a:t>
            </a:r>
          </a:p>
        </p:txBody>
      </p:sp>
      <p:sp>
        <p:nvSpPr>
          <p:cNvPr id="161" name="Line"/>
          <p:cNvSpPr/>
          <p:nvPr/>
        </p:nvSpPr>
        <p:spPr>
          <a:xfrm>
            <a:off x="8606207" y="6459401"/>
            <a:ext cx="7171587" cy="863594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2" name="Line"/>
          <p:cNvSpPr/>
          <p:nvPr/>
        </p:nvSpPr>
        <p:spPr>
          <a:xfrm flipV="1">
            <a:off x="8606207" y="6509805"/>
            <a:ext cx="7160813" cy="800655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3" name="Line"/>
          <p:cNvSpPr/>
          <p:nvPr/>
        </p:nvSpPr>
        <p:spPr>
          <a:xfrm>
            <a:off x="8606207" y="8161517"/>
            <a:ext cx="7171587" cy="1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4" name="Line"/>
          <p:cNvSpPr/>
          <p:nvPr/>
        </p:nvSpPr>
        <p:spPr>
          <a:xfrm>
            <a:off x="8606207" y="9012575"/>
            <a:ext cx="7171587" cy="1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5" name="One-to-One"/>
          <p:cNvSpPr txBox="1"/>
          <p:nvPr/>
        </p:nvSpPr>
        <p:spPr>
          <a:xfrm>
            <a:off x="10458449" y="1240462"/>
            <a:ext cx="34671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One-to-One</a:t>
            </a:r>
          </a:p>
        </p:txBody>
      </p:sp>
      <p:graphicFrame>
        <p:nvGraphicFramePr>
          <p:cNvPr id="166" name="Table"/>
          <p:cNvGraphicFramePr/>
          <p:nvPr/>
        </p:nvGraphicFramePr>
        <p:xfrm>
          <a:off x="2901979" y="5132710"/>
          <a:ext cx="5713335" cy="435549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" name="Data Set One"/>
          <p:cNvSpPr txBox="1"/>
          <p:nvPr/>
        </p:nvSpPr>
        <p:spPr>
          <a:xfrm>
            <a:off x="3340517" y="4210273"/>
            <a:ext cx="483626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 </a:t>
            </a:r>
            <a:r>
              <a:rPr lang="en-US"/>
              <a:t>Frame</a:t>
            </a:r>
            <a:r>
              <a:t> </a:t>
            </a:r>
            <a:r>
              <a:rPr dirty="0"/>
              <a:t>One</a:t>
            </a:r>
          </a:p>
        </p:txBody>
      </p:sp>
      <p:graphicFrame>
        <p:nvGraphicFramePr>
          <p:cNvPr id="168" name="Table"/>
          <p:cNvGraphicFramePr/>
          <p:nvPr>
            <p:extLst>
              <p:ext uri="{D42A27DB-BD31-4B8C-83A1-F6EECF244321}">
                <p14:modId xmlns:p14="http://schemas.microsoft.com/office/powerpoint/2010/main" val="1536467120"/>
              </p:ext>
            </p:extLst>
          </p:nvPr>
        </p:nvGraphicFramePr>
        <p:xfrm>
          <a:off x="15767020" y="5132710"/>
          <a:ext cx="5713335" cy="435549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Var5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2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9" name="Data Set Two"/>
          <p:cNvSpPr txBox="1"/>
          <p:nvPr/>
        </p:nvSpPr>
        <p:spPr>
          <a:xfrm>
            <a:off x="16223193" y="4210273"/>
            <a:ext cx="480099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 </a:t>
            </a:r>
            <a:r>
              <a:rPr lang="en-US"/>
              <a:t>Frame</a:t>
            </a:r>
            <a:r>
              <a:t> </a:t>
            </a:r>
            <a:r>
              <a:rPr dirty="0"/>
              <a:t>Two</a:t>
            </a:r>
          </a:p>
        </p:txBody>
      </p:sp>
    </p:spTree>
    <p:extLst>
      <p:ext uri="{BB962C8B-B14F-4D97-AF65-F5344CB8AC3E}">
        <p14:creationId xmlns:p14="http://schemas.microsoft.com/office/powerpoint/2010/main" val="327426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Data Set Two"/>
          <p:cNvSpPr txBox="1"/>
          <p:nvPr/>
        </p:nvSpPr>
        <p:spPr>
          <a:xfrm>
            <a:off x="16223193" y="2489049"/>
            <a:ext cx="480099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 </a:t>
            </a:r>
            <a:r>
              <a:rPr lang="en-US"/>
              <a:t>Frame</a:t>
            </a:r>
            <a:r>
              <a:t> </a:t>
            </a:r>
            <a:r>
              <a:rPr dirty="0"/>
              <a:t>Two</a:t>
            </a:r>
          </a:p>
        </p:txBody>
      </p:sp>
      <p:sp>
        <p:nvSpPr>
          <p:cNvPr id="186" name="One-to-Many"/>
          <p:cNvSpPr txBox="1"/>
          <p:nvPr/>
        </p:nvSpPr>
        <p:spPr>
          <a:xfrm>
            <a:off x="10282237" y="1240462"/>
            <a:ext cx="381952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One-to-Many</a:t>
            </a:r>
          </a:p>
        </p:txBody>
      </p:sp>
      <p:graphicFrame>
        <p:nvGraphicFramePr>
          <p:cNvPr id="187" name="Table"/>
          <p:cNvGraphicFramePr/>
          <p:nvPr/>
        </p:nvGraphicFramePr>
        <p:xfrm>
          <a:off x="2901979" y="5132710"/>
          <a:ext cx="5713335" cy="435549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8" name="Data Set One"/>
          <p:cNvSpPr txBox="1"/>
          <p:nvPr/>
        </p:nvSpPr>
        <p:spPr>
          <a:xfrm>
            <a:off x="3340517" y="4210273"/>
            <a:ext cx="483626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 </a:t>
            </a:r>
            <a:r>
              <a:rPr lang="en-US"/>
              <a:t>Frame</a:t>
            </a:r>
            <a:r>
              <a:t> </a:t>
            </a:r>
            <a:r>
              <a:rPr dirty="0"/>
              <a:t>One</a:t>
            </a:r>
          </a:p>
        </p:txBody>
      </p:sp>
      <p:graphicFrame>
        <p:nvGraphicFramePr>
          <p:cNvPr id="189" name="Table"/>
          <p:cNvGraphicFramePr/>
          <p:nvPr/>
        </p:nvGraphicFramePr>
        <p:xfrm>
          <a:off x="15767020" y="3367109"/>
          <a:ext cx="5713335" cy="78867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Var5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0" name="Line"/>
          <p:cNvSpPr/>
          <p:nvPr/>
        </p:nvSpPr>
        <p:spPr>
          <a:xfrm flipV="1">
            <a:off x="8606207" y="4669390"/>
            <a:ext cx="7171586" cy="1790012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1" name="Line"/>
          <p:cNvSpPr/>
          <p:nvPr/>
        </p:nvSpPr>
        <p:spPr>
          <a:xfrm flipV="1">
            <a:off x="8606207" y="5531812"/>
            <a:ext cx="7171586" cy="927590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2" name="Line"/>
          <p:cNvSpPr/>
          <p:nvPr/>
        </p:nvSpPr>
        <p:spPr>
          <a:xfrm flipV="1">
            <a:off x="8606207" y="6394205"/>
            <a:ext cx="7171586" cy="927590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3" name="Line"/>
          <p:cNvSpPr/>
          <p:nvPr/>
        </p:nvSpPr>
        <p:spPr>
          <a:xfrm>
            <a:off x="8606207" y="7321794"/>
            <a:ext cx="7171586" cy="1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4" name="Line"/>
          <p:cNvSpPr/>
          <p:nvPr/>
        </p:nvSpPr>
        <p:spPr>
          <a:xfrm>
            <a:off x="8606207" y="8230597"/>
            <a:ext cx="7171586" cy="1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5" name="Line"/>
          <p:cNvSpPr/>
          <p:nvPr/>
        </p:nvSpPr>
        <p:spPr>
          <a:xfrm>
            <a:off x="8606207" y="8230598"/>
            <a:ext cx="7171585" cy="865524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6" name="Line"/>
          <p:cNvSpPr/>
          <p:nvPr/>
        </p:nvSpPr>
        <p:spPr>
          <a:xfrm>
            <a:off x="8606207" y="9096139"/>
            <a:ext cx="7171587" cy="887592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7" name="Line"/>
          <p:cNvSpPr/>
          <p:nvPr/>
        </p:nvSpPr>
        <p:spPr>
          <a:xfrm>
            <a:off x="8606207" y="9095019"/>
            <a:ext cx="7171586" cy="1736826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71107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Many-to-Many"/>
          <p:cNvSpPr txBox="1"/>
          <p:nvPr/>
        </p:nvSpPr>
        <p:spPr>
          <a:xfrm>
            <a:off x="10106024" y="1240462"/>
            <a:ext cx="41719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Many-to-Many</a:t>
            </a:r>
          </a:p>
        </p:txBody>
      </p:sp>
      <p:sp>
        <p:nvSpPr>
          <p:cNvPr id="218" name="Data Set One"/>
          <p:cNvSpPr txBox="1"/>
          <p:nvPr/>
        </p:nvSpPr>
        <p:spPr>
          <a:xfrm>
            <a:off x="3340517" y="2467162"/>
            <a:ext cx="483626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 </a:t>
            </a:r>
            <a:r>
              <a:rPr lang="en-US"/>
              <a:t>Frame</a:t>
            </a:r>
            <a:r>
              <a:t> </a:t>
            </a:r>
            <a:r>
              <a:rPr dirty="0"/>
              <a:t>One</a:t>
            </a:r>
          </a:p>
        </p:txBody>
      </p:sp>
      <p:graphicFrame>
        <p:nvGraphicFramePr>
          <p:cNvPr id="219" name="Table"/>
          <p:cNvGraphicFramePr/>
          <p:nvPr/>
        </p:nvGraphicFramePr>
        <p:xfrm>
          <a:off x="2901978" y="3345221"/>
          <a:ext cx="5713335" cy="78867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0" name="Line"/>
          <p:cNvSpPr/>
          <p:nvPr/>
        </p:nvSpPr>
        <p:spPr>
          <a:xfrm>
            <a:off x="8604542" y="4623187"/>
            <a:ext cx="7173251" cy="16923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1" name="Line"/>
          <p:cNvSpPr/>
          <p:nvPr/>
        </p:nvSpPr>
        <p:spPr>
          <a:xfrm>
            <a:off x="8606208" y="5551637"/>
            <a:ext cx="7169921" cy="1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2" name="Data Set Two"/>
          <p:cNvSpPr txBox="1"/>
          <p:nvPr/>
        </p:nvSpPr>
        <p:spPr>
          <a:xfrm>
            <a:off x="16223194" y="2479862"/>
            <a:ext cx="480099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 </a:t>
            </a:r>
            <a:r>
              <a:rPr lang="en-US"/>
              <a:t>Frame</a:t>
            </a:r>
            <a:r>
              <a:t> </a:t>
            </a:r>
            <a:r>
              <a:rPr dirty="0"/>
              <a:t>Two</a:t>
            </a:r>
          </a:p>
        </p:txBody>
      </p:sp>
      <p:graphicFrame>
        <p:nvGraphicFramePr>
          <p:cNvPr id="223" name="Table"/>
          <p:cNvGraphicFramePr/>
          <p:nvPr/>
        </p:nvGraphicFramePr>
        <p:xfrm>
          <a:off x="15767022" y="3357921"/>
          <a:ext cx="5713335" cy="78867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Var5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4" name="Line"/>
          <p:cNvSpPr/>
          <p:nvPr/>
        </p:nvSpPr>
        <p:spPr>
          <a:xfrm>
            <a:off x="8604543" y="4646554"/>
            <a:ext cx="7173250" cy="924215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5" name="Line"/>
          <p:cNvSpPr/>
          <p:nvPr/>
        </p:nvSpPr>
        <p:spPr>
          <a:xfrm flipV="1">
            <a:off x="8606208" y="4657233"/>
            <a:ext cx="7169922" cy="902857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6" name="Line"/>
          <p:cNvSpPr/>
          <p:nvPr/>
        </p:nvSpPr>
        <p:spPr>
          <a:xfrm>
            <a:off x="8604542" y="6393361"/>
            <a:ext cx="7173251" cy="16922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7" name="Line"/>
          <p:cNvSpPr/>
          <p:nvPr/>
        </p:nvSpPr>
        <p:spPr>
          <a:xfrm>
            <a:off x="8606208" y="7321811"/>
            <a:ext cx="7169921" cy="1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8" name="Line"/>
          <p:cNvSpPr/>
          <p:nvPr/>
        </p:nvSpPr>
        <p:spPr>
          <a:xfrm>
            <a:off x="8604543" y="6416728"/>
            <a:ext cx="7173250" cy="924215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9" name="Line"/>
          <p:cNvSpPr/>
          <p:nvPr/>
        </p:nvSpPr>
        <p:spPr>
          <a:xfrm flipV="1">
            <a:off x="8606208" y="6427407"/>
            <a:ext cx="7169922" cy="902857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0" name="Line"/>
          <p:cNvSpPr/>
          <p:nvPr/>
        </p:nvSpPr>
        <p:spPr>
          <a:xfrm>
            <a:off x="8604542" y="8163534"/>
            <a:ext cx="7173251" cy="16923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1" name="Line"/>
          <p:cNvSpPr/>
          <p:nvPr/>
        </p:nvSpPr>
        <p:spPr>
          <a:xfrm>
            <a:off x="8606208" y="9091984"/>
            <a:ext cx="7169921" cy="1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2" name="Line"/>
          <p:cNvSpPr/>
          <p:nvPr/>
        </p:nvSpPr>
        <p:spPr>
          <a:xfrm>
            <a:off x="8604543" y="8186901"/>
            <a:ext cx="7173250" cy="924215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3" name="Line"/>
          <p:cNvSpPr/>
          <p:nvPr/>
        </p:nvSpPr>
        <p:spPr>
          <a:xfrm flipV="1">
            <a:off x="8606208" y="8197580"/>
            <a:ext cx="7169922" cy="902857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4" name="Line"/>
          <p:cNvSpPr/>
          <p:nvPr/>
        </p:nvSpPr>
        <p:spPr>
          <a:xfrm>
            <a:off x="8604542" y="9933708"/>
            <a:ext cx="7173251" cy="16923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5" name="Line"/>
          <p:cNvSpPr/>
          <p:nvPr/>
        </p:nvSpPr>
        <p:spPr>
          <a:xfrm>
            <a:off x="8606208" y="10862157"/>
            <a:ext cx="7169921" cy="1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6" name="Line"/>
          <p:cNvSpPr/>
          <p:nvPr/>
        </p:nvSpPr>
        <p:spPr>
          <a:xfrm>
            <a:off x="8604543" y="9957074"/>
            <a:ext cx="7173250" cy="924215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7" name="Line"/>
          <p:cNvSpPr/>
          <p:nvPr/>
        </p:nvSpPr>
        <p:spPr>
          <a:xfrm flipV="1">
            <a:off x="8606208" y="9967753"/>
            <a:ext cx="7169922" cy="902857"/>
          </a:xfrm>
          <a:prstGeom prst="line">
            <a:avLst/>
          </a:prstGeom>
          <a:ln w="889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03696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Data Set Two"/>
          <p:cNvSpPr txBox="1"/>
          <p:nvPr/>
        </p:nvSpPr>
        <p:spPr>
          <a:xfrm>
            <a:off x="16650396" y="107811"/>
            <a:ext cx="3946593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y Data Frame</a:t>
            </a:r>
            <a:endParaRPr dirty="0"/>
          </a:p>
        </p:txBody>
      </p:sp>
      <p:sp>
        <p:nvSpPr>
          <p:cNvPr id="161" name="Line"/>
          <p:cNvSpPr/>
          <p:nvPr/>
        </p:nvSpPr>
        <p:spPr>
          <a:xfrm>
            <a:off x="8606207" y="2356939"/>
            <a:ext cx="7171587" cy="863594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2" name="Line"/>
          <p:cNvSpPr/>
          <p:nvPr/>
        </p:nvSpPr>
        <p:spPr>
          <a:xfrm flipV="1">
            <a:off x="8606207" y="2407343"/>
            <a:ext cx="7160813" cy="800655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3" name="Line"/>
          <p:cNvSpPr/>
          <p:nvPr/>
        </p:nvSpPr>
        <p:spPr>
          <a:xfrm>
            <a:off x="8606207" y="4059055"/>
            <a:ext cx="7171587" cy="1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4" name="Line"/>
          <p:cNvSpPr/>
          <p:nvPr/>
        </p:nvSpPr>
        <p:spPr>
          <a:xfrm>
            <a:off x="8606207" y="4910113"/>
            <a:ext cx="7171587" cy="1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5" name="One-to-One"/>
          <p:cNvSpPr txBox="1"/>
          <p:nvPr/>
        </p:nvSpPr>
        <p:spPr>
          <a:xfrm>
            <a:off x="10576947" y="30868"/>
            <a:ext cx="322844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6000" b="1" dirty="0"/>
              <a:t>left_join()</a:t>
            </a:r>
            <a:endParaRPr sz="6000" b="1" dirty="0"/>
          </a:p>
        </p:txBody>
      </p:sp>
      <p:graphicFrame>
        <p:nvGraphicFramePr>
          <p:cNvPr id="166" name="Table"/>
          <p:cNvGraphicFramePr/>
          <p:nvPr>
            <p:extLst>
              <p:ext uri="{D42A27DB-BD31-4B8C-83A1-F6EECF244321}">
                <p14:modId xmlns:p14="http://schemas.microsoft.com/office/powerpoint/2010/main" val="3746524066"/>
              </p:ext>
            </p:extLst>
          </p:nvPr>
        </p:nvGraphicFramePr>
        <p:xfrm>
          <a:off x="2901979" y="1030248"/>
          <a:ext cx="5713335" cy="522659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sym typeface="Helvetica"/>
                        </a:rPr>
                        <a:t>Var1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bg1"/>
                          </a:solidFill>
                          <a:sym typeface="Helvetica"/>
                        </a:rPr>
                        <a:t>Var2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bg1"/>
                          </a:solidFill>
                          <a:sym typeface="Helvetica"/>
                        </a:rPr>
                        <a:t>Var3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6</a:t>
                      </a:r>
                      <a:endParaRPr sz="36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3585742054"/>
                  </a:ext>
                </a:extLst>
              </a:tr>
            </a:tbl>
          </a:graphicData>
        </a:graphic>
      </p:graphicFrame>
      <p:sp>
        <p:nvSpPr>
          <p:cNvPr id="167" name="Data Set One"/>
          <p:cNvSpPr txBox="1"/>
          <p:nvPr/>
        </p:nvSpPr>
        <p:spPr>
          <a:xfrm>
            <a:off x="3785351" y="107811"/>
            <a:ext cx="3946593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x Data Frame</a:t>
            </a:r>
            <a:endParaRPr dirty="0"/>
          </a:p>
        </p:txBody>
      </p:sp>
      <p:graphicFrame>
        <p:nvGraphicFramePr>
          <p:cNvPr id="168" name="Table"/>
          <p:cNvGraphicFramePr/>
          <p:nvPr>
            <p:extLst>
              <p:ext uri="{D42A27DB-BD31-4B8C-83A1-F6EECF244321}">
                <p14:modId xmlns:p14="http://schemas.microsoft.com/office/powerpoint/2010/main" val="3879134858"/>
              </p:ext>
            </p:extLst>
          </p:nvPr>
        </p:nvGraphicFramePr>
        <p:xfrm>
          <a:off x="15767020" y="1030248"/>
          <a:ext cx="5713335" cy="522659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sym typeface="Helvetica"/>
                        </a:rPr>
                        <a:t>Var1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bg1"/>
                          </a:solidFill>
                          <a:sym typeface="Helvetica"/>
                        </a:rPr>
                        <a:t>Var4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bg1"/>
                          </a:solidFill>
                          <a:sym typeface="Helvetica"/>
                        </a:rPr>
                        <a:t>Var5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2</a:t>
                      </a:r>
                      <a:endParaRPr sz="36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</a:t>
                      </a:r>
                      <a:endParaRPr sz="36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5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84046"/>
                  </a:ext>
                </a:extLst>
              </a:tr>
            </a:tbl>
          </a:graphicData>
        </a:graphic>
      </p:graphicFrame>
      <p:graphicFrame>
        <p:nvGraphicFramePr>
          <p:cNvPr id="12" name="Table">
            <a:extLst>
              <a:ext uri="{FF2B5EF4-FFF2-40B4-BE49-F238E27FC236}">
                <a16:creationId xmlns:a16="http://schemas.microsoft.com/office/drawing/2014/main" id="{A07D9338-7173-8D43-A8CC-217A44C957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175524"/>
              </p:ext>
            </p:extLst>
          </p:nvPr>
        </p:nvGraphicFramePr>
        <p:xfrm>
          <a:off x="6251786" y="7384261"/>
          <a:ext cx="11874500" cy="622963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7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827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Var1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Var2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Var3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Var4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Var5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6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NA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NA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867531"/>
                  </a:ext>
                </a:extLst>
              </a:tr>
            </a:tbl>
          </a:graphicData>
        </a:graphic>
      </p:graphicFrame>
      <p:sp>
        <p:nvSpPr>
          <p:cNvPr id="13" name="Combined">
            <a:extLst>
              <a:ext uri="{FF2B5EF4-FFF2-40B4-BE49-F238E27FC236}">
                <a16:creationId xmlns:a16="http://schemas.microsoft.com/office/drawing/2014/main" id="{940A4410-E91B-CC40-BCB7-5ED9D8623E2A}"/>
              </a:ext>
            </a:extLst>
          </p:cNvPr>
          <p:cNvSpPr txBox="1"/>
          <p:nvPr/>
        </p:nvSpPr>
        <p:spPr>
          <a:xfrm>
            <a:off x="11247272" y="6443865"/>
            <a:ext cx="1883529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Result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35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Data Set Two"/>
          <p:cNvSpPr txBox="1"/>
          <p:nvPr/>
        </p:nvSpPr>
        <p:spPr>
          <a:xfrm>
            <a:off x="16650396" y="107811"/>
            <a:ext cx="3946593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y Data Frame</a:t>
            </a:r>
            <a:endParaRPr dirty="0"/>
          </a:p>
        </p:txBody>
      </p:sp>
      <p:sp>
        <p:nvSpPr>
          <p:cNvPr id="161" name="Line"/>
          <p:cNvSpPr/>
          <p:nvPr/>
        </p:nvSpPr>
        <p:spPr>
          <a:xfrm>
            <a:off x="8606207" y="2356939"/>
            <a:ext cx="7171587" cy="863594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2" name="Line"/>
          <p:cNvSpPr/>
          <p:nvPr/>
        </p:nvSpPr>
        <p:spPr>
          <a:xfrm flipV="1">
            <a:off x="8606207" y="2407343"/>
            <a:ext cx="7160813" cy="800655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3" name="Line"/>
          <p:cNvSpPr/>
          <p:nvPr/>
        </p:nvSpPr>
        <p:spPr>
          <a:xfrm>
            <a:off x="8606207" y="4059055"/>
            <a:ext cx="7171587" cy="1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4" name="Line"/>
          <p:cNvSpPr/>
          <p:nvPr/>
        </p:nvSpPr>
        <p:spPr>
          <a:xfrm>
            <a:off x="8606207" y="4910113"/>
            <a:ext cx="7171587" cy="1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5" name="One-to-One"/>
          <p:cNvSpPr txBox="1"/>
          <p:nvPr/>
        </p:nvSpPr>
        <p:spPr>
          <a:xfrm>
            <a:off x="10320468" y="30868"/>
            <a:ext cx="374140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6000" b="1" dirty="0" err="1"/>
              <a:t>right_join</a:t>
            </a:r>
            <a:r>
              <a:rPr lang="en-US" sz="6000" b="1" dirty="0"/>
              <a:t>()</a:t>
            </a:r>
            <a:endParaRPr sz="6000" b="1" dirty="0"/>
          </a:p>
        </p:txBody>
      </p:sp>
      <p:graphicFrame>
        <p:nvGraphicFramePr>
          <p:cNvPr id="166" name="Table"/>
          <p:cNvGraphicFramePr/>
          <p:nvPr>
            <p:extLst>
              <p:ext uri="{D42A27DB-BD31-4B8C-83A1-F6EECF244321}">
                <p14:modId xmlns:p14="http://schemas.microsoft.com/office/powerpoint/2010/main" val="3419414719"/>
              </p:ext>
            </p:extLst>
          </p:nvPr>
        </p:nvGraphicFramePr>
        <p:xfrm>
          <a:off x="2901979" y="1030248"/>
          <a:ext cx="5713335" cy="522659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sym typeface="Helvetica"/>
                        </a:rPr>
                        <a:t>Var1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bg1"/>
                          </a:solidFill>
                          <a:sym typeface="Helvetica"/>
                        </a:rPr>
                        <a:t>Var2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bg1"/>
                          </a:solidFill>
                          <a:sym typeface="Helvetica"/>
                        </a:rPr>
                        <a:t>Var3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6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42054"/>
                  </a:ext>
                </a:extLst>
              </a:tr>
            </a:tbl>
          </a:graphicData>
        </a:graphic>
      </p:graphicFrame>
      <p:sp>
        <p:nvSpPr>
          <p:cNvPr id="167" name="Data Set One"/>
          <p:cNvSpPr txBox="1"/>
          <p:nvPr/>
        </p:nvSpPr>
        <p:spPr>
          <a:xfrm>
            <a:off x="3785351" y="107811"/>
            <a:ext cx="3946593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x Data Frame</a:t>
            </a:r>
            <a:endParaRPr dirty="0"/>
          </a:p>
        </p:txBody>
      </p:sp>
      <p:graphicFrame>
        <p:nvGraphicFramePr>
          <p:cNvPr id="168" name="Table"/>
          <p:cNvGraphicFramePr/>
          <p:nvPr>
            <p:extLst>
              <p:ext uri="{D42A27DB-BD31-4B8C-83A1-F6EECF244321}">
                <p14:modId xmlns:p14="http://schemas.microsoft.com/office/powerpoint/2010/main" val="3482779854"/>
              </p:ext>
            </p:extLst>
          </p:nvPr>
        </p:nvGraphicFramePr>
        <p:xfrm>
          <a:off x="15767020" y="1030248"/>
          <a:ext cx="5713335" cy="522659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sym typeface="Helvetica"/>
                        </a:rPr>
                        <a:t>Var1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bg1"/>
                          </a:solidFill>
                          <a:sym typeface="Helvetica"/>
                        </a:rPr>
                        <a:t>Var4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bg1"/>
                          </a:solidFill>
                          <a:sym typeface="Helvetica"/>
                        </a:rPr>
                        <a:t>Var5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2</a:t>
                      </a:r>
                      <a:endParaRPr sz="36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</a:t>
                      </a:r>
                      <a:endParaRPr sz="36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5</a:t>
                      </a:r>
                      <a:endParaRPr sz="36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3324484046"/>
                  </a:ext>
                </a:extLst>
              </a:tr>
            </a:tbl>
          </a:graphicData>
        </a:graphic>
      </p:graphicFrame>
      <p:graphicFrame>
        <p:nvGraphicFramePr>
          <p:cNvPr id="12" name="Table">
            <a:extLst>
              <a:ext uri="{FF2B5EF4-FFF2-40B4-BE49-F238E27FC236}">
                <a16:creationId xmlns:a16="http://schemas.microsoft.com/office/drawing/2014/main" id="{A07D9338-7173-8D43-A8CC-217A44C957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0455785"/>
              </p:ext>
            </p:extLst>
          </p:nvPr>
        </p:nvGraphicFramePr>
        <p:xfrm>
          <a:off x="6251786" y="7384261"/>
          <a:ext cx="11874500" cy="622963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7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827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Var1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Var2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Var3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Var4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Var5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5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NA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NA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867531"/>
                  </a:ext>
                </a:extLst>
              </a:tr>
            </a:tbl>
          </a:graphicData>
        </a:graphic>
      </p:graphicFrame>
      <p:sp>
        <p:nvSpPr>
          <p:cNvPr id="13" name="Combined">
            <a:extLst>
              <a:ext uri="{FF2B5EF4-FFF2-40B4-BE49-F238E27FC236}">
                <a16:creationId xmlns:a16="http://schemas.microsoft.com/office/drawing/2014/main" id="{940A4410-E91B-CC40-BCB7-5ED9D8623E2A}"/>
              </a:ext>
            </a:extLst>
          </p:cNvPr>
          <p:cNvSpPr txBox="1"/>
          <p:nvPr/>
        </p:nvSpPr>
        <p:spPr>
          <a:xfrm>
            <a:off x="11247272" y="6443865"/>
            <a:ext cx="1883529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Result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69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Data Set Two"/>
          <p:cNvSpPr txBox="1"/>
          <p:nvPr/>
        </p:nvSpPr>
        <p:spPr>
          <a:xfrm>
            <a:off x="16650396" y="107811"/>
            <a:ext cx="3946593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y Data Frame</a:t>
            </a:r>
            <a:endParaRPr dirty="0"/>
          </a:p>
        </p:txBody>
      </p:sp>
      <p:sp>
        <p:nvSpPr>
          <p:cNvPr id="161" name="Line"/>
          <p:cNvSpPr/>
          <p:nvPr/>
        </p:nvSpPr>
        <p:spPr>
          <a:xfrm>
            <a:off x="8606207" y="2356939"/>
            <a:ext cx="7171587" cy="863594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2" name="Line"/>
          <p:cNvSpPr/>
          <p:nvPr/>
        </p:nvSpPr>
        <p:spPr>
          <a:xfrm flipV="1">
            <a:off x="8606207" y="2407343"/>
            <a:ext cx="7160813" cy="800655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3" name="Line"/>
          <p:cNvSpPr/>
          <p:nvPr/>
        </p:nvSpPr>
        <p:spPr>
          <a:xfrm>
            <a:off x="8606207" y="4059055"/>
            <a:ext cx="7171587" cy="1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4" name="Line"/>
          <p:cNvSpPr/>
          <p:nvPr/>
        </p:nvSpPr>
        <p:spPr>
          <a:xfrm>
            <a:off x="8606207" y="4910113"/>
            <a:ext cx="7171587" cy="1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5" name="One-to-One"/>
          <p:cNvSpPr txBox="1"/>
          <p:nvPr/>
        </p:nvSpPr>
        <p:spPr>
          <a:xfrm>
            <a:off x="10598589" y="30868"/>
            <a:ext cx="3185167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6000" b="1" dirty="0" err="1"/>
              <a:t>full_join</a:t>
            </a:r>
            <a:r>
              <a:rPr lang="en-US" sz="6000" b="1" dirty="0"/>
              <a:t>()</a:t>
            </a:r>
            <a:endParaRPr sz="6000" b="1" dirty="0"/>
          </a:p>
        </p:txBody>
      </p:sp>
      <p:sp>
        <p:nvSpPr>
          <p:cNvPr id="167" name="Data Set One"/>
          <p:cNvSpPr txBox="1"/>
          <p:nvPr/>
        </p:nvSpPr>
        <p:spPr>
          <a:xfrm>
            <a:off x="3785351" y="107811"/>
            <a:ext cx="3946593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x Data Frame</a:t>
            </a:r>
            <a:endParaRPr dirty="0"/>
          </a:p>
        </p:txBody>
      </p:sp>
      <p:graphicFrame>
        <p:nvGraphicFramePr>
          <p:cNvPr id="168" name="Table"/>
          <p:cNvGraphicFramePr/>
          <p:nvPr/>
        </p:nvGraphicFramePr>
        <p:xfrm>
          <a:off x="15767020" y="1030248"/>
          <a:ext cx="5713335" cy="522659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sym typeface="Helvetica"/>
                        </a:rPr>
                        <a:t>Var1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bg1"/>
                          </a:solidFill>
                          <a:sym typeface="Helvetica"/>
                        </a:rPr>
                        <a:t>Var4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bg1"/>
                          </a:solidFill>
                          <a:sym typeface="Helvetica"/>
                        </a:rPr>
                        <a:t>Var5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2</a:t>
                      </a:r>
                      <a:endParaRPr sz="36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</a:t>
                      </a:r>
                      <a:endParaRPr sz="36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5</a:t>
                      </a:r>
                      <a:endParaRPr sz="36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3324484046"/>
                  </a:ext>
                </a:extLst>
              </a:tr>
            </a:tbl>
          </a:graphicData>
        </a:graphic>
      </p:graphicFrame>
      <p:graphicFrame>
        <p:nvGraphicFramePr>
          <p:cNvPr id="12" name="Table">
            <a:extLst>
              <a:ext uri="{FF2B5EF4-FFF2-40B4-BE49-F238E27FC236}">
                <a16:creationId xmlns:a16="http://schemas.microsoft.com/office/drawing/2014/main" id="{A07D9338-7173-8D43-A8CC-217A44C957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7621695"/>
              </p:ext>
            </p:extLst>
          </p:nvPr>
        </p:nvGraphicFramePr>
        <p:xfrm>
          <a:off x="6251786" y="6395713"/>
          <a:ext cx="11874500" cy="7267911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7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827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Var1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Var2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Var3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Var4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Var5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5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NA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NA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867531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6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NA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NA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458987"/>
                  </a:ext>
                </a:extLst>
              </a:tr>
            </a:tbl>
          </a:graphicData>
        </a:graphic>
      </p:graphicFrame>
      <p:sp>
        <p:nvSpPr>
          <p:cNvPr id="13" name="Combined">
            <a:extLst>
              <a:ext uri="{FF2B5EF4-FFF2-40B4-BE49-F238E27FC236}">
                <a16:creationId xmlns:a16="http://schemas.microsoft.com/office/drawing/2014/main" id="{940A4410-E91B-CC40-BCB7-5ED9D8623E2A}"/>
              </a:ext>
            </a:extLst>
          </p:cNvPr>
          <p:cNvSpPr txBox="1"/>
          <p:nvPr/>
        </p:nvSpPr>
        <p:spPr>
          <a:xfrm>
            <a:off x="11247272" y="5455317"/>
            <a:ext cx="1883529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Result</a:t>
            </a:r>
            <a:endParaRPr dirty="0"/>
          </a:p>
        </p:txBody>
      </p:sp>
      <p:graphicFrame>
        <p:nvGraphicFramePr>
          <p:cNvPr id="14" name="Table">
            <a:extLst>
              <a:ext uri="{FF2B5EF4-FFF2-40B4-BE49-F238E27FC236}">
                <a16:creationId xmlns:a16="http://schemas.microsoft.com/office/drawing/2014/main" id="{BFA0E5C6-1583-5343-8EED-F4555F2AB1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2949350"/>
              </p:ext>
            </p:extLst>
          </p:nvPr>
        </p:nvGraphicFramePr>
        <p:xfrm>
          <a:off x="2901979" y="1030248"/>
          <a:ext cx="5713335" cy="522659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sym typeface="Helvetica"/>
                        </a:rPr>
                        <a:t>Var1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bg1"/>
                          </a:solidFill>
                          <a:sym typeface="Helvetica"/>
                        </a:rPr>
                        <a:t>Var2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bg1"/>
                          </a:solidFill>
                          <a:sym typeface="Helvetica"/>
                        </a:rPr>
                        <a:t>Var3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6</a:t>
                      </a:r>
                      <a:endParaRPr sz="36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358574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14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muv-map-transparent.png" descr="muv-map-transpar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773" y="147687"/>
            <a:ext cx="14704454" cy="7605056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tar"/>
          <p:cNvSpPr/>
          <p:nvPr/>
        </p:nvSpPr>
        <p:spPr>
          <a:xfrm>
            <a:off x="16365729" y="1940467"/>
            <a:ext cx="1537554" cy="1462301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Star"/>
          <p:cNvSpPr/>
          <p:nvPr/>
        </p:nvSpPr>
        <p:spPr>
          <a:xfrm>
            <a:off x="11423223" y="4472767"/>
            <a:ext cx="1537554" cy="146230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Star"/>
          <p:cNvSpPr/>
          <p:nvPr/>
        </p:nvSpPr>
        <p:spPr>
          <a:xfrm>
            <a:off x="5366070" y="3027611"/>
            <a:ext cx="1537554" cy="146230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tar"/>
          <p:cNvSpPr/>
          <p:nvPr/>
        </p:nvSpPr>
        <p:spPr>
          <a:xfrm>
            <a:off x="9244455" y="2713271"/>
            <a:ext cx="1537553" cy="1462301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Line"/>
          <p:cNvSpPr/>
          <p:nvPr/>
        </p:nvSpPr>
        <p:spPr>
          <a:xfrm>
            <a:off x="12194384" y="5624839"/>
            <a:ext cx="1" cy="2782044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3" name="Line"/>
          <p:cNvSpPr/>
          <p:nvPr/>
        </p:nvSpPr>
        <p:spPr>
          <a:xfrm>
            <a:off x="9972890" y="3861291"/>
            <a:ext cx="1580279" cy="4600138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4" name="Line"/>
          <p:cNvSpPr/>
          <p:nvPr/>
        </p:nvSpPr>
        <p:spPr>
          <a:xfrm>
            <a:off x="6475850" y="3871275"/>
            <a:ext cx="3872485" cy="4590154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5" name="Line"/>
          <p:cNvSpPr/>
          <p:nvPr/>
        </p:nvSpPr>
        <p:spPr>
          <a:xfrm flipH="1">
            <a:off x="12830832" y="2832246"/>
            <a:ext cx="3997563" cy="5629183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graphicFrame>
        <p:nvGraphicFramePr>
          <p:cNvPr id="14" name="Table">
            <a:extLst>
              <a:ext uri="{FF2B5EF4-FFF2-40B4-BE49-F238E27FC236}">
                <a16:creationId xmlns:a16="http://schemas.microsoft.com/office/drawing/2014/main" id="{EE52E591-93CE-E448-A94D-5B88D94C39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6817065"/>
              </p:ext>
            </p:extLst>
          </p:nvPr>
        </p:nvGraphicFramePr>
        <p:xfrm>
          <a:off x="9933772" y="8461429"/>
          <a:ext cx="4516456" cy="484465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129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X1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X2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X3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X4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Star">
            <a:extLst>
              <a:ext uri="{FF2B5EF4-FFF2-40B4-BE49-F238E27FC236}">
                <a16:creationId xmlns:a16="http://schemas.microsoft.com/office/drawing/2014/main" id="{157E44DF-77AA-0A40-86EB-88857A628F13}"/>
              </a:ext>
            </a:extLst>
          </p:cNvPr>
          <p:cNvSpPr/>
          <p:nvPr/>
        </p:nvSpPr>
        <p:spPr>
          <a:xfrm>
            <a:off x="14973252" y="5561524"/>
            <a:ext cx="1537554" cy="1462301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6F178229-5F7A-1142-ACB1-D0DA5CC94CB9}"/>
              </a:ext>
            </a:extLst>
          </p:cNvPr>
          <p:cNvSpPr/>
          <p:nvPr/>
        </p:nvSpPr>
        <p:spPr>
          <a:xfrm flipH="1">
            <a:off x="13845374" y="6999128"/>
            <a:ext cx="1333289" cy="1462301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Data Set Two"/>
          <p:cNvSpPr txBox="1"/>
          <p:nvPr/>
        </p:nvSpPr>
        <p:spPr>
          <a:xfrm>
            <a:off x="16650396" y="107811"/>
            <a:ext cx="3946593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y Data Frame</a:t>
            </a:r>
            <a:endParaRPr dirty="0"/>
          </a:p>
        </p:txBody>
      </p:sp>
      <p:sp>
        <p:nvSpPr>
          <p:cNvPr id="161" name="Line"/>
          <p:cNvSpPr/>
          <p:nvPr/>
        </p:nvSpPr>
        <p:spPr>
          <a:xfrm>
            <a:off x="8606207" y="2356939"/>
            <a:ext cx="7171587" cy="863594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2" name="Line"/>
          <p:cNvSpPr/>
          <p:nvPr/>
        </p:nvSpPr>
        <p:spPr>
          <a:xfrm flipV="1">
            <a:off x="8606207" y="2407343"/>
            <a:ext cx="7160813" cy="800655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3" name="Line"/>
          <p:cNvSpPr/>
          <p:nvPr/>
        </p:nvSpPr>
        <p:spPr>
          <a:xfrm>
            <a:off x="8606207" y="4059055"/>
            <a:ext cx="7171587" cy="1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4" name="Line"/>
          <p:cNvSpPr/>
          <p:nvPr/>
        </p:nvSpPr>
        <p:spPr>
          <a:xfrm>
            <a:off x="8606207" y="4910113"/>
            <a:ext cx="7171587" cy="1"/>
          </a:xfrm>
          <a:prstGeom prst="line">
            <a:avLst/>
          </a:prstGeom>
          <a:ln w="1270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5" name="One-to-One"/>
          <p:cNvSpPr txBox="1"/>
          <p:nvPr/>
        </p:nvSpPr>
        <p:spPr>
          <a:xfrm>
            <a:off x="10235508" y="30868"/>
            <a:ext cx="391132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6000" b="1" dirty="0" err="1"/>
              <a:t>inner_join</a:t>
            </a:r>
            <a:r>
              <a:rPr lang="en-US" sz="6000" b="1" dirty="0"/>
              <a:t>()</a:t>
            </a:r>
            <a:endParaRPr sz="6000" b="1" dirty="0"/>
          </a:p>
        </p:txBody>
      </p:sp>
      <p:graphicFrame>
        <p:nvGraphicFramePr>
          <p:cNvPr id="166" name="Table"/>
          <p:cNvGraphicFramePr/>
          <p:nvPr/>
        </p:nvGraphicFramePr>
        <p:xfrm>
          <a:off x="2901979" y="1030248"/>
          <a:ext cx="5713335" cy="522659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sym typeface="Helvetica"/>
                        </a:rPr>
                        <a:t>Var1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bg1"/>
                          </a:solidFill>
                          <a:sym typeface="Helvetica"/>
                        </a:rPr>
                        <a:t>Var2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bg1"/>
                          </a:solidFill>
                          <a:sym typeface="Helvetica"/>
                        </a:rPr>
                        <a:t>Var3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6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42054"/>
                  </a:ext>
                </a:extLst>
              </a:tr>
            </a:tbl>
          </a:graphicData>
        </a:graphic>
      </p:graphicFrame>
      <p:sp>
        <p:nvSpPr>
          <p:cNvPr id="167" name="Data Set One"/>
          <p:cNvSpPr txBox="1"/>
          <p:nvPr/>
        </p:nvSpPr>
        <p:spPr>
          <a:xfrm>
            <a:off x="3785351" y="107811"/>
            <a:ext cx="3946593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x Data Frame</a:t>
            </a:r>
            <a:endParaRPr dirty="0"/>
          </a:p>
        </p:txBody>
      </p:sp>
      <p:graphicFrame>
        <p:nvGraphicFramePr>
          <p:cNvPr id="12" name="Table">
            <a:extLst>
              <a:ext uri="{FF2B5EF4-FFF2-40B4-BE49-F238E27FC236}">
                <a16:creationId xmlns:a16="http://schemas.microsoft.com/office/drawing/2014/main" id="{A07D9338-7173-8D43-A8CC-217A44C957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861815"/>
              </p:ext>
            </p:extLst>
          </p:nvPr>
        </p:nvGraphicFramePr>
        <p:xfrm>
          <a:off x="6251786" y="7384261"/>
          <a:ext cx="11874500" cy="519136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7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827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Var1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Var2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Var3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Var4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Var5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82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Combined">
            <a:extLst>
              <a:ext uri="{FF2B5EF4-FFF2-40B4-BE49-F238E27FC236}">
                <a16:creationId xmlns:a16="http://schemas.microsoft.com/office/drawing/2014/main" id="{940A4410-E91B-CC40-BCB7-5ED9D8623E2A}"/>
              </a:ext>
            </a:extLst>
          </p:cNvPr>
          <p:cNvSpPr txBox="1"/>
          <p:nvPr/>
        </p:nvSpPr>
        <p:spPr>
          <a:xfrm>
            <a:off x="11247272" y="6443865"/>
            <a:ext cx="1883529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Result</a:t>
            </a:r>
            <a:endParaRPr dirty="0"/>
          </a:p>
        </p:txBody>
      </p:sp>
      <p:graphicFrame>
        <p:nvGraphicFramePr>
          <p:cNvPr id="14" name="Table">
            <a:extLst>
              <a:ext uri="{FF2B5EF4-FFF2-40B4-BE49-F238E27FC236}">
                <a16:creationId xmlns:a16="http://schemas.microsoft.com/office/drawing/2014/main" id="{2B2FE7FA-1969-3E45-BD06-10F38115D6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1588471"/>
              </p:ext>
            </p:extLst>
          </p:nvPr>
        </p:nvGraphicFramePr>
        <p:xfrm>
          <a:off x="15767020" y="1030248"/>
          <a:ext cx="5713335" cy="522659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sym typeface="Helvetica"/>
                        </a:rPr>
                        <a:t>Var1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bg1"/>
                          </a:solidFill>
                          <a:sym typeface="Helvetica"/>
                        </a:rPr>
                        <a:t>Var4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bg1"/>
                          </a:solidFill>
                          <a:sym typeface="Helvetica"/>
                        </a:rPr>
                        <a:t>Var5</a:t>
                      </a:r>
                      <a:endParaRPr sz="3600" b="1" dirty="0">
                        <a:solidFill>
                          <a:schemeClr val="bg1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2</a:t>
                      </a:r>
                      <a:endParaRPr sz="36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1</a:t>
                      </a:r>
                      <a:endParaRPr sz="36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/>
                        <a:t>5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84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31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Wwalczyszyn-Android-Style-Calendar.png" descr="Wwalczyszyn-Android-Style-Calend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1689875"/>
            <a:ext cx="3251200" cy="325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Wwalczyszyn-Android-Style-Calendar.png" descr="Wwalczyszyn-Android-Style-Calend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050" y="1689875"/>
            <a:ext cx="3251200" cy="325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Wwalczyszyn-Android-Style-Calendar.png" descr="Wwalczyszyn-Android-Style-Calend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00" y="1689875"/>
            <a:ext cx="3251200" cy="325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Wwalczyszyn-Android-Style-Calendar.png" descr="Wwalczyszyn-Android-Style-Calend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2750" y="1689875"/>
            <a:ext cx="3251200" cy="325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Wwalczyszyn-Android-Style-Calendar.png" descr="Wwalczyszyn-Android-Style-Calend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9100" y="1689875"/>
            <a:ext cx="3251200" cy="3251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Line"/>
          <p:cNvSpPr/>
          <p:nvPr/>
        </p:nvSpPr>
        <p:spPr>
          <a:xfrm>
            <a:off x="2040735" y="4663027"/>
            <a:ext cx="7960500" cy="384290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6" name="Line"/>
          <p:cNvSpPr/>
          <p:nvPr/>
        </p:nvSpPr>
        <p:spPr>
          <a:xfrm>
            <a:off x="7118643" y="4663026"/>
            <a:ext cx="4002068" cy="377723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7" name="Line"/>
          <p:cNvSpPr/>
          <p:nvPr/>
        </p:nvSpPr>
        <p:spPr>
          <a:xfrm>
            <a:off x="12224653" y="4663026"/>
            <a:ext cx="34809" cy="375052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8" name="Line"/>
          <p:cNvSpPr/>
          <p:nvPr/>
        </p:nvSpPr>
        <p:spPr>
          <a:xfrm flipH="1">
            <a:off x="13363404" y="4707160"/>
            <a:ext cx="3955192" cy="370639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9" name="Line"/>
          <p:cNvSpPr/>
          <p:nvPr/>
        </p:nvSpPr>
        <p:spPr>
          <a:xfrm flipH="1">
            <a:off x="14517689" y="4685092"/>
            <a:ext cx="7890445" cy="375516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0" name="JAN"/>
          <p:cNvSpPr txBox="1"/>
          <p:nvPr/>
        </p:nvSpPr>
        <p:spPr>
          <a:xfrm>
            <a:off x="1362392" y="887390"/>
            <a:ext cx="13138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t>JAN</a:t>
            </a:r>
          </a:p>
        </p:txBody>
      </p:sp>
      <p:sp>
        <p:nvSpPr>
          <p:cNvPr id="161" name="FEB"/>
          <p:cNvSpPr txBox="1"/>
          <p:nvPr/>
        </p:nvSpPr>
        <p:spPr>
          <a:xfrm>
            <a:off x="6466205" y="887390"/>
            <a:ext cx="12788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t>FEB</a:t>
            </a:r>
          </a:p>
        </p:txBody>
      </p:sp>
      <p:sp>
        <p:nvSpPr>
          <p:cNvPr id="162" name="MAR"/>
          <p:cNvSpPr txBox="1"/>
          <p:nvPr/>
        </p:nvSpPr>
        <p:spPr>
          <a:xfrm>
            <a:off x="11429365" y="887390"/>
            <a:ext cx="14903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t>MAR</a:t>
            </a:r>
          </a:p>
        </p:txBody>
      </p:sp>
      <p:sp>
        <p:nvSpPr>
          <p:cNvPr id="163" name="APR"/>
          <p:cNvSpPr txBox="1"/>
          <p:nvPr/>
        </p:nvSpPr>
        <p:spPr>
          <a:xfrm>
            <a:off x="16603662" y="887390"/>
            <a:ext cx="13493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t>APR</a:t>
            </a:r>
          </a:p>
        </p:txBody>
      </p:sp>
      <p:sp>
        <p:nvSpPr>
          <p:cNvPr id="164" name="MAY"/>
          <p:cNvSpPr txBox="1"/>
          <p:nvPr/>
        </p:nvSpPr>
        <p:spPr>
          <a:xfrm>
            <a:off x="21674336" y="887390"/>
            <a:ext cx="14077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t>MAY</a:t>
            </a:r>
          </a:p>
        </p:txBody>
      </p:sp>
      <p:graphicFrame>
        <p:nvGraphicFramePr>
          <p:cNvPr id="20" name="Table">
            <a:extLst>
              <a:ext uri="{FF2B5EF4-FFF2-40B4-BE49-F238E27FC236}">
                <a16:creationId xmlns:a16="http://schemas.microsoft.com/office/drawing/2014/main" id="{54DA4239-3EF6-1E44-BA27-188FF51D0B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272490"/>
              </p:ext>
            </p:extLst>
          </p:nvPr>
        </p:nvGraphicFramePr>
        <p:xfrm>
          <a:off x="10001234" y="8462326"/>
          <a:ext cx="4516456" cy="484465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129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X1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X2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X3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X4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ine"/>
          <p:cNvSpPr/>
          <p:nvPr/>
        </p:nvSpPr>
        <p:spPr>
          <a:xfrm>
            <a:off x="4719458" y="4289439"/>
            <a:ext cx="5729757" cy="4142729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0" name="Line"/>
          <p:cNvSpPr/>
          <p:nvPr/>
        </p:nvSpPr>
        <p:spPr>
          <a:xfrm>
            <a:off x="12160409" y="4704096"/>
            <a:ext cx="34809" cy="375052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171" name="brain-990x622.png" descr="brain-990x6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42" y="40197"/>
            <a:ext cx="6935673" cy="4357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121023100940-large.jpg" descr="121023100940-lar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0646" y="-289825"/>
            <a:ext cx="5397458" cy="5397458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Line"/>
          <p:cNvSpPr/>
          <p:nvPr/>
        </p:nvSpPr>
        <p:spPr>
          <a:xfrm flipH="1">
            <a:off x="13697473" y="4704096"/>
            <a:ext cx="6468624" cy="370087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174" name="pill-bottle-326.jpg" descr="pill-bottle-326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8346" y="-159383"/>
            <a:ext cx="3244125" cy="475672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1" name="Table">
            <a:extLst>
              <a:ext uri="{FF2B5EF4-FFF2-40B4-BE49-F238E27FC236}">
                <a16:creationId xmlns:a16="http://schemas.microsoft.com/office/drawing/2014/main" id="{1BBF9C87-A806-AC46-8531-BE129D03BF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3545196"/>
              </p:ext>
            </p:extLst>
          </p:nvPr>
        </p:nvGraphicFramePr>
        <p:xfrm>
          <a:off x="9933772" y="8462326"/>
          <a:ext cx="4516456" cy="484465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129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X1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X2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X3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X4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rrow"/>
          <p:cNvSpPr/>
          <p:nvPr/>
        </p:nvSpPr>
        <p:spPr>
          <a:xfrm rot="5361134">
            <a:off x="11242874" y="6067045"/>
            <a:ext cx="1905001" cy="190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  <a:effectLst>
            <a:outerShdw blurRad="76200" dist="10045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16" name="Table">
            <a:extLst>
              <a:ext uri="{FF2B5EF4-FFF2-40B4-BE49-F238E27FC236}">
                <a16:creationId xmlns:a16="http://schemas.microsoft.com/office/drawing/2014/main" id="{B42743C0-C42F-9742-B18B-8C2D6EDB8C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0692760"/>
              </p:ext>
            </p:extLst>
          </p:nvPr>
        </p:nvGraphicFramePr>
        <p:xfrm>
          <a:off x="10001234" y="8462326"/>
          <a:ext cx="4516456" cy="484465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129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X1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X2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X3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X4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">
            <a:extLst>
              <a:ext uri="{FF2B5EF4-FFF2-40B4-BE49-F238E27FC236}">
                <a16:creationId xmlns:a16="http://schemas.microsoft.com/office/drawing/2014/main" id="{F2FE6AD1-DD50-6341-9084-9E5D571D3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0608872"/>
              </p:ext>
            </p:extLst>
          </p:nvPr>
        </p:nvGraphicFramePr>
        <p:xfrm>
          <a:off x="1767049" y="726814"/>
          <a:ext cx="4516456" cy="484465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129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X1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X2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X3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X4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Table">
            <a:extLst>
              <a:ext uri="{FF2B5EF4-FFF2-40B4-BE49-F238E27FC236}">
                <a16:creationId xmlns:a16="http://schemas.microsoft.com/office/drawing/2014/main" id="{8F18D67E-0E67-794A-A0C9-6E06C295D6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6784167"/>
              </p:ext>
            </p:extLst>
          </p:nvPr>
        </p:nvGraphicFramePr>
        <p:xfrm>
          <a:off x="9902985" y="726814"/>
          <a:ext cx="4516456" cy="484465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129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X1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X2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X3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X4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">
            <a:extLst>
              <a:ext uri="{FF2B5EF4-FFF2-40B4-BE49-F238E27FC236}">
                <a16:creationId xmlns:a16="http://schemas.microsoft.com/office/drawing/2014/main" id="{CF30998F-B250-D244-9423-3F875EE9D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7641266"/>
              </p:ext>
            </p:extLst>
          </p:nvPr>
        </p:nvGraphicFramePr>
        <p:xfrm>
          <a:off x="18038921" y="726814"/>
          <a:ext cx="4516456" cy="484465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129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X1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X2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X3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/>
                        <a:t>X4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93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Table"/>
          <p:cNvGraphicFramePr/>
          <p:nvPr/>
        </p:nvGraphicFramePr>
        <p:xfrm>
          <a:off x="2387600" y="1518741"/>
          <a:ext cx="5713335" cy="435549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Var2</a:t>
                      </a:r>
                    </a:p>
                  </a:txBody>
                  <a:tcPr marL="50800" marR="50800" marT="50800" marB="50800" anchor="ctr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Var3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1" name="Table"/>
          <p:cNvGraphicFramePr/>
          <p:nvPr/>
        </p:nvGraphicFramePr>
        <p:xfrm>
          <a:off x="2387600" y="7841157"/>
          <a:ext cx="5713335" cy="435549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Var2</a:t>
                      </a:r>
                    </a:p>
                  </a:txBody>
                  <a:tcPr marL="50800" marR="50800" marT="50800" marB="50800" anchor="ctr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Var3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2" name="Data Set One"/>
          <p:cNvSpPr txBox="1"/>
          <p:nvPr/>
        </p:nvSpPr>
        <p:spPr>
          <a:xfrm>
            <a:off x="2826138" y="596304"/>
            <a:ext cx="483626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Data </a:t>
            </a:r>
            <a:r>
              <a:rPr lang="en-US" dirty="0"/>
              <a:t>Frame</a:t>
            </a:r>
            <a:r>
              <a:rPr dirty="0"/>
              <a:t> One</a:t>
            </a:r>
          </a:p>
        </p:txBody>
      </p:sp>
      <p:sp>
        <p:nvSpPr>
          <p:cNvPr id="193" name="Data Set Two"/>
          <p:cNvSpPr txBox="1"/>
          <p:nvPr/>
        </p:nvSpPr>
        <p:spPr>
          <a:xfrm>
            <a:off x="2843772" y="6962854"/>
            <a:ext cx="480099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Data </a:t>
            </a:r>
            <a:r>
              <a:rPr lang="en-US" dirty="0"/>
              <a:t>Frame</a:t>
            </a:r>
            <a:r>
              <a:rPr dirty="0"/>
              <a:t> Two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Table"/>
          <p:cNvGraphicFramePr/>
          <p:nvPr/>
        </p:nvGraphicFramePr>
        <p:xfrm>
          <a:off x="2387600" y="1518741"/>
          <a:ext cx="5713335" cy="435549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Var2</a:t>
                      </a:r>
                    </a:p>
                  </a:txBody>
                  <a:tcPr marL="50800" marR="50800" marT="50800" marB="50800" anchor="ctr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Var3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8" name="Table"/>
          <p:cNvGraphicFramePr/>
          <p:nvPr/>
        </p:nvGraphicFramePr>
        <p:xfrm>
          <a:off x="2387600" y="7841157"/>
          <a:ext cx="5713335" cy="435549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Var2</a:t>
                      </a:r>
                    </a:p>
                  </a:txBody>
                  <a:tcPr marL="50800" marR="50800" marT="50800" marB="50800" anchor="ctr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Var3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9" name="Arrow"/>
          <p:cNvSpPr/>
          <p:nvPr/>
        </p:nvSpPr>
        <p:spPr>
          <a:xfrm>
            <a:off x="11239500" y="5905198"/>
            <a:ext cx="1905000" cy="190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  <a:effectLst>
            <a:outerShdw blurRad="177800" dist="15077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200" name="Table"/>
          <p:cNvGraphicFramePr/>
          <p:nvPr/>
        </p:nvGraphicFramePr>
        <p:xfrm>
          <a:off x="16587923" y="2745297"/>
          <a:ext cx="5713335" cy="822479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0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386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Var2</a:t>
                      </a:r>
                    </a:p>
                  </a:txBody>
                  <a:tcPr marL="50800" marR="50800" marT="50800" marB="50800" anchor="ctr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Var3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8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38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8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8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38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38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38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38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1" name="Data Set One"/>
          <p:cNvSpPr txBox="1"/>
          <p:nvPr/>
        </p:nvSpPr>
        <p:spPr>
          <a:xfrm>
            <a:off x="2826138" y="596304"/>
            <a:ext cx="483626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Data </a:t>
            </a:r>
            <a:r>
              <a:rPr lang="en-US" dirty="0"/>
              <a:t>Frame</a:t>
            </a:r>
            <a:r>
              <a:rPr dirty="0"/>
              <a:t> One</a:t>
            </a:r>
          </a:p>
        </p:txBody>
      </p:sp>
      <p:sp>
        <p:nvSpPr>
          <p:cNvPr id="202" name="Data Set Two"/>
          <p:cNvSpPr txBox="1"/>
          <p:nvPr/>
        </p:nvSpPr>
        <p:spPr>
          <a:xfrm>
            <a:off x="2843771" y="6962854"/>
            <a:ext cx="480099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Data </a:t>
            </a:r>
            <a:r>
              <a:rPr lang="en-US" dirty="0"/>
              <a:t>Frame</a:t>
            </a:r>
            <a:r>
              <a:rPr dirty="0"/>
              <a:t> Two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onnection Line"/>
          <p:cNvSpPr/>
          <p:nvPr/>
        </p:nvSpPr>
        <p:spPr>
          <a:xfrm>
            <a:off x="15986910" y="5895155"/>
            <a:ext cx="2283693" cy="2884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34" h="21600" extrusionOk="0">
                <a:moveTo>
                  <a:pt x="0" y="0"/>
                </a:moveTo>
                <a:cubicBezTo>
                  <a:pt x="20659" y="7204"/>
                  <a:pt x="21600" y="14404"/>
                  <a:pt x="2824" y="21600"/>
                </a:cubicBezTo>
              </a:path>
            </a:pathLst>
          </a:custGeom>
          <a:ln w="254000">
            <a:solidFill>
              <a:srgbClr val="1497FC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graphicFrame>
        <p:nvGraphicFramePr>
          <p:cNvPr id="266" name="Table"/>
          <p:cNvGraphicFramePr/>
          <p:nvPr>
            <p:extLst>
              <p:ext uri="{D42A27DB-BD31-4B8C-83A1-F6EECF244321}">
                <p14:modId xmlns:p14="http://schemas.microsoft.com/office/powerpoint/2010/main" val="3491318493"/>
              </p:ext>
            </p:extLst>
          </p:nvPr>
        </p:nvGraphicFramePr>
        <p:xfrm>
          <a:off x="8196126" y="1320139"/>
          <a:ext cx="7991748" cy="435549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663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3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09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Outcome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201</a:t>
                      </a:r>
                      <a:r>
                        <a:rPr lang="en-US" sz="3600" dirty="0"/>
                        <a:t>6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501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51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201</a:t>
                      </a:r>
                      <a:r>
                        <a:rPr lang="en-US" sz="3600" dirty="0"/>
                        <a:t>7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499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52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201</a:t>
                      </a:r>
                      <a:r>
                        <a:rPr lang="en-US" sz="3600" dirty="0"/>
                        <a:t>8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498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49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09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201</a:t>
                      </a:r>
                      <a:r>
                        <a:rPr lang="en-US" sz="3600" dirty="0"/>
                        <a:t>9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502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50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7" name="Trial"/>
          <p:cNvSpPr txBox="1"/>
          <p:nvPr/>
        </p:nvSpPr>
        <p:spPr>
          <a:xfrm>
            <a:off x="11564302" y="423984"/>
            <a:ext cx="12553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Trial</a:t>
            </a:r>
          </a:p>
        </p:txBody>
      </p:sp>
      <p:sp>
        <p:nvSpPr>
          <p:cNvPr id="268" name="Trial_2014"/>
          <p:cNvSpPr txBox="1"/>
          <p:nvPr/>
        </p:nvSpPr>
        <p:spPr>
          <a:xfrm>
            <a:off x="10663537" y="6764252"/>
            <a:ext cx="305692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Trial_20</a:t>
            </a:r>
            <a:r>
              <a:rPr lang="en-US" dirty="0"/>
              <a:t>20</a:t>
            </a:r>
            <a:endParaRPr dirty="0"/>
          </a:p>
        </p:txBody>
      </p:sp>
      <p:graphicFrame>
        <p:nvGraphicFramePr>
          <p:cNvPr id="269" name="Table"/>
          <p:cNvGraphicFramePr/>
          <p:nvPr>
            <p:extLst>
              <p:ext uri="{D42A27DB-BD31-4B8C-83A1-F6EECF244321}">
                <p14:modId xmlns:p14="http://schemas.microsoft.com/office/powerpoint/2010/main" val="3137490040"/>
              </p:ext>
            </p:extLst>
          </p:nvPr>
        </p:nvGraphicFramePr>
        <p:xfrm>
          <a:off x="8196126" y="7686689"/>
          <a:ext cx="7991748" cy="192281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663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3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14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Outcome</a:t>
                      </a:r>
                      <a:endParaRPr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4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20</a:t>
                      </a:r>
                      <a:r>
                        <a:rPr lang="en-US" sz="3600" dirty="0"/>
                        <a:t>20</a:t>
                      </a:r>
                      <a:endParaRPr sz="3600"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500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48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A92A5F6-11B9-9C4B-92E5-85F757E05FDF}"/>
              </a:ext>
            </a:extLst>
          </p:cNvPr>
          <p:cNvGrpSpPr/>
          <p:nvPr/>
        </p:nvGrpSpPr>
        <p:grpSpPr>
          <a:xfrm>
            <a:off x="456170" y="4219034"/>
            <a:ext cx="5713335" cy="5277932"/>
            <a:chOff x="2901978" y="596304"/>
            <a:chExt cx="5713335" cy="5277932"/>
          </a:xfrm>
        </p:grpSpPr>
        <p:graphicFrame>
          <p:nvGraphicFramePr>
            <p:cNvPr id="149" name="Table"/>
            <p:cNvGraphicFramePr/>
            <p:nvPr>
              <p:extLst>
                <p:ext uri="{D42A27DB-BD31-4B8C-83A1-F6EECF244321}">
                  <p14:modId xmlns:p14="http://schemas.microsoft.com/office/powerpoint/2010/main" val="2650969491"/>
                </p:ext>
              </p:extLst>
            </p:nvPr>
          </p:nvGraphicFramePr>
          <p:xfrm>
            <a:off x="2901978" y="1518741"/>
            <a:ext cx="5713335" cy="4355495"/>
          </p:xfrm>
          <a:graphic>
            <a:graphicData uri="http://schemas.openxmlformats.org/drawingml/2006/table">
              <a:tbl>
                <a:tblPr firstRow="1" bandRow="1">
                  <a:tableStyleId>{4C3C2611-4C71-4FC5-86AE-919BDF0F9419}</a:tableStyleId>
                </a:tblPr>
                <a:tblGrid>
                  <a:gridCol w="190444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90444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90444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Var1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Var2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Var3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4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 dirty="0"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50" name="Data Set One"/>
            <p:cNvSpPr txBox="1"/>
            <p:nvPr/>
          </p:nvSpPr>
          <p:spPr>
            <a:xfrm>
              <a:off x="3340517" y="596304"/>
              <a:ext cx="4836260" cy="8720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t>Data </a:t>
              </a:r>
              <a:r>
                <a:rPr lang="en-US"/>
                <a:t>Frame</a:t>
              </a:r>
              <a:r>
                <a:t> </a:t>
              </a:r>
              <a:r>
                <a:rPr dirty="0"/>
                <a:t>One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75213F-7EEA-F144-B825-1B19EBF63FA9}"/>
              </a:ext>
            </a:extLst>
          </p:cNvPr>
          <p:cNvGrpSpPr/>
          <p:nvPr/>
        </p:nvGrpSpPr>
        <p:grpSpPr>
          <a:xfrm>
            <a:off x="18214497" y="4219034"/>
            <a:ext cx="5713335" cy="5277932"/>
            <a:chOff x="15767020" y="596304"/>
            <a:chExt cx="5713335" cy="5277932"/>
          </a:xfrm>
        </p:grpSpPr>
        <p:graphicFrame>
          <p:nvGraphicFramePr>
            <p:cNvPr id="151" name="Table"/>
            <p:cNvGraphicFramePr/>
            <p:nvPr>
              <p:extLst>
                <p:ext uri="{D42A27DB-BD31-4B8C-83A1-F6EECF244321}">
                  <p14:modId xmlns:p14="http://schemas.microsoft.com/office/powerpoint/2010/main" val="3937605123"/>
                </p:ext>
              </p:extLst>
            </p:nvPr>
          </p:nvGraphicFramePr>
          <p:xfrm>
            <a:off x="15767020" y="1518741"/>
            <a:ext cx="5713335" cy="4355495"/>
          </p:xfrm>
          <a:graphic>
            <a:graphicData uri="http://schemas.openxmlformats.org/drawingml/2006/table">
              <a:tbl>
                <a:tblPr firstRow="1" bandRow="1">
                  <a:tableStyleId>{4C3C2611-4C71-4FC5-86AE-919BDF0F9419}</a:tableStyleId>
                </a:tblPr>
                <a:tblGrid>
                  <a:gridCol w="190444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90444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90444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Var1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Var4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sym typeface="Helvetica"/>
                          </a:rPr>
                          <a:t>Var5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871099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/>
                          <a:t>4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 dirty="0"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L>
                      <a:lnR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R>
                      <a:lnT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T>
                      <a:lnB w="38100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52" name="Data Set Two"/>
            <p:cNvSpPr txBox="1"/>
            <p:nvPr/>
          </p:nvSpPr>
          <p:spPr>
            <a:xfrm>
              <a:off x="16223191" y="596304"/>
              <a:ext cx="4800994" cy="8720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t>Data </a:t>
              </a:r>
              <a:r>
                <a:rPr lang="en-US"/>
                <a:t>Frame</a:t>
              </a:r>
              <a:r>
                <a:t> </a:t>
              </a:r>
              <a:r>
                <a:rPr dirty="0"/>
                <a:t>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10026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570</Words>
  <Application>Microsoft Macintosh PowerPoint</Application>
  <PresentationFormat>Custom</PresentationFormat>
  <Paragraphs>391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Avenir Roman</vt:lpstr>
      <vt:lpstr>Helvetica</vt:lpstr>
      <vt:lpstr>Helvetica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Cannell, Michael B</cp:lastModifiedBy>
  <cp:revision>24</cp:revision>
  <dcterms:modified xsi:type="dcterms:W3CDTF">2020-07-16T21:19:44Z</dcterms:modified>
</cp:coreProperties>
</file>