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.jpeg" ContentType="image/jpe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4" name="Shape 12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Play intro music for 5 sec.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0" name="Shape 13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Usually we think of this in terms of longitudinal data, where each person has multiple follow-up occasions over time. </a:t>
            </a:r>
          </a:p>
          <a:p>
            <a:pPr/>
            <a:r>
              <a:t>However, this can also apply to cross-sectional multilevel data where your data are nested or clustered.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9" name="Shape 13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Usually we think of this in terms of longitudinal data, where each person has multiple follow-up occasions over time. </a:t>
            </a:r>
          </a:p>
          <a:p>
            <a:pPr/>
            <a:r>
              <a:t>However, this can also apply to cross-sectional multilevel data where your data are nested or clustered.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21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22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21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idx="21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23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Relationship Id="rId4" Type="http://schemas.openxmlformats.org/officeDocument/2006/relationships/image" Target="../media/image3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foto_area_centros_formacion_1.jpg" descr="foto_area_centros_formacion_1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804838" y="3611733"/>
            <a:ext cx="14529449" cy="100762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OverlayHistogram_3.png" descr="OverlayHistogram_3.png"/>
          <p:cNvPicPr>
            <a:picLocks noChangeAspect="1"/>
          </p:cNvPicPr>
          <p:nvPr/>
        </p:nvPicPr>
        <p:blipFill>
          <a:blip r:embed="rId4">
            <a:alphaModFix amt="35000"/>
            <a:extLst/>
          </a:blip>
          <a:srcRect l="14272" t="11836" r="7578" b="10935"/>
          <a:stretch>
            <a:fillRect/>
          </a:stretch>
        </p:blipFill>
        <p:spPr>
          <a:xfrm>
            <a:off x="-84252" y="3307136"/>
            <a:ext cx="16393716" cy="97202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252" y="0"/>
                </a:moveTo>
                <a:lnTo>
                  <a:pt x="6248" y="1765"/>
                </a:lnTo>
                <a:cubicBezTo>
                  <a:pt x="6245" y="2735"/>
                  <a:pt x="6240" y="3686"/>
                  <a:pt x="6235" y="3878"/>
                </a:cubicBezTo>
                <a:lnTo>
                  <a:pt x="6226" y="4226"/>
                </a:lnTo>
                <a:lnTo>
                  <a:pt x="5979" y="4253"/>
                </a:lnTo>
                <a:lnTo>
                  <a:pt x="5732" y="4279"/>
                </a:lnTo>
                <a:lnTo>
                  <a:pt x="5736" y="7062"/>
                </a:lnTo>
                <a:cubicBezTo>
                  <a:pt x="5739" y="9242"/>
                  <a:pt x="5723" y="9962"/>
                  <a:pt x="5662" y="10390"/>
                </a:cubicBezTo>
                <a:cubicBezTo>
                  <a:pt x="5620" y="10690"/>
                  <a:pt x="5534" y="11327"/>
                  <a:pt x="5472" y="11806"/>
                </a:cubicBezTo>
                <a:cubicBezTo>
                  <a:pt x="5410" y="12285"/>
                  <a:pt x="5336" y="12727"/>
                  <a:pt x="5308" y="12787"/>
                </a:cubicBezTo>
                <a:cubicBezTo>
                  <a:pt x="5279" y="12847"/>
                  <a:pt x="5167" y="12895"/>
                  <a:pt x="5058" y="12895"/>
                </a:cubicBezTo>
                <a:lnTo>
                  <a:pt x="4860" y="12895"/>
                </a:lnTo>
                <a:lnTo>
                  <a:pt x="4844" y="14530"/>
                </a:lnTo>
                <a:lnTo>
                  <a:pt x="4829" y="16163"/>
                </a:lnTo>
                <a:lnTo>
                  <a:pt x="4589" y="16991"/>
                </a:lnTo>
                <a:cubicBezTo>
                  <a:pt x="4325" y="17900"/>
                  <a:pt x="4080" y="18451"/>
                  <a:pt x="3984" y="18351"/>
                </a:cubicBezTo>
                <a:cubicBezTo>
                  <a:pt x="3948" y="18314"/>
                  <a:pt x="3922" y="18073"/>
                  <a:pt x="3922" y="17770"/>
                </a:cubicBezTo>
                <a:lnTo>
                  <a:pt x="3922" y="17252"/>
                </a:lnTo>
                <a:lnTo>
                  <a:pt x="3718" y="17252"/>
                </a:lnTo>
                <a:lnTo>
                  <a:pt x="3513" y="17252"/>
                </a:lnTo>
                <a:lnTo>
                  <a:pt x="3498" y="17928"/>
                </a:lnTo>
                <a:lnTo>
                  <a:pt x="3483" y="18603"/>
                </a:lnTo>
                <a:lnTo>
                  <a:pt x="3289" y="18630"/>
                </a:lnTo>
                <a:lnTo>
                  <a:pt x="3095" y="18657"/>
                </a:lnTo>
                <a:lnTo>
                  <a:pt x="3095" y="19080"/>
                </a:lnTo>
                <a:cubicBezTo>
                  <a:pt x="3095" y="19486"/>
                  <a:pt x="3084" y="19516"/>
                  <a:pt x="2842" y="19815"/>
                </a:cubicBezTo>
                <a:cubicBezTo>
                  <a:pt x="2601" y="20113"/>
                  <a:pt x="2570" y="20128"/>
                  <a:pt x="2169" y="20128"/>
                </a:cubicBezTo>
                <a:lnTo>
                  <a:pt x="1749" y="20128"/>
                </a:lnTo>
                <a:lnTo>
                  <a:pt x="1749" y="20422"/>
                </a:lnTo>
                <a:cubicBezTo>
                  <a:pt x="1749" y="20584"/>
                  <a:pt x="1717" y="20761"/>
                  <a:pt x="1678" y="20815"/>
                </a:cubicBezTo>
                <a:cubicBezTo>
                  <a:pt x="1534" y="21015"/>
                  <a:pt x="832" y="21360"/>
                  <a:pt x="466" y="21410"/>
                </a:cubicBezTo>
                <a:cubicBezTo>
                  <a:pt x="259" y="21437"/>
                  <a:pt x="77" y="21494"/>
                  <a:pt x="62" y="21535"/>
                </a:cubicBezTo>
                <a:cubicBezTo>
                  <a:pt x="46" y="21578"/>
                  <a:pt x="23" y="21595"/>
                  <a:pt x="0" y="21600"/>
                </a:cubicBezTo>
                <a:lnTo>
                  <a:pt x="21600" y="21600"/>
                </a:lnTo>
                <a:lnTo>
                  <a:pt x="21600" y="21249"/>
                </a:lnTo>
                <a:cubicBezTo>
                  <a:pt x="21369" y="21172"/>
                  <a:pt x="21189" y="21078"/>
                  <a:pt x="21123" y="20985"/>
                </a:cubicBezTo>
                <a:cubicBezTo>
                  <a:pt x="21085" y="20933"/>
                  <a:pt x="21055" y="20719"/>
                  <a:pt x="21055" y="20509"/>
                </a:cubicBezTo>
                <a:lnTo>
                  <a:pt x="21055" y="20128"/>
                </a:lnTo>
                <a:lnTo>
                  <a:pt x="20848" y="20128"/>
                </a:lnTo>
                <a:cubicBezTo>
                  <a:pt x="20702" y="20128"/>
                  <a:pt x="20641" y="20165"/>
                  <a:pt x="20641" y="20253"/>
                </a:cubicBezTo>
                <a:cubicBezTo>
                  <a:pt x="20641" y="20924"/>
                  <a:pt x="20010" y="19652"/>
                  <a:pt x="19509" y="17973"/>
                </a:cubicBezTo>
                <a:cubicBezTo>
                  <a:pt x="19260" y="17136"/>
                  <a:pt x="19243" y="17040"/>
                  <a:pt x="19243" y="16426"/>
                </a:cubicBezTo>
                <a:lnTo>
                  <a:pt x="19243" y="15771"/>
                </a:lnTo>
                <a:lnTo>
                  <a:pt x="19089" y="15771"/>
                </a:lnTo>
                <a:cubicBezTo>
                  <a:pt x="18868" y="15771"/>
                  <a:pt x="18768" y="15473"/>
                  <a:pt x="18778" y="14840"/>
                </a:cubicBezTo>
                <a:cubicBezTo>
                  <a:pt x="18782" y="14561"/>
                  <a:pt x="18784" y="13696"/>
                  <a:pt x="18781" y="12917"/>
                </a:cubicBezTo>
                <a:lnTo>
                  <a:pt x="18777" y="11502"/>
                </a:lnTo>
                <a:lnTo>
                  <a:pt x="18570" y="11502"/>
                </a:lnTo>
                <a:lnTo>
                  <a:pt x="18363" y="11502"/>
                </a:lnTo>
                <a:lnTo>
                  <a:pt x="18363" y="12499"/>
                </a:lnTo>
                <a:cubicBezTo>
                  <a:pt x="18363" y="13047"/>
                  <a:pt x="18343" y="13516"/>
                  <a:pt x="18318" y="13542"/>
                </a:cubicBezTo>
                <a:cubicBezTo>
                  <a:pt x="18293" y="13568"/>
                  <a:pt x="18189" y="13359"/>
                  <a:pt x="18085" y="13077"/>
                </a:cubicBezTo>
                <a:lnTo>
                  <a:pt x="17898" y="12565"/>
                </a:lnTo>
                <a:lnTo>
                  <a:pt x="17898" y="9158"/>
                </a:lnTo>
                <a:lnTo>
                  <a:pt x="17898" y="5751"/>
                </a:lnTo>
                <a:lnTo>
                  <a:pt x="17691" y="5751"/>
                </a:lnTo>
                <a:lnTo>
                  <a:pt x="17484" y="5751"/>
                </a:lnTo>
                <a:lnTo>
                  <a:pt x="17484" y="8568"/>
                </a:lnTo>
                <a:cubicBezTo>
                  <a:pt x="17484" y="10117"/>
                  <a:pt x="17468" y="11413"/>
                  <a:pt x="17448" y="11446"/>
                </a:cubicBezTo>
                <a:cubicBezTo>
                  <a:pt x="17429" y="11478"/>
                  <a:pt x="17323" y="11359"/>
                  <a:pt x="17215" y="11181"/>
                </a:cubicBezTo>
                <a:cubicBezTo>
                  <a:pt x="17045" y="10903"/>
                  <a:pt x="17018" y="10802"/>
                  <a:pt x="17018" y="10474"/>
                </a:cubicBezTo>
                <a:lnTo>
                  <a:pt x="17018" y="10092"/>
                </a:lnTo>
                <a:lnTo>
                  <a:pt x="16746" y="10121"/>
                </a:lnTo>
                <a:cubicBezTo>
                  <a:pt x="16536" y="10144"/>
                  <a:pt x="16430" y="10107"/>
                  <a:pt x="16280" y="9958"/>
                </a:cubicBezTo>
                <a:lnTo>
                  <a:pt x="16086" y="9765"/>
                </a:lnTo>
                <a:lnTo>
                  <a:pt x="16086" y="8455"/>
                </a:lnTo>
                <a:lnTo>
                  <a:pt x="16086" y="7145"/>
                </a:lnTo>
                <a:lnTo>
                  <a:pt x="15644" y="7145"/>
                </a:lnTo>
                <a:lnTo>
                  <a:pt x="15202" y="7145"/>
                </a:lnTo>
                <a:lnTo>
                  <a:pt x="15208" y="8683"/>
                </a:lnTo>
                <a:lnTo>
                  <a:pt x="15215" y="10221"/>
                </a:lnTo>
                <a:lnTo>
                  <a:pt x="15024" y="10643"/>
                </a:lnTo>
                <a:cubicBezTo>
                  <a:pt x="14919" y="10875"/>
                  <a:pt x="14812" y="11043"/>
                  <a:pt x="14786" y="11017"/>
                </a:cubicBezTo>
                <a:cubicBezTo>
                  <a:pt x="14761" y="10990"/>
                  <a:pt x="14740" y="10775"/>
                  <a:pt x="14740" y="10538"/>
                </a:cubicBezTo>
                <a:lnTo>
                  <a:pt x="14740" y="10108"/>
                </a:lnTo>
                <a:lnTo>
                  <a:pt x="14559" y="10100"/>
                </a:lnTo>
                <a:cubicBezTo>
                  <a:pt x="14459" y="10095"/>
                  <a:pt x="14250" y="10091"/>
                  <a:pt x="14093" y="10091"/>
                </a:cubicBezTo>
                <a:cubicBezTo>
                  <a:pt x="13428" y="10091"/>
                  <a:pt x="13446" y="10084"/>
                  <a:pt x="13446" y="10355"/>
                </a:cubicBezTo>
                <a:cubicBezTo>
                  <a:pt x="13446" y="10747"/>
                  <a:pt x="13390" y="10746"/>
                  <a:pt x="13152" y="10353"/>
                </a:cubicBezTo>
                <a:lnTo>
                  <a:pt x="12929" y="9984"/>
                </a:lnTo>
                <a:lnTo>
                  <a:pt x="12929" y="6430"/>
                </a:lnTo>
                <a:lnTo>
                  <a:pt x="12929" y="2876"/>
                </a:lnTo>
                <a:lnTo>
                  <a:pt x="12721" y="2876"/>
                </a:lnTo>
                <a:lnTo>
                  <a:pt x="12514" y="2876"/>
                </a:lnTo>
                <a:lnTo>
                  <a:pt x="12514" y="6269"/>
                </a:lnTo>
                <a:cubicBezTo>
                  <a:pt x="12514" y="8135"/>
                  <a:pt x="12497" y="9678"/>
                  <a:pt x="12476" y="9698"/>
                </a:cubicBezTo>
                <a:cubicBezTo>
                  <a:pt x="12454" y="9719"/>
                  <a:pt x="12251" y="9652"/>
                  <a:pt x="12023" y="9551"/>
                </a:cubicBezTo>
                <a:lnTo>
                  <a:pt x="11609" y="9367"/>
                </a:lnTo>
                <a:lnTo>
                  <a:pt x="11595" y="8256"/>
                </a:lnTo>
                <a:lnTo>
                  <a:pt x="11580" y="7145"/>
                </a:lnTo>
                <a:lnTo>
                  <a:pt x="11377" y="7145"/>
                </a:lnTo>
                <a:lnTo>
                  <a:pt x="11173" y="7145"/>
                </a:lnTo>
                <a:lnTo>
                  <a:pt x="11158" y="7864"/>
                </a:lnTo>
                <a:lnTo>
                  <a:pt x="11143" y="8583"/>
                </a:lnTo>
                <a:lnTo>
                  <a:pt x="10691" y="8608"/>
                </a:lnTo>
                <a:lnTo>
                  <a:pt x="10239" y="8633"/>
                </a:lnTo>
                <a:lnTo>
                  <a:pt x="10225" y="10743"/>
                </a:lnTo>
                <a:lnTo>
                  <a:pt x="10211" y="12852"/>
                </a:lnTo>
                <a:lnTo>
                  <a:pt x="10017" y="12880"/>
                </a:lnTo>
                <a:lnTo>
                  <a:pt x="9823" y="12906"/>
                </a:lnTo>
                <a:lnTo>
                  <a:pt x="9823" y="13769"/>
                </a:lnTo>
                <a:cubicBezTo>
                  <a:pt x="9823" y="14428"/>
                  <a:pt x="9798" y="14746"/>
                  <a:pt x="9716" y="15113"/>
                </a:cubicBezTo>
                <a:cubicBezTo>
                  <a:pt x="9657" y="15377"/>
                  <a:pt x="9588" y="15615"/>
                  <a:pt x="9563" y="15642"/>
                </a:cubicBezTo>
                <a:cubicBezTo>
                  <a:pt x="9484" y="15724"/>
                  <a:pt x="9358" y="15189"/>
                  <a:pt x="9358" y="14773"/>
                </a:cubicBezTo>
                <a:cubicBezTo>
                  <a:pt x="9358" y="14409"/>
                  <a:pt x="9347" y="14377"/>
                  <a:pt x="9229" y="14377"/>
                </a:cubicBezTo>
                <a:cubicBezTo>
                  <a:pt x="9131" y="14377"/>
                  <a:pt x="9075" y="14294"/>
                  <a:pt x="8994" y="14025"/>
                </a:cubicBezTo>
                <a:cubicBezTo>
                  <a:pt x="8898" y="13709"/>
                  <a:pt x="8888" y="13524"/>
                  <a:pt x="8892" y="12217"/>
                </a:cubicBezTo>
                <a:cubicBezTo>
                  <a:pt x="8899" y="9846"/>
                  <a:pt x="8925" y="10108"/>
                  <a:pt x="8685" y="10108"/>
                </a:cubicBezTo>
                <a:lnTo>
                  <a:pt x="8477" y="10108"/>
                </a:lnTo>
                <a:lnTo>
                  <a:pt x="8477" y="11061"/>
                </a:lnTo>
                <a:cubicBezTo>
                  <a:pt x="8477" y="11585"/>
                  <a:pt x="8457" y="12036"/>
                  <a:pt x="8431" y="12062"/>
                </a:cubicBezTo>
                <a:cubicBezTo>
                  <a:pt x="8406" y="12088"/>
                  <a:pt x="8301" y="11872"/>
                  <a:pt x="8198" y="11581"/>
                </a:cubicBezTo>
                <a:lnTo>
                  <a:pt x="8012" y="11053"/>
                </a:lnTo>
                <a:lnTo>
                  <a:pt x="8012" y="9100"/>
                </a:lnTo>
                <a:lnTo>
                  <a:pt x="8012" y="7145"/>
                </a:lnTo>
                <a:lnTo>
                  <a:pt x="7804" y="7145"/>
                </a:lnTo>
                <a:lnTo>
                  <a:pt x="7597" y="7145"/>
                </a:lnTo>
                <a:lnTo>
                  <a:pt x="7597" y="8185"/>
                </a:lnTo>
                <a:cubicBezTo>
                  <a:pt x="7597" y="8804"/>
                  <a:pt x="7576" y="9248"/>
                  <a:pt x="7544" y="9281"/>
                </a:cubicBezTo>
                <a:cubicBezTo>
                  <a:pt x="7514" y="9313"/>
                  <a:pt x="7403" y="9018"/>
                  <a:pt x="7285" y="8588"/>
                </a:cubicBezTo>
                <a:cubicBezTo>
                  <a:pt x="7082" y="7848"/>
                  <a:pt x="7080" y="7827"/>
                  <a:pt x="7080" y="6800"/>
                </a:cubicBezTo>
                <a:lnTo>
                  <a:pt x="7080" y="5762"/>
                </a:lnTo>
                <a:lnTo>
                  <a:pt x="6886" y="5734"/>
                </a:lnTo>
                <a:lnTo>
                  <a:pt x="6692" y="5708"/>
                </a:lnTo>
                <a:lnTo>
                  <a:pt x="6678" y="2854"/>
                </a:lnTo>
                <a:lnTo>
                  <a:pt x="6665" y="0"/>
                </a:lnTo>
                <a:lnTo>
                  <a:pt x="6458" y="0"/>
                </a:lnTo>
                <a:lnTo>
                  <a:pt x="6252" y="0"/>
                </a:lnTo>
                <a:close/>
              </a:path>
            </a:pathLst>
          </a:custGeom>
          <a:ln w="254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</p:spPr>
      </p:pic>
      <p:sp>
        <p:nvSpPr>
          <p:cNvPr id="121" name="Restructuring SAS Data Sets"/>
          <p:cNvSpPr txBox="1"/>
          <p:nvPr/>
        </p:nvSpPr>
        <p:spPr>
          <a:xfrm>
            <a:off x="382898" y="765461"/>
            <a:ext cx="17894425" cy="1651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b="1" sz="10200">
                <a:solidFill>
                  <a:srgbClr val="2E608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Restructuring SAS Data Sets</a:t>
            </a:r>
          </a:p>
        </p:txBody>
      </p:sp>
      <p:sp>
        <p:nvSpPr>
          <p:cNvPr id="122" name="Introduction to Data Management and Statistical Computing"/>
          <p:cNvSpPr txBox="1"/>
          <p:nvPr/>
        </p:nvSpPr>
        <p:spPr>
          <a:xfrm>
            <a:off x="546176" y="2771649"/>
            <a:ext cx="13713461" cy="7112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4000">
                <a:solidFill>
                  <a:srgbClr val="465E86"/>
                </a:solidFill>
              </a:defRPr>
            </a:lvl1pPr>
          </a:lstStyle>
          <a:p>
            <a:pPr/>
            <a:r>
              <a:t>Introduction to Data Management and Statistical Computing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4" name="Table"/>
          <p:cNvGraphicFramePr/>
          <p:nvPr/>
        </p:nvGraphicFramePr>
        <p:xfrm>
          <a:off x="317500" y="1066800"/>
          <a:ext cx="23752814" cy="21844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374900"/>
                <a:gridCol w="2374900"/>
                <a:gridCol w="2374900"/>
                <a:gridCol w="2374900"/>
                <a:gridCol w="2374900"/>
                <a:gridCol w="2374900"/>
                <a:gridCol w="2374900"/>
                <a:gridCol w="2374900"/>
                <a:gridCol w="2374900"/>
                <a:gridCol w="2374900"/>
              </a:tblGrid>
              <a:tr h="1092200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_N_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_ERROR_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Gender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Weight3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Weight6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Weight9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Weight12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i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weight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10922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1001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F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13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16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17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65" name="PDV"/>
          <p:cNvSpPr txBox="1"/>
          <p:nvPr/>
        </p:nvSpPr>
        <p:spPr>
          <a:xfrm>
            <a:off x="11517629" y="-55008"/>
            <a:ext cx="134874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PDV</a:t>
            </a:r>
          </a:p>
        </p:txBody>
      </p:sp>
      <p:sp>
        <p:nvSpPr>
          <p:cNvPr id="166" name="data baby_weight_long1;…"/>
          <p:cNvSpPr txBox="1"/>
          <p:nvPr/>
        </p:nvSpPr>
        <p:spPr>
          <a:xfrm>
            <a:off x="4291390" y="5610929"/>
            <a:ext cx="15420158" cy="516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</a:rPr>
              <a:t>data</a:t>
            </a:r>
            <a:r>
              <a:t> baby_weight_long1;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	</a:t>
            </a:r>
            <a:r>
              <a:rPr b="1">
                <a:solidFill>
                  <a:schemeClr val="accent1"/>
                </a:solidFill>
              </a:rPr>
              <a:t>set</a:t>
            </a:r>
            <a:r>
              <a:t> baby_weight;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	</a:t>
            </a:r>
            <a:r>
              <a:rPr b="1">
                <a:solidFill>
                  <a:schemeClr val="accent1"/>
                </a:solidFill>
              </a:rPr>
              <a:t>array</a:t>
            </a:r>
            <a:r>
              <a:t> weights{</a:t>
            </a:r>
            <a:r>
              <a:rPr b="1">
                <a:solidFill>
                  <a:srgbClr val="2D9196"/>
                </a:solidFill>
              </a:rPr>
              <a:t>4</a:t>
            </a:r>
            <a:r>
              <a:t>} weight3 - - weight12;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	</a:t>
            </a:r>
            <a:r>
              <a:rPr b="1">
                <a:solidFill>
                  <a:schemeClr val="accent1"/>
                </a:solidFill>
              </a:rPr>
              <a:t>do</a:t>
            </a:r>
            <a:r>
              <a:t> i = </a:t>
            </a:r>
            <a:r>
              <a:rPr b="1">
                <a:solidFill>
                  <a:srgbClr val="2D9196"/>
                </a:solidFill>
              </a:rPr>
              <a:t>1</a:t>
            </a:r>
            <a:r>
              <a:t> </a:t>
            </a:r>
            <a:r>
              <a:rPr b="1">
                <a:solidFill>
                  <a:schemeClr val="accent1"/>
                </a:solidFill>
              </a:rPr>
              <a:t>to</a:t>
            </a:r>
            <a:r>
              <a:t> </a:t>
            </a:r>
            <a:r>
              <a:rPr b="1">
                <a:solidFill>
                  <a:srgbClr val="2D9196"/>
                </a:solidFill>
              </a:rPr>
              <a:t>4</a:t>
            </a:r>
            <a:r>
              <a:t>;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weight = weights{i};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	</a:t>
            </a:r>
            <a:r>
              <a:rPr b="1">
                <a:solidFill>
                  <a:schemeClr val="accent1"/>
                </a:solidFill>
              </a:rPr>
              <a:t>end</a:t>
            </a:r>
            <a:r>
              <a:t>;</a:t>
            </a:r>
          </a:p>
          <a:p>
            <a:pPr algn="l">
              <a:defRPr b="1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run;</a:t>
            </a:r>
          </a:p>
        </p:txBody>
      </p:sp>
      <p:sp>
        <p:nvSpPr>
          <p:cNvPr id="167" name="weights{2}"/>
          <p:cNvSpPr txBox="1"/>
          <p:nvPr/>
        </p:nvSpPr>
        <p:spPr>
          <a:xfrm>
            <a:off x="11613029" y="3509407"/>
            <a:ext cx="3924921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weights{2}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Table"/>
          <p:cNvGraphicFramePr/>
          <p:nvPr/>
        </p:nvGraphicFramePr>
        <p:xfrm>
          <a:off x="317500" y="1066800"/>
          <a:ext cx="23752814" cy="21844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374900"/>
                <a:gridCol w="2374900"/>
                <a:gridCol w="2374900"/>
                <a:gridCol w="2374900"/>
                <a:gridCol w="2374900"/>
                <a:gridCol w="2374900"/>
                <a:gridCol w="2374900"/>
                <a:gridCol w="2374900"/>
                <a:gridCol w="2374900"/>
                <a:gridCol w="2374900"/>
              </a:tblGrid>
              <a:tr h="1092200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_N_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_ERROR_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Gender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Weight3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Weight6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Weight9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Weight12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i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weight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10922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1001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F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13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16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17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13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70" name="PDV"/>
          <p:cNvSpPr txBox="1"/>
          <p:nvPr/>
        </p:nvSpPr>
        <p:spPr>
          <a:xfrm>
            <a:off x="11517629" y="-55008"/>
            <a:ext cx="134874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PDV</a:t>
            </a:r>
          </a:p>
        </p:txBody>
      </p:sp>
      <p:sp>
        <p:nvSpPr>
          <p:cNvPr id="171" name="data baby_weight_long1;…"/>
          <p:cNvSpPr txBox="1"/>
          <p:nvPr/>
        </p:nvSpPr>
        <p:spPr>
          <a:xfrm>
            <a:off x="4291390" y="5610929"/>
            <a:ext cx="15420158" cy="516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</a:rPr>
              <a:t>data</a:t>
            </a:r>
            <a:r>
              <a:t> baby_weight_long1;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	</a:t>
            </a:r>
            <a:r>
              <a:rPr b="1">
                <a:solidFill>
                  <a:schemeClr val="accent1"/>
                </a:solidFill>
              </a:rPr>
              <a:t>set</a:t>
            </a:r>
            <a:r>
              <a:t> baby_weight;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	</a:t>
            </a:r>
            <a:r>
              <a:rPr b="1">
                <a:solidFill>
                  <a:schemeClr val="accent1"/>
                </a:solidFill>
              </a:rPr>
              <a:t>array</a:t>
            </a:r>
            <a:r>
              <a:t> weights{</a:t>
            </a:r>
            <a:r>
              <a:rPr b="1">
                <a:solidFill>
                  <a:srgbClr val="2D9196"/>
                </a:solidFill>
              </a:rPr>
              <a:t>4</a:t>
            </a:r>
            <a:r>
              <a:t>} weight3 - - weight12;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	</a:t>
            </a:r>
            <a:r>
              <a:rPr b="1">
                <a:solidFill>
                  <a:schemeClr val="accent1"/>
                </a:solidFill>
              </a:rPr>
              <a:t>do</a:t>
            </a:r>
            <a:r>
              <a:t> i = </a:t>
            </a:r>
            <a:r>
              <a:rPr b="1">
                <a:solidFill>
                  <a:srgbClr val="2D9196"/>
                </a:solidFill>
              </a:rPr>
              <a:t>1</a:t>
            </a:r>
            <a:r>
              <a:t> </a:t>
            </a:r>
            <a:r>
              <a:rPr b="1">
                <a:solidFill>
                  <a:schemeClr val="accent1"/>
                </a:solidFill>
              </a:rPr>
              <a:t>to</a:t>
            </a:r>
            <a:r>
              <a:t> </a:t>
            </a:r>
            <a:r>
              <a:rPr b="1">
                <a:solidFill>
                  <a:srgbClr val="2D9196"/>
                </a:solidFill>
              </a:rPr>
              <a:t>4</a:t>
            </a:r>
            <a:r>
              <a:t>;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weight = weights{i};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	</a:t>
            </a:r>
            <a:r>
              <a:rPr b="1">
                <a:solidFill>
                  <a:schemeClr val="accent1"/>
                </a:solidFill>
              </a:rPr>
              <a:t>end</a:t>
            </a:r>
            <a:r>
              <a:t>;</a:t>
            </a:r>
          </a:p>
          <a:p>
            <a:pPr algn="l">
              <a:defRPr b="1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run;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3" name="Table"/>
          <p:cNvGraphicFramePr/>
          <p:nvPr/>
        </p:nvGraphicFramePr>
        <p:xfrm>
          <a:off x="317500" y="1066800"/>
          <a:ext cx="23752814" cy="21844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374900"/>
                <a:gridCol w="2374900"/>
                <a:gridCol w="2374900"/>
                <a:gridCol w="2374900"/>
                <a:gridCol w="2374900"/>
                <a:gridCol w="2374900"/>
                <a:gridCol w="2374900"/>
                <a:gridCol w="2374900"/>
                <a:gridCol w="2374900"/>
                <a:gridCol w="2374900"/>
              </a:tblGrid>
              <a:tr h="1092200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_N_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_ERROR_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Gender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Weight3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Weight6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Weight9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Weight12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i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weight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10922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1001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F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13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16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17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13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74" name="PDV"/>
          <p:cNvSpPr txBox="1"/>
          <p:nvPr/>
        </p:nvSpPr>
        <p:spPr>
          <a:xfrm>
            <a:off x="11517629" y="-55008"/>
            <a:ext cx="134874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PDV</a:t>
            </a:r>
          </a:p>
        </p:txBody>
      </p:sp>
      <p:sp>
        <p:nvSpPr>
          <p:cNvPr id="175" name="data baby_weight_long1;…"/>
          <p:cNvSpPr txBox="1"/>
          <p:nvPr/>
        </p:nvSpPr>
        <p:spPr>
          <a:xfrm>
            <a:off x="4291390" y="5610929"/>
            <a:ext cx="15420158" cy="516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</a:rPr>
              <a:t>data</a:t>
            </a:r>
            <a:r>
              <a:t> baby_weight_long1;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	</a:t>
            </a:r>
            <a:r>
              <a:rPr b="1">
                <a:solidFill>
                  <a:schemeClr val="accent1"/>
                </a:solidFill>
              </a:rPr>
              <a:t>set</a:t>
            </a:r>
            <a:r>
              <a:t> baby_weight;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	</a:t>
            </a:r>
            <a:r>
              <a:rPr b="1">
                <a:solidFill>
                  <a:schemeClr val="accent1"/>
                </a:solidFill>
              </a:rPr>
              <a:t>array</a:t>
            </a:r>
            <a:r>
              <a:t> weights{</a:t>
            </a:r>
            <a:r>
              <a:rPr b="1">
                <a:solidFill>
                  <a:srgbClr val="2D9196"/>
                </a:solidFill>
              </a:rPr>
              <a:t>4</a:t>
            </a:r>
            <a:r>
              <a:t>} weight3 - - weight12;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	</a:t>
            </a:r>
            <a:r>
              <a:rPr b="1">
                <a:solidFill>
                  <a:schemeClr val="accent1"/>
                </a:solidFill>
              </a:rPr>
              <a:t>do</a:t>
            </a:r>
            <a:r>
              <a:t> i = </a:t>
            </a:r>
            <a:r>
              <a:rPr b="1">
                <a:solidFill>
                  <a:srgbClr val="2D9196"/>
                </a:solidFill>
              </a:rPr>
              <a:t>1</a:t>
            </a:r>
            <a:r>
              <a:t> </a:t>
            </a:r>
            <a:r>
              <a:rPr b="1">
                <a:solidFill>
                  <a:schemeClr val="accent1"/>
                </a:solidFill>
              </a:rPr>
              <a:t>to</a:t>
            </a:r>
            <a:r>
              <a:t> </a:t>
            </a:r>
            <a:r>
              <a:rPr b="1">
                <a:solidFill>
                  <a:srgbClr val="2D9196"/>
                </a:solidFill>
              </a:rPr>
              <a:t>4</a:t>
            </a:r>
            <a:r>
              <a:t>;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weight = weights{i};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	</a:t>
            </a:r>
            <a:r>
              <a:rPr b="1">
                <a:solidFill>
                  <a:schemeClr val="accent1"/>
                </a:solidFill>
              </a:rPr>
              <a:t>end</a:t>
            </a:r>
            <a:r>
              <a:t>;</a:t>
            </a:r>
          </a:p>
          <a:p>
            <a:pPr algn="l">
              <a:defRPr b="1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run;</a:t>
            </a:r>
          </a:p>
        </p:txBody>
      </p:sp>
      <p:sp>
        <p:nvSpPr>
          <p:cNvPr id="176" name="weights{3}"/>
          <p:cNvSpPr txBox="1"/>
          <p:nvPr/>
        </p:nvSpPr>
        <p:spPr>
          <a:xfrm>
            <a:off x="13935315" y="3509407"/>
            <a:ext cx="3924921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weights{3}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8" name="Table"/>
          <p:cNvGraphicFramePr/>
          <p:nvPr/>
        </p:nvGraphicFramePr>
        <p:xfrm>
          <a:off x="317500" y="1066800"/>
          <a:ext cx="23752814" cy="21844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374900"/>
                <a:gridCol w="2374900"/>
                <a:gridCol w="2374900"/>
                <a:gridCol w="2374900"/>
                <a:gridCol w="2374900"/>
                <a:gridCol w="2374900"/>
                <a:gridCol w="2374900"/>
                <a:gridCol w="2374900"/>
                <a:gridCol w="2374900"/>
                <a:gridCol w="2374900"/>
              </a:tblGrid>
              <a:tr h="1092200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_N_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_ERROR_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Gender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Weight3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Weight6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Weight9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Weight12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i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weight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10922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1001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F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13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16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17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16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79" name="PDV"/>
          <p:cNvSpPr txBox="1"/>
          <p:nvPr/>
        </p:nvSpPr>
        <p:spPr>
          <a:xfrm>
            <a:off x="11517629" y="-55008"/>
            <a:ext cx="134874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PDV</a:t>
            </a:r>
          </a:p>
        </p:txBody>
      </p:sp>
      <p:sp>
        <p:nvSpPr>
          <p:cNvPr id="180" name="data baby_weight_long1;…"/>
          <p:cNvSpPr txBox="1"/>
          <p:nvPr/>
        </p:nvSpPr>
        <p:spPr>
          <a:xfrm>
            <a:off x="4291390" y="5610929"/>
            <a:ext cx="15420158" cy="516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</a:rPr>
              <a:t>data</a:t>
            </a:r>
            <a:r>
              <a:t> baby_weight_long1;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	</a:t>
            </a:r>
            <a:r>
              <a:rPr b="1">
                <a:solidFill>
                  <a:schemeClr val="accent1"/>
                </a:solidFill>
              </a:rPr>
              <a:t>set</a:t>
            </a:r>
            <a:r>
              <a:t> baby_weight;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	</a:t>
            </a:r>
            <a:r>
              <a:rPr b="1">
                <a:solidFill>
                  <a:schemeClr val="accent1"/>
                </a:solidFill>
              </a:rPr>
              <a:t>array</a:t>
            </a:r>
            <a:r>
              <a:t> weights{</a:t>
            </a:r>
            <a:r>
              <a:rPr b="1">
                <a:solidFill>
                  <a:srgbClr val="2D9196"/>
                </a:solidFill>
              </a:rPr>
              <a:t>4</a:t>
            </a:r>
            <a:r>
              <a:t>} weight3 - - weight12;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	</a:t>
            </a:r>
            <a:r>
              <a:rPr b="1">
                <a:solidFill>
                  <a:schemeClr val="accent1"/>
                </a:solidFill>
              </a:rPr>
              <a:t>do</a:t>
            </a:r>
            <a:r>
              <a:t> i = </a:t>
            </a:r>
            <a:r>
              <a:rPr b="1">
                <a:solidFill>
                  <a:srgbClr val="2D9196"/>
                </a:solidFill>
              </a:rPr>
              <a:t>1</a:t>
            </a:r>
            <a:r>
              <a:t> </a:t>
            </a:r>
            <a:r>
              <a:rPr b="1">
                <a:solidFill>
                  <a:schemeClr val="accent1"/>
                </a:solidFill>
              </a:rPr>
              <a:t>to</a:t>
            </a:r>
            <a:r>
              <a:t> </a:t>
            </a:r>
            <a:r>
              <a:rPr b="1">
                <a:solidFill>
                  <a:srgbClr val="2D9196"/>
                </a:solidFill>
              </a:rPr>
              <a:t>4</a:t>
            </a:r>
            <a:r>
              <a:t>;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weight = weights{i};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	</a:t>
            </a:r>
            <a:r>
              <a:rPr b="1">
                <a:solidFill>
                  <a:schemeClr val="accent1"/>
                </a:solidFill>
              </a:rPr>
              <a:t>end</a:t>
            </a:r>
            <a:r>
              <a:t>;</a:t>
            </a:r>
          </a:p>
          <a:p>
            <a:pPr algn="l">
              <a:defRPr b="1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run;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2" name="Table"/>
          <p:cNvGraphicFramePr/>
          <p:nvPr/>
        </p:nvGraphicFramePr>
        <p:xfrm>
          <a:off x="317500" y="1066800"/>
          <a:ext cx="23752814" cy="21844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374900"/>
                <a:gridCol w="2374900"/>
                <a:gridCol w="2374900"/>
                <a:gridCol w="2374900"/>
                <a:gridCol w="2374900"/>
                <a:gridCol w="2374900"/>
                <a:gridCol w="2374900"/>
                <a:gridCol w="2374900"/>
                <a:gridCol w="2374900"/>
                <a:gridCol w="2374900"/>
              </a:tblGrid>
              <a:tr h="1092200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_N_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_ERROR_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Gender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Weight3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Weight6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Weight9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Weight12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i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weight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10922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1001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F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13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16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17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16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83" name="PDV"/>
          <p:cNvSpPr txBox="1"/>
          <p:nvPr/>
        </p:nvSpPr>
        <p:spPr>
          <a:xfrm>
            <a:off x="11517629" y="-55008"/>
            <a:ext cx="134874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PDV</a:t>
            </a:r>
          </a:p>
        </p:txBody>
      </p:sp>
      <p:sp>
        <p:nvSpPr>
          <p:cNvPr id="184" name="data baby_weight_long1;…"/>
          <p:cNvSpPr txBox="1"/>
          <p:nvPr/>
        </p:nvSpPr>
        <p:spPr>
          <a:xfrm>
            <a:off x="4291390" y="5610929"/>
            <a:ext cx="15420158" cy="516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</a:rPr>
              <a:t>data</a:t>
            </a:r>
            <a:r>
              <a:t> baby_weight_long1;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	</a:t>
            </a:r>
            <a:r>
              <a:rPr b="1">
                <a:solidFill>
                  <a:schemeClr val="accent1"/>
                </a:solidFill>
              </a:rPr>
              <a:t>set</a:t>
            </a:r>
            <a:r>
              <a:t> baby_weight;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	</a:t>
            </a:r>
            <a:r>
              <a:rPr b="1">
                <a:solidFill>
                  <a:schemeClr val="accent1"/>
                </a:solidFill>
              </a:rPr>
              <a:t>array</a:t>
            </a:r>
            <a:r>
              <a:t> weights{</a:t>
            </a:r>
            <a:r>
              <a:rPr b="1">
                <a:solidFill>
                  <a:srgbClr val="2D9196"/>
                </a:solidFill>
              </a:rPr>
              <a:t>4</a:t>
            </a:r>
            <a:r>
              <a:t>} weight3 - - weight12;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	</a:t>
            </a:r>
            <a:r>
              <a:rPr b="1">
                <a:solidFill>
                  <a:schemeClr val="accent1"/>
                </a:solidFill>
              </a:rPr>
              <a:t>do</a:t>
            </a:r>
            <a:r>
              <a:t> i = </a:t>
            </a:r>
            <a:r>
              <a:rPr b="1">
                <a:solidFill>
                  <a:srgbClr val="2D9196"/>
                </a:solidFill>
              </a:rPr>
              <a:t>1</a:t>
            </a:r>
            <a:r>
              <a:t> </a:t>
            </a:r>
            <a:r>
              <a:rPr b="1">
                <a:solidFill>
                  <a:schemeClr val="accent1"/>
                </a:solidFill>
              </a:rPr>
              <a:t>to</a:t>
            </a:r>
            <a:r>
              <a:t> </a:t>
            </a:r>
            <a:r>
              <a:rPr b="1">
                <a:solidFill>
                  <a:srgbClr val="2D9196"/>
                </a:solidFill>
              </a:rPr>
              <a:t>4</a:t>
            </a:r>
            <a:r>
              <a:t>;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weight = weights{i};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	</a:t>
            </a:r>
            <a:r>
              <a:rPr b="1">
                <a:solidFill>
                  <a:schemeClr val="accent1"/>
                </a:solidFill>
              </a:rPr>
              <a:t>end</a:t>
            </a:r>
            <a:r>
              <a:t>;</a:t>
            </a:r>
          </a:p>
          <a:p>
            <a:pPr algn="l">
              <a:defRPr b="1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run;</a:t>
            </a:r>
          </a:p>
        </p:txBody>
      </p:sp>
      <p:sp>
        <p:nvSpPr>
          <p:cNvPr id="185" name="weights{4}"/>
          <p:cNvSpPr txBox="1"/>
          <p:nvPr/>
        </p:nvSpPr>
        <p:spPr>
          <a:xfrm>
            <a:off x="16282306" y="3509407"/>
            <a:ext cx="3924922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weights{4}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7" name="Table"/>
          <p:cNvGraphicFramePr/>
          <p:nvPr/>
        </p:nvGraphicFramePr>
        <p:xfrm>
          <a:off x="317500" y="1066800"/>
          <a:ext cx="23752814" cy="21844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374900"/>
                <a:gridCol w="2374900"/>
                <a:gridCol w="2374900"/>
                <a:gridCol w="2374900"/>
                <a:gridCol w="2374900"/>
                <a:gridCol w="2374900"/>
                <a:gridCol w="2374900"/>
                <a:gridCol w="2374900"/>
                <a:gridCol w="2374900"/>
                <a:gridCol w="2374900"/>
              </a:tblGrid>
              <a:tr h="1092200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_N_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_ERROR_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Gender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Weight3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Weight6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Weight9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Weight12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i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weight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10922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1001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F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13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16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17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17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88" name="PDV"/>
          <p:cNvSpPr txBox="1"/>
          <p:nvPr/>
        </p:nvSpPr>
        <p:spPr>
          <a:xfrm>
            <a:off x="11517629" y="-55008"/>
            <a:ext cx="134874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PDV</a:t>
            </a:r>
          </a:p>
        </p:txBody>
      </p:sp>
      <p:sp>
        <p:nvSpPr>
          <p:cNvPr id="189" name="data baby_weight_long1;…"/>
          <p:cNvSpPr txBox="1"/>
          <p:nvPr/>
        </p:nvSpPr>
        <p:spPr>
          <a:xfrm>
            <a:off x="4291390" y="5610929"/>
            <a:ext cx="15420158" cy="516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</a:rPr>
              <a:t>data</a:t>
            </a:r>
            <a:r>
              <a:t> baby_weight_long1;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	</a:t>
            </a:r>
            <a:r>
              <a:rPr b="1">
                <a:solidFill>
                  <a:schemeClr val="accent1"/>
                </a:solidFill>
              </a:rPr>
              <a:t>set</a:t>
            </a:r>
            <a:r>
              <a:t> baby_weight;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	</a:t>
            </a:r>
            <a:r>
              <a:rPr b="1">
                <a:solidFill>
                  <a:schemeClr val="accent1"/>
                </a:solidFill>
              </a:rPr>
              <a:t>array</a:t>
            </a:r>
            <a:r>
              <a:t> weights{</a:t>
            </a:r>
            <a:r>
              <a:rPr b="1">
                <a:solidFill>
                  <a:srgbClr val="2D9196"/>
                </a:solidFill>
              </a:rPr>
              <a:t>4</a:t>
            </a:r>
            <a:r>
              <a:t>} weight3 - - weight12;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	</a:t>
            </a:r>
            <a:r>
              <a:rPr b="1">
                <a:solidFill>
                  <a:schemeClr val="accent1"/>
                </a:solidFill>
              </a:rPr>
              <a:t>do</a:t>
            </a:r>
            <a:r>
              <a:t> i = </a:t>
            </a:r>
            <a:r>
              <a:rPr b="1">
                <a:solidFill>
                  <a:srgbClr val="2D9196"/>
                </a:solidFill>
              </a:rPr>
              <a:t>1</a:t>
            </a:r>
            <a:r>
              <a:t> </a:t>
            </a:r>
            <a:r>
              <a:rPr b="1">
                <a:solidFill>
                  <a:schemeClr val="accent1"/>
                </a:solidFill>
              </a:rPr>
              <a:t>to</a:t>
            </a:r>
            <a:r>
              <a:t> </a:t>
            </a:r>
            <a:r>
              <a:rPr b="1">
                <a:solidFill>
                  <a:srgbClr val="2D9196"/>
                </a:solidFill>
              </a:rPr>
              <a:t>4</a:t>
            </a:r>
            <a:r>
              <a:t>;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weight = weights{i};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	</a:t>
            </a:r>
            <a:r>
              <a:rPr b="1">
                <a:solidFill>
                  <a:schemeClr val="accent1"/>
                </a:solidFill>
              </a:rPr>
              <a:t>end</a:t>
            </a:r>
            <a:r>
              <a:t>;</a:t>
            </a:r>
          </a:p>
          <a:p>
            <a:pPr algn="l">
              <a:defRPr b="1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run;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1" name="Table"/>
          <p:cNvGraphicFramePr/>
          <p:nvPr/>
        </p:nvGraphicFramePr>
        <p:xfrm>
          <a:off x="317500" y="1066800"/>
          <a:ext cx="23752814" cy="21844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374900"/>
                <a:gridCol w="2374900"/>
                <a:gridCol w="2374900"/>
                <a:gridCol w="2374900"/>
                <a:gridCol w="2374900"/>
                <a:gridCol w="2374900"/>
                <a:gridCol w="2374900"/>
                <a:gridCol w="2374900"/>
                <a:gridCol w="2374900"/>
                <a:gridCol w="2374900"/>
              </a:tblGrid>
              <a:tr h="1092200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_N_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_ERROR_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Gender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Weight3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Weight6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Weight9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Weight12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i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weight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10922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1001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F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13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16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17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17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92" name="PDV"/>
          <p:cNvSpPr txBox="1"/>
          <p:nvPr/>
        </p:nvSpPr>
        <p:spPr>
          <a:xfrm>
            <a:off x="11517629" y="-55008"/>
            <a:ext cx="134874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PDV</a:t>
            </a:r>
          </a:p>
        </p:txBody>
      </p:sp>
      <p:sp>
        <p:nvSpPr>
          <p:cNvPr id="193" name="data baby_weight_long1;…"/>
          <p:cNvSpPr txBox="1"/>
          <p:nvPr/>
        </p:nvSpPr>
        <p:spPr>
          <a:xfrm>
            <a:off x="4291390" y="5610929"/>
            <a:ext cx="15420158" cy="516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</a:rPr>
              <a:t>data</a:t>
            </a:r>
            <a:r>
              <a:t> baby_weight_long1;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	</a:t>
            </a:r>
            <a:r>
              <a:rPr b="1">
                <a:solidFill>
                  <a:schemeClr val="accent1"/>
                </a:solidFill>
              </a:rPr>
              <a:t>set</a:t>
            </a:r>
            <a:r>
              <a:t> baby_weight;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	</a:t>
            </a:r>
            <a:r>
              <a:rPr b="1">
                <a:solidFill>
                  <a:schemeClr val="accent1"/>
                </a:solidFill>
              </a:rPr>
              <a:t>array</a:t>
            </a:r>
            <a:r>
              <a:t> weights{</a:t>
            </a:r>
            <a:r>
              <a:rPr b="1">
                <a:solidFill>
                  <a:srgbClr val="2D9196"/>
                </a:solidFill>
              </a:rPr>
              <a:t>4</a:t>
            </a:r>
            <a:r>
              <a:t>} weight3 - - weight12;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	</a:t>
            </a:r>
            <a:r>
              <a:rPr b="1">
                <a:solidFill>
                  <a:schemeClr val="accent1"/>
                </a:solidFill>
              </a:rPr>
              <a:t>do</a:t>
            </a:r>
            <a:r>
              <a:t> i = </a:t>
            </a:r>
            <a:r>
              <a:rPr b="1">
                <a:solidFill>
                  <a:srgbClr val="2D9196"/>
                </a:solidFill>
              </a:rPr>
              <a:t>1</a:t>
            </a:r>
            <a:r>
              <a:t> </a:t>
            </a:r>
            <a:r>
              <a:rPr b="1">
                <a:solidFill>
                  <a:schemeClr val="accent1"/>
                </a:solidFill>
              </a:rPr>
              <a:t>to</a:t>
            </a:r>
            <a:r>
              <a:t> </a:t>
            </a:r>
            <a:r>
              <a:rPr b="1">
                <a:solidFill>
                  <a:srgbClr val="2D9196"/>
                </a:solidFill>
              </a:rPr>
              <a:t>4</a:t>
            </a:r>
            <a:r>
              <a:t>;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weight = weights{i};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	</a:t>
            </a:r>
            <a:r>
              <a:rPr b="1">
                <a:solidFill>
                  <a:schemeClr val="accent1"/>
                </a:solidFill>
              </a:rPr>
              <a:t>end</a:t>
            </a:r>
            <a:r>
              <a:t>;</a:t>
            </a:r>
          </a:p>
          <a:p>
            <a:pPr algn="l">
              <a:defRPr b="1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run;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5" name="Table"/>
          <p:cNvGraphicFramePr/>
          <p:nvPr/>
        </p:nvGraphicFramePr>
        <p:xfrm>
          <a:off x="317500" y="1066800"/>
          <a:ext cx="23752814" cy="21844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374900"/>
                <a:gridCol w="2374900"/>
                <a:gridCol w="2374900"/>
                <a:gridCol w="2374900"/>
                <a:gridCol w="2374900"/>
                <a:gridCol w="2374900"/>
                <a:gridCol w="2374900"/>
                <a:gridCol w="2374900"/>
                <a:gridCol w="2374900"/>
                <a:gridCol w="2374900"/>
              </a:tblGrid>
              <a:tr h="1092200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_N_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_ERROR_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Gender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Weight3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Weight6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Weight9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Weight12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i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weight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10922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1001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F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13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16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17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17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96" name="PDV"/>
          <p:cNvSpPr txBox="1"/>
          <p:nvPr/>
        </p:nvSpPr>
        <p:spPr>
          <a:xfrm>
            <a:off x="11517629" y="-55008"/>
            <a:ext cx="134874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PDV</a:t>
            </a:r>
          </a:p>
        </p:txBody>
      </p:sp>
      <p:graphicFrame>
        <p:nvGraphicFramePr>
          <p:cNvPr id="197" name="Table"/>
          <p:cNvGraphicFramePr/>
          <p:nvPr/>
        </p:nvGraphicFramePr>
        <p:xfrm>
          <a:off x="2692400" y="5765800"/>
          <a:ext cx="19003968" cy="21844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374900"/>
                <a:gridCol w="2374900"/>
                <a:gridCol w="2374900"/>
                <a:gridCol w="2374900"/>
                <a:gridCol w="2374900"/>
                <a:gridCol w="2374900"/>
                <a:gridCol w="2374900"/>
                <a:gridCol w="2374900"/>
              </a:tblGrid>
              <a:tr h="1092200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Gender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Weight3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Weight6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Weight9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Weight12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i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weight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10922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1001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F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13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16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17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17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98" name="baby_weight_long1"/>
          <p:cNvSpPr txBox="1"/>
          <p:nvPr/>
        </p:nvSpPr>
        <p:spPr>
          <a:xfrm>
            <a:off x="2768700" y="4643992"/>
            <a:ext cx="565404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baby_weight_long1</a:t>
            </a:r>
          </a:p>
        </p:txBody>
      </p:sp>
      <p:sp>
        <p:nvSpPr>
          <p:cNvPr id="199" name="Arrow"/>
          <p:cNvSpPr/>
          <p:nvPr/>
        </p:nvSpPr>
        <p:spPr>
          <a:xfrm rot="5380177">
            <a:off x="11557000" y="3873500"/>
            <a:ext cx="1270000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1" name="Table"/>
          <p:cNvGraphicFramePr/>
          <p:nvPr/>
        </p:nvGraphicFramePr>
        <p:xfrm>
          <a:off x="317500" y="1066800"/>
          <a:ext cx="23752814" cy="21844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374900"/>
                <a:gridCol w="2374900"/>
                <a:gridCol w="2374900"/>
                <a:gridCol w="2374900"/>
                <a:gridCol w="2374900"/>
                <a:gridCol w="2374900"/>
                <a:gridCol w="2374900"/>
                <a:gridCol w="2374900"/>
                <a:gridCol w="2374900"/>
                <a:gridCol w="2374900"/>
              </a:tblGrid>
              <a:tr h="1092200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_N_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_ERROR_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Gender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Weight3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Weight6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Weight9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Weight12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i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weight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10922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1002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F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16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17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02" name="PDV"/>
          <p:cNvSpPr txBox="1"/>
          <p:nvPr/>
        </p:nvSpPr>
        <p:spPr>
          <a:xfrm>
            <a:off x="11517629" y="-55008"/>
            <a:ext cx="134874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PDV</a:t>
            </a:r>
          </a:p>
        </p:txBody>
      </p:sp>
      <p:sp>
        <p:nvSpPr>
          <p:cNvPr id="203" name="data baby_weight_long1;…"/>
          <p:cNvSpPr txBox="1"/>
          <p:nvPr/>
        </p:nvSpPr>
        <p:spPr>
          <a:xfrm>
            <a:off x="4291390" y="5610929"/>
            <a:ext cx="15420158" cy="516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</a:rPr>
              <a:t>data</a:t>
            </a:r>
            <a:r>
              <a:t> baby_weight_long1;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	</a:t>
            </a:r>
            <a:r>
              <a:rPr b="1">
                <a:solidFill>
                  <a:schemeClr val="accent1"/>
                </a:solidFill>
              </a:rPr>
              <a:t>set</a:t>
            </a:r>
            <a:r>
              <a:t> baby_weight;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	</a:t>
            </a:r>
            <a:r>
              <a:rPr b="1">
                <a:solidFill>
                  <a:schemeClr val="accent1"/>
                </a:solidFill>
              </a:rPr>
              <a:t>array</a:t>
            </a:r>
            <a:r>
              <a:t> weights{</a:t>
            </a:r>
            <a:r>
              <a:rPr b="1">
                <a:solidFill>
                  <a:srgbClr val="2D9196"/>
                </a:solidFill>
              </a:rPr>
              <a:t>4</a:t>
            </a:r>
            <a:r>
              <a:t>} weight3 - - weight12;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	</a:t>
            </a:r>
            <a:r>
              <a:rPr b="1">
                <a:solidFill>
                  <a:schemeClr val="accent1"/>
                </a:solidFill>
              </a:rPr>
              <a:t>do</a:t>
            </a:r>
            <a:r>
              <a:t> i = </a:t>
            </a:r>
            <a:r>
              <a:rPr b="1">
                <a:solidFill>
                  <a:srgbClr val="2D9196"/>
                </a:solidFill>
              </a:rPr>
              <a:t>1</a:t>
            </a:r>
            <a:r>
              <a:t> </a:t>
            </a:r>
            <a:r>
              <a:rPr b="1">
                <a:solidFill>
                  <a:schemeClr val="accent1"/>
                </a:solidFill>
              </a:rPr>
              <a:t>to</a:t>
            </a:r>
            <a:r>
              <a:t> </a:t>
            </a:r>
            <a:r>
              <a:rPr b="1">
                <a:solidFill>
                  <a:srgbClr val="2D9196"/>
                </a:solidFill>
              </a:rPr>
              <a:t>4</a:t>
            </a:r>
            <a:r>
              <a:t>;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weight = weights{i};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	</a:t>
            </a:r>
            <a:r>
              <a:rPr b="1">
                <a:solidFill>
                  <a:schemeClr val="accent1"/>
                </a:solidFill>
              </a:rPr>
              <a:t>end</a:t>
            </a:r>
            <a:r>
              <a:t>;</a:t>
            </a:r>
          </a:p>
          <a:p>
            <a:pPr algn="l">
              <a:defRPr b="1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run;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" name="Table"/>
          <p:cNvGraphicFramePr/>
          <p:nvPr/>
        </p:nvGraphicFramePr>
        <p:xfrm>
          <a:off x="2692400" y="5765800"/>
          <a:ext cx="19003968" cy="32766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374900"/>
                <a:gridCol w="2374900"/>
                <a:gridCol w="2374900"/>
                <a:gridCol w="2374900"/>
                <a:gridCol w="2374900"/>
                <a:gridCol w="2374900"/>
                <a:gridCol w="2374900"/>
                <a:gridCol w="2374900"/>
              </a:tblGrid>
              <a:tr h="1092200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Gender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Weight3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Weight6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Weight9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Weight12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i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weight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10922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1001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F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13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16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17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17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10922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1002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F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16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17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06" name="baby_weight_long1"/>
          <p:cNvSpPr txBox="1"/>
          <p:nvPr/>
        </p:nvSpPr>
        <p:spPr>
          <a:xfrm>
            <a:off x="2768700" y="4643992"/>
            <a:ext cx="565404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baby_weight_long1</a:t>
            </a:r>
          </a:p>
        </p:txBody>
      </p:sp>
      <p:sp>
        <p:nvSpPr>
          <p:cNvPr id="207" name="Arrow"/>
          <p:cNvSpPr/>
          <p:nvPr/>
        </p:nvSpPr>
        <p:spPr>
          <a:xfrm rot="5380177">
            <a:off x="11557000" y="3873500"/>
            <a:ext cx="1270000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graphicFrame>
        <p:nvGraphicFramePr>
          <p:cNvPr id="208" name="Table"/>
          <p:cNvGraphicFramePr/>
          <p:nvPr/>
        </p:nvGraphicFramePr>
        <p:xfrm>
          <a:off x="317500" y="1066800"/>
          <a:ext cx="23752814" cy="21844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374900"/>
                <a:gridCol w="2374900"/>
                <a:gridCol w="2374900"/>
                <a:gridCol w="2374900"/>
                <a:gridCol w="2374900"/>
                <a:gridCol w="2374900"/>
                <a:gridCol w="2374900"/>
                <a:gridCol w="2374900"/>
                <a:gridCol w="2374900"/>
                <a:gridCol w="2374900"/>
              </a:tblGrid>
              <a:tr h="1092200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_N_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_ERROR_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Gender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Weight3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Weight6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Weight9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Weight12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i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weight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10922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1002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F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16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17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09" name="PDV"/>
          <p:cNvSpPr txBox="1"/>
          <p:nvPr/>
        </p:nvSpPr>
        <p:spPr>
          <a:xfrm>
            <a:off x="11517629" y="-55008"/>
            <a:ext cx="134874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PDV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Data Structures"/>
          <p:cNvSpPr txBox="1"/>
          <p:nvPr/>
        </p:nvSpPr>
        <p:spPr>
          <a:xfrm>
            <a:off x="54863" y="560512"/>
            <a:ext cx="8914131" cy="16256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10000"/>
            </a:lvl1pPr>
          </a:lstStyle>
          <a:p>
            <a:pPr/>
            <a:r>
              <a:t>Data Structures</a:t>
            </a:r>
          </a:p>
        </p:txBody>
      </p:sp>
      <p:sp>
        <p:nvSpPr>
          <p:cNvPr id="127" name="Rounded Rectangle"/>
          <p:cNvSpPr/>
          <p:nvPr/>
        </p:nvSpPr>
        <p:spPr>
          <a:xfrm>
            <a:off x="-142006" y="2544010"/>
            <a:ext cx="9708934" cy="381001"/>
          </a:xfrm>
          <a:prstGeom prst="roundRect">
            <a:avLst>
              <a:gd name="adj" fmla="val 50000"/>
            </a:avLst>
          </a:prstGeom>
          <a:solidFill>
            <a:schemeClr val="accent1">
              <a:hueOff val="47394"/>
              <a:satOff val="-25753"/>
              <a:lumOff val="-7544"/>
            </a:schemeClr>
          </a:solidFill>
          <a:ln w="25400">
            <a:solidFill>
              <a:srgbClr val="85888D"/>
            </a:solidFill>
            <a:miter lim="400000"/>
          </a:ln>
          <a:effectLst>
            <a:outerShdw sx="100000" sy="100000" kx="0" ky="0" algn="b" rotWithShape="0" blurRad="190500" dist="1270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8" name="Person-level (Wide) data: Each person (observational unit) has one observations and multiple variables contain data for each measurement."/>
          <p:cNvSpPr txBox="1"/>
          <p:nvPr/>
        </p:nvSpPr>
        <p:spPr>
          <a:xfrm>
            <a:off x="2597418" y="4521200"/>
            <a:ext cx="20377084" cy="2387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marL="854807" indent="-854807" algn="l">
              <a:buSzPct val="100000"/>
              <a:buAutoNum type="arabicPeriod" startAt="1"/>
            </a:lvl1pPr>
          </a:lstStyle>
          <a:p>
            <a:pPr/>
            <a:r>
              <a:t>Person-level (Wide) data: Each person (observational unit) has one observations and multiple variables contain data for each measurement.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1" name="Table"/>
          <p:cNvGraphicFramePr/>
          <p:nvPr/>
        </p:nvGraphicFramePr>
        <p:xfrm>
          <a:off x="2692400" y="2504003"/>
          <a:ext cx="19003968" cy="98298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374900"/>
                <a:gridCol w="2374900"/>
                <a:gridCol w="2374900"/>
                <a:gridCol w="2374900"/>
                <a:gridCol w="2374900"/>
                <a:gridCol w="2374900"/>
                <a:gridCol w="2374900"/>
                <a:gridCol w="2374900"/>
              </a:tblGrid>
              <a:tr h="1092200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Gender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Weight3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Weight6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Weight9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Weight12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i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weight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10922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1001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F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13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16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17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17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10922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1002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F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16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17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10922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1003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M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17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23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24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24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10922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1004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F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16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18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22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22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10922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1005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M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15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16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18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18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10922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1006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M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17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25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26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26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10922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1007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M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16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17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19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10922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1008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F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15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16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18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19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19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12" name="baby_weight_long1"/>
          <p:cNvSpPr txBox="1"/>
          <p:nvPr/>
        </p:nvSpPr>
        <p:spPr>
          <a:xfrm>
            <a:off x="2768700" y="1382196"/>
            <a:ext cx="565404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baby_weight_long1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ROC TRANSPOSE data = input-data-set…"/>
          <p:cNvSpPr txBox="1"/>
          <p:nvPr/>
        </p:nvSpPr>
        <p:spPr>
          <a:xfrm>
            <a:off x="2829315" y="3473450"/>
            <a:ext cx="18222368" cy="6769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6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</a:rPr>
              <a:t>PROC TRANSPOSE</a:t>
            </a:r>
            <a:r>
              <a:t> </a:t>
            </a:r>
            <a:r>
              <a:rPr>
                <a:solidFill>
                  <a:schemeClr val="accent1"/>
                </a:solidFill>
              </a:rPr>
              <a:t>data</a:t>
            </a:r>
            <a:r>
              <a:t> = </a:t>
            </a:r>
            <a:r>
              <a:rPr i="1"/>
              <a:t>input-data-set</a:t>
            </a:r>
          </a:p>
          <a:p>
            <a:pPr algn="l">
              <a:defRPr sz="6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&lt;</a:t>
            </a:r>
            <a:r>
              <a:rPr>
                <a:solidFill>
                  <a:schemeClr val="accent1"/>
                </a:solidFill>
              </a:rPr>
              <a:t>out</a:t>
            </a:r>
            <a:r>
              <a:t> = </a:t>
            </a:r>
            <a:r>
              <a:rPr i="1"/>
              <a:t>output-data-set</a:t>
            </a:r>
            <a:r>
              <a:t>&gt;</a:t>
            </a:r>
          </a:p>
          <a:p>
            <a:pPr algn="l">
              <a:defRPr sz="6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&lt;</a:t>
            </a:r>
            <a:r>
              <a:rPr>
                <a:solidFill>
                  <a:schemeClr val="accent1"/>
                </a:solidFill>
              </a:rPr>
              <a:t>name</a:t>
            </a:r>
            <a:r>
              <a:t> = </a:t>
            </a:r>
            <a:r>
              <a:rPr i="1"/>
              <a:t>variable-name</a:t>
            </a:r>
            <a:r>
              <a:t>&gt;;</a:t>
            </a:r>
          </a:p>
          <a:p>
            <a:pPr algn="l">
              <a:defRPr sz="6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</a:t>
            </a:r>
            <a:r>
              <a:rPr>
                <a:solidFill>
                  <a:schemeClr val="accent1"/>
                </a:solidFill>
              </a:rPr>
              <a:t>BY</a:t>
            </a:r>
            <a:r>
              <a:t> </a:t>
            </a:r>
            <a:r>
              <a:rPr i="1"/>
              <a:t>variable(s)</a:t>
            </a:r>
            <a:r>
              <a:t> &lt;</a:t>
            </a:r>
            <a:r>
              <a:rPr>
                <a:solidFill>
                  <a:schemeClr val="accent1"/>
                </a:solidFill>
              </a:rPr>
              <a:t>NOTSORTED</a:t>
            </a:r>
            <a:r>
              <a:t>&gt;;</a:t>
            </a:r>
          </a:p>
          <a:p>
            <a:pPr algn="l">
              <a:defRPr sz="6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</a:t>
            </a:r>
            <a:r>
              <a:rPr>
                <a:solidFill>
                  <a:schemeClr val="accent1"/>
                </a:solidFill>
              </a:rPr>
              <a:t>VAR</a:t>
            </a:r>
            <a:r>
              <a:t> </a:t>
            </a:r>
            <a:r>
              <a:rPr i="1"/>
              <a:t>variable(s)</a:t>
            </a:r>
            <a:r>
              <a:t>;</a:t>
            </a:r>
          </a:p>
          <a:p>
            <a:pPr algn="l">
              <a:defRPr sz="6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</a:t>
            </a:r>
            <a:r>
              <a:rPr>
                <a:solidFill>
                  <a:schemeClr val="accent1"/>
                </a:solidFill>
              </a:rPr>
              <a:t>ID</a:t>
            </a:r>
            <a:r>
              <a:t> </a:t>
            </a:r>
            <a:r>
              <a:rPr i="1"/>
              <a:t>variable(s)</a:t>
            </a:r>
            <a:r>
              <a:t>;</a:t>
            </a:r>
          </a:p>
          <a:p>
            <a:pPr algn="l">
              <a:defRPr sz="66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RUN;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Demonstration"/>
          <p:cNvSpPr txBox="1"/>
          <p:nvPr>
            <p:ph type="title"/>
          </p:nvPr>
        </p:nvSpPr>
        <p:spPr>
          <a:xfrm>
            <a:off x="-683560" y="249321"/>
            <a:ext cx="13997277" cy="2286001"/>
          </a:xfrm>
          <a:prstGeom prst="rect">
            <a:avLst/>
          </a:prstGeom>
        </p:spPr>
        <p:txBody>
          <a:bodyPr/>
          <a:lstStyle/>
          <a:p>
            <a:pPr/>
            <a:r>
              <a:t>Demonstration</a:t>
            </a:r>
          </a:p>
        </p:txBody>
      </p:sp>
      <p:sp>
        <p:nvSpPr>
          <p:cNvPr id="217" name="Restructuring (Reshaping) SAS Data Sets Using PROC TRANSPOSE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 algn="ctr" defTabSz="817244">
              <a:spcBef>
                <a:spcPts val="5800"/>
              </a:spcBef>
              <a:buSzTx/>
              <a:buNone/>
              <a:defRPr sz="14850"/>
            </a:lvl1pPr>
          </a:lstStyle>
          <a:p>
            <a:pPr/>
            <a:r>
              <a:t>Restructuring (Reshaping) SAS Data Sets Using PROC TRANSPOSE</a:t>
            </a:r>
          </a:p>
        </p:txBody>
      </p:sp>
      <p:sp>
        <p:nvSpPr>
          <p:cNvPr id="218" name="Rounded Rectangle"/>
          <p:cNvSpPr/>
          <p:nvPr/>
        </p:nvSpPr>
        <p:spPr>
          <a:xfrm>
            <a:off x="-142006" y="2544010"/>
            <a:ext cx="12914169" cy="381001"/>
          </a:xfrm>
          <a:prstGeom prst="roundRect">
            <a:avLst>
              <a:gd name="adj" fmla="val 50000"/>
            </a:avLst>
          </a:prstGeom>
          <a:solidFill>
            <a:schemeClr val="accent1">
              <a:hueOff val="47394"/>
              <a:satOff val="-25753"/>
              <a:lumOff val="-7544"/>
            </a:schemeClr>
          </a:solidFill>
          <a:ln w="25400">
            <a:solidFill>
              <a:srgbClr val="85888D"/>
            </a:solidFill>
            <a:miter lim="400000"/>
          </a:ln>
          <a:effectLst>
            <a:outerShdw sx="100000" sy="100000" kx="0" ky="0" algn="b" rotWithShape="0" blurRad="190500" dist="1270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Class="entr" nodeType="after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1" dur="1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Class="entr" nodeType="after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5" dur="1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8" grpId="3"/>
      <p:bldP build="whole" bldLvl="1" animBg="1" rev="0" advAuto="0" spid="217" grpId="2"/>
      <p:bldP build="whole" bldLvl="1" animBg="1" rev="0" advAuto="0" spid="216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ractice: Restructuring SAS Data Sets"/>
          <p:cNvSpPr txBox="1"/>
          <p:nvPr>
            <p:ph type="title"/>
          </p:nvPr>
        </p:nvSpPr>
        <p:spPr>
          <a:xfrm>
            <a:off x="-674" y="995853"/>
            <a:ext cx="21005801" cy="3032081"/>
          </a:xfrm>
          <a:prstGeom prst="rect">
            <a:avLst/>
          </a:prstGeom>
        </p:spPr>
        <p:txBody>
          <a:bodyPr anchor="t"/>
          <a:lstStyle>
            <a:lvl1pPr algn="l">
              <a:defRPr sz="8200"/>
            </a:lvl1pPr>
          </a:lstStyle>
          <a:p>
            <a:pPr/>
            <a:r>
              <a:t>Practice: Restructuring SAS Data Sets</a:t>
            </a:r>
          </a:p>
        </p:txBody>
      </p:sp>
      <p:sp>
        <p:nvSpPr>
          <p:cNvPr id="221" name="The data set work.bmi contains data about participant’s BMI over a four year period after a diet and exercise intervention. In this practice, you want to restructure the data set from person-level (wide) to person-period (long) data in preparation for an"/>
          <p:cNvSpPr/>
          <p:nvPr/>
        </p:nvSpPr>
        <p:spPr>
          <a:xfrm>
            <a:off x="2603897" y="3468182"/>
            <a:ext cx="18637648" cy="76561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7" y="0"/>
                </a:moveTo>
                <a:cubicBezTo>
                  <a:pt x="79" y="0"/>
                  <a:pt x="0" y="192"/>
                  <a:pt x="0" y="430"/>
                </a:cubicBezTo>
                <a:lnTo>
                  <a:pt x="0" y="16818"/>
                </a:lnTo>
                <a:cubicBezTo>
                  <a:pt x="0" y="17055"/>
                  <a:pt x="79" y="17248"/>
                  <a:pt x="177" y="17248"/>
                </a:cubicBezTo>
                <a:lnTo>
                  <a:pt x="19081" y="17248"/>
                </a:lnTo>
                <a:lnTo>
                  <a:pt x="19611" y="21600"/>
                </a:lnTo>
                <a:lnTo>
                  <a:pt x="20141" y="17248"/>
                </a:lnTo>
                <a:lnTo>
                  <a:pt x="21423" y="17248"/>
                </a:lnTo>
                <a:cubicBezTo>
                  <a:pt x="21520" y="17248"/>
                  <a:pt x="21600" y="17055"/>
                  <a:pt x="21600" y="16818"/>
                </a:cubicBezTo>
                <a:lnTo>
                  <a:pt x="21600" y="430"/>
                </a:lnTo>
                <a:cubicBezTo>
                  <a:pt x="21600" y="192"/>
                  <a:pt x="21520" y="0"/>
                  <a:pt x="21423" y="0"/>
                </a:cubicBezTo>
                <a:lnTo>
                  <a:pt x="177" y="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3200">
                <a:solidFill>
                  <a:srgbClr val="011993"/>
                </a:solidFill>
              </a:defRPr>
            </a:pPr>
            <a:r>
              <a:t>The data set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work.bmi </a:t>
            </a:r>
            <a:r>
              <a:t>contains data about participant’s BMI over a four year period after a diet and exercise intervention. In this practice, you want to restructure the data set from person-level (wide) to person-period (long) data in preparation for analysis.</a:t>
            </a:r>
          </a:p>
          <a:p>
            <a:pPr algn="l">
              <a:defRPr sz="3200">
                <a:solidFill>
                  <a:srgbClr val="011993"/>
                </a:solidFill>
              </a:defRPr>
            </a:pPr>
          </a:p>
          <a:p>
            <a:pPr algn="l">
              <a:defRPr sz="3200">
                <a:solidFill>
                  <a:srgbClr val="011993"/>
                </a:solidFill>
              </a:defRPr>
            </a:pPr>
            <a:r>
              <a:t>Steps:</a:t>
            </a:r>
          </a:p>
          <a:p>
            <a:pPr marL="547076" indent="-547076" algn="l">
              <a:buSzPct val="100000"/>
              <a:buAutoNum type="arabicPeriod" startAt="1"/>
              <a:defRPr sz="3200">
                <a:solidFill>
                  <a:srgbClr val="011993"/>
                </a:solidFill>
              </a:defRPr>
            </a:pPr>
            <a:r>
              <a:t>Open the SAS program named m7.5_lecture_practice_Restructuring</a:t>
            </a:r>
          </a:p>
          <a:p>
            <a:pPr marL="547076" indent="-547076" algn="l">
              <a:buSzPct val="100000"/>
              <a:buAutoNum type="arabicPeriod" startAt="1"/>
              <a:defRPr sz="3200">
                <a:solidFill>
                  <a:srgbClr val="011993"/>
                </a:solidFill>
              </a:defRPr>
            </a:pPr>
            <a:r>
              <a:t>Run the existing DATA step to create the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work.bmi</a:t>
            </a:r>
            <a:r>
              <a:t> data set, and view it.</a:t>
            </a:r>
          </a:p>
          <a:p>
            <a:pPr marL="547076" indent="-547076" algn="l">
              <a:buSzPct val="100000"/>
              <a:buAutoNum type="arabicPeriod" startAt="1"/>
              <a:defRPr sz="3200">
                <a:solidFill>
                  <a:srgbClr val="011993"/>
                </a:solidFill>
              </a:defRPr>
            </a:pPr>
            <a:r>
              <a:t>Write a DATA step to restructure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work.bmi</a:t>
            </a:r>
            <a:r>
              <a:t> to person-period data, and create a new data set named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work.bmi_long</a:t>
            </a:r>
            <a:r>
              <a:t>.</a:t>
            </a:r>
          </a:p>
          <a:p>
            <a:pPr marL="547076" indent="-547076" algn="l">
              <a:buSzPct val="100000"/>
              <a:buAutoNum type="arabicPeriod" startAt="1"/>
              <a:defRPr sz="3200">
                <a:solidFill>
                  <a:srgbClr val="011993"/>
                </a:solidFill>
              </a:defRPr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work.bmi_long</a:t>
            </a:r>
            <a:r>
              <a:t> should only contain the variables: ID, Gender, Year, and BMI.</a:t>
            </a:r>
          </a:p>
          <a:p>
            <a:pPr marL="547076" indent="-547076" algn="l">
              <a:buSzPct val="100000"/>
              <a:buAutoNum type="arabicPeriod" startAt="1"/>
              <a:defRPr sz="3200">
                <a:solidFill>
                  <a:srgbClr val="011993"/>
                </a:solidFill>
              </a:defRPr>
            </a:pPr>
            <a:r>
              <a:t>Write and submit a PROC PRINT step to create a list report that shows all the observations in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work.bmi_long</a:t>
            </a:r>
            <a:r>
              <a:t>. </a:t>
            </a:r>
          </a:p>
        </p:txBody>
      </p:sp>
      <p:sp>
        <p:nvSpPr>
          <p:cNvPr id="222" name="Rounded Rectangle"/>
          <p:cNvSpPr/>
          <p:nvPr/>
        </p:nvSpPr>
        <p:spPr>
          <a:xfrm>
            <a:off x="-142006" y="2544010"/>
            <a:ext cx="19402769" cy="381001"/>
          </a:xfrm>
          <a:prstGeom prst="roundRect">
            <a:avLst>
              <a:gd name="adj" fmla="val 50000"/>
            </a:avLst>
          </a:prstGeom>
          <a:solidFill>
            <a:schemeClr val="accent1">
              <a:hueOff val="47394"/>
              <a:satOff val="-25753"/>
              <a:lumOff val="-7544"/>
            </a:schemeClr>
          </a:solidFill>
          <a:ln w="25400">
            <a:solidFill>
              <a:srgbClr val="85888D"/>
            </a:solidFill>
            <a:miter lim="400000"/>
          </a:ln>
          <a:effectLst>
            <a:outerShdw sx="100000" sy="100000" kx="0" ky="0" algn="b" rotWithShape="0" blurRad="190500" dist="1270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Class="entr" nodeType="after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1" dur="1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Class="entr" nodeType="after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5" dur="1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2" grpId="2"/>
      <p:bldP build="whole" bldLvl="1" animBg="1" rev="0" advAuto="0" spid="220" grpId="1"/>
      <p:bldP build="whole" bldLvl="1" animBg="1" rev="0" advAuto="0" spid="221" grpId="3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ody R. Learning SAS by Example: A Programmer’s Guide. Cary, NC: SAS Institute Inc.; 2007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853439" indent="-853439" defTabSz="792479">
              <a:spcBef>
                <a:spcPts val="5600"/>
              </a:spcBef>
              <a:buSzPct val="100000"/>
              <a:buAutoNum type="arabicPeriod" startAt="1"/>
              <a:defRPr sz="4992"/>
            </a:pPr>
            <a:r>
              <a:t>Cody R.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Learning SAS by Example: A Programmer’s Guide</a:t>
            </a:r>
            <a:r>
              <a:t>. Cary, NC: SAS Institute Inc.; 2007.</a:t>
            </a:r>
          </a:p>
          <a:p>
            <a:pPr marL="853439" indent="-853439" defTabSz="792479">
              <a:spcBef>
                <a:spcPts val="5600"/>
              </a:spcBef>
              <a:buSzPct val="100000"/>
              <a:buAutoNum type="arabicPeriod" startAt="1"/>
              <a:defRPr sz="4992"/>
            </a:pPr>
            <a:r>
              <a:t>Singer, J. &amp; Willet J. Applied Longitudinal Data Analysis. New York, NY: Oxford University Press; 2003.</a:t>
            </a:r>
          </a:p>
          <a:p>
            <a:pPr marL="853439" indent="-853439" defTabSz="792479">
              <a:spcBef>
                <a:spcPts val="5600"/>
              </a:spcBef>
              <a:buSzPct val="100000"/>
              <a:buAutoNum type="arabicPeriod" startAt="1"/>
              <a:defRPr sz="4992"/>
            </a:pPr>
            <a:r>
              <a:t>Cody R. &amp; Smith K. Applied Statistics and the SAS Programming Language (5th ed.). Upper Saddle River, NJ: Person Prentice Hall; 2006.</a:t>
            </a:r>
          </a:p>
          <a:p>
            <a:pPr marL="853439" indent="-853439" defTabSz="792479">
              <a:spcBef>
                <a:spcPts val="5600"/>
              </a:spcBef>
              <a:buSzPct val="100000"/>
              <a:buAutoNum type="arabicPeriod" startAt="1"/>
              <a:defRPr sz="4992"/>
            </a:pPr>
            <a:r>
              <a:t>SAS Institute.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SAS Programming 1: Essentials </a:t>
            </a:r>
            <a:r>
              <a:t>[e-learning course]. Cary, NC: SAS Institute Inc.; 2012. Accessed: December, 2013</a:t>
            </a:r>
          </a:p>
        </p:txBody>
      </p:sp>
      <p:sp>
        <p:nvSpPr>
          <p:cNvPr id="225" name="References"/>
          <p:cNvSpPr txBox="1"/>
          <p:nvPr>
            <p:ph type="title"/>
          </p:nvPr>
        </p:nvSpPr>
        <p:spPr>
          <a:xfrm>
            <a:off x="18388" y="224932"/>
            <a:ext cx="8453257" cy="2286001"/>
          </a:xfrm>
          <a:prstGeom prst="rect">
            <a:avLst/>
          </a:prstGeom>
        </p:spPr>
        <p:txBody>
          <a:bodyPr/>
          <a:lstStyle/>
          <a:p>
            <a:pPr/>
            <a:r>
              <a:t>References</a:t>
            </a:r>
          </a:p>
        </p:txBody>
      </p:sp>
      <p:sp>
        <p:nvSpPr>
          <p:cNvPr id="226" name="Rounded Rectangle"/>
          <p:cNvSpPr/>
          <p:nvPr/>
        </p:nvSpPr>
        <p:spPr>
          <a:xfrm>
            <a:off x="-142006" y="2544010"/>
            <a:ext cx="8427858" cy="381001"/>
          </a:xfrm>
          <a:prstGeom prst="roundRect">
            <a:avLst>
              <a:gd name="adj" fmla="val 50000"/>
            </a:avLst>
          </a:prstGeom>
          <a:solidFill>
            <a:schemeClr val="accent1">
              <a:hueOff val="47394"/>
              <a:satOff val="-25753"/>
              <a:lumOff val="-7544"/>
            </a:schemeClr>
          </a:solidFill>
          <a:ln w="25400">
            <a:solidFill>
              <a:srgbClr val="85888D"/>
            </a:solidFill>
            <a:miter lim="400000"/>
          </a:ln>
          <a:effectLst>
            <a:outerShdw sx="100000" sy="100000" kx="0" ky="0" algn="b" rotWithShape="0" blurRad="190500" dist="1270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" name="Table"/>
          <p:cNvGraphicFramePr/>
          <p:nvPr/>
        </p:nvGraphicFramePr>
        <p:xfrm>
          <a:off x="5067300" y="2710696"/>
          <a:ext cx="14255755" cy="98298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374900"/>
                <a:gridCol w="2374900"/>
                <a:gridCol w="2374900"/>
                <a:gridCol w="2374900"/>
                <a:gridCol w="2374900"/>
                <a:gridCol w="2374900"/>
              </a:tblGrid>
              <a:tr h="1092200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Gender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Weight3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Weight6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Weight9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Weight12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10922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1001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F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13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16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17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10922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1002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F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16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17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10922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1003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M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17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23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24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10922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1004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F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16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18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22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10922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1005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M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15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16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18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10922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1006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M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17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25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26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10922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1007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M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16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17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19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10922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1008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F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15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16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18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19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33" name="Baby Birth Weights at 3, 6, 9 , and 12 Months"/>
          <p:cNvSpPr txBox="1"/>
          <p:nvPr/>
        </p:nvSpPr>
        <p:spPr>
          <a:xfrm>
            <a:off x="5711189" y="768716"/>
            <a:ext cx="129616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Baby Birth Weights at 3, 6, 9 , and 12 Months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Data Structures"/>
          <p:cNvSpPr txBox="1"/>
          <p:nvPr/>
        </p:nvSpPr>
        <p:spPr>
          <a:xfrm>
            <a:off x="54863" y="560512"/>
            <a:ext cx="8914131" cy="16256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10000"/>
            </a:lvl1pPr>
          </a:lstStyle>
          <a:p>
            <a:pPr/>
            <a:r>
              <a:t>Data Structures</a:t>
            </a:r>
          </a:p>
        </p:txBody>
      </p:sp>
      <p:sp>
        <p:nvSpPr>
          <p:cNvPr id="136" name="Rounded Rectangle"/>
          <p:cNvSpPr/>
          <p:nvPr/>
        </p:nvSpPr>
        <p:spPr>
          <a:xfrm>
            <a:off x="-142006" y="2544010"/>
            <a:ext cx="9708934" cy="381001"/>
          </a:xfrm>
          <a:prstGeom prst="roundRect">
            <a:avLst>
              <a:gd name="adj" fmla="val 50000"/>
            </a:avLst>
          </a:prstGeom>
          <a:solidFill>
            <a:schemeClr val="accent1">
              <a:hueOff val="47394"/>
              <a:satOff val="-25753"/>
              <a:lumOff val="-7544"/>
            </a:schemeClr>
          </a:solidFill>
          <a:ln w="25400">
            <a:solidFill>
              <a:srgbClr val="85888D"/>
            </a:solidFill>
            <a:miter lim="400000"/>
          </a:ln>
          <a:effectLst>
            <a:outerShdw sx="100000" sy="100000" kx="0" ky="0" algn="b" rotWithShape="0" blurRad="190500" dist="1270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7" name="Person-level (Wide) data: Each person (observational unit) has one observation and multiple variables contain data for each measurement.…"/>
          <p:cNvSpPr txBox="1"/>
          <p:nvPr/>
        </p:nvSpPr>
        <p:spPr>
          <a:xfrm>
            <a:off x="2597418" y="4521200"/>
            <a:ext cx="20377084" cy="467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854807" indent="-854807" algn="l">
              <a:buSzPct val="100000"/>
              <a:buAutoNum type="arabicPeriod" startAt="1"/>
            </a:pPr>
            <a:r>
              <a:t>Person-level (Wide) data: Each person (observational unit) has one observation and multiple variables contain data for each measurement.</a:t>
            </a:r>
          </a:p>
          <a:p>
            <a:pPr algn="l"/>
          </a:p>
          <a:p>
            <a:pPr marL="854807" indent="-854807" algn="l">
              <a:buSzPct val="100000"/>
              <a:buAutoNum type="arabicPeriod" startAt="2"/>
            </a:pPr>
            <a:r>
              <a:t>Person-period (Long) data: Each person has multiple observations - one for each measurement occasion.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1" name="Table"/>
          <p:cNvGraphicFramePr/>
          <p:nvPr/>
        </p:nvGraphicFramePr>
        <p:xfrm>
          <a:off x="52151" y="2834222"/>
          <a:ext cx="14255755" cy="3276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374900"/>
                <a:gridCol w="2374900"/>
                <a:gridCol w="2374900"/>
                <a:gridCol w="2374900"/>
                <a:gridCol w="2374900"/>
                <a:gridCol w="2374900"/>
              </a:tblGrid>
              <a:tr h="1092200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Gender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Weight3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Weight6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Weight9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Weight12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10922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1001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F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13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16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17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10922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1002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F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16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17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42" name="Baby Birth Weights at 3, 6, 9 , and 12 Months"/>
          <p:cNvSpPr txBox="1"/>
          <p:nvPr/>
        </p:nvSpPr>
        <p:spPr>
          <a:xfrm>
            <a:off x="5711189" y="151087"/>
            <a:ext cx="129616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Baby Birth Weights at 3, 6, 9 , and 12 Months</a:t>
            </a:r>
          </a:p>
        </p:txBody>
      </p:sp>
      <p:graphicFrame>
        <p:nvGraphicFramePr>
          <p:cNvPr id="143" name="Table"/>
          <p:cNvGraphicFramePr/>
          <p:nvPr/>
        </p:nvGraphicFramePr>
        <p:xfrm>
          <a:off x="14804609" y="2834222"/>
          <a:ext cx="9537701" cy="98679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374900"/>
                <a:gridCol w="2374900"/>
                <a:gridCol w="2374900"/>
                <a:gridCol w="2374900"/>
              </a:tblGrid>
              <a:tr h="1092200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Gender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Months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Weight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10922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1001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F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10922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1001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F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13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10922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1001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F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16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10922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1001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F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12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17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10922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1002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F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10922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1002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F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16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10922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1002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F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17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10922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1002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F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12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44" name="Person-level (Wide)"/>
          <p:cNvSpPr txBox="1"/>
          <p:nvPr/>
        </p:nvSpPr>
        <p:spPr>
          <a:xfrm>
            <a:off x="4350148" y="1682807"/>
            <a:ext cx="565340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Person-level (Wide)</a:t>
            </a:r>
          </a:p>
        </p:txBody>
      </p:sp>
      <p:sp>
        <p:nvSpPr>
          <p:cNvPr id="145" name="Person-period (Long)"/>
          <p:cNvSpPr txBox="1"/>
          <p:nvPr/>
        </p:nvSpPr>
        <p:spPr>
          <a:xfrm>
            <a:off x="16462911" y="1682807"/>
            <a:ext cx="618299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Person-period (Long)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Disadvantages of Person-level Data"/>
          <p:cNvSpPr txBox="1"/>
          <p:nvPr/>
        </p:nvSpPr>
        <p:spPr>
          <a:xfrm>
            <a:off x="54863" y="560512"/>
            <a:ext cx="20440651" cy="16256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10000"/>
            </a:lvl1pPr>
          </a:lstStyle>
          <a:p>
            <a:pPr/>
            <a:r>
              <a:t>Disadvantages of Person-level Data</a:t>
            </a:r>
          </a:p>
        </p:txBody>
      </p:sp>
      <p:sp>
        <p:nvSpPr>
          <p:cNvPr id="148" name="Rounded Rectangle"/>
          <p:cNvSpPr/>
          <p:nvPr/>
        </p:nvSpPr>
        <p:spPr>
          <a:xfrm>
            <a:off x="-142006" y="2544010"/>
            <a:ext cx="21339857" cy="381001"/>
          </a:xfrm>
          <a:prstGeom prst="roundRect">
            <a:avLst>
              <a:gd name="adj" fmla="val 50000"/>
            </a:avLst>
          </a:prstGeom>
          <a:solidFill>
            <a:schemeClr val="accent1">
              <a:hueOff val="47394"/>
              <a:satOff val="-25753"/>
              <a:lumOff val="-7544"/>
            </a:schemeClr>
          </a:solidFill>
          <a:ln w="25400">
            <a:solidFill>
              <a:srgbClr val="85888D"/>
            </a:solidFill>
            <a:miter lim="400000"/>
          </a:ln>
          <a:effectLst>
            <a:outerShdw sx="100000" sy="100000" kx="0" ky="0" algn="b" rotWithShape="0" blurRad="190500" dist="1270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49" name="Leads to noninformative summaries…"/>
          <p:cNvSpPr txBox="1"/>
          <p:nvPr/>
        </p:nvSpPr>
        <p:spPr>
          <a:xfrm>
            <a:off x="2597418" y="4521200"/>
            <a:ext cx="20377084" cy="543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854807" indent="-854807" algn="l">
              <a:buSzPct val="100000"/>
              <a:buAutoNum type="arabicPeriod" startAt="1"/>
            </a:pPr>
            <a:r>
              <a:t>Leads to noninformative summaries</a:t>
            </a:r>
          </a:p>
          <a:p>
            <a:pPr marL="854807" indent="-854807" algn="l">
              <a:buSzPct val="100000"/>
              <a:buAutoNum type="arabicPeriod" startAt="1"/>
            </a:pPr>
            <a:r>
              <a:t>Omits an explicit “time” variable</a:t>
            </a:r>
          </a:p>
          <a:p>
            <a:pPr marL="854807" indent="-854807" algn="l">
              <a:buSzPct val="100000"/>
              <a:buAutoNum type="arabicPeriod" startAt="1"/>
            </a:pPr>
            <a:r>
              <a:t>Inefficient when number and spacing of waves vary across individuals</a:t>
            </a:r>
          </a:p>
          <a:p>
            <a:pPr marL="854807" indent="-854807" algn="l">
              <a:buSzPct val="100000"/>
              <a:buAutoNum type="arabicPeriod" startAt="1"/>
            </a:pPr>
            <a:r>
              <a:t>Cannot easily handle the presence of time-varying predictors</a:t>
            </a:r>
          </a:p>
          <a:p>
            <a:pPr algn="l"/>
          </a:p>
          <a:p>
            <a:pPr algn="l"/>
            <a:r>
              <a:t>	-Singer and Willet, 2003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Demonstration"/>
          <p:cNvSpPr txBox="1"/>
          <p:nvPr>
            <p:ph type="title"/>
          </p:nvPr>
        </p:nvSpPr>
        <p:spPr>
          <a:xfrm>
            <a:off x="-683560" y="249321"/>
            <a:ext cx="13997277" cy="2286001"/>
          </a:xfrm>
          <a:prstGeom prst="rect">
            <a:avLst/>
          </a:prstGeom>
        </p:spPr>
        <p:txBody>
          <a:bodyPr/>
          <a:lstStyle/>
          <a:p>
            <a:pPr/>
            <a:r>
              <a:t>Demonstration</a:t>
            </a:r>
          </a:p>
        </p:txBody>
      </p:sp>
      <p:sp>
        <p:nvSpPr>
          <p:cNvPr id="152" name="Restructuring (Reshaping) SAS Data Sets Using Iterative Processing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 algn="ctr" defTabSz="817244">
              <a:spcBef>
                <a:spcPts val="5800"/>
              </a:spcBef>
              <a:buSzTx/>
              <a:buNone/>
              <a:defRPr sz="14850"/>
            </a:lvl1pPr>
          </a:lstStyle>
          <a:p>
            <a:pPr/>
            <a:r>
              <a:t>Restructuring (Reshaping) SAS Data Sets Using Iterative Processing</a:t>
            </a:r>
          </a:p>
        </p:txBody>
      </p:sp>
      <p:sp>
        <p:nvSpPr>
          <p:cNvPr id="153" name="Rounded Rectangle"/>
          <p:cNvSpPr/>
          <p:nvPr/>
        </p:nvSpPr>
        <p:spPr>
          <a:xfrm>
            <a:off x="-142006" y="2544010"/>
            <a:ext cx="12914169" cy="381001"/>
          </a:xfrm>
          <a:prstGeom prst="roundRect">
            <a:avLst>
              <a:gd name="adj" fmla="val 50000"/>
            </a:avLst>
          </a:prstGeom>
          <a:solidFill>
            <a:schemeClr val="accent1">
              <a:hueOff val="47394"/>
              <a:satOff val="-25753"/>
              <a:lumOff val="-7544"/>
            </a:schemeClr>
          </a:solidFill>
          <a:ln w="25400">
            <a:solidFill>
              <a:srgbClr val="85888D"/>
            </a:solidFill>
            <a:miter lim="400000"/>
          </a:ln>
          <a:effectLst>
            <a:outerShdw sx="100000" sy="100000" kx="0" ky="0" algn="b" rotWithShape="0" blurRad="190500" dist="1270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Class="entr" nodeType="after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1" dur="1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Class="entr" nodeType="after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5" dur="1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1" grpId="1"/>
      <p:bldP build="whole" bldLvl="1" animBg="1" rev="0" advAuto="0" spid="152" grpId="2"/>
      <p:bldP build="whole" bldLvl="1" animBg="1" rev="0" advAuto="0" spid="153" grpId="3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Table"/>
          <p:cNvGraphicFramePr/>
          <p:nvPr/>
        </p:nvGraphicFramePr>
        <p:xfrm>
          <a:off x="317500" y="1066800"/>
          <a:ext cx="23752814" cy="21844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374900"/>
                <a:gridCol w="2374900"/>
                <a:gridCol w="2374900"/>
                <a:gridCol w="2374900"/>
                <a:gridCol w="2374900"/>
                <a:gridCol w="2374900"/>
                <a:gridCol w="2374900"/>
                <a:gridCol w="2374900"/>
                <a:gridCol w="2374900"/>
                <a:gridCol w="2374900"/>
              </a:tblGrid>
              <a:tr h="1092200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_N_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_ERROR_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Gender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Weight3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Weight6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Weight9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Weight12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i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weight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10922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1001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F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13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16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17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56" name="PDV"/>
          <p:cNvSpPr txBox="1"/>
          <p:nvPr/>
        </p:nvSpPr>
        <p:spPr>
          <a:xfrm>
            <a:off x="11517629" y="-55008"/>
            <a:ext cx="134874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PDV</a:t>
            </a:r>
          </a:p>
        </p:txBody>
      </p:sp>
      <p:sp>
        <p:nvSpPr>
          <p:cNvPr id="157" name="data baby_weight_long1;…"/>
          <p:cNvSpPr txBox="1"/>
          <p:nvPr/>
        </p:nvSpPr>
        <p:spPr>
          <a:xfrm>
            <a:off x="4291390" y="5610929"/>
            <a:ext cx="15420158" cy="516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</a:rPr>
              <a:t>data</a:t>
            </a:r>
            <a:r>
              <a:t> baby_weight_long1;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	</a:t>
            </a:r>
            <a:r>
              <a:rPr b="1">
                <a:solidFill>
                  <a:schemeClr val="accent1"/>
                </a:solidFill>
              </a:rPr>
              <a:t>set</a:t>
            </a:r>
            <a:r>
              <a:t> baby_weight;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	</a:t>
            </a:r>
            <a:r>
              <a:rPr b="1">
                <a:solidFill>
                  <a:schemeClr val="accent1"/>
                </a:solidFill>
              </a:rPr>
              <a:t>array</a:t>
            </a:r>
            <a:r>
              <a:t> weights{</a:t>
            </a:r>
            <a:r>
              <a:rPr b="1">
                <a:solidFill>
                  <a:srgbClr val="2D9196"/>
                </a:solidFill>
              </a:rPr>
              <a:t>4</a:t>
            </a:r>
            <a:r>
              <a:t>} weight3 - - weight12;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	</a:t>
            </a:r>
            <a:r>
              <a:rPr b="1">
                <a:solidFill>
                  <a:schemeClr val="accent1"/>
                </a:solidFill>
              </a:rPr>
              <a:t>do</a:t>
            </a:r>
            <a:r>
              <a:t> i = </a:t>
            </a:r>
            <a:r>
              <a:rPr b="1">
                <a:solidFill>
                  <a:srgbClr val="2D9196"/>
                </a:solidFill>
              </a:rPr>
              <a:t>1</a:t>
            </a:r>
            <a:r>
              <a:t> </a:t>
            </a:r>
            <a:r>
              <a:rPr b="1">
                <a:solidFill>
                  <a:schemeClr val="accent1"/>
                </a:solidFill>
              </a:rPr>
              <a:t>to</a:t>
            </a:r>
            <a:r>
              <a:t> </a:t>
            </a:r>
            <a:r>
              <a:rPr b="1">
                <a:solidFill>
                  <a:srgbClr val="2D9196"/>
                </a:solidFill>
              </a:rPr>
              <a:t>4</a:t>
            </a:r>
            <a:r>
              <a:t>;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weight = weights{i};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	</a:t>
            </a:r>
            <a:r>
              <a:rPr b="1">
                <a:solidFill>
                  <a:schemeClr val="accent1"/>
                </a:solidFill>
              </a:rPr>
              <a:t>end</a:t>
            </a:r>
            <a:r>
              <a:t>;</a:t>
            </a:r>
          </a:p>
          <a:p>
            <a:pPr algn="l">
              <a:defRPr b="1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run;</a:t>
            </a:r>
          </a:p>
        </p:txBody>
      </p:sp>
      <p:sp>
        <p:nvSpPr>
          <p:cNvPr id="158" name="weights{1}"/>
          <p:cNvSpPr txBox="1"/>
          <p:nvPr/>
        </p:nvSpPr>
        <p:spPr>
          <a:xfrm>
            <a:off x="9117807" y="3528457"/>
            <a:ext cx="3924921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weights{1}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0" name="Table"/>
          <p:cNvGraphicFramePr/>
          <p:nvPr/>
        </p:nvGraphicFramePr>
        <p:xfrm>
          <a:off x="317500" y="1066800"/>
          <a:ext cx="23752814" cy="21844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374900"/>
                <a:gridCol w="2374900"/>
                <a:gridCol w="2374900"/>
                <a:gridCol w="2374900"/>
                <a:gridCol w="2374900"/>
                <a:gridCol w="2374900"/>
                <a:gridCol w="2374900"/>
                <a:gridCol w="2374900"/>
                <a:gridCol w="2374900"/>
                <a:gridCol w="2374900"/>
              </a:tblGrid>
              <a:tr h="1092200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_N_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_ERROR_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Gender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Weight3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Weight6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Weight9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Weight12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i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weight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10922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1001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F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13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16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17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61" name="PDV"/>
          <p:cNvSpPr txBox="1"/>
          <p:nvPr/>
        </p:nvSpPr>
        <p:spPr>
          <a:xfrm>
            <a:off x="11517629" y="-55008"/>
            <a:ext cx="134874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PDV</a:t>
            </a:r>
          </a:p>
        </p:txBody>
      </p:sp>
      <p:sp>
        <p:nvSpPr>
          <p:cNvPr id="162" name="data baby_weight_long1;…"/>
          <p:cNvSpPr txBox="1"/>
          <p:nvPr/>
        </p:nvSpPr>
        <p:spPr>
          <a:xfrm>
            <a:off x="4291390" y="5610929"/>
            <a:ext cx="15420158" cy="516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</a:rPr>
              <a:t>data</a:t>
            </a:r>
            <a:r>
              <a:t> baby_weight_long1;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	</a:t>
            </a:r>
            <a:r>
              <a:rPr b="1">
                <a:solidFill>
                  <a:schemeClr val="accent1"/>
                </a:solidFill>
              </a:rPr>
              <a:t>set</a:t>
            </a:r>
            <a:r>
              <a:t> baby_weight;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	</a:t>
            </a:r>
            <a:r>
              <a:rPr b="1">
                <a:solidFill>
                  <a:schemeClr val="accent1"/>
                </a:solidFill>
              </a:rPr>
              <a:t>array</a:t>
            </a:r>
            <a:r>
              <a:t> weights{</a:t>
            </a:r>
            <a:r>
              <a:rPr b="1">
                <a:solidFill>
                  <a:srgbClr val="2D9196"/>
                </a:solidFill>
              </a:rPr>
              <a:t>4</a:t>
            </a:r>
            <a:r>
              <a:t>} weight3 - - weight12;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	</a:t>
            </a:r>
            <a:r>
              <a:rPr b="1">
                <a:solidFill>
                  <a:schemeClr val="accent1"/>
                </a:solidFill>
              </a:rPr>
              <a:t>do</a:t>
            </a:r>
            <a:r>
              <a:t> i = </a:t>
            </a:r>
            <a:r>
              <a:rPr b="1">
                <a:solidFill>
                  <a:srgbClr val="2D9196"/>
                </a:solidFill>
              </a:rPr>
              <a:t>1</a:t>
            </a:r>
            <a:r>
              <a:t> </a:t>
            </a:r>
            <a:r>
              <a:rPr b="1">
                <a:solidFill>
                  <a:schemeClr val="accent1"/>
                </a:solidFill>
              </a:rPr>
              <a:t>to</a:t>
            </a:r>
            <a:r>
              <a:t> </a:t>
            </a:r>
            <a:r>
              <a:rPr b="1">
                <a:solidFill>
                  <a:srgbClr val="2D9196"/>
                </a:solidFill>
              </a:rPr>
              <a:t>4</a:t>
            </a:r>
            <a:r>
              <a:t>;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weight = weights{i};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	</a:t>
            </a:r>
            <a:r>
              <a:rPr b="1">
                <a:solidFill>
                  <a:schemeClr val="accent1"/>
                </a:solidFill>
              </a:rPr>
              <a:t>end</a:t>
            </a:r>
            <a:r>
              <a:t>;</a:t>
            </a:r>
          </a:p>
          <a:p>
            <a:pPr algn="l">
              <a:defRPr b="1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run;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