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28"/>
  </p:notesMasterIdLst>
  <p:sldIdLst>
    <p:sldId id="11419" r:id="rId2"/>
    <p:sldId id="11436" r:id="rId3"/>
    <p:sldId id="11437" r:id="rId4"/>
    <p:sldId id="11438" r:id="rId5"/>
    <p:sldId id="11439" r:id="rId6"/>
    <p:sldId id="11440" r:id="rId7"/>
    <p:sldId id="11441" r:id="rId8"/>
    <p:sldId id="11442" r:id="rId9"/>
    <p:sldId id="11416" r:id="rId10"/>
    <p:sldId id="11417" r:id="rId11"/>
    <p:sldId id="11418" r:id="rId12"/>
    <p:sldId id="11421" r:id="rId13"/>
    <p:sldId id="11422" r:id="rId14"/>
    <p:sldId id="11318" r:id="rId15"/>
    <p:sldId id="11428" r:id="rId16"/>
    <p:sldId id="11429" r:id="rId17"/>
    <p:sldId id="11430" r:id="rId18"/>
    <p:sldId id="11431" r:id="rId19"/>
    <p:sldId id="11420" r:id="rId20"/>
    <p:sldId id="11423" r:id="rId21"/>
    <p:sldId id="11424" r:id="rId22"/>
    <p:sldId id="11425" r:id="rId23"/>
    <p:sldId id="11426" r:id="rId24"/>
    <p:sldId id="11427" r:id="rId25"/>
    <p:sldId id="11432" r:id="rId26"/>
    <p:sldId id="11434" r:id="rId27"/>
  </p:sldIdLst>
  <p:sldSz cx="9144000" cy="5143500" type="screen16x9"/>
  <p:notesSz cx="6735763" cy="9866313"/>
  <p:defaultTextStyle>
    <a:defPPr>
      <a:defRPr lang="en-US"/>
    </a:defPPr>
    <a:lvl1pPr marL="0" algn="l" defTabSz="389626" rtl="0" eaLnBrk="1" latinLnBrk="0" hangingPunct="1">
      <a:defRPr sz="1500" kern="1200">
        <a:solidFill>
          <a:schemeClr val="tx1"/>
        </a:solidFill>
        <a:latin typeface="+mn-lt"/>
        <a:ea typeface="+mn-ea"/>
        <a:cs typeface="+mn-cs"/>
      </a:defRPr>
    </a:lvl1pPr>
    <a:lvl2pPr marL="389626" algn="l" defTabSz="389626" rtl="0" eaLnBrk="1" latinLnBrk="0" hangingPunct="1">
      <a:defRPr sz="1500" kern="1200">
        <a:solidFill>
          <a:schemeClr val="tx1"/>
        </a:solidFill>
        <a:latin typeface="+mn-lt"/>
        <a:ea typeface="+mn-ea"/>
        <a:cs typeface="+mn-cs"/>
      </a:defRPr>
    </a:lvl2pPr>
    <a:lvl3pPr marL="779252" algn="l" defTabSz="389626" rtl="0" eaLnBrk="1" latinLnBrk="0" hangingPunct="1">
      <a:defRPr sz="1500" kern="1200">
        <a:solidFill>
          <a:schemeClr val="tx1"/>
        </a:solidFill>
        <a:latin typeface="+mn-lt"/>
        <a:ea typeface="+mn-ea"/>
        <a:cs typeface="+mn-cs"/>
      </a:defRPr>
    </a:lvl3pPr>
    <a:lvl4pPr marL="1168878" algn="l" defTabSz="389626" rtl="0" eaLnBrk="1" latinLnBrk="0" hangingPunct="1">
      <a:defRPr sz="1500" kern="1200">
        <a:solidFill>
          <a:schemeClr val="tx1"/>
        </a:solidFill>
        <a:latin typeface="+mn-lt"/>
        <a:ea typeface="+mn-ea"/>
        <a:cs typeface="+mn-cs"/>
      </a:defRPr>
    </a:lvl4pPr>
    <a:lvl5pPr marL="1558503" algn="l" defTabSz="389626" rtl="0" eaLnBrk="1" latinLnBrk="0" hangingPunct="1">
      <a:defRPr sz="1500" kern="1200">
        <a:solidFill>
          <a:schemeClr val="tx1"/>
        </a:solidFill>
        <a:latin typeface="+mn-lt"/>
        <a:ea typeface="+mn-ea"/>
        <a:cs typeface="+mn-cs"/>
      </a:defRPr>
    </a:lvl5pPr>
    <a:lvl6pPr marL="1948129" algn="l" defTabSz="389626" rtl="0" eaLnBrk="1" latinLnBrk="0" hangingPunct="1">
      <a:defRPr sz="1500" kern="1200">
        <a:solidFill>
          <a:schemeClr val="tx1"/>
        </a:solidFill>
        <a:latin typeface="+mn-lt"/>
        <a:ea typeface="+mn-ea"/>
        <a:cs typeface="+mn-cs"/>
      </a:defRPr>
    </a:lvl6pPr>
    <a:lvl7pPr marL="2337755" algn="l" defTabSz="389626" rtl="0" eaLnBrk="1" latinLnBrk="0" hangingPunct="1">
      <a:defRPr sz="1500" kern="1200">
        <a:solidFill>
          <a:schemeClr val="tx1"/>
        </a:solidFill>
        <a:latin typeface="+mn-lt"/>
        <a:ea typeface="+mn-ea"/>
        <a:cs typeface="+mn-cs"/>
      </a:defRPr>
    </a:lvl7pPr>
    <a:lvl8pPr marL="2727381" algn="l" defTabSz="389626" rtl="0" eaLnBrk="1" latinLnBrk="0" hangingPunct="1">
      <a:defRPr sz="1500" kern="1200">
        <a:solidFill>
          <a:schemeClr val="tx1"/>
        </a:solidFill>
        <a:latin typeface="+mn-lt"/>
        <a:ea typeface="+mn-ea"/>
        <a:cs typeface="+mn-cs"/>
      </a:defRPr>
    </a:lvl8pPr>
    <a:lvl9pPr marL="3117007" algn="l" defTabSz="38962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Михайлова Татьяна Борисовна" initials="МТБ" lastIdx="5" clrIdx="0">
    <p:extLst>
      <p:ext uri="{19B8F6BF-5375-455C-9EA6-DF929625EA0E}">
        <p15:presenceInfo xmlns:p15="http://schemas.microsoft.com/office/powerpoint/2012/main" userId="Михайлова Татьяна Борисовн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7F6"/>
    <a:srgbClr val="1EAB64"/>
    <a:srgbClr val="92D050"/>
    <a:srgbClr val="69B3E7"/>
    <a:srgbClr val="70AD47"/>
    <a:srgbClr val="A9D18E"/>
    <a:srgbClr val="FFFFFF"/>
    <a:srgbClr val="F8F9FA"/>
    <a:srgbClr val="FCEDE3"/>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6374" autoAdjust="0"/>
  </p:normalViewPr>
  <p:slideViewPr>
    <p:cSldViewPr snapToGrid="0" showGuides="1">
      <p:cViewPr varScale="1">
        <p:scale>
          <a:sx n="141" d="100"/>
          <a:sy n="141" d="100"/>
        </p:scale>
        <p:origin x="2346" y="126"/>
      </p:cViewPr>
      <p:guideLst>
        <p:guide orient="horz" pos="2160"/>
        <p:guide pos="3120"/>
        <p:guide orient="horz" pos="1620"/>
        <p:guide pos="2880"/>
      </p:guideLst>
    </p:cSldViewPr>
  </p:slideViewPr>
  <p:notesTextViewPr>
    <p:cViewPr>
      <p:scale>
        <a:sx n="3" d="2"/>
        <a:sy n="3" d="2"/>
      </p:scale>
      <p:origin x="0" y="0"/>
    </p:cViewPr>
  </p:notesTextViewPr>
  <p:notesViewPr>
    <p:cSldViewPr snapToGrid="0">
      <p:cViewPr varScale="1">
        <p:scale>
          <a:sx n="81" d="100"/>
          <a:sy n="81" d="100"/>
        </p:scale>
        <p:origin x="29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1"/>
            <a:ext cx="2919565" cy="494981"/>
          </a:xfrm>
          <a:prstGeom prst="rect">
            <a:avLst/>
          </a:prstGeom>
        </p:spPr>
        <p:txBody>
          <a:bodyPr vert="horz" lIns="91039" tIns="45519" rIns="91039" bIns="45519" rtlCol="0"/>
          <a:lstStyle>
            <a:lvl1pPr algn="l">
              <a:defRPr sz="1200"/>
            </a:lvl1pPr>
          </a:lstStyle>
          <a:p>
            <a:endParaRPr lang="ru-RU"/>
          </a:p>
        </p:txBody>
      </p:sp>
      <p:sp>
        <p:nvSpPr>
          <p:cNvPr id="3" name="Дата 2"/>
          <p:cNvSpPr>
            <a:spLocks noGrp="1"/>
          </p:cNvSpPr>
          <p:nvPr>
            <p:ph type="dt" idx="1"/>
          </p:nvPr>
        </p:nvSpPr>
        <p:spPr>
          <a:xfrm>
            <a:off x="3814627" y="1"/>
            <a:ext cx="2919565" cy="494981"/>
          </a:xfrm>
          <a:prstGeom prst="rect">
            <a:avLst/>
          </a:prstGeom>
        </p:spPr>
        <p:txBody>
          <a:bodyPr vert="horz" lIns="91039" tIns="45519" rIns="91039" bIns="45519" rtlCol="0"/>
          <a:lstStyle>
            <a:lvl1pPr algn="r">
              <a:defRPr sz="1200"/>
            </a:lvl1pPr>
          </a:lstStyle>
          <a:p>
            <a:fld id="{0E210E82-75F3-4814-A778-6293DC7C271C}" type="datetimeFigureOut">
              <a:rPr lang="ru-RU" smtClean="0"/>
              <a:t>15.11.2021</a:t>
            </a:fld>
            <a:endParaRPr lang="ru-RU"/>
          </a:p>
        </p:txBody>
      </p:sp>
      <p:sp>
        <p:nvSpPr>
          <p:cNvPr id="4" name="Образ слайда 3"/>
          <p:cNvSpPr>
            <a:spLocks noGrp="1" noRot="1" noChangeAspect="1"/>
          </p:cNvSpPr>
          <p:nvPr>
            <p:ph type="sldImg" idx="2"/>
          </p:nvPr>
        </p:nvSpPr>
        <p:spPr>
          <a:xfrm>
            <a:off x="407988" y="1231900"/>
            <a:ext cx="5919787" cy="3330575"/>
          </a:xfrm>
          <a:prstGeom prst="rect">
            <a:avLst/>
          </a:prstGeom>
          <a:noFill/>
          <a:ln w="12700">
            <a:solidFill>
              <a:prstClr val="black"/>
            </a:solidFill>
          </a:ln>
        </p:spPr>
        <p:txBody>
          <a:bodyPr vert="horz" lIns="91039" tIns="45519" rIns="91039" bIns="45519" rtlCol="0" anchor="ctr"/>
          <a:lstStyle/>
          <a:p>
            <a:endParaRPr lang="ru-RU"/>
          </a:p>
        </p:txBody>
      </p:sp>
      <p:sp>
        <p:nvSpPr>
          <p:cNvPr id="5" name="Заметки 4"/>
          <p:cNvSpPr>
            <a:spLocks noGrp="1"/>
          </p:cNvSpPr>
          <p:nvPr>
            <p:ph type="body" sz="quarter" idx="3"/>
          </p:nvPr>
        </p:nvSpPr>
        <p:spPr>
          <a:xfrm>
            <a:off x="673263" y="4748333"/>
            <a:ext cx="5389239" cy="3885286"/>
          </a:xfrm>
          <a:prstGeom prst="rect">
            <a:avLst/>
          </a:prstGeom>
        </p:spPr>
        <p:txBody>
          <a:bodyPr vert="horz" lIns="91039" tIns="45519" rIns="91039" bIns="45519"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371332"/>
            <a:ext cx="2919565" cy="494981"/>
          </a:xfrm>
          <a:prstGeom prst="rect">
            <a:avLst/>
          </a:prstGeom>
        </p:spPr>
        <p:txBody>
          <a:bodyPr vert="horz" lIns="91039" tIns="45519" rIns="91039" bIns="45519" rtlCol="0" anchor="b"/>
          <a:lstStyle>
            <a:lvl1pPr algn="l">
              <a:defRPr sz="1200"/>
            </a:lvl1pPr>
          </a:lstStyle>
          <a:p>
            <a:endParaRPr lang="ru-RU"/>
          </a:p>
        </p:txBody>
      </p:sp>
      <p:sp>
        <p:nvSpPr>
          <p:cNvPr id="7" name="Номер слайда 6"/>
          <p:cNvSpPr>
            <a:spLocks noGrp="1"/>
          </p:cNvSpPr>
          <p:nvPr>
            <p:ph type="sldNum" sz="quarter" idx="5"/>
          </p:nvPr>
        </p:nvSpPr>
        <p:spPr>
          <a:xfrm>
            <a:off x="3814627" y="9371332"/>
            <a:ext cx="2919565" cy="494981"/>
          </a:xfrm>
          <a:prstGeom prst="rect">
            <a:avLst/>
          </a:prstGeom>
        </p:spPr>
        <p:txBody>
          <a:bodyPr vert="horz" lIns="91039" tIns="45519" rIns="91039" bIns="45519" rtlCol="0" anchor="b"/>
          <a:lstStyle>
            <a:lvl1pPr algn="r">
              <a:defRPr sz="1200"/>
            </a:lvl1pPr>
          </a:lstStyle>
          <a:p>
            <a:fld id="{8F9B22B7-3955-4D09-A8C2-529CA11D0A10}" type="slidenum">
              <a:rPr lang="ru-RU" smtClean="0"/>
              <a:t>‹#›</a:t>
            </a:fld>
            <a:endParaRPr lang="ru-RU"/>
          </a:p>
        </p:txBody>
      </p:sp>
    </p:spTree>
    <p:extLst>
      <p:ext uri="{BB962C8B-B14F-4D97-AF65-F5344CB8AC3E}">
        <p14:creationId xmlns:p14="http://schemas.microsoft.com/office/powerpoint/2010/main" val="3691979093"/>
      </p:ext>
    </p:extLst>
  </p:cSld>
  <p:clrMap bg1="lt1" tx1="dk1" bg2="lt2" tx2="dk2" accent1="accent1" accent2="accent2" accent3="accent3" accent4="accent4" accent5="accent5" accent6="accent6" hlink="hlink" folHlink="folHlink"/>
  <p:notesStyle>
    <a:lvl1pPr marL="0" algn="l" defTabSz="685650" rtl="0" eaLnBrk="1" latinLnBrk="0" hangingPunct="1">
      <a:defRPr sz="900" kern="1200">
        <a:solidFill>
          <a:schemeClr val="tx1"/>
        </a:solidFill>
        <a:latin typeface="+mn-lt"/>
        <a:ea typeface="+mn-ea"/>
        <a:cs typeface="+mn-cs"/>
      </a:defRPr>
    </a:lvl1pPr>
    <a:lvl2pPr marL="342825" algn="l" defTabSz="685650" rtl="0" eaLnBrk="1" latinLnBrk="0" hangingPunct="1">
      <a:defRPr sz="900" kern="1200">
        <a:solidFill>
          <a:schemeClr val="tx1"/>
        </a:solidFill>
        <a:latin typeface="+mn-lt"/>
        <a:ea typeface="+mn-ea"/>
        <a:cs typeface="+mn-cs"/>
      </a:defRPr>
    </a:lvl2pPr>
    <a:lvl3pPr marL="685650" algn="l" defTabSz="685650" rtl="0" eaLnBrk="1" latinLnBrk="0" hangingPunct="1">
      <a:defRPr sz="900" kern="1200">
        <a:solidFill>
          <a:schemeClr val="tx1"/>
        </a:solidFill>
        <a:latin typeface="+mn-lt"/>
        <a:ea typeface="+mn-ea"/>
        <a:cs typeface="+mn-cs"/>
      </a:defRPr>
    </a:lvl3pPr>
    <a:lvl4pPr marL="1028476" algn="l" defTabSz="685650" rtl="0" eaLnBrk="1" latinLnBrk="0" hangingPunct="1">
      <a:defRPr sz="900" kern="1200">
        <a:solidFill>
          <a:schemeClr val="tx1"/>
        </a:solidFill>
        <a:latin typeface="+mn-lt"/>
        <a:ea typeface="+mn-ea"/>
        <a:cs typeface="+mn-cs"/>
      </a:defRPr>
    </a:lvl4pPr>
    <a:lvl5pPr marL="1371301" algn="l" defTabSz="685650" rtl="0" eaLnBrk="1" latinLnBrk="0" hangingPunct="1">
      <a:defRPr sz="900" kern="1200">
        <a:solidFill>
          <a:schemeClr val="tx1"/>
        </a:solidFill>
        <a:latin typeface="+mn-lt"/>
        <a:ea typeface="+mn-ea"/>
        <a:cs typeface="+mn-cs"/>
      </a:defRPr>
    </a:lvl5pPr>
    <a:lvl6pPr marL="1714126" algn="l" defTabSz="685650" rtl="0" eaLnBrk="1" latinLnBrk="0" hangingPunct="1">
      <a:defRPr sz="900" kern="1200">
        <a:solidFill>
          <a:schemeClr val="tx1"/>
        </a:solidFill>
        <a:latin typeface="+mn-lt"/>
        <a:ea typeface="+mn-ea"/>
        <a:cs typeface="+mn-cs"/>
      </a:defRPr>
    </a:lvl6pPr>
    <a:lvl7pPr marL="2056951" algn="l" defTabSz="685650" rtl="0" eaLnBrk="1" latinLnBrk="0" hangingPunct="1">
      <a:defRPr sz="900" kern="1200">
        <a:solidFill>
          <a:schemeClr val="tx1"/>
        </a:solidFill>
        <a:latin typeface="+mn-lt"/>
        <a:ea typeface="+mn-ea"/>
        <a:cs typeface="+mn-cs"/>
      </a:defRPr>
    </a:lvl7pPr>
    <a:lvl8pPr marL="2399776" algn="l" defTabSz="685650" rtl="0" eaLnBrk="1" latinLnBrk="0" hangingPunct="1">
      <a:defRPr sz="900" kern="1200">
        <a:solidFill>
          <a:schemeClr val="tx1"/>
        </a:solidFill>
        <a:latin typeface="+mn-lt"/>
        <a:ea typeface="+mn-ea"/>
        <a:cs typeface="+mn-cs"/>
      </a:defRPr>
    </a:lvl8pPr>
    <a:lvl9pPr marL="2742602" algn="l" defTabSz="68565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F9B22B7-3955-4D09-A8C2-529CA11D0A10}" type="slidenum">
              <a:rPr lang="ru-RU" smtClean="0"/>
              <a:t>9</a:t>
            </a:fld>
            <a:endParaRPr lang="ru-RU"/>
          </a:p>
        </p:txBody>
      </p:sp>
    </p:spTree>
    <p:extLst>
      <p:ext uri="{BB962C8B-B14F-4D97-AF65-F5344CB8AC3E}">
        <p14:creationId xmlns:p14="http://schemas.microsoft.com/office/powerpoint/2010/main" val="318825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F9B22B7-3955-4D09-A8C2-529CA11D0A10}" type="slidenum">
              <a:rPr lang="ru-RU" smtClean="0"/>
              <a:t>11</a:t>
            </a:fld>
            <a:endParaRPr lang="ru-RU"/>
          </a:p>
        </p:txBody>
      </p:sp>
    </p:spTree>
    <p:extLst>
      <p:ext uri="{BB962C8B-B14F-4D97-AF65-F5344CB8AC3E}">
        <p14:creationId xmlns:p14="http://schemas.microsoft.com/office/powerpoint/2010/main" val="3942209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Tree>
    <p:extLst>
      <p:ext uri="{BB962C8B-B14F-4D97-AF65-F5344CB8AC3E}">
        <p14:creationId xmlns:p14="http://schemas.microsoft.com/office/powerpoint/2010/main" val="424377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Tree>
    <p:extLst>
      <p:ext uri="{BB962C8B-B14F-4D97-AF65-F5344CB8AC3E}">
        <p14:creationId xmlns:p14="http://schemas.microsoft.com/office/powerpoint/2010/main" val="411779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Tree>
    <p:extLst>
      <p:ext uri="{BB962C8B-B14F-4D97-AF65-F5344CB8AC3E}">
        <p14:creationId xmlns:p14="http://schemas.microsoft.com/office/powerpoint/2010/main" val="349124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Tree>
    <p:extLst>
      <p:ext uri="{BB962C8B-B14F-4D97-AF65-F5344CB8AC3E}">
        <p14:creationId xmlns:p14="http://schemas.microsoft.com/office/powerpoint/2010/main" val="403449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Tree>
    <p:extLst>
      <p:ext uri="{BB962C8B-B14F-4D97-AF65-F5344CB8AC3E}">
        <p14:creationId xmlns:p14="http://schemas.microsoft.com/office/powerpoint/2010/main" val="9677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Tree>
    <p:extLst>
      <p:ext uri="{BB962C8B-B14F-4D97-AF65-F5344CB8AC3E}">
        <p14:creationId xmlns:p14="http://schemas.microsoft.com/office/powerpoint/2010/main" val="163863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5100"/>
            </a:lvl1pPr>
          </a:lstStyle>
          <a:p>
            <a:r>
              <a:rPr lang="ru-RU"/>
              <a:t>Образец заголовка</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000"/>
            </a:lvl1pPr>
            <a:lvl2pPr marL="389626" indent="0" algn="ctr">
              <a:buNone/>
              <a:defRPr sz="1700"/>
            </a:lvl2pPr>
            <a:lvl3pPr marL="779252" indent="0" algn="ctr">
              <a:buNone/>
              <a:defRPr sz="1500"/>
            </a:lvl3pPr>
            <a:lvl4pPr marL="1168878" indent="0" algn="ctr">
              <a:buNone/>
              <a:defRPr sz="1400"/>
            </a:lvl4pPr>
            <a:lvl5pPr marL="1558503" indent="0" algn="ctr">
              <a:buNone/>
              <a:defRPr sz="1400"/>
            </a:lvl5pPr>
            <a:lvl6pPr marL="1948129" indent="0" algn="ctr">
              <a:buNone/>
              <a:defRPr sz="1400"/>
            </a:lvl6pPr>
            <a:lvl7pPr marL="2337755" indent="0" algn="ctr">
              <a:buNone/>
              <a:defRPr sz="1400"/>
            </a:lvl7pPr>
            <a:lvl8pPr marL="2727381" indent="0" algn="ctr">
              <a:buNone/>
              <a:defRPr sz="1400"/>
            </a:lvl8pPr>
            <a:lvl9pPr marL="3117007" indent="0" algn="ctr">
              <a:buNone/>
              <a:defRPr sz="14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D1B7859-ACC7-491D-8EA1-79FC0A937847}" type="datetime1">
              <a:rPr lang="ru-RU" smtClean="0"/>
              <a:t>15.11.2021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42530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64F3778-3B45-4E0A-A4C3-0F8AABA6A2FE}" type="datetime1">
              <a:rPr lang="ru-RU" smtClean="0"/>
              <a:t>15.11.2021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137124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15C6E1A-7BB7-4686-80EB-941BF3306E5B}" type="datetime1">
              <a:rPr lang="ru-RU" smtClean="0"/>
              <a:t>15.11.2021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116797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6F27C9C-EE94-4417-9792-D9F221A9CD9F}" type="datetime1">
              <a:rPr lang="ru-RU" smtClean="0"/>
              <a:t>15.11.2021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237996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5100"/>
            </a:lvl1pPr>
          </a:lstStyle>
          <a:p>
            <a:r>
              <a:rPr lang="ru-RU"/>
              <a:t>Образец заголовка</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2000">
                <a:solidFill>
                  <a:schemeClr val="tx1"/>
                </a:solidFill>
              </a:defRPr>
            </a:lvl1pPr>
            <a:lvl2pPr marL="389626" indent="0">
              <a:buNone/>
              <a:defRPr sz="1700">
                <a:solidFill>
                  <a:schemeClr val="tx1">
                    <a:tint val="75000"/>
                  </a:schemeClr>
                </a:solidFill>
              </a:defRPr>
            </a:lvl2pPr>
            <a:lvl3pPr marL="779252" indent="0">
              <a:buNone/>
              <a:defRPr sz="1500">
                <a:solidFill>
                  <a:schemeClr val="tx1">
                    <a:tint val="75000"/>
                  </a:schemeClr>
                </a:solidFill>
              </a:defRPr>
            </a:lvl3pPr>
            <a:lvl4pPr marL="1168878" indent="0">
              <a:buNone/>
              <a:defRPr sz="1400">
                <a:solidFill>
                  <a:schemeClr val="tx1">
                    <a:tint val="75000"/>
                  </a:schemeClr>
                </a:solidFill>
              </a:defRPr>
            </a:lvl4pPr>
            <a:lvl5pPr marL="1558503" indent="0">
              <a:buNone/>
              <a:defRPr sz="1400">
                <a:solidFill>
                  <a:schemeClr val="tx1">
                    <a:tint val="75000"/>
                  </a:schemeClr>
                </a:solidFill>
              </a:defRPr>
            </a:lvl5pPr>
            <a:lvl6pPr marL="1948129" indent="0">
              <a:buNone/>
              <a:defRPr sz="1400">
                <a:solidFill>
                  <a:schemeClr val="tx1">
                    <a:tint val="75000"/>
                  </a:schemeClr>
                </a:solidFill>
              </a:defRPr>
            </a:lvl6pPr>
            <a:lvl7pPr marL="2337755" indent="0">
              <a:buNone/>
              <a:defRPr sz="1400">
                <a:solidFill>
                  <a:schemeClr val="tx1">
                    <a:tint val="75000"/>
                  </a:schemeClr>
                </a:solidFill>
              </a:defRPr>
            </a:lvl7pPr>
            <a:lvl8pPr marL="2727381" indent="0">
              <a:buNone/>
              <a:defRPr sz="1400">
                <a:solidFill>
                  <a:schemeClr val="tx1">
                    <a:tint val="75000"/>
                  </a:schemeClr>
                </a:solidFill>
              </a:defRPr>
            </a:lvl8pPr>
            <a:lvl9pPr marL="3117007"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E352E25-D07C-4A22-AD81-4F9B0568306D}" type="datetime1">
              <a:rPr lang="ru-RU" smtClean="0"/>
              <a:t>15.11.2021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381170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0D4F2D2-6D50-49AF-AF43-25F5402A320D}" type="datetime1">
              <a:rPr lang="ru-RU" smtClean="0"/>
              <a:t>15.11.2021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107305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6"/>
            <a:ext cx="7886700" cy="994172"/>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ru-RU"/>
              <a:t>Образец текста</a:t>
            </a:r>
          </a:p>
        </p:txBody>
      </p:sp>
      <p:sp>
        <p:nvSpPr>
          <p:cNvPr id="4" name="Content Placeholder 3"/>
          <p:cNvSpPr>
            <a:spLocks noGrp="1"/>
          </p:cNvSpPr>
          <p:nvPr>
            <p:ph sz="half" idx="2"/>
          </p:nvPr>
        </p:nvSpPr>
        <p:spPr>
          <a:xfrm>
            <a:off x="629842" y="1878806"/>
            <a:ext cx="3868340"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ru-RU"/>
              <a:t>Образец текста</a:t>
            </a:r>
          </a:p>
        </p:txBody>
      </p:sp>
      <p:sp>
        <p:nvSpPr>
          <p:cNvPr id="6" name="Content Placeholder 5"/>
          <p:cNvSpPr>
            <a:spLocks noGrp="1"/>
          </p:cNvSpPr>
          <p:nvPr>
            <p:ph sz="quarter" idx="4"/>
          </p:nvPr>
        </p:nvSpPr>
        <p:spPr>
          <a:xfrm>
            <a:off x="4629150" y="1878806"/>
            <a:ext cx="3887391"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47BBB97-1992-4CBE-ACD8-2B125F921B29}" type="datetime1">
              <a:rPr lang="ru-RU" smtClean="0"/>
              <a:t>15.11.2021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241386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5BAACB9-B20D-414F-88A9-3A8FF6D3EC83}" type="datetime1">
              <a:rPr lang="ru-RU" smtClean="0"/>
              <a:t>15.11.2021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85334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99FC3-5D6D-4208-B2D6-5877425810CA}" type="datetime1">
              <a:rPr lang="ru-RU" smtClean="0"/>
              <a:t>15.11.2021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252708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700"/>
            </a:lvl1pPr>
          </a:lstStyle>
          <a:p>
            <a:r>
              <a:rPr lang="ru-RU"/>
              <a:t>Образец заголовка</a:t>
            </a:r>
            <a:endParaRPr lang="en-US" dirty="0"/>
          </a:p>
        </p:txBody>
      </p:sp>
      <p:sp>
        <p:nvSpPr>
          <p:cNvPr id="3" name="Content Placeholder 2"/>
          <p:cNvSpPr>
            <a:spLocks noGrp="1"/>
          </p:cNvSpPr>
          <p:nvPr>
            <p:ph idx="1"/>
          </p:nvPr>
        </p:nvSpPr>
        <p:spPr>
          <a:xfrm>
            <a:off x="3887391" y="740571"/>
            <a:ext cx="4629150" cy="3655219"/>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2" y="1543050"/>
            <a:ext cx="2949178" cy="2858691"/>
          </a:xfrm>
        </p:spPr>
        <p:txBody>
          <a:bodyPr/>
          <a:lstStyle>
            <a:lvl1pPr marL="0" indent="0">
              <a:buNone/>
              <a:defRPr sz="1400"/>
            </a:lvl1pPr>
            <a:lvl2pPr marL="389626" indent="0">
              <a:buNone/>
              <a:defRPr sz="1200"/>
            </a:lvl2pPr>
            <a:lvl3pPr marL="779252" indent="0">
              <a:buNone/>
              <a:defRPr sz="1000"/>
            </a:lvl3pPr>
            <a:lvl4pPr marL="1168878" indent="0">
              <a:buNone/>
              <a:defRPr sz="900"/>
            </a:lvl4pPr>
            <a:lvl5pPr marL="1558503" indent="0">
              <a:buNone/>
              <a:defRPr sz="900"/>
            </a:lvl5pPr>
            <a:lvl6pPr marL="1948129" indent="0">
              <a:buNone/>
              <a:defRPr sz="900"/>
            </a:lvl6pPr>
            <a:lvl7pPr marL="2337755" indent="0">
              <a:buNone/>
              <a:defRPr sz="900"/>
            </a:lvl7pPr>
            <a:lvl8pPr marL="2727381" indent="0">
              <a:buNone/>
              <a:defRPr sz="900"/>
            </a:lvl8pPr>
            <a:lvl9pPr marL="3117007"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5CCA92C-B399-442A-BF8E-29F11BE214C4}" type="datetime1">
              <a:rPr lang="ru-RU" smtClean="0"/>
              <a:t>15.11.2021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407647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7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700"/>
            </a:lvl1pPr>
            <a:lvl2pPr marL="389626" indent="0">
              <a:buNone/>
              <a:defRPr sz="2400"/>
            </a:lvl2pPr>
            <a:lvl3pPr marL="779252" indent="0">
              <a:buNone/>
              <a:defRPr sz="2000"/>
            </a:lvl3pPr>
            <a:lvl4pPr marL="1168878" indent="0">
              <a:buNone/>
              <a:defRPr sz="1700"/>
            </a:lvl4pPr>
            <a:lvl5pPr marL="1558503" indent="0">
              <a:buNone/>
              <a:defRPr sz="1700"/>
            </a:lvl5pPr>
            <a:lvl6pPr marL="1948129" indent="0">
              <a:buNone/>
              <a:defRPr sz="1700"/>
            </a:lvl6pPr>
            <a:lvl7pPr marL="2337755" indent="0">
              <a:buNone/>
              <a:defRPr sz="1700"/>
            </a:lvl7pPr>
            <a:lvl8pPr marL="2727381" indent="0">
              <a:buNone/>
              <a:defRPr sz="1700"/>
            </a:lvl8pPr>
            <a:lvl9pPr marL="3117007" indent="0">
              <a:buNone/>
              <a:defRPr sz="1700"/>
            </a:lvl9pPr>
          </a:lstStyle>
          <a:p>
            <a:r>
              <a:rPr lang="ru-RU"/>
              <a:t>Вставка рисунка</a:t>
            </a:r>
            <a:endParaRPr lang="en-US" dirty="0"/>
          </a:p>
        </p:txBody>
      </p:sp>
      <p:sp>
        <p:nvSpPr>
          <p:cNvPr id="4" name="Text Placeholder 3"/>
          <p:cNvSpPr>
            <a:spLocks noGrp="1"/>
          </p:cNvSpPr>
          <p:nvPr>
            <p:ph type="body" sz="half" idx="2"/>
          </p:nvPr>
        </p:nvSpPr>
        <p:spPr>
          <a:xfrm>
            <a:off x="629842" y="1543050"/>
            <a:ext cx="2949178" cy="2858691"/>
          </a:xfrm>
        </p:spPr>
        <p:txBody>
          <a:bodyPr/>
          <a:lstStyle>
            <a:lvl1pPr marL="0" indent="0">
              <a:buNone/>
              <a:defRPr sz="1400"/>
            </a:lvl1pPr>
            <a:lvl2pPr marL="389626" indent="0">
              <a:buNone/>
              <a:defRPr sz="1200"/>
            </a:lvl2pPr>
            <a:lvl3pPr marL="779252" indent="0">
              <a:buNone/>
              <a:defRPr sz="1000"/>
            </a:lvl3pPr>
            <a:lvl4pPr marL="1168878" indent="0">
              <a:buNone/>
              <a:defRPr sz="900"/>
            </a:lvl4pPr>
            <a:lvl5pPr marL="1558503" indent="0">
              <a:buNone/>
              <a:defRPr sz="900"/>
            </a:lvl5pPr>
            <a:lvl6pPr marL="1948129" indent="0">
              <a:buNone/>
              <a:defRPr sz="900"/>
            </a:lvl6pPr>
            <a:lvl7pPr marL="2337755" indent="0">
              <a:buNone/>
              <a:defRPr sz="900"/>
            </a:lvl7pPr>
            <a:lvl8pPr marL="2727381" indent="0">
              <a:buNone/>
              <a:defRPr sz="900"/>
            </a:lvl8pPr>
            <a:lvl9pPr marL="3117007"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C9FDCB5-47FE-49AB-8289-9F5051DD5563}" type="datetime1">
              <a:rPr lang="ru-RU" smtClean="0"/>
              <a:t>15.11.2021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581A949-B509-4DB4-BC94-3CAE27BE3914}" type="slidenum">
              <a:rPr lang="ru-RU" smtClean="0"/>
              <a:t>‹#›</a:t>
            </a:fld>
            <a:endParaRPr lang="ru-RU"/>
          </a:p>
        </p:txBody>
      </p:sp>
    </p:spTree>
    <p:extLst>
      <p:ext uri="{BB962C8B-B14F-4D97-AF65-F5344CB8AC3E}">
        <p14:creationId xmlns:p14="http://schemas.microsoft.com/office/powerpoint/2010/main" val="176543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6"/>
            <a:ext cx="7886700" cy="994172"/>
          </a:xfrm>
          <a:prstGeom prst="rect">
            <a:avLst/>
          </a:prstGeom>
        </p:spPr>
        <p:txBody>
          <a:bodyPr vert="horz" lIns="77925" tIns="38963" rIns="77925" bIns="38963"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77925" tIns="38963" rIns="77925" bIns="38963"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77925" tIns="38963" rIns="77925" bIns="38963" rtlCol="0" anchor="ctr"/>
          <a:lstStyle>
            <a:lvl1pPr algn="l">
              <a:defRPr sz="1000">
                <a:solidFill>
                  <a:schemeClr val="tx1">
                    <a:tint val="75000"/>
                  </a:schemeClr>
                </a:solidFill>
              </a:defRPr>
            </a:lvl1pPr>
          </a:lstStyle>
          <a:p>
            <a:fld id="{4F78819A-880F-478D-B0B6-D0F916F9F5AE}" type="datetime1">
              <a:rPr lang="ru-RU" smtClean="0"/>
              <a:t>15.11.2021</a:t>
            </a:fld>
            <a:endParaRPr lang="ru-RU"/>
          </a:p>
        </p:txBody>
      </p:sp>
      <p:sp>
        <p:nvSpPr>
          <p:cNvPr id="5" name="Footer Placeholder 4"/>
          <p:cNvSpPr>
            <a:spLocks noGrp="1"/>
          </p:cNvSpPr>
          <p:nvPr>
            <p:ph type="ftr" sz="quarter" idx="3"/>
          </p:nvPr>
        </p:nvSpPr>
        <p:spPr>
          <a:xfrm>
            <a:off x="3028951" y="4767264"/>
            <a:ext cx="3086100" cy="273844"/>
          </a:xfrm>
          <a:prstGeom prst="rect">
            <a:avLst/>
          </a:prstGeom>
        </p:spPr>
        <p:txBody>
          <a:bodyPr vert="horz" lIns="77925" tIns="38963" rIns="77925" bIns="38963" rtlCol="0" anchor="ctr"/>
          <a:lstStyle>
            <a:lvl1pPr algn="ctr">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77925" tIns="38963" rIns="77925" bIns="38963" rtlCol="0" anchor="ctr"/>
          <a:lstStyle>
            <a:lvl1pPr algn="r">
              <a:defRPr sz="1000">
                <a:solidFill>
                  <a:schemeClr val="tx1">
                    <a:tint val="75000"/>
                  </a:schemeClr>
                </a:solidFill>
              </a:defRPr>
            </a:lvl1pPr>
          </a:lstStyle>
          <a:p>
            <a:fld id="{F581A949-B509-4DB4-BC94-3CAE27BE3914}" type="slidenum">
              <a:rPr lang="ru-RU" smtClean="0"/>
              <a:t>‹#›</a:t>
            </a:fld>
            <a:endParaRPr lang="ru-RU"/>
          </a:p>
        </p:txBody>
      </p:sp>
    </p:spTree>
    <p:extLst>
      <p:ext uri="{BB962C8B-B14F-4D97-AF65-F5344CB8AC3E}">
        <p14:creationId xmlns:p14="http://schemas.microsoft.com/office/powerpoint/2010/main" val="1848341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779252"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4813" indent="-194813" algn="l" defTabSz="779252" rtl="0" eaLnBrk="1" latinLnBrk="0" hangingPunct="1">
        <a:lnSpc>
          <a:spcPct val="90000"/>
        </a:lnSpc>
        <a:spcBef>
          <a:spcPts val="852"/>
        </a:spcBef>
        <a:buFont typeface="Arial" panose="020B0604020202020204" pitchFamily="34" charset="0"/>
        <a:buChar char="•"/>
        <a:defRPr sz="2400" kern="1200">
          <a:solidFill>
            <a:schemeClr val="tx1"/>
          </a:solidFill>
          <a:latin typeface="+mn-lt"/>
          <a:ea typeface="+mn-ea"/>
          <a:cs typeface="+mn-cs"/>
        </a:defRPr>
      </a:lvl1pPr>
      <a:lvl2pPr marL="584439" indent="-194813" algn="l" defTabSz="779252" rtl="0" eaLnBrk="1" latinLnBrk="0" hangingPunct="1">
        <a:lnSpc>
          <a:spcPct val="90000"/>
        </a:lnSpc>
        <a:spcBef>
          <a:spcPts val="426"/>
        </a:spcBef>
        <a:buFont typeface="Arial" panose="020B0604020202020204" pitchFamily="34" charset="0"/>
        <a:buChar char="•"/>
        <a:defRPr sz="2000" kern="1200">
          <a:solidFill>
            <a:schemeClr val="tx1"/>
          </a:solidFill>
          <a:latin typeface="+mn-lt"/>
          <a:ea typeface="+mn-ea"/>
          <a:cs typeface="+mn-cs"/>
        </a:defRPr>
      </a:lvl2pPr>
      <a:lvl3pPr marL="974065" indent="-194813" algn="l" defTabSz="779252" rtl="0" eaLnBrk="1" latinLnBrk="0" hangingPunct="1">
        <a:lnSpc>
          <a:spcPct val="90000"/>
        </a:lnSpc>
        <a:spcBef>
          <a:spcPts val="426"/>
        </a:spcBef>
        <a:buFont typeface="Arial" panose="020B0604020202020204" pitchFamily="34" charset="0"/>
        <a:buChar char="•"/>
        <a:defRPr sz="1700" kern="1200">
          <a:solidFill>
            <a:schemeClr val="tx1"/>
          </a:solidFill>
          <a:latin typeface="+mn-lt"/>
          <a:ea typeface="+mn-ea"/>
          <a:cs typeface="+mn-cs"/>
        </a:defRPr>
      </a:lvl3pPr>
      <a:lvl4pPr marL="1363690"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4pPr>
      <a:lvl5pPr marL="1753316"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5pPr>
      <a:lvl6pPr marL="2142942"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6pPr>
      <a:lvl7pPr marL="2532568"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7pPr>
      <a:lvl8pPr marL="2922194"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8pPr>
      <a:lvl9pPr marL="3311820"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gif"/><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microsoft.com/office/2007/relationships/hdphoto" Target="../media/hdphoto1.wdp"/><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5E13AC-74D2-4B9A-8DF6-0BD7ABA70203}"/>
              </a:ext>
            </a:extLst>
          </p:cNvPr>
          <p:cNvSpPr>
            <a:spLocks noGrp="1"/>
          </p:cNvSpPr>
          <p:nvPr>
            <p:ph type="title"/>
          </p:nvPr>
        </p:nvSpPr>
        <p:spPr>
          <a:xfrm>
            <a:off x="757743" y="1855220"/>
            <a:ext cx="7886700" cy="994172"/>
          </a:xfrm>
        </p:spPr>
        <p:txBody>
          <a:bodyPr>
            <a:normAutofit fontScale="90000"/>
          </a:bodyPr>
          <a:lstStyle/>
          <a:p>
            <a:pPr algn="ctr"/>
            <a:r>
              <a:rPr lang="ru-RU" dirty="0"/>
              <a:t>Платформы и фреймворки глубокого обучения</a:t>
            </a:r>
          </a:p>
        </p:txBody>
      </p:sp>
      <p:sp>
        <p:nvSpPr>
          <p:cNvPr id="5" name="Номер слайда 4">
            <a:extLst>
              <a:ext uri="{FF2B5EF4-FFF2-40B4-BE49-F238E27FC236}">
                <a16:creationId xmlns:a16="http://schemas.microsoft.com/office/drawing/2014/main" id="{B83DF719-CCDF-47A2-A3CC-540EBCE4B75E}"/>
              </a:ext>
            </a:extLst>
          </p:cNvPr>
          <p:cNvSpPr>
            <a:spLocks noGrp="1"/>
          </p:cNvSpPr>
          <p:nvPr>
            <p:ph type="sldNum" sz="quarter" idx="12"/>
          </p:nvPr>
        </p:nvSpPr>
        <p:spPr/>
        <p:txBody>
          <a:bodyPr/>
          <a:lstStyle/>
          <a:p>
            <a:fld id="{F581A949-B509-4DB4-BC94-3CAE27BE3914}" type="slidenum">
              <a:rPr lang="ru-RU" smtClean="0"/>
              <a:t>1</a:t>
            </a:fld>
            <a:endParaRPr lang="ru-RU"/>
          </a:p>
        </p:txBody>
      </p:sp>
    </p:spTree>
    <p:extLst>
      <p:ext uri="{BB962C8B-B14F-4D97-AF65-F5344CB8AC3E}">
        <p14:creationId xmlns:p14="http://schemas.microsoft.com/office/powerpoint/2010/main" val="14052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C6446A-0DD5-466E-B5BD-6B87513FCDE0}"/>
              </a:ext>
            </a:extLst>
          </p:cNvPr>
          <p:cNvSpPr>
            <a:spLocks noGrp="1"/>
          </p:cNvSpPr>
          <p:nvPr>
            <p:ph type="title"/>
          </p:nvPr>
        </p:nvSpPr>
        <p:spPr>
          <a:xfrm>
            <a:off x="543422" y="143339"/>
            <a:ext cx="7886700" cy="336463"/>
          </a:xfrm>
        </p:spPr>
        <p:txBody>
          <a:bodyPr>
            <a:normAutofit fontScale="90000"/>
          </a:bodyPr>
          <a:lstStyle/>
          <a:p>
            <a:pPr marL="0" marR="0" lvl="0" indent="0" algn="ctr" defTabSz="389626"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a:ea typeface="+mn-ea"/>
                <a:cs typeface="+mn-cs"/>
              </a:rPr>
              <a:t>Фреймворки глубокого обучения </a:t>
            </a:r>
          </a:p>
        </p:txBody>
      </p:sp>
      <p:graphicFrame>
        <p:nvGraphicFramePr>
          <p:cNvPr id="6" name="Таблица 6">
            <a:extLst>
              <a:ext uri="{FF2B5EF4-FFF2-40B4-BE49-F238E27FC236}">
                <a16:creationId xmlns:a16="http://schemas.microsoft.com/office/drawing/2014/main" id="{58AA3423-84DF-496F-B349-D559E18D5CE4}"/>
              </a:ext>
            </a:extLst>
          </p:cNvPr>
          <p:cNvGraphicFramePr>
            <a:graphicFrameLocks noGrp="1"/>
          </p:cNvGraphicFramePr>
          <p:nvPr>
            <p:ph idx="1"/>
            <p:extLst>
              <p:ext uri="{D42A27DB-BD31-4B8C-83A1-F6EECF244321}">
                <p14:modId xmlns:p14="http://schemas.microsoft.com/office/powerpoint/2010/main" val="2474069019"/>
              </p:ext>
            </p:extLst>
          </p:nvPr>
        </p:nvGraphicFramePr>
        <p:xfrm>
          <a:off x="521906" y="530689"/>
          <a:ext cx="7886700" cy="4511040"/>
        </p:xfrm>
        <a:graphic>
          <a:graphicData uri="http://schemas.openxmlformats.org/drawingml/2006/table">
            <a:tbl>
              <a:tblPr firstRow="1" bandRow="1">
                <a:tableStyleId>{5C22544A-7EE6-4342-B048-85BDC9FD1C3A}</a:tableStyleId>
              </a:tblPr>
              <a:tblGrid>
                <a:gridCol w="2206084">
                  <a:extLst>
                    <a:ext uri="{9D8B030D-6E8A-4147-A177-3AD203B41FA5}">
                      <a16:colId xmlns:a16="http://schemas.microsoft.com/office/drawing/2014/main" val="3568544350"/>
                    </a:ext>
                  </a:extLst>
                </a:gridCol>
                <a:gridCol w="1440874">
                  <a:extLst>
                    <a:ext uri="{9D8B030D-6E8A-4147-A177-3AD203B41FA5}">
                      <a16:colId xmlns:a16="http://schemas.microsoft.com/office/drawing/2014/main" val="552433093"/>
                    </a:ext>
                  </a:extLst>
                </a:gridCol>
                <a:gridCol w="1463040">
                  <a:extLst>
                    <a:ext uri="{9D8B030D-6E8A-4147-A177-3AD203B41FA5}">
                      <a16:colId xmlns:a16="http://schemas.microsoft.com/office/drawing/2014/main" val="2420169160"/>
                    </a:ext>
                  </a:extLst>
                </a:gridCol>
                <a:gridCol w="1412591">
                  <a:extLst>
                    <a:ext uri="{9D8B030D-6E8A-4147-A177-3AD203B41FA5}">
                      <a16:colId xmlns:a16="http://schemas.microsoft.com/office/drawing/2014/main" val="1370316362"/>
                    </a:ext>
                  </a:extLst>
                </a:gridCol>
                <a:gridCol w="1364111">
                  <a:extLst>
                    <a:ext uri="{9D8B030D-6E8A-4147-A177-3AD203B41FA5}">
                      <a16:colId xmlns:a16="http://schemas.microsoft.com/office/drawing/2014/main" val="3969853452"/>
                    </a:ext>
                  </a:extLst>
                </a:gridCol>
              </a:tblGrid>
              <a:tr h="370840">
                <a:tc>
                  <a:txBody>
                    <a:bodyPr/>
                    <a:lstStyle/>
                    <a:p>
                      <a:pPr algn="ctr"/>
                      <a:endParaRPr lang="ru-RU" dirty="0"/>
                    </a:p>
                  </a:txBody>
                  <a:tcPr anchor="ctr"/>
                </a:tc>
                <a:tc>
                  <a:txBody>
                    <a:bodyPr/>
                    <a:lstStyle/>
                    <a:p>
                      <a:pPr algn="ctr"/>
                      <a:r>
                        <a:rPr lang="en-US" dirty="0"/>
                        <a:t>TensorFlow</a:t>
                      </a:r>
                      <a:endParaRPr lang="ru-RU" dirty="0"/>
                    </a:p>
                  </a:txBody>
                  <a:tcPr anchor="ctr"/>
                </a:tc>
                <a:tc>
                  <a:txBody>
                    <a:bodyPr/>
                    <a:lstStyle/>
                    <a:p>
                      <a:pPr algn="ctr"/>
                      <a:r>
                        <a:rPr lang="en-US" dirty="0" err="1"/>
                        <a:t>Keras</a:t>
                      </a:r>
                      <a:endParaRPr lang="ru-RU" dirty="0"/>
                    </a:p>
                  </a:txBody>
                  <a:tcPr anchor="ctr"/>
                </a:tc>
                <a:tc>
                  <a:txBody>
                    <a:bodyPr/>
                    <a:lstStyle/>
                    <a:p>
                      <a:pPr algn="ctr"/>
                      <a:r>
                        <a:rPr lang="en-US" dirty="0" err="1"/>
                        <a:t>Pytorch</a:t>
                      </a:r>
                      <a:endParaRPr lang="ru-RU" dirty="0"/>
                    </a:p>
                  </a:txBody>
                  <a:tcPr anchor="ctr"/>
                </a:tc>
                <a:tc>
                  <a:txBody>
                    <a:bodyPr/>
                    <a:lstStyle/>
                    <a:p>
                      <a:pPr algn="ctr"/>
                      <a:r>
                        <a:rPr lang="en-US" dirty="0"/>
                        <a:t>PLAT</a:t>
                      </a:r>
                      <a:endParaRPr lang="ru-RU" dirty="0"/>
                    </a:p>
                  </a:txBody>
                  <a:tcPr anchor="ctr"/>
                </a:tc>
                <a:extLst>
                  <a:ext uri="{0D108BD9-81ED-4DB2-BD59-A6C34878D82A}">
                    <a16:rowId xmlns:a16="http://schemas.microsoft.com/office/drawing/2014/main" val="902330602"/>
                  </a:ext>
                </a:extLst>
              </a:tr>
              <a:tr h="370840">
                <a:tc>
                  <a:txBody>
                    <a:bodyPr/>
                    <a:lstStyle/>
                    <a:p>
                      <a:pPr algn="ctr"/>
                      <a:r>
                        <a:rPr lang="ru-RU" sz="1200" dirty="0">
                          <a:latin typeface="+mn-lt"/>
                          <a:cs typeface="Times New Roman" panose="02020603050405020304" pitchFamily="18" charset="0"/>
                        </a:rPr>
                        <a:t>Низкий порог входа</a:t>
                      </a:r>
                    </a:p>
                  </a:txBody>
                  <a:tcPr anchor="ctr"/>
                </a:tc>
                <a:tc>
                  <a:txBody>
                    <a:bodyPr/>
                    <a:lstStyle/>
                    <a:p>
                      <a:pPr algn="ctr"/>
                      <a:endParaRPr lang="ru-RU" dirty="0"/>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038049665"/>
                  </a:ext>
                </a:extLst>
              </a:tr>
              <a:tr h="370840">
                <a:tc>
                  <a:txBody>
                    <a:bodyPr/>
                    <a:lstStyle/>
                    <a:p>
                      <a:pPr algn="ctr"/>
                      <a:r>
                        <a:rPr lang="ru-RU" sz="1200" dirty="0">
                          <a:latin typeface="+mn-lt"/>
                          <a:cs typeface="Times New Roman" panose="02020603050405020304" pitchFamily="18" charset="0"/>
                        </a:rPr>
                        <a:t>Распределенное обучение</a:t>
                      </a:r>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a:p>
                  </a:txBody>
                  <a:tcPr anchor="ctr"/>
                </a:tc>
                <a:tc>
                  <a:txBody>
                    <a:bodyPr/>
                    <a:lstStyle/>
                    <a:p>
                      <a:pPr algn="ctr"/>
                      <a:endParaRPr lang="ru-RU"/>
                    </a:p>
                  </a:txBody>
                  <a:tcPr anchor="ctr"/>
                </a:tc>
                <a:extLst>
                  <a:ext uri="{0D108BD9-81ED-4DB2-BD59-A6C34878D82A}">
                    <a16:rowId xmlns:a16="http://schemas.microsoft.com/office/drawing/2014/main" val="1880474662"/>
                  </a:ext>
                </a:extLst>
              </a:tr>
              <a:tr h="370840">
                <a:tc>
                  <a:txBody>
                    <a:bodyPr/>
                    <a:lstStyle/>
                    <a:p>
                      <a:pPr algn="ctr"/>
                      <a:r>
                        <a:rPr lang="ru-RU" sz="1200" dirty="0">
                          <a:latin typeface="+mn-lt"/>
                          <a:cs typeface="Times New Roman" panose="02020603050405020304" pitchFamily="18" charset="0"/>
                        </a:rPr>
                        <a:t>Интерфейсы для мониторинга и визуализации</a:t>
                      </a: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65606025"/>
                  </a:ext>
                </a:extLst>
              </a:tr>
              <a:tr h="370840">
                <a:tc>
                  <a:txBody>
                    <a:bodyPr/>
                    <a:lstStyle/>
                    <a:p>
                      <a:pPr algn="ctr"/>
                      <a:r>
                        <a:rPr lang="ru-RU" sz="1200" dirty="0">
                          <a:latin typeface="+mn-lt"/>
                          <a:cs typeface="Times New Roman" panose="02020603050405020304" pitchFamily="18" charset="0"/>
                        </a:rPr>
                        <a:t>Быстрое прототипирование</a:t>
                      </a: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967130673"/>
                  </a:ext>
                </a:extLst>
              </a:tr>
              <a:tr h="370840">
                <a:tc>
                  <a:txBody>
                    <a:bodyPr/>
                    <a:lstStyle/>
                    <a:p>
                      <a:pPr algn="ctr"/>
                      <a:r>
                        <a:rPr lang="ru-RU" sz="1200" dirty="0">
                          <a:latin typeface="+mn-lt"/>
                          <a:cs typeface="Times New Roman" panose="02020603050405020304" pitchFamily="18" charset="0"/>
                        </a:rPr>
                        <a:t>Гибкость разработки</a:t>
                      </a: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804949383"/>
                  </a:ext>
                </a:extLst>
              </a:tr>
              <a:tr h="370840">
                <a:tc>
                  <a:txBody>
                    <a:bodyPr/>
                    <a:lstStyle/>
                    <a:p>
                      <a:pPr algn="ctr"/>
                      <a:r>
                        <a:rPr lang="ru-RU" sz="1200" dirty="0">
                          <a:latin typeface="+mn-lt"/>
                          <a:cs typeface="Times New Roman" panose="02020603050405020304" pitchFamily="18" charset="0"/>
                        </a:rPr>
                        <a:t>Большое сообщество разработчиков</a:t>
                      </a: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932865583"/>
                  </a:ext>
                </a:extLst>
              </a:tr>
              <a:tr h="370840">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ru-RU" sz="1200" dirty="0">
                          <a:latin typeface="+mn-lt"/>
                          <a:cs typeface="Times New Roman" panose="02020603050405020304" pitchFamily="18" charset="0"/>
                        </a:rPr>
                        <a:t>Обучение на отечественных вычислителях</a:t>
                      </a:r>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030701726"/>
                  </a:ext>
                </a:extLst>
              </a:tr>
              <a:tr h="370840">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ru-RU" sz="1200" dirty="0">
                          <a:latin typeface="+mn-lt"/>
                          <a:cs typeface="Times New Roman" panose="02020603050405020304" pitchFamily="18" charset="0"/>
                        </a:rPr>
                        <a:t>Поддержка самых современных архитектур</a:t>
                      </a:r>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345275186"/>
                  </a:ext>
                </a:extLst>
              </a:tr>
              <a:tr h="370840">
                <a:tc>
                  <a:txBody>
                    <a:bodyPr/>
                    <a:lstStyle/>
                    <a:p>
                      <a:pPr algn="ctr"/>
                      <a:r>
                        <a:rPr lang="ru-RU" sz="1200" dirty="0">
                          <a:latin typeface="+mn-lt"/>
                          <a:cs typeface="Times New Roman" panose="02020603050405020304" pitchFamily="18" charset="0"/>
                        </a:rPr>
                        <a:t>Основной API для работы с библиотекой</a:t>
                      </a:r>
                    </a:p>
                  </a:txBody>
                  <a:tcPr anchor="ctr"/>
                </a:tc>
                <a:tc>
                  <a:txBody>
                    <a:bodyPr/>
                    <a:lstStyle/>
                    <a:p>
                      <a:pPr algn="ctr"/>
                      <a:r>
                        <a:rPr lang="en-US" dirty="0"/>
                        <a:t>python</a:t>
                      </a:r>
                      <a:endParaRPr lang="ru-RU" dirty="0"/>
                    </a:p>
                  </a:txBody>
                  <a:tcPr anchor="ctr"/>
                </a:tc>
                <a:tc>
                  <a:txBody>
                    <a:bodyPr/>
                    <a:lstStyle/>
                    <a:p>
                      <a:pPr algn="ctr"/>
                      <a:r>
                        <a:rPr lang="en-US" dirty="0"/>
                        <a:t>python</a:t>
                      </a:r>
                      <a:endParaRPr lang="ru-RU" dirty="0"/>
                    </a:p>
                  </a:txBody>
                  <a:tcPr anchor="ctr"/>
                </a:tc>
                <a:tc>
                  <a:txBody>
                    <a:bodyPr/>
                    <a:lstStyle/>
                    <a:p>
                      <a:pPr algn="ctr"/>
                      <a:r>
                        <a:rPr lang="en-US" dirty="0"/>
                        <a:t>python</a:t>
                      </a:r>
                      <a:endParaRPr lang="ru-RU" dirty="0"/>
                    </a:p>
                  </a:txBody>
                  <a:tcPr anchor="ctr"/>
                </a:tc>
                <a:tc>
                  <a:txBody>
                    <a:bodyPr/>
                    <a:lstStyle/>
                    <a:p>
                      <a:pPr algn="ctr"/>
                      <a:r>
                        <a:rPr lang="en-US" dirty="0"/>
                        <a:t>python</a:t>
                      </a:r>
                      <a:endParaRPr lang="ru-RU" dirty="0"/>
                    </a:p>
                  </a:txBody>
                  <a:tcPr anchor="ctr"/>
                </a:tc>
                <a:extLst>
                  <a:ext uri="{0D108BD9-81ED-4DB2-BD59-A6C34878D82A}">
                    <a16:rowId xmlns:a16="http://schemas.microsoft.com/office/drawing/2014/main" val="1486486063"/>
                  </a:ext>
                </a:extLst>
              </a:tr>
              <a:tr h="370840">
                <a:tc>
                  <a:txBody>
                    <a:bodyPr/>
                    <a:lstStyle/>
                    <a:p>
                      <a:pPr algn="ctr"/>
                      <a:r>
                        <a:rPr lang="ru-RU" sz="1200" dirty="0">
                          <a:latin typeface="+mn-lt"/>
                          <a:cs typeface="Times New Roman" panose="02020603050405020304" pitchFamily="18" charset="0"/>
                        </a:rPr>
                        <a:t>Разработчик</a:t>
                      </a: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extLst>
                  <a:ext uri="{0D108BD9-81ED-4DB2-BD59-A6C34878D82A}">
                    <a16:rowId xmlns:a16="http://schemas.microsoft.com/office/drawing/2014/main" val="1525572971"/>
                  </a:ext>
                </a:extLst>
              </a:tr>
            </a:tbl>
          </a:graphicData>
        </a:graphic>
      </p:graphicFrame>
      <p:pic>
        <p:nvPicPr>
          <p:cNvPr id="20" name="Рисунок 19">
            <a:extLst>
              <a:ext uri="{FF2B5EF4-FFF2-40B4-BE49-F238E27FC236}">
                <a16:creationId xmlns:a16="http://schemas.microsoft.com/office/drawing/2014/main" id="{DEDAF48C-8050-4979-8CE4-FED428E39E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6026" y="4640761"/>
            <a:ext cx="432100" cy="230440"/>
          </a:xfrm>
          <a:prstGeom prst="rect">
            <a:avLst/>
          </a:prstGeom>
        </p:spPr>
      </p:pic>
      <p:pic>
        <p:nvPicPr>
          <p:cNvPr id="23" name="Рисунок 22">
            <a:extLst>
              <a:ext uri="{FF2B5EF4-FFF2-40B4-BE49-F238E27FC236}">
                <a16:creationId xmlns:a16="http://schemas.microsoft.com/office/drawing/2014/main" id="{39E77057-5652-4753-8676-D7A424451F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8321" y="4645213"/>
            <a:ext cx="432100" cy="225989"/>
          </a:xfrm>
          <a:prstGeom prst="rect">
            <a:avLst/>
          </a:prstGeom>
        </p:spPr>
      </p:pic>
      <p:pic>
        <p:nvPicPr>
          <p:cNvPr id="24" name="Рисунок 23">
            <a:extLst>
              <a:ext uri="{FF2B5EF4-FFF2-40B4-BE49-F238E27FC236}">
                <a16:creationId xmlns:a16="http://schemas.microsoft.com/office/drawing/2014/main" id="{53B1DBB6-3DA4-4265-BCF9-77AAEAAE6A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1235" y="4650180"/>
            <a:ext cx="432100" cy="225989"/>
          </a:xfrm>
          <a:prstGeom prst="rect">
            <a:avLst/>
          </a:prstGeom>
        </p:spPr>
      </p:pic>
      <p:pic>
        <p:nvPicPr>
          <p:cNvPr id="25" name="Рисунок 24">
            <a:extLst>
              <a:ext uri="{FF2B5EF4-FFF2-40B4-BE49-F238E27FC236}">
                <a16:creationId xmlns:a16="http://schemas.microsoft.com/office/drawing/2014/main" id="{294B456D-FA42-48D2-9C1E-66BE756EA9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9823" y="4645212"/>
            <a:ext cx="432100" cy="225989"/>
          </a:xfrm>
          <a:prstGeom prst="rect">
            <a:avLst/>
          </a:prstGeom>
        </p:spPr>
      </p:pic>
      <p:pic>
        <p:nvPicPr>
          <p:cNvPr id="31" name="Рисунок 30">
            <a:extLst>
              <a:ext uri="{FF2B5EF4-FFF2-40B4-BE49-F238E27FC236}">
                <a16:creationId xmlns:a16="http://schemas.microsoft.com/office/drawing/2014/main" id="{0045A5FE-6896-4991-9162-0B156E3B67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927" y="991775"/>
            <a:ext cx="238301" cy="238301"/>
          </a:xfrm>
          <a:prstGeom prst="rect">
            <a:avLst/>
          </a:prstGeom>
        </p:spPr>
      </p:pic>
      <p:pic>
        <p:nvPicPr>
          <p:cNvPr id="32" name="Рисунок 31">
            <a:extLst>
              <a:ext uri="{FF2B5EF4-FFF2-40B4-BE49-F238E27FC236}">
                <a16:creationId xmlns:a16="http://schemas.microsoft.com/office/drawing/2014/main" id="{AE59D4F9-65CD-41DC-94EC-2861D0F9EF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926" y="1375110"/>
            <a:ext cx="238301" cy="238301"/>
          </a:xfrm>
          <a:prstGeom prst="rect">
            <a:avLst/>
          </a:prstGeom>
        </p:spPr>
      </p:pic>
      <p:pic>
        <p:nvPicPr>
          <p:cNvPr id="33" name="Рисунок 32">
            <a:extLst>
              <a:ext uri="{FF2B5EF4-FFF2-40B4-BE49-F238E27FC236}">
                <a16:creationId xmlns:a16="http://schemas.microsoft.com/office/drawing/2014/main" id="{7ADD2E71-5653-473E-8AC9-6C337DE2DE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926" y="1779593"/>
            <a:ext cx="238301" cy="238301"/>
          </a:xfrm>
          <a:prstGeom prst="rect">
            <a:avLst/>
          </a:prstGeom>
        </p:spPr>
      </p:pic>
      <p:pic>
        <p:nvPicPr>
          <p:cNvPr id="34" name="Рисунок 33">
            <a:extLst>
              <a:ext uri="{FF2B5EF4-FFF2-40B4-BE49-F238E27FC236}">
                <a16:creationId xmlns:a16="http://schemas.microsoft.com/office/drawing/2014/main" id="{40062316-AF66-48E9-9475-A24479A61C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926" y="2193743"/>
            <a:ext cx="238301" cy="238301"/>
          </a:xfrm>
          <a:prstGeom prst="rect">
            <a:avLst/>
          </a:prstGeom>
        </p:spPr>
      </p:pic>
      <p:pic>
        <p:nvPicPr>
          <p:cNvPr id="35" name="Рисунок 34">
            <a:extLst>
              <a:ext uri="{FF2B5EF4-FFF2-40B4-BE49-F238E27FC236}">
                <a16:creationId xmlns:a16="http://schemas.microsoft.com/office/drawing/2014/main" id="{80195222-A821-4F78-8AF8-CDF583B3C9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926" y="2557670"/>
            <a:ext cx="238301" cy="238301"/>
          </a:xfrm>
          <a:prstGeom prst="rect">
            <a:avLst/>
          </a:prstGeom>
        </p:spPr>
      </p:pic>
      <p:pic>
        <p:nvPicPr>
          <p:cNvPr id="38" name="Рисунок 37">
            <a:extLst>
              <a:ext uri="{FF2B5EF4-FFF2-40B4-BE49-F238E27FC236}">
                <a16:creationId xmlns:a16="http://schemas.microsoft.com/office/drawing/2014/main" id="{5D874BBC-B7DA-4072-8AE0-B262303CB6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275" y="991775"/>
            <a:ext cx="238301" cy="238301"/>
          </a:xfrm>
          <a:prstGeom prst="rect">
            <a:avLst/>
          </a:prstGeom>
        </p:spPr>
      </p:pic>
      <p:pic>
        <p:nvPicPr>
          <p:cNvPr id="39" name="Рисунок 38">
            <a:extLst>
              <a:ext uri="{FF2B5EF4-FFF2-40B4-BE49-F238E27FC236}">
                <a16:creationId xmlns:a16="http://schemas.microsoft.com/office/drawing/2014/main" id="{99660061-819B-4F9E-89CC-17A6F35C22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275" y="1375111"/>
            <a:ext cx="238301" cy="238301"/>
          </a:xfrm>
          <a:prstGeom prst="rect">
            <a:avLst/>
          </a:prstGeom>
        </p:spPr>
      </p:pic>
      <p:pic>
        <p:nvPicPr>
          <p:cNvPr id="41" name="Рисунок 40">
            <a:extLst>
              <a:ext uri="{FF2B5EF4-FFF2-40B4-BE49-F238E27FC236}">
                <a16:creationId xmlns:a16="http://schemas.microsoft.com/office/drawing/2014/main" id="{E82DA9FF-7894-4357-A721-66B680B898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275" y="2192748"/>
            <a:ext cx="238301" cy="238301"/>
          </a:xfrm>
          <a:prstGeom prst="rect">
            <a:avLst/>
          </a:prstGeom>
        </p:spPr>
      </p:pic>
      <p:pic>
        <p:nvPicPr>
          <p:cNvPr id="42" name="Рисунок 41">
            <a:extLst>
              <a:ext uri="{FF2B5EF4-FFF2-40B4-BE49-F238E27FC236}">
                <a16:creationId xmlns:a16="http://schemas.microsoft.com/office/drawing/2014/main" id="{45876C52-4350-4626-9711-607E636AFB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275" y="2553410"/>
            <a:ext cx="238301" cy="238301"/>
          </a:xfrm>
          <a:prstGeom prst="rect">
            <a:avLst/>
          </a:prstGeom>
        </p:spPr>
      </p:pic>
      <p:pic>
        <p:nvPicPr>
          <p:cNvPr id="43" name="Рисунок 42">
            <a:extLst>
              <a:ext uri="{FF2B5EF4-FFF2-40B4-BE49-F238E27FC236}">
                <a16:creationId xmlns:a16="http://schemas.microsoft.com/office/drawing/2014/main" id="{6F227195-EF3D-4C8D-B65D-172B0AB480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3583" y="2969286"/>
            <a:ext cx="238301" cy="238301"/>
          </a:xfrm>
          <a:prstGeom prst="rect">
            <a:avLst/>
          </a:prstGeom>
        </p:spPr>
      </p:pic>
      <p:pic>
        <p:nvPicPr>
          <p:cNvPr id="44" name="Рисунок 43">
            <a:extLst>
              <a:ext uri="{FF2B5EF4-FFF2-40B4-BE49-F238E27FC236}">
                <a16:creationId xmlns:a16="http://schemas.microsoft.com/office/drawing/2014/main" id="{3F1F4497-23CE-4DFC-80B6-E541389B3C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8687" y="991774"/>
            <a:ext cx="238301" cy="238301"/>
          </a:xfrm>
          <a:prstGeom prst="rect">
            <a:avLst/>
          </a:prstGeom>
        </p:spPr>
      </p:pic>
      <p:pic>
        <p:nvPicPr>
          <p:cNvPr id="45" name="Рисунок 44">
            <a:extLst>
              <a:ext uri="{FF2B5EF4-FFF2-40B4-BE49-F238E27FC236}">
                <a16:creationId xmlns:a16="http://schemas.microsoft.com/office/drawing/2014/main" id="{2CB5F8C1-EFF0-4C95-BB4C-6316722C82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5773" y="1375110"/>
            <a:ext cx="238301" cy="238301"/>
          </a:xfrm>
          <a:prstGeom prst="rect">
            <a:avLst/>
          </a:prstGeom>
        </p:spPr>
      </p:pic>
      <p:pic>
        <p:nvPicPr>
          <p:cNvPr id="46" name="Рисунок 45">
            <a:extLst>
              <a:ext uri="{FF2B5EF4-FFF2-40B4-BE49-F238E27FC236}">
                <a16:creationId xmlns:a16="http://schemas.microsoft.com/office/drawing/2014/main" id="{BE364A9F-F004-46F9-8296-94BA7BE1EEDB}"/>
              </a:ext>
            </a:extLst>
          </p:cNvPr>
          <p:cNvPicPr>
            <a:picLocks noChangeAspect="1"/>
          </p:cNvPicPr>
          <p:nvPr/>
        </p:nvPicPr>
        <p:blipFill>
          <a:blip r:embed="rId5"/>
          <a:stretch>
            <a:fillRect/>
          </a:stretch>
        </p:blipFill>
        <p:spPr>
          <a:xfrm>
            <a:off x="4798687" y="1772104"/>
            <a:ext cx="237765" cy="237765"/>
          </a:xfrm>
          <a:prstGeom prst="rect">
            <a:avLst/>
          </a:prstGeom>
        </p:spPr>
      </p:pic>
      <p:pic>
        <p:nvPicPr>
          <p:cNvPr id="47" name="Рисунок 46">
            <a:extLst>
              <a:ext uri="{FF2B5EF4-FFF2-40B4-BE49-F238E27FC236}">
                <a16:creationId xmlns:a16="http://schemas.microsoft.com/office/drawing/2014/main" id="{99554649-D8DF-42EA-8D52-0741326258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5022" y="2192748"/>
            <a:ext cx="238301" cy="238301"/>
          </a:xfrm>
          <a:prstGeom prst="rect">
            <a:avLst/>
          </a:prstGeom>
        </p:spPr>
      </p:pic>
      <p:pic>
        <p:nvPicPr>
          <p:cNvPr id="48" name="Рисунок 47">
            <a:extLst>
              <a:ext uri="{FF2B5EF4-FFF2-40B4-BE49-F238E27FC236}">
                <a16:creationId xmlns:a16="http://schemas.microsoft.com/office/drawing/2014/main" id="{BB050569-5543-4A57-9ADE-6214E92FB0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8151" y="2969286"/>
            <a:ext cx="238301" cy="238301"/>
          </a:xfrm>
          <a:prstGeom prst="rect">
            <a:avLst/>
          </a:prstGeom>
        </p:spPr>
      </p:pic>
      <p:pic>
        <p:nvPicPr>
          <p:cNvPr id="49" name="Рисунок 48">
            <a:extLst>
              <a:ext uri="{FF2B5EF4-FFF2-40B4-BE49-F238E27FC236}">
                <a16:creationId xmlns:a16="http://schemas.microsoft.com/office/drawing/2014/main" id="{7B3ACC43-6856-4D5E-A975-F2821B1A99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5772" y="1779593"/>
            <a:ext cx="238301" cy="238301"/>
          </a:xfrm>
          <a:prstGeom prst="rect">
            <a:avLst/>
          </a:prstGeom>
        </p:spPr>
      </p:pic>
      <p:pic>
        <p:nvPicPr>
          <p:cNvPr id="50" name="Рисунок 49">
            <a:extLst>
              <a:ext uri="{FF2B5EF4-FFF2-40B4-BE49-F238E27FC236}">
                <a16:creationId xmlns:a16="http://schemas.microsoft.com/office/drawing/2014/main" id="{F67FEC16-84FF-42DD-9B00-EFA7F56A67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5772" y="2969286"/>
            <a:ext cx="238301" cy="238301"/>
          </a:xfrm>
          <a:prstGeom prst="rect">
            <a:avLst/>
          </a:prstGeom>
        </p:spPr>
      </p:pic>
      <p:pic>
        <p:nvPicPr>
          <p:cNvPr id="51" name="Рисунок 50">
            <a:extLst>
              <a:ext uri="{FF2B5EF4-FFF2-40B4-BE49-F238E27FC236}">
                <a16:creationId xmlns:a16="http://schemas.microsoft.com/office/drawing/2014/main" id="{C9149938-8CB8-4A1C-BC7B-F9A4201041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5771" y="2564803"/>
            <a:ext cx="238301" cy="238301"/>
          </a:xfrm>
          <a:prstGeom prst="rect">
            <a:avLst/>
          </a:prstGeom>
        </p:spPr>
      </p:pic>
      <p:pic>
        <p:nvPicPr>
          <p:cNvPr id="53" name="Рисунок 52">
            <a:extLst>
              <a:ext uri="{FF2B5EF4-FFF2-40B4-BE49-F238E27FC236}">
                <a16:creationId xmlns:a16="http://schemas.microsoft.com/office/drawing/2014/main" id="{83E81E62-0FBB-459C-B0C3-6F890E8E12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00399" y="2969286"/>
            <a:ext cx="263354" cy="263354"/>
          </a:xfrm>
          <a:prstGeom prst="rect">
            <a:avLst/>
          </a:prstGeom>
        </p:spPr>
      </p:pic>
      <p:pic>
        <p:nvPicPr>
          <p:cNvPr id="54" name="Рисунок 53">
            <a:extLst>
              <a:ext uri="{FF2B5EF4-FFF2-40B4-BE49-F238E27FC236}">
                <a16:creationId xmlns:a16="http://schemas.microsoft.com/office/drawing/2014/main" id="{7B7206C7-AF6C-4A6D-BC93-33376D0005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7275" y="1771808"/>
            <a:ext cx="263354" cy="263354"/>
          </a:xfrm>
          <a:prstGeom prst="rect">
            <a:avLst/>
          </a:prstGeom>
        </p:spPr>
      </p:pic>
      <p:pic>
        <p:nvPicPr>
          <p:cNvPr id="55" name="Рисунок 54">
            <a:extLst>
              <a:ext uri="{FF2B5EF4-FFF2-40B4-BE49-F238E27FC236}">
                <a16:creationId xmlns:a16="http://schemas.microsoft.com/office/drawing/2014/main" id="{331226E9-80A1-4B3A-8A78-F4CFB64D22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3996" y="2557670"/>
            <a:ext cx="263354" cy="263354"/>
          </a:xfrm>
          <a:prstGeom prst="rect">
            <a:avLst/>
          </a:prstGeom>
        </p:spPr>
      </p:pic>
      <p:pic>
        <p:nvPicPr>
          <p:cNvPr id="56" name="Рисунок 55">
            <a:extLst>
              <a:ext uri="{FF2B5EF4-FFF2-40B4-BE49-F238E27FC236}">
                <a16:creationId xmlns:a16="http://schemas.microsoft.com/office/drawing/2014/main" id="{B9024601-3A03-4038-A98C-B83569062C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3996" y="1366527"/>
            <a:ext cx="263354" cy="263354"/>
          </a:xfrm>
          <a:prstGeom prst="rect">
            <a:avLst/>
          </a:prstGeom>
        </p:spPr>
      </p:pic>
      <p:pic>
        <p:nvPicPr>
          <p:cNvPr id="57" name="Рисунок 56">
            <a:extLst>
              <a:ext uri="{FF2B5EF4-FFF2-40B4-BE49-F238E27FC236}">
                <a16:creationId xmlns:a16="http://schemas.microsoft.com/office/drawing/2014/main" id="{948FFED5-1F93-468D-AD8D-0A6BEB31D8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3244" y="969979"/>
            <a:ext cx="263354" cy="263354"/>
          </a:xfrm>
          <a:prstGeom prst="rect">
            <a:avLst/>
          </a:prstGeom>
        </p:spPr>
      </p:pic>
      <p:pic>
        <p:nvPicPr>
          <p:cNvPr id="58" name="Рисунок 57">
            <a:extLst>
              <a:ext uri="{FF2B5EF4-FFF2-40B4-BE49-F238E27FC236}">
                <a16:creationId xmlns:a16="http://schemas.microsoft.com/office/drawing/2014/main" id="{E18030FE-401B-4F39-8BFF-3BC608A607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3244" y="2184076"/>
            <a:ext cx="263354" cy="263354"/>
          </a:xfrm>
          <a:prstGeom prst="rect">
            <a:avLst/>
          </a:prstGeom>
        </p:spPr>
      </p:pic>
      <p:pic>
        <p:nvPicPr>
          <p:cNvPr id="36" name="Рисунок 35">
            <a:extLst>
              <a:ext uri="{FF2B5EF4-FFF2-40B4-BE49-F238E27FC236}">
                <a16:creationId xmlns:a16="http://schemas.microsoft.com/office/drawing/2014/main" id="{6376C7B8-B049-41BA-B878-1E535CAF54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5452" y="3442211"/>
            <a:ext cx="238301" cy="238301"/>
          </a:xfrm>
          <a:prstGeom prst="rect">
            <a:avLst/>
          </a:prstGeom>
        </p:spPr>
      </p:pic>
      <p:pic>
        <p:nvPicPr>
          <p:cNvPr id="37" name="Рисунок 36">
            <a:extLst>
              <a:ext uri="{FF2B5EF4-FFF2-40B4-BE49-F238E27FC236}">
                <a16:creationId xmlns:a16="http://schemas.microsoft.com/office/drawing/2014/main" id="{4555177B-EA0A-4BD0-8DA6-31F8B75DAC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1056" y="3410111"/>
            <a:ext cx="263354" cy="263354"/>
          </a:xfrm>
          <a:prstGeom prst="rect">
            <a:avLst/>
          </a:prstGeom>
        </p:spPr>
      </p:pic>
      <p:pic>
        <p:nvPicPr>
          <p:cNvPr id="40" name="Рисунок 39">
            <a:extLst>
              <a:ext uri="{FF2B5EF4-FFF2-40B4-BE49-F238E27FC236}">
                <a16:creationId xmlns:a16="http://schemas.microsoft.com/office/drawing/2014/main" id="{2E07EC29-CAE3-4C1D-A936-C3BEDB3438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3996" y="3422203"/>
            <a:ext cx="263354" cy="263354"/>
          </a:xfrm>
          <a:prstGeom prst="rect">
            <a:avLst/>
          </a:prstGeom>
        </p:spPr>
      </p:pic>
      <p:pic>
        <p:nvPicPr>
          <p:cNvPr id="52" name="Рисунок 51">
            <a:extLst>
              <a:ext uri="{FF2B5EF4-FFF2-40B4-BE49-F238E27FC236}">
                <a16:creationId xmlns:a16="http://schemas.microsoft.com/office/drawing/2014/main" id="{EC61DD0C-4A99-4FBA-B87C-8AD19C6DF9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0407" y="3426149"/>
            <a:ext cx="263354" cy="263354"/>
          </a:xfrm>
          <a:prstGeom prst="rect">
            <a:avLst/>
          </a:prstGeom>
        </p:spPr>
      </p:pic>
      <p:pic>
        <p:nvPicPr>
          <p:cNvPr id="59" name="Рисунок 58">
            <a:extLst>
              <a:ext uri="{FF2B5EF4-FFF2-40B4-BE49-F238E27FC236}">
                <a16:creationId xmlns:a16="http://schemas.microsoft.com/office/drawing/2014/main" id="{C8ADCB0D-D758-4DFE-B28E-738D001E57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5771" y="3868976"/>
            <a:ext cx="238301" cy="238301"/>
          </a:xfrm>
          <a:prstGeom prst="rect">
            <a:avLst/>
          </a:prstGeom>
        </p:spPr>
      </p:pic>
      <p:pic>
        <p:nvPicPr>
          <p:cNvPr id="60" name="Рисунок 59">
            <a:extLst>
              <a:ext uri="{FF2B5EF4-FFF2-40B4-BE49-F238E27FC236}">
                <a16:creationId xmlns:a16="http://schemas.microsoft.com/office/drawing/2014/main" id="{C120D07E-DB73-4996-9B85-240D7D9F75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1056" y="3888663"/>
            <a:ext cx="238301" cy="238301"/>
          </a:xfrm>
          <a:prstGeom prst="rect">
            <a:avLst/>
          </a:prstGeom>
        </p:spPr>
      </p:pic>
      <p:pic>
        <p:nvPicPr>
          <p:cNvPr id="61" name="Рисунок 60">
            <a:extLst>
              <a:ext uri="{FF2B5EF4-FFF2-40B4-BE49-F238E27FC236}">
                <a16:creationId xmlns:a16="http://schemas.microsoft.com/office/drawing/2014/main" id="{EA1347AB-346F-4F53-A93D-47EE6603DB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1336" y="3856449"/>
            <a:ext cx="263354" cy="263354"/>
          </a:xfrm>
          <a:prstGeom prst="rect">
            <a:avLst/>
          </a:prstGeom>
        </p:spPr>
      </p:pic>
      <p:pic>
        <p:nvPicPr>
          <p:cNvPr id="62" name="Рисунок 61">
            <a:extLst>
              <a:ext uri="{FF2B5EF4-FFF2-40B4-BE49-F238E27FC236}">
                <a16:creationId xmlns:a16="http://schemas.microsoft.com/office/drawing/2014/main" id="{6698BD14-BDBB-4161-A558-E27BA549F7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00399" y="3876136"/>
            <a:ext cx="263354" cy="263354"/>
          </a:xfrm>
          <a:prstGeom prst="rect">
            <a:avLst/>
          </a:prstGeom>
        </p:spPr>
      </p:pic>
    </p:spTree>
    <p:extLst>
      <p:ext uri="{BB962C8B-B14F-4D97-AF65-F5344CB8AC3E}">
        <p14:creationId xmlns:p14="http://schemas.microsoft.com/office/powerpoint/2010/main" val="21909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C6446A-0DD5-466E-B5BD-6B87513FCDE0}"/>
              </a:ext>
            </a:extLst>
          </p:cNvPr>
          <p:cNvSpPr>
            <a:spLocks noGrp="1"/>
          </p:cNvSpPr>
          <p:nvPr>
            <p:ph type="title"/>
          </p:nvPr>
        </p:nvSpPr>
        <p:spPr>
          <a:xfrm>
            <a:off x="543421" y="71615"/>
            <a:ext cx="7859505" cy="321773"/>
          </a:xfrm>
        </p:spPr>
        <p:txBody>
          <a:bodyPr>
            <a:normAutofit fontScale="90000"/>
          </a:bodyPr>
          <a:lstStyle/>
          <a:p>
            <a:pPr marL="0" marR="0" lvl="0" indent="0" algn="ctr" defTabSz="389626"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a:ea typeface="+mn-ea"/>
                <a:cs typeface="+mn-cs"/>
              </a:rPr>
              <a:t>Платформы глубокого обучения </a:t>
            </a:r>
          </a:p>
        </p:txBody>
      </p:sp>
      <p:graphicFrame>
        <p:nvGraphicFramePr>
          <p:cNvPr id="6" name="Таблица 6">
            <a:extLst>
              <a:ext uri="{FF2B5EF4-FFF2-40B4-BE49-F238E27FC236}">
                <a16:creationId xmlns:a16="http://schemas.microsoft.com/office/drawing/2014/main" id="{58AA3423-84DF-496F-B349-D559E18D5CE4}"/>
              </a:ext>
            </a:extLst>
          </p:cNvPr>
          <p:cNvGraphicFramePr>
            <a:graphicFrameLocks noGrp="1"/>
          </p:cNvGraphicFramePr>
          <p:nvPr>
            <p:ph idx="1"/>
            <p:extLst>
              <p:ext uri="{D42A27DB-BD31-4B8C-83A1-F6EECF244321}">
                <p14:modId xmlns:p14="http://schemas.microsoft.com/office/powerpoint/2010/main" val="594806982"/>
              </p:ext>
            </p:extLst>
          </p:nvPr>
        </p:nvGraphicFramePr>
        <p:xfrm>
          <a:off x="270933" y="410944"/>
          <a:ext cx="8636000" cy="4653692"/>
        </p:xfrm>
        <a:graphic>
          <a:graphicData uri="http://schemas.openxmlformats.org/drawingml/2006/table">
            <a:tbl>
              <a:tblPr firstRow="1" bandRow="1">
                <a:tableStyleId>{5C22544A-7EE6-4342-B048-85BDC9FD1C3A}</a:tableStyleId>
              </a:tblPr>
              <a:tblGrid>
                <a:gridCol w="1696674">
                  <a:extLst>
                    <a:ext uri="{9D8B030D-6E8A-4147-A177-3AD203B41FA5}">
                      <a16:colId xmlns:a16="http://schemas.microsoft.com/office/drawing/2014/main" val="3568544350"/>
                    </a:ext>
                  </a:extLst>
                </a:gridCol>
                <a:gridCol w="983223">
                  <a:extLst>
                    <a:ext uri="{9D8B030D-6E8A-4147-A177-3AD203B41FA5}">
                      <a16:colId xmlns:a16="http://schemas.microsoft.com/office/drawing/2014/main" val="552433093"/>
                    </a:ext>
                  </a:extLst>
                </a:gridCol>
                <a:gridCol w="1035843">
                  <a:extLst>
                    <a:ext uri="{9D8B030D-6E8A-4147-A177-3AD203B41FA5}">
                      <a16:colId xmlns:a16="http://schemas.microsoft.com/office/drawing/2014/main" val="2420169160"/>
                    </a:ext>
                  </a:extLst>
                </a:gridCol>
                <a:gridCol w="1064618">
                  <a:extLst>
                    <a:ext uri="{9D8B030D-6E8A-4147-A177-3AD203B41FA5}">
                      <a16:colId xmlns:a16="http://schemas.microsoft.com/office/drawing/2014/main" val="1370316362"/>
                    </a:ext>
                  </a:extLst>
                </a:gridCol>
                <a:gridCol w="1285214">
                  <a:extLst>
                    <a:ext uri="{9D8B030D-6E8A-4147-A177-3AD203B41FA5}">
                      <a16:colId xmlns:a16="http://schemas.microsoft.com/office/drawing/2014/main" val="3969853452"/>
                    </a:ext>
                  </a:extLst>
                </a:gridCol>
                <a:gridCol w="1285214">
                  <a:extLst>
                    <a:ext uri="{9D8B030D-6E8A-4147-A177-3AD203B41FA5}">
                      <a16:colId xmlns:a16="http://schemas.microsoft.com/office/drawing/2014/main" val="3825582367"/>
                    </a:ext>
                  </a:extLst>
                </a:gridCol>
                <a:gridCol w="1285214">
                  <a:extLst>
                    <a:ext uri="{9D8B030D-6E8A-4147-A177-3AD203B41FA5}">
                      <a16:colId xmlns:a16="http://schemas.microsoft.com/office/drawing/2014/main" val="1152696580"/>
                    </a:ext>
                  </a:extLst>
                </a:gridCol>
              </a:tblGrid>
              <a:tr h="371252">
                <a:tc>
                  <a:txBody>
                    <a:bodyPr/>
                    <a:lstStyle/>
                    <a:p>
                      <a:pPr algn="ctr"/>
                      <a:endParaRPr lang="ru-RU" sz="900" dirty="0"/>
                    </a:p>
                  </a:txBody>
                  <a:tcPr anchor="ctr"/>
                </a:tc>
                <a:tc>
                  <a:txBody>
                    <a:bodyPr/>
                    <a:lstStyle/>
                    <a:p>
                      <a:pPr algn="ctr"/>
                      <a:r>
                        <a:rPr lang="en-US" sz="1200" dirty="0" err="1"/>
                        <a:t>Datarobot</a:t>
                      </a:r>
                      <a:endParaRPr lang="ru-RU" sz="1200" dirty="0"/>
                    </a:p>
                  </a:txBody>
                  <a:tcPr anchor="ctr"/>
                </a:tc>
                <a:tc>
                  <a:txBody>
                    <a:bodyPr/>
                    <a:lstStyle/>
                    <a:p>
                      <a:pPr algn="ctr"/>
                      <a:r>
                        <a:rPr lang="en-US" sz="1200" dirty="0" err="1"/>
                        <a:t>Roboflow</a:t>
                      </a:r>
                      <a:endParaRPr lang="ru-RU" sz="1200" dirty="0"/>
                    </a:p>
                  </a:txBody>
                  <a:tcPr anchor="ctr"/>
                </a:tc>
                <a:tc>
                  <a:txBody>
                    <a:bodyPr/>
                    <a:lstStyle/>
                    <a:p>
                      <a:pPr algn="ctr"/>
                      <a:r>
                        <a:rPr lang="en-US" sz="1200" dirty="0" err="1"/>
                        <a:t>Supervisely</a:t>
                      </a:r>
                      <a:endParaRPr lang="ru-RU" sz="1200" dirty="0"/>
                    </a:p>
                  </a:txBody>
                  <a:tcPr anchor="ctr"/>
                </a:tc>
                <a:tc>
                  <a:txBody>
                    <a:bodyPr/>
                    <a:lstStyle/>
                    <a:p>
                      <a:pPr algn="ctr"/>
                      <a:r>
                        <a:rPr lang="ru-RU" sz="1200" dirty="0"/>
                        <a:t>Платформа-ГНС</a:t>
                      </a:r>
                    </a:p>
                  </a:txBody>
                  <a:tcPr anchor="ctr"/>
                </a:tc>
                <a:tc>
                  <a:txBody>
                    <a:bodyPr/>
                    <a:lstStyle/>
                    <a:p>
                      <a:pPr algn="ctr"/>
                      <a:r>
                        <a:rPr lang="ru-RU" sz="1200" dirty="0"/>
                        <a:t>БАУМ</a:t>
                      </a:r>
                    </a:p>
                  </a:txBody>
                  <a:tcPr anchor="ctr"/>
                </a:tc>
                <a:tc>
                  <a:txBody>
                    <a:bodyPr/>
                    <a:lstStyle/>
                    <a:p>
                      <a:pPr algn="ctr"/>
                      <a:r>
                        <a:rPr lang="ru-RU" sz="1200" dirty="0"/>
                        <a:t>Концерн Вега</a:t>
                      </a:r>
                    </a:p>
                  </a:txBody>
                  <a:tcPr anchor="ctr"/>
                </a:tc>
                <a:extLst>
                  <a:ext uri="{0D108BD9-81ED-4DB2-BD59-A6C34878D82A}">
                    <a16:rowId xmlns:a16="http://schemas.microsoft.com/office/drawing/2014/main" val="902330602"/>
                  </a:ext>
                </a:extLst>
              </a:tr>
              <a:tr h="319316">
                <a:tc>
                  <a:txBody>
                    <a:bodyPr/>
                    <a:lstStyle/>
                    <a:p>
                      <a:pPr algn="ctr"/>
                      <a:r>
                        <a:rPr lang="ru-RU" sz="1000" dirty="0">
                          <a:latin typeface="+mn-lt"/>
                          <a:cs typeface="Times New Roman" panose="02020603050405020304" pitchFamily="18" charset="0"/>
                        </a:rPr>
                        <a:t>Работа с изображениями</a:t>
                      </a:r>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038049665"/>
                  </a:ext>
                </a:extLst>
              </a:tr>
              <a:tr h="319316">
                <a:tc>
                  <a:txBody>
                    <a:bodyPr/>
                    <a:lstStyle/>
                    <a:p>
                      <a:pPr algn="ctr"/>
                      <a:r>
                        <a:rPr lang="ru-RU" sz="1000" dirty="0">
                          <a:latin typeface="+mn-lt"/>
                          <a:cs typeface="Times New Roman" panose="02020603050405020304" pitchFamily="18" charset="0"/>
                        </a:rPr>
                        <a:t>Работа с данными</a:t>
                      </a:r>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875522064"/>
                  </a:ext>
                </a:extLst>
              </a:tr>
              <a:tr h="547398">
                <a:tc>
                  <a:txBody>
                    <a:bodyPr/>
                    <a:lstStyle/>
                    <a:p>
                      <a:pPr algn="ctr"/>
                      <a:r>
                        <a:rPr lang="ru-RU" sz="1000" dirty="0">
                          <a:latin typeface="+mn-lt"/>
                          <a:cs typeface="Times New Roman" panose="02020603050405020304" pitchFamily="18" charset="0"/>
                        </a:rPr>
                        <a:t>Интеллектуальный помощник работы с изображениями/данными</a:t>
                      </a:r>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a:p>
                  </a:txBody>
                  <a:tcPr anchor="ctr"/>
                </a:tc>
                <a:extLst>
                  <a:ext uri="{0D108BD9-81ED-4DB2-BD59-A6C34878D82A}">
                    <a16:rowId xmlns:a16="http://schemas.microsoft.com/office/drawing/2014/main" val="1880474662"/>
                  </a:ext>
                </a:extLst>
              </a:tr>
              <a:tr h="319316">
                <a:tc>
                  <a:txBody>
                    <a:bodyPr/>
                    <a:lstStyle/>
                    <a:p>
                      <a:pPr algn="ctr"/>
                      <a:r>
                        <a:rPr lang="ru-RU" sz="1000">
                          <a:latin typeface="+mn-lt"/>
                          <a:cs typeface="Times New Roman" panose="02020603050405020304" pitchFamily="18" charset="0"/>
                        </a:rPr>
                        <a:t>Готовые типовые решения </a:t>
                      </a:r>
                      <a:endParaRPr lang="ru-RU" sz="1000" dirty="0">
                        <a:latin typeface="+mn-lt"/>
                        <a:cs typeface="Times New Roman" panose="02020603050405020304" pitchFamily="18" charset="0"/>
                      </a:endParaRP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65606025"/>
                  </a:ext>
                </a:extLst>
              </a:tr>
              <a:tr h="395343">
                <a:tc>
                  <a:txBody>
                    <a:bodyPr/>
                    <a:lstStyle/>
                    <a:p>
                      <a:pPr algn="ctr"/>
                      <a:r>
                        <a:rPr lang="ru-RU" sz="1000" dirty="0">
                          <a:latin typeface="+mn-lt"/>
                          <a:cs typeface="Times New Roman" panose="02020603050405020304" pitchFamily="18" charset="0"/>
                        </a:rPr>
                        <a:t>Визуальное программирование</a:t>
                      </a: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967130673"/>
                  </a:ext>
                </a:extLst>
              </a:tr>
              <a:tr h="395343">
                <a:tc>
                  <a:txBody>
                    <a:bodyPr/>
                    <a:lstStyle/>
                    <a:p>
                      <a:pPr algn="ctr"/>
                      <a:r>
                        <a:rPr lang="ru-RU" sz="1000">
                          <a:latin typeface="+mn-lt"/>
                          <a:cs typeface="Times New Roman" panose="02020603050405020304" pitchFamily="18" charset="0"/>
                        </a:rPr>
                        <a:t>Написание </a:t>
                      </a:r>
                      <a:r>
                        <a:rPr lang="en-US" sz="1000">
                          <a:latin typeface="+mn-lt"/>
                          <a:cs typeface="Times New Roman" panose="02020603050405020304" pitchFamily="18" charset="0"/>
                        </a:rPr>
                        <a:t>pipeline </a:t>
                      </a:r>
                      <a:r>
                        <a:rPr lang="ru-RU" sz="1000">
                          <a:latin typeface="+mn-lt"/>
                          <a:cs typeface="Times New Roman" panose="02020603050405020304" pitchFamily="18" charset="0"/>
                        </a:rPr>
                        <a:t>на </a:t>
                      </a:r>
                      <a:r>
                        <a:rPr lang="en-US" sz="1000">
                          <a:latin typeface="+mn-lt"/>
                          <a:cs typeface="Times New Roman" panose="02020603050405020304" pitchFamily="18" charset="0"/>
                        </a:rPr>
                        <a:t>Python </a:t>
                      </a:r>
                      <a:endParaRPr lang="ru-RU" sz="1000" dirty="0">
                        <a:latin typeface="+mn-lt"/>
                        <a:cs typeface="Times New Roman" panose="02020603050405020304" pitchFamily="18" charset="0"/>
                      </a:endParaRPr>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804949383"/>
                  </a:ext>
                </a:extLst>
              </a:tr>
              <a:tr h="319316">
                <a:tc>
                  <a:txBody>
                    <a:bodyPr/>
                    <a:lstStyle/>
                    <a:p>
                      <a:pPr algn="ctr"/>
                      <a:r>
                        <a:rPr lang="ru-RU" sz="1000">
                          <a:latin typeface="+mn-lt"/>
                          <a:cs typeface="Times New Roman" panose="02020603050405020304" pitchFamily="18" charset="0"/>
                        </a:rPr>
                        <a:t>Обучение на </a:t>
                      </a:r>
                      <a:r>
                        <a:rPr lang="en-US" sz="1000">
                          <a:latin typeface="+mn-lt"/>
                          <a:cs typeface="Times New Roman" panose="02020603050405020304" pitchFamily="18" charset="0"/>
                        </a:rPr>
                        <a:t>CPU/GPU</a:t>
                      </a:r>
                      <a:endParaRPr lang="ru-RU" sz="1000" dirty="0">
                        <a:latin typeface="+mn-lt"/>
                        <a:cs typeface="Times New Roman" panose="02020603050405020304" pitchFamily="18" charset="0"/>
                      </a:endParaRP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932865583"/>
                  </a:ext>
                </a:extLst>
              </a:tr>
              <a:tr h="547398">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ru-RU" sz="1000" dirty="0">
                          <a:latin typeface="+mn-lt"/>
                          <a:cs typeface="Times New Roman" panose="02020603050405020304" pitchFamily="18" charset="0"/>
                        </a:rPr>
                        <a:t>Обучение на отечественных вычислителях</a:t>
                      </a:r>
                    </a:p>
                  </a:txBody>
                  <a:tcPr anchor="ctr"/>
                </a:tc>
                <a:tc>
                  <a:txBody>
                    <a:bodyPr/>
                    <a:lstStyle/>
                    <a:p>
                      <a:pPr algn="ctr"/>
                      <a:endParaRPr lang="ru-RU"/>
                    </a:p>
                  </a:txBody>
                  <a:tcPr anchor="ctr"/>
                </a:tc>
                <a:tc>
                  <a:txBody>
                    <a:bodyPr/>
                    <a:lstStyle/>
                    <a:p>
                      <a:pPr algn="ctr"/>
                      <a:endParaRPr lang="ru-RU"/>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2031064125"/>
                  </a:ext>
                </a:extLst>
              </a:tr>
              <a:tr h="319316">
                <a:tc>
                  <a:txBody>
                    <a:bodyPr/>
                    <a:lstStyle/>
                    <a:p>
                      <a:pPr algn="ctr"/>
                      <a:r>
                        <a:rPr lang="ru-RU" sz="1000" dirty="0">
                          <a:latin typeface="+mn-lt"/>
                          <a:cs typeface="Times New Roman" panose="02020603050405020304" pitchFamily="18" charset="0"/>
                        </a:rPr>
                        <a:t>Модель в формате </a:t>
                      </a:r>
                      <a:r>
                        <a:rPr lang="en-US" sz="1000" dirty="0">
                          <a:latin typeface="+mn-lt"/>
                          <a:cs typeface="Times New Roman" panose="02020603050405020304" pitchFamily="18" charset="0"/>
                        </a:rPr>
                        <a:t>ONNX</a:t>
                      </a:r>
                      <a:endParaRPr lang="ru-RU" sz="1000" dirty="0">
                        <a:latin typeface="+mn-lt"/>
                        <a:cs typeface="Times New Roman" panose="02020603050405020304" pitchFamily="18" charset="0"/>
                      </a:endParaRPr>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486486063"/>
                  </a:ext>
                </a:extLst>
              </a:tr>
              <a:tr h="395343">
                <a:tc>
                  <a:txBody>
                    <a:bodyPr/>
                    <a:lstStyle/>
                    <a:p>
                      <a:pPr algn="ctr"/>
                      <a:r>
                        <a:rPr lang="ru-RU" sz="1000" dirty="0">
                          <a:latin typeface="+mn-lt"/>
                          <a:cs typeface="Times New Roman" panose="02020603050405020304" pitchFamily="18" charset="0"/>
                        </a:rPr>
                        <a:t>Экспорт на конечные аппаратные архитектуры</a:t>
                      </a:r>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3093358899"/>
                  </a:ext>
                </a:extLst>
              </a:tr>
              <a:tr h="395343">
                <a:tc>
                  <a:txBody>
                    <a:bodyPr/>
                    <a:lstStyle/>
                    <a:p>
                      <a:pPr algn="ctr"/>
                      <a:r>
                        <a:rPr lang="ru-RU" sz="1000" dirty="0">
                          <a:latin typeface="+mn-lt"/>
                          <a:cs typeface="Times New Roman" panose="02020603050405020304" pitchFamily="18" charset="0"/>
                        </a:rPr>
                        <a:t>Экспорт на отечественные аппаратные архитектуры</a:t>
                      </a:r>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525572971"/>
                  </a:ext>
                </a:extLst>
              </a:tr>
            </a:tbl>
          </a:graphicData>
        </a:graphic>
      </p:graphicFrame>
      <p:pic>
        <p:nvPicPr>
          <p:cNvPr id="44" name="Рисунок 43">
            <a:extLst>
              <a:ext uri="{FF2B5EF4-FFF2-40B4-BE49-F238E27FC236}">
                <a16:creationId xmlns:a16="http://schemas.microsoft.com/office/drawing/2014/main" id="{3F1F4497-23CE-4DFC-80B6-E541389B3C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5222" y="818735"/>
            <a:ext cx="238301" cy="238301"/>
          </a:xfrm>
          <a:prstGeom prst="rect">
            <a:avLst/>
          </a:prstGeom>
        </p:spPr>
      </p:pic>
      <p:pic>
        <p:nvPicPr>
          <p:cNvPr id="57" name="Рисунок 56">
            <a:extLst>
              <a:ext uri="{FF2B5EF4-FFF2-40B4-BE49-F238E27FC236}">
                <a16:creationId xmlns:a16="http://schemas.microsoft.com/office/drawing/2014/main" id="{948FFED5-1F93-468D-AD8D-0A6BEB31D8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5726" y="1545847"/>
            <a:ext cx="263354" cy="263354"/>
          </a:xfrm>
          <a:prstGeom prst="rect">
            <a:avLst/>
          </a:prstGeom>
        </p:spPr>
      </p:pic>
      <p:pic>
        <p:nvPicPr>
          <p:cNvPr id="61" name="Рисунок 60">
            <a:extLst>
              <a:ext uri="{FF2B5EF4-FFF2-40B4-BE49-F238E27FC236}">
                <a16:creationId xmlns:a16="http://schemas.microsoft.com/office/drawing/2014/main" id="{492E8073-95DF-4C6F-93A0-EE7202B879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499" y="817196"/>
            <a:ext cx="238301" cy="238301"/>
          </a:xfrm>
          <a:prstGeom prst="rect">
            <a:avLst/>
          </a:prstGeom>
        </p:spPr>
      </p:pic>
      <p:pic>
        <p:nvPicPr>
          <p:cNvPr id="62" name="Рисунок 61">
            <a:extLst>
              <a:ext uri="{FF2B5EF4-FFF2-40B4-BE49-F238E27FC236}">
                <a16:creationId xmlns:a16="http://schemas.microsoft.com/office/drawing/2014/main" id="{05743AF5-7775-4875-9996-741B248E7E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5058" y="806312"/>
            <a:ext cx="238301" cy="238301"/>
          </a:xfrm>
          <a:prstGeom prst="rect">
            <a:avLst/>
          </a:prstGeom>
        </p:spPr>
      </p:pic>
      <p:pic>
        <p:nvPicPr>
          <p:cNvPr id="63" name="Рисунок 62">
            <a:extLst>
              <a:ext uri="{FF2B5EF4-FFF2-40B4-BE49-F238E27FC236}">
                <a16:creationId xmlns:a16="http://schemas.microsoft.com/office/drawing/2014/main" id="{5FB6F9CA-2AA7-41ED-A2F2-3AB7661E50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098" y="1559501"/>
            <a:ext cx="263354" cy="263354"/>
          </a:xfrm>
          <a:prstGeom prst="rect">
            <a:avLst/>
          </a:prstGeom>
        </p:spPr>
      </p:pic>
      <p:pic>
        <p:nvPicPr>
          <p:cNvPr id="64" name="Рисунок 63">
            <a:extLst>
              <a:ext uri="{FF2B5EF4-FFF2-40B4-BE49-F238E27FC236}">
                <a16:creationId xmlns:a16="http://schemas.microsoft.com/office/drawing/2014/main" id="{104C9FF7-528E-4284-86F1-408CC90C8C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201" y="1574211"/>
            <a:ext cx="238301" cy="238301"/>
          </a:xfrm>
          <a:prstGeom prst="rect">
            <a:avLst/>
          </a:prstGeom>
        </p:spPr>
      </p:pic>
      <p:pic>
        <p:nvPicPr>
          <p:cNvPr id="65" name="Рисунок 64">
            <a:extLst>
              <a:ext uri="{FF2B5EF4-FFF2-40B4-BE49-F238E27FC236}">
                <a16:creationId xmlns:a16="http://schemas.microsoft.com/office/drawing/2014/main" id="{259E68BE-7E01-4BCC-A38C-E86901D6B2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1581748"/>
            <a:ext cx="238301" cy="238301"/>
          </a:xfrm>
          <a:prstGeom prst="rect">
            <a:avLst/>
          </a:prstGeom>
        </p:spPr>
      </p:pic>
      <p:pic>
        <p:nvPicPr>
          <p:cNvPr id="66" name="Рисунок 65">
            <a:extLst>
              <a:ext uri="{FF2B5EF4-FFF2-40B4-BE49-F238E27FC236}">
                <a16:creationId xmlns:a16="http://schemas.microsoft.com/office/drawing/2014/main" id="{0CB58B9F-4713-4653-9E90-177BDFA16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1997729"/>
            <a:ext cx="238301" cy="238301"/>
          </a:xfrm>
          <a:prstGeom prst="rect">
            <a:avLst/>
          </a:prstGeom>
        </p:spPr>
      </p:pic>
      <p:pic>
        <p:nvPicPr>
          <p:cNvPr id="67" name="Рисунок 66">
            <a:extLst>
              <a:ext uri="{FF2B5EF4-FFF2-40B4-BE49-F238E27FC236}">
                <a16:creationId xmlns:a16="http://schemas.microsoft.com/office/drawing/2014/main" id="{BF9B8FB6-A5CE-44CE-9C76-A1BD4D9604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2378134"/>
            <a:ext cx="238301" cy="238301"/>
          </a:xfrm>
          <a:prstGeom prst="rect">
            <a:avLst/>
          </a:prstGeom>
        </p:spPr>
      </p:pic>
      <p:pic>
        <p:nvPicPr>
          <p:cNvPr id="68" name="Рисунок 67">
            <a:extLst>
              <a:ext uri="{FF2B5EF4-FFF2-40B4-BE49-F238E27FC236}">
                <a16:creationId xmlns:a16="http://schemas.microsoft.com/office/drawing/2014/main" id="{BB73BCA4-682C-46CA-9096-10B45010D4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2773238"/>
            <a:ext cx="238301" cy="238301"/>
          </a:xfrm>
          <a:prstGeom prst="rect">
            <a:avLst/>
          </a:prstGeom>
        </p:spPr>
      </p:pic>
      <p:pic>
        <p:nvPicPr>
          <p:cNvPr id="69" name="Рисунок 68">
            <a:extLst>
              <a:ext uri="{FF2B5EF4-FFF2-40B4-BE49-F238E27FC236}">
                <a16:creationId xmlns:a16="http://schemas.microsoft.com/office/drawing/2014/main" id="{3EFB8296-FB26-4935-99CD-CC5C6009FB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3119292"/>
            <a:ext cx="238301" cy="238301"/>
          </a:xfrm>
          <a:prstGeom prst="rect">
            <a:avLst/>
          </a:prstGeom>
        </p:spPr>
      </p:pic>
      <p:pic>
        <p:nvPicPr>
          <p:cNvPr id="70" name="Рисунок 69">
            <a:extLst>
              <a:ext uri="{FF2B5EF4-FFF2-40B4-BE49-F238E27FC236}">
                <a16:creationId xmlns:a16="http://schemas.microsoft.com/office/drawing/2014/main" id="{46A1814C-0516-484A-9B1A-FD4E4572C2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3564435"/>
            <a:ext cx="238301" cy="238301"/>
          </a:xfrm>
          <a:prstGeom prst="rect">
            <a:avLst/>
          </a:prstGeom>
        </p:spPr>
      </p:pic>
      <p:pic>
        <p:nvPicPr>
          <p:cNvPr id="71" name="Рисунок 70">
            <a:extLst>
              <a:ext uri="{FF2B5EF4-FFF2-40B4-BE49-F238E27FC236}">
                <a16:creationId xmlns:a16="http://schemas.microsoft.com/office/drawing/2014/main" id="{96834C0C-8217-4274-8EEB-B26812135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4004624"/>
            <a:ext cx="238301" cy="238301"/>
          </a:xfrm>
          <a:prstGeom prst="rect">
            <a:avLst/>
          </a:prstGeom>
        </p:spPr>
      </p:pic>
      <p:pic>
        <p:nvPicPr>
          <p:cNvPr id="72" name="Рисунок 71">
            <a:extLst>
              <a:ext uri="{FF2B5EF4-FFF2-40B4-BE49-F238E27FC236}">
                <a16:creationId xmlns:a16="http://schemas.microsoft.com/office/drawing/2014/main" id="{E91A7BF3-CD45-44C5-97E5-443BF9D3A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4355632"/>
            <a:ext cx="238301" cy="238301"/>
          </a:xfrm>
          <a:prstGeom prst="rect">
            <a:avLst/>
          </a:prstGeom>
        </p:spPr>
      </p:pic>
      <p:pic>
        <p:nvPicPr>
          <p:cNvPr id="73" name="Рисунок 72">
            <a:extLst>
              <a:ext uri="{FF2B5EF4-FFF2-40B4-BE49-F238E27FC236}">
                <a16:creationId xmlns:a16="http://schemas.microsoft.com/office/drawing/2014/main" id="{49598B6F-54BA-4AAA-BE07-B3E7DA58F9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253" y="2020236"/>
            <a:ext cx="238301" cy="238301"/>
          </a:xfrm>
          <a:prstGeom prst="rect">
            <a:avLst/>
          </a:prstGeom>
        </p:spPr>
      </p:pic>
      <p:pic>
        <p:nvPicPr>
          <p:cNvPr id="74" name="Рисунок 73">
            <a:extLst>
              <a:ext uri="{FF2B5EF4-FFF2-40B4-BE49-F238E27FC236}">
                <a16:creationId xmlns:a16="http://schemas.microsoft.com/office/drawing/2014/main" id="{E0AEFE34-A418-4B67-BCA3-2013BDE786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625" y="2020237"/>
            <a:ext cx="238301" cy="238301"/>
          </a:xfrm>
          <a:prstGeom prst="rect">
            <a:avLst/>
          </a:prstGeom>
        </p:spPr>
      </p:pic>
      <p:pic>
        <p:nvPicPr>
          <p:cNvPr id="75" name="Рисунок 74">
            <a:extLst>
              <a:ext uri="{FF2B5EF4-FFF2-40B4-BE49-F238E27FC236}">
                <a16:creationId xmlns:a16="http://schemas.microsoft.com/office/drawing/2014/main" id="{6F95D74D-700F-43F2-B5BC-9A18C7C292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625" y="2382259"/>
            <a:ext cx="238301" cy="238301"/>
          </a:xfrm>
          <a:prstGeom prst="rect">
            <a:avLst/>
          </a:prstGeom>
        </p:spPr>
      </p:pic>
      <p:pic>
        <p:nvPicPr>
          <p:cNvPr id="76" name="Рисунок 75">
            <a:extLst>
              <a:ext uri="{FF2B5EF4-FFF2-40B4-BE49-F238E27FC236}">
                <a16:creationId xmlns:a16="http://schemas.microsoft.com/office/drawing/2014/main" id="{B9CEF3A2-651E-4C3F-844B-A76151490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253" y="2759671"/>
            <a:ext cx="238301" cy="238301"/>
          </a:xfrm>
          <a:prstGeom prst="rect">
            <a:avLst/>
          </a:prstGeom>
        </p:spPr>
      </p:pic>
      <p:pic>
        <p:nvPicPr>
          <p:cNvPr id="77" name="Рисунок 76">
            <a:extLst>
              <a:ext uri="{FF2B5EF4-FFF2-40B4-BE49-F238E27FC236}">
                <a16:creationId xmlns:a16="http://schemas.microsoft.com/office/drawing/2014/main" id="{C701CA09-BE8C-4704-9976-BF479DBC88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201" y="2773238"/>
            <a:ext cx="238301" cy="238301"/>
          </a:xfrm>
          <a:prstGeom prst="rect">
            <a:avLst/>
          </a:prstGeom>
        </p:spPr>
      </p:pic>
      <p:pic>
        <p:nvPicPr>
          <p:cNvPr id="78" name="Рисунок 77">
            <a:extLst>
              <a:ext uri="{FF2B5EF4-FFF2-40B4-BE49-F238E27FC236}">
                <a16:creationId xmlns:a16="http://schemas.microsoft.com/office/drawing/2014/main" id="{8DBE0A3C-C610-4A93-A9E9-5FF49AB3F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201" y="2009931"/>
            <a:ext cx="238301" cy="238301"/>
          </a:xfrm>
          <a:prstGeom prst="rect">
            <a:avLst/>
          </a:prstGeom>
        </p:spPr>
      </p:pic>
      <p:pic>
        <p:nvPicPr>
          <p:cNvPr id="79" name="Рисунок 78">
            <a:extLst>
              <a:ext uri="{FF2B5EF4-FFF2-40B4-BE49-F238E27FC236}">
                <a16:creationId xmlns:a16="http://schemas.microsoft.com/office/drawing/2014/main" id="{C9B7DC89-4FEC-409F-9F9C-704D7E1FEA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201" y="3115441"/>
            <a:ext cx="238301" cy="238301"/>
          </a:xfrm>
          <a:prstGeom prst="rect">
            <a:avLst/>
          </a:prstGeom>
        </p:spPr>
      </p:pic>
      <p:pic>
        <p:nvPicPr>
          <p:cNvPr id="80" name="Рисунок 79">
            <a:extLst>
              <a:ext uri="{FF2B5EF4-FFF2-40B4-BE49-F238E27FC236}">
                <a16:creationId xmlns:a16="http://schemas.microsoft.com/office/drawing/2014/main" id="{0C431C41-420C-404C-AD2E-D6ACB64A77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625" y="3120439"/>
            <a:ext cx="238301" cy="238301"/>
          </a:xfrm>
          <a:prstGeom prst="rect">
            <a:avLst/>
          </a:prstGeom>
        </p:spPr>
      </p:pic>
      <p:pic>
        <p:nvPicPr>
          <p:cNvPr id="81" name="Рисунок 80">
            <a:extLst>
              <a:ext uri="{FF2B5EF4-FFF2-40B4-BE49-F238E27FC236}">
                <a16:creationId xmlns:a16="http://schemas.microsoft.com/office/drawing/2014/main" id="{08E36CFF-CF71-49EC-91C0-6DEBF832C0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253" y="3124362"/>
            <a:ext cx="238301" cy="238301"/>
          </a:xfrm>
          <a:prstGeom prst="rect">
            <a:avLst/>
          </a:prstGeom>
        </p:spPr>
      </p:pic>
      <p:pic>
        <p:nvPicPr>
          <p:cNvPr id="82" name="Рисунок 81">
            <a:extLst>
              <a:ext uri="{FF2B5EF4-FFF2-40B4-BE49-F238E27FC236}">
                <a16:creationId xmlns:a16="http://schemas.microsoft.com/office/drawing/2014/main" id="{64568E04-3FE7-4284-AC48-18544C4F17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201" y="4355631"/>
            <a:ext cx="238301" cy="238301"/>
          </a:xfrm>
          <a:prstGeom prst="rect">
            <a:avLst/>
          </a:prstGeom>
        </p:spPr>
      </p:pic>
      <p:pic>
        <p:nvPicPr>
          <p:cNvPr id="83" name="Рисунок 82">
            <a:extLst>
              <a:ext uri="{FF2B5EF4-FFF2-40B4-BE49-F238E27FC236}">
                <a16:creationId xmlns:a16="http://schemas.microsoft.com/office/drawing/2014/main" id="{4E894A8F-1963-4FA1-9755-2290A06465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098" y="2748631"/>
            <a:ext cx="263354" cy="263354"/>
          </a:xfrm>
          <a:prstGeom prst="rect">
            <a:avLst/>
          </a:prstGeom>
        </p:spPr>
      </p:pic>
      <p:pic>
        <p:nvPicPr>
          <p:cNvPr id="85" name="Рисунок 84">
            <a:extLst>
              <a:ext uri="{FF2B5EF4-FFF2-40B4-BE49-F238E27FC236}">
                <a16:creationId xmlns:a16="http://schemas.microsoft.com/office/drawing/2014/main" id="{710F7650-4119-479B-AB4D-709F950766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674" y="2353628"/>
            <a:ext cx="263354" cy="263354"/>
          </a:xfrm>
          <a:prstGeom prst="rect">
            <a:avLst/>
          </a:prstGeom>
        </p:spPr>
      </p:pic>
      <p:pic>
        <p:nvPicPr>
          <p:cNvPr id="86" name="Рисунок 85">
            <a:extLst>
              <a:ext uri="{FF2B5EF4-FFF2-40B4-BE49-F238E27FC236}">
                <a16:creationId xmlns:a16="http://schemas.microsoft.com/office/drawing/2014/main" id="{BBE92F61-AB49-4940-B7ED-2D2641525B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674" y="3544328"/>
            <a:ext cx="263354" cy="263354"/>
          </a:xfrm>
          <a:prstGeom prst="rect">
            <a:avLst/>
          </a:prstGeom>
        </p:spPr>
      </p:pic>
      <p:pic>
        <p:nvPicPr>
          <p:cNvPr id="87" name="Рисунок 86">
            <a:extLst>
              <a:ext uri="{FF2B5EF4-FFF2-40B4-BE49-F238E27FC236}">
                <a16:creationId xmlns:a16="http://schemas.microsoft.com/office/drawing/2014/main" id="{061A5537-7378-41FE-A5DD-21A8986CA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098" y="3564435"/>
            <a:ext cx="263354" cy="263354"/>
          </a:xfrm>
          <a:prstGeom prst="rect">
            <a:avLst/>
          </a:prstGeom>
        </p:spPr>
      </p:pic>
      <p:pic>
        <p:nvPicPr>
          <p:cNvPr id="88" name="Рисунок 87">
            <a:extLst>
              <a:ext uri="{FF2B5EF4-FFF2-40B4-BE49-F238E27FC236}">
                <a16:creationId xmlns:a16="http://schemas.microsoft.com/office/drawing/2014/main" id="{3FDD1E7E-E769-408B-B92F-F11FD9A8FD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5726" y="3560306"/>
            <a:ext cx="263354" cy="263354"/>
          </a:xfrm>
          <a:prstGeom prst="rect">
            <a:avLst/>
          </a:prstGeom>
        </p:spPr>
      </p:pic>
      <p:pic>
        <p:nvPicPr>
          <p:cNvPr id="89" name="Рисунок 88">
            <a:extLst>
              <a:ext uri="{FF2B5EF4-FFF2-40B4-BE49-F238E27FC236}">
                <a16:creationId xmlns:a16="http://schemas.microsoft.com/office/drawing/2014/main" id="{148AB448-A312-4E52-8D08-EA0AFC0338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674" y="3986881"/>
            <a:ext cx="263354" cy="263354"/>
          </a:xfrm>
          <a:prstGeom prst="rect">
            <a:avLst/>
          </a:prstGeom>
        </p:spPr>
      </p:pic>
      <p:pic>
        <p:nvPicPr>
          <p:cNvPr id="90" name="Рисунок 89">
            <a:extLst>
              <a:ext uri="{FF2B5EF4-FFF2-40B4-BE49-F238E27FC236}">
                <a16:creationId xmlns:a16="http://schemas.microsoft.com/office/drawing/2014/main" id="{3CF16432-779D-4BC9-99AE-8E264E7CCA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098" y="3978524"/>
            <a:ext cx="263354" cy="263354"/>
          </a:xfrm>
          <a:prstGeom prst="rect">
            <a:avLst/>
          </a:prstGeom>
        </p:spPr>
      </p:pic>
      <p:pic>
        <p:nvPicPr>
          <p:cNvPr id="91" name="Рисунок 90">
            <a:extLst>
              <a:ext uri="{FF2B5EF4-FFF2-40B4-BE49-F238E27FC236}">
                <a16:creationId xmlns:a16="http://schemas.microsoft.com/office/drawing/2014/main" id="{2A56318C-87A4-44D3-BBB4-126E7B6AD3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5726" y="3971110"/>
            <a:ext cx="263354" cy="263354"/>
          </a:xfrm>
          <a:prstGeom prst="rect">
            <a:avLst/>
          </a:prstGeom>
        </p:spPr>
      </p:pic>
      <p:pic>
        <p:nvPicPr>
          <p:cNvPr id="92" name="Рисунок 91">
            <a:extLst>
              <a:ext uri="{FF2B5EF4-FFF2-40B4-BE49-F238E27FC236}">
                <a16:creationId xmlns:a16="http://schemas.microsoft.com/office/drawing/2014/main" id="{CCA7E6B5-DE60-4CD8-9EAC-D0398E35B4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098" y="4337082"/>
            <a:ext cx="263354" cy="263354"/>
          </a:xfrm>
          <a:prstGeom prst="rect">
            <a:avLst/>
          </a:prstGeom>
        </p:spPr>
      </p:pic>
      <p:pic>
        <p:nvPicPr>
          <p:cNvPr id="93" name="Рисунок 92">
            <a:extLst>
              <a:ext uri="{FF2B5EF4-FFF2-40B4-BE49-F238E27FC236}">
                <a16:creationId xmlns:a16="http://schemas.microsoft.com/office/drawing/2014/main" id="{A3598E10-F96F-4774-9EE1-D1E220674C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5726" y="4355631"/>
            <a:ext cx="263354" cy="263354"/>
          </a:xfrm>
          <a:prstGeom prst="rect">
            <a:avLst/>
          </a:prstGeom>
        </p:spPr>
      </p:pic>
      <p:pic>
        <p:nvPicPr>
          <p:cNvPr id="94" name="Рисунок 93">
            <a:extLst>
              <a:ext uri="{FF2B5EF4-FFF2-40B4-BE49-F238E27FC236}">
                <a16:creationId xmlns:a16="http://schemas.microsoft.com/office/drawing/2014/main" id="{92BB0E84-D4BC-4406-98A6-6DF2B9D2B7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05" y="4745782"/>
            <a:ext cx="238301" cy="238301"/>
          </a:xfrm>
          <a:prstGeom prst="rect">
            <a:avLst/>
          </a:prstGeom>
        </p:spPr>
      </p:pic>
      <p:pic>
        <p:nvPicPr>
          <p:cNvPr id="96" name="Рисунок 95">
            <a:extLst>
              <a:ext uri="{FF2B5EF4-FFF2-40B4-BE49-F238E27FC236}">
                <a16:creationId xmlns:a16="http://schemas.microsoft.com/office/drawing/2014/main" id="{12E635B0-A5DA-4C06-905A-54E90EDC35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098" y="4730631"/>
            <a:ext cx="263354" cy="263354"/>
          </a:xfrm>
          <a:prstGeom prst="rect">
            <a:avLst/>
          </a:prstGeom>
        </p:spPr>
      </p:pic>
      <p:pic>
        <p:nvPicPr>
          <p:cNvPr id="97" name="Рисунок 96">
            <a:extLst>
              <a:ext uri="{FF2B5EF4-FFF2-40B4-BE49-F238E27FC236}">
                <a16:creationId xmlns:a16="http://schemas.microsoft.com/office/drawing/2014/main" id="{9E6BD54D-14B2-4908-AB00-D096E19181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5726" y="4730631"/>
            <a:ext cx="263354" cy="263354"/>
          </a:xfrm>
          <a:prstGeom prst="rect">
            <a:avLst/>
          </a:prstGeom>
        </p:spPr>
      </p:pic>
      <p:pic>
        <p:nvPicPr>
          <p:cNvPr id="98" name="Рисунок 97">
            <a:extLst>
              <a:ext uri="{FF2B5EF4-FFF2-40B4-BE49-F238E27FC236}">
                <a16:creationId xmlns:a16="http://schemas.microsoft.com/office/drawing/2014/main" id="{8D5E417F-443E-4C1F-B40A-02109A2D3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674" y="4730631"/>
            <a:ext cx="263354" cy="263354"/>
          </a:xfrm>
          <a:prstGeom prst="rect">
            <a:avLst/>
          </a:prstGeom>
        </p:spPr>
      </p:pic>
      <p:pic>
        <p:nvPicPr>
          <p:cNvPr id="45" name="Рисунок 44">
            <a:extLst>
              <a:ext uri="{FF2B5EF4-FFF2-40B4-BE49-F238E27FC236}">
                <a16:creationId xmlns:a16="http://schemas.microsoft.com/office/drawing/2014/main" id="{E2BC8CF8-65EF-4C16-A2C3-CE734E1983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4678" y="1115665"/>
            <a:ext cx="263354" cy="263354"/>
          </a:xfrm>
          <a:prstGeom prst="rect">
            <a:avLst/>
          </a:prstGeom>
        </p:spPr>
      </p:pic>
      <p:pic>
        <p:nvPicPr>
          <p:cNvPr id="46" name="Рисунок 45">
            <a:extLst>
              <a:ext uri="{FF2B5EF4-FFF2-40B4-BE49-F238E27FC236}">
                <a16:creationId xmlns:a16="http://schemas.microsoft.com/office/drawing/2014/main" id="{7D388125-D3C2-4DD4-9789-8AF27C7F6C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7572" y="1124893"/>
            <a:ext cx="263354" cy="263354"/>
          </a:xfrm>
          <a:prstGeom prst="rect">
            <a:avLst/>
          </a:prstGeom>
        </p:spPr>
      </p:pic>
      <p:pic>
        <p:nvPicPr>
          <p:cNvPr id="47" name="Рисунок 46">
            <a:extLst>
              <a:ext uri="{FF2B5EF4-FFF2-40B4-BE49-F238E27FC236}">
                <a16:creationId xmlns:a16="http://schemas.microsoft.com/office/drawing/2014/main" id="{3149CDCF-2835-47B5-AF52-1436B5D53E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304" y="1129328"/>
            <a:ext cx="263354" cy="263354"/>
          </a:xfrm>
          <a:prstGeom prst="rect">
            <a:avLst/>
          </a:prstGeom>
        </p:spPr>
      </p:pic>
      <p:pic>
        <p:nvPicPr>
          <p:cNvPr id="48" name="Рисунок 47">
            <a:extLst>
              <a:ext uri="{FF2B5EF4-FFF2-40B4-BE49-F238E27FC236}">
                <a16:creationId xmlns:a16="http://schemas.microsoft.com/office/drawing/2014/main" id="{DF1F8DB9-C9AF-42BF-859D-C967DB962B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446" y="1128312"/>
            <a:ext cx="263354" cy="263354"/>
          </a:xfrm>
          <a:prstGeom prst="rect">
            <a:avLst/>
          </a:prstGeom>
        </p:spPr>
      </p:pic>
      <p:pic>
        <p:nvPicPr>
          <p:cNvPr id="49" name="Рисунок 48">
            <a:extLst>
              <a:ext uri="{FF2B5EF4-FFF2-40B4-BE49-F238E27FC236}">
                <a16:creationId xmlns:a16="http://schemas.microsoft.com/office/drawing/2014/main" id="{EDB6625A-B3AE-43FC-9EFA-786DD01E0E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253" y="1146050"/>
            <a:ext cx="238301" cy="238301"/>
          </a:xfrm>
          <a:prstGeom prst="rect">
            <a:avLst/>
          </a:prstGeom>
        </p:spPr>
      </p:pic>
      <p:pic>
        <p:nvPicPr>
          <p:cNvPr id="50" name="Рисунок 49">
            <a:extLst>
              <a:ext uri="{FF2B5EF4-FFF2-40B4-BE49-F238E27FC236}">
                <a16:creationId xmlns:a16="http://schemas.microsoft.com/office/drawing/2014/main" id="{BF053DCD-B20B-4A7A-8CCC-C788C00510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253" y="2373920"/>
            <a:ext cx="238301" cy="238301"/>
          </a:xfrm>
          <a:prstGeom prst="rect">
            <a:avLst/>
          </a:prstGeom>
        </p:spPr>
      </p:pic>
      <p:pic>
        <p:nvPicPr>
          <p:cNvPr id="51" name="Рисунок 50">
            <a:extLst>
              <a:ext uri="{FF2B5EF4-FFF2-40B4-BE49-F238E27FC236}">
                <a16:creationId xmlns:a16="http://schemas.microsoft.com/office/drawing/2014/main" id="{E623359B-5C9F-4B25-BC90-B2C6FA4CAC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5726" y="808721"/>
            <a:ext cx="263354" cy="263354"/>
          </a:xfrm>
          <a:prstGeom prst="rect">
            <a:avLst/>
          </a:prstGeom>
        </p:spPr>
      </p:pic>
      <p:pic>
        <p:nvPicPr>
          <p:cNvPr id="52" name="Рисунок 51">
            <a:extLst>
              <a:ext uri="{FF2B5EF4-FFF2-40B4-BE49-F238E27FC236}">
                <a16:creationId xmlns:a16="http://schemas.microsoft.com/office/drawing/2014/main" id="{3D86E520-94F7-4D26-9136-2A6E668852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6369" y="804669"/>
            <a:ext cx="263354" cy="263354"/>
          </a:xfrm>
          <a:prstGeom prst="rect">
            <a:avLst/>
          </a:prstGeom>
        </p:spPr>
      </p:pic>
      <p:pic>
        <p:nvPicPr>
          <p:cNvPr id="53" name="Рисунок 52">
            <a:extLst>
              <a:ext uri="{FF2B5EF4-FFF2-40B4-BE49-F238E27FC236}">
                <a16:creationId xmlns:a16="http://schemas.microsoft.com/office/drawing/2014/main" id="{7251AEA8-A5F9-4F83-9173-8BCC2070D8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1140718"/>
            <a:ext cx="238301" cy="238301"/>
          </a:xfrm>
          <a:prstGeom prst="rect">
            <a:avLst/>
          </a:prstGeom>
        </p:spPr>
      </p:pic>
      <p:pic>
        <p:nvPicPr>
          <p:cNvPr id="54" name="Рисунок 53">
            <a:extLst>
              <a:ext uri="{FF2B5EF4-FFF2-40B4-BE49-F238E27FC236}">
                <a16:creationId xmlns:a16="http://schemas.microsoft.com/office/drawing/2014/main" id="{F3A70C3D-3CF5-4FD0-9297-DFD0F8DF5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831" y="828258"/>
            <a:ext cx="238301" cy="238301"/>
          </a:xfrm>
          <a:prstGeom prst="rect">
            <a:avLst/>
          </a:prstGeom>
        </p:spPr>
      </p:pic>
      <p:pic>
        <p:nvPicPr>
          <p:cNvPr id="58" name="Рисунок 57">
            <a:extLst>
              <a:ext uri="{FF2B5EF4-FFF2-40B4-BE49-F238E27FC236}">
                <a16:creationId xmlns:a16="http://schemas.microsoft.com/office/drawing/2014/main" id="{2E4D7A05-6013-4722-A5CB-CD4E1420AA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304" y="1577557"/>
            <a:ext cx="263354" cy="263354"/>
          </a:xfrm>
          <a:prstGeom prst="rect">
            <a:avLst/>
          </a:prstGeom>
        </p:spPr>
      </p:pic>
      <p:pic>
        <p:nvPicPr>
          <p:cNvPr id="59" name="Рисунок 58">
            <a:extLst>
              <a:ext uri="{FF2B5EF4-FFF2-40B4-BE49-F238E27FC236}">
                <a16:creationId xmlns:a16="http://schemas.microsoft.com/office/drawing/2014/main" id="{CA929725-6196-46C8-894E-14B4A23D0F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1581748"/>
            <a:ext cx="238301" cy="238301"/>
          </a:xfrm>
          <a:prstGeom prst="rect">
            <a:avLst/>
          </a:prstGeom>
        </p:spPr>
      </p:pic>
      <p:pic>
        <p:nvPicPr>
          <p:cNvPr id="95" name="Рисунок 94">
            <a:extLst>
              <a:ext uri="{FF2B5EF4-FFF2-40B4-BE49-F238E27FC236}">
                <a16:creationId xmlns:a16="http://schemas.microsoft.com/office/drawing/2014/main" id="{2DD62C6B-B8D3-43B3-A24F-A6CC2117F2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1997729"/>
            <a:ext cx="238301" cy="238301"/>
          </a:xfrm>
          <a:prstGeom prst="rect">
            <a:avLst/>
          </a:prstGeom>
        </p:spPr>
      </p:pic>
      <p:pic>
        <p:nvPicPr>
          <p:cNvPr id="99" name="Рисунок 98">
            <a:extLst>
              <a:ext uri="{FF2B5EF4-FFF2-40B4-BE49-F238E27FC236}">
                <a16:creationId xmlns:a16="http://schemas.microsoft.com/office/drawing/2014/main" id="{F837FE38-5704-4727-AC97-395D130C7D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831" y="2011963"/>
            <a:ext cx="238301" cy="238301"/>
          </a:xfrm>
          <a:prstGeom prst="rect">
            <a:avLst/>
          </a:prstGeom>
        </p:spPr>
      </p:pic>
      <p:pic>
        <p:nvPicPr>
          <p:cNvPr id="100" name="Рисунок 99">
            <a:extLst>
              <a:ext uri="{FF2B5EF4-FFF2-40B4-BE49-F238E27FC236}">
                <a16:creationId xmlns:a16="http://schemas.microsoft.com/office/drawing/2014/main" id="{7C382743-117C-471F-B101-1BE9BD54C1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2377453"/>
            <a:ext cx="238301" cy="238301"/>
          </a:xfrm>
          <a:prstGeom prst="rect">
            <a:avLst/>
          </a:prstGeom>
        </p:spPr>
      </p:pic>
      <p:pic>
        <p:nvPicPr>
          <p:cNvPr id="101" name="Рисунок 100">
            <a:extLst>
              <a:ext uri="{FF2B5EF4-FFF2-40B4-BE49-F238E27FC236}">
                <a16:creationId xmlns:a16="http://schemas.microsoft.com/office/drawing/2014/main" id="{688581BC-F6C8-4241-A7F9-7F20B10D56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304" y="2356186"/>
            <a:ext cx="263354" cy="263354"/>
          </a:xfrm>
          <a:prstGeom prst="rect">
            <a:avLst/>
          </a:prstGeom>
        </p:spPr>
      </p:pic>
      <p:pic>
        <p:nvPicPr>
          <p:cNvPr id="102" name="Рисунок 101">
            <a:extLst>
              <a:ext uri="{FF2B5EF4-FFF2-40B4-BE49-F238E27FC236}">
                <a16:creationId xmlns:a16="http://schemas.microsoft.com/office/drawing/2014/main" id="{8DB87D75-AB6D-4700-A7D6-75848B99B3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2773238"/>
            <a:ext cx="238301" cy="238301"/>
          </a:xfrm>
          <a:prstGeom prst="rect">
            <a:avLst/>
          </a:prstGeom>
        </p:spPr>
      </p:pic>
      <p:pic>
        <p:nvPicPr>
          <p:cNvPr id="103" name="Рисунок 102">
            <a:extLst>
              <a:ext uri="{FF2B5EF4-FFF2-40B4-BE49-F238E27FC236}">
                <a16:creationId xmlns:a16="http://schemas.microsoft.com/office/drawing/2014/main" id="{C7FCF042-6A60-4DB9-B340-9A17E63D5F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831" y="2773238"/>
            <a:ext cx="238301" cy="238301"/>
          </a:xfrm>
          <a:prstGeom prst="rect">
            <a:avLst/>
          </a:prstGeom>
        </p:spPr>
      </p:pic>
      <p:pic>
        <p:nvPicPr>
          <p:cNvPr id="104" name="Рисунок 103">
            <a:extLst>
              <a:ext uri="{FF2B5EF4-FFF2-40B4-BE49-F238E27FC236}">
                <a16:creationId xmlns:a16="http://schemas.microsoft.com/office/drawing/2014/main" id="{903D1907-3DEF-486C-B3CD-ED05DF34BD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3119005"/>
            <a:ext cx="238301" cy="238301"/>
          </a:xfrm>
          <a:prstGeom prst="rect">
            <a:avLst/>
          </a:prstGeom>
        </p:spPr>
      </p:pic>
      <p:pic>
        <p:nvPicPr>
          <p:cNvPr id="105" name="Рисунок 104">
            <a:extLst>
              <a:ext uri="{FF2B5EF4-FFF2-40B4-BE49-F238E27FC236}">
                <a16:creationId xmlns:a16="http://schemas.microsoft.com/office/drawing/2014/main" id="{A381D036-D9A4-4B27-86AF-18BF3804C3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831" y="3115360"/>
            <a:ext cx="238301" cy="238301"/>
          </a:xfrm>
          <a:prstGeom prst="rect">
            <a:avLst/>
          </a:prstGeom>
        </p:spPr>
      </p:pic>
      <p:pic>
        <p:nvPicPr>
          <p:cNvPr id="106" name="Рисунок 105">
            <a:extLst>
              <a:ext uri="{FF2B5EF4-FFF2-40B4-BE49-F238E27FC236}">
                <a16:creationId xmlns:a16="http://schemas.microsoft.com/office/drawing/2014/main" id="{24147D56-CFB5-4657-B6EE-FE6CE42C67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6369" y="3560306"/>
            <a:ext cx="263354" cy="263354"/>
          </a:xfrm>
          <a:prstGeom prst="rect">
            <a:avLst/>
          </a:prstGeom>
        </p:spPr>
      </p:pic>
      <p:pic>
        <p:nvPicPr>
          <p:cNvPr id="107" name="Рисунок 106">
            <a:extLst>
              <a:ext uri="{FF2B5EF4-FFF2-40B4-BE49-F238E27FC236}">
                <a16:creationId xmlns:a16="http://schemas.microsoft.com/office/drawing/2014/main" id="{D2269705-5233-4450-9BF0-C98A3A9126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304" y="3560306"/>
            <a:ext cx="263354" cy="263354"/>
          </a:xfrm>
          <a:prstGeom prst="rect">
            <a:avLst/>
          </a:prstGeom>
        </p:spPr>
      </p:pic>
      <p:pic>
        <p:nvPicPr>
          <p:cNvPr id="109" name="Рисунок 108">
            <a:extLst>
              <a:ext uri="{FF2B5EF4-FFF2-40B4-BE49-F238E27FC236}">
                <a16:creationId xmlns:a16="http://schemas.microsoft.com/office/drawing/2014/main" id="{D0053282-9720-4862-80F5-CFE6A2AF3B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304" y="3974417"/>
            <a:ext cx="263354" cy="263354"/>
          </a:xfrm>
          <a:prstGeom prst="rect">
            <a:avLst/>
          </a:prstGeom>
        </p:spPr>
      </p:pic>
      <p:pic>
        <p:nvPicPr>
          <p:cNvPr id="111" name="Рисунок 110">
            <a:extLst>
              <a:ext uri="{FF2B5EF4-FFF2-40B4-BE49-F238E27FC236}">
                <a16:creationId xmlns:a16="http://schemas.microsoft.com/office/drawing/2014/main" id="{F0677572-A93A-4AB8-BFCD-B59253D04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4368157"/>
            <a:ext cx="238301" cy="238301"/>
          </a:xfrm>
          <a:prstGeom prst="rect">
            <a:avLst/>
          </a:prstGeom>
        </p:spPr>
      </p:pic>
      <p:pic>
        <p:nvPicPr>
          <p:cNvPr id="112" name="Рисунок 111">
            <a:extLst>
              <a:ext uri="{FF2B5EF4-FFF2-40B4-BE49-F238E27FC236}">
                <a16:creationId xmlns:a16="http://schemas.microsoft.com/office/drawing/2014/main" id="{CEF61724-4D3B-4626-B17B-6EBBD95B2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831" y="4362135"/>
            <a:ext cx="238301" cy="238301"/>
          </a:xfrm>
          <a:prstGeom prst="rect">
            <a:avLst/>
          </a:prstGeom>
        </p:spPr>
      </p:pic>
      <p:pic>
        <p:nvPicPr>
          <p:cNvPr id="113" name="Рисунок 112">
            <a:extLst>
              <a:ext uri="{FF2B5EF4-FFF2-40B4-BE49-F238E27FC236}">
                <a16:creationId xmlns:a16="http://schemas.microsoft.com/office/drawing/2014/main" id="{10D317A5-DEED-49AE-8954-2764585991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6369" y="4744474"/>
            <a:ext cx="263354" cy="263354"/>
          </a:xfrm>
          <a:prstGeom prst="rect">
            <a:avLst/>
          </a:prstGeom>
        </p:spPr>
      </p:pic>
      <p:pic>
        <p:nvPicPr>
          <p:cNvPr id="114" name="Рисунок 113">
            <a:extLst>
              <a:ext uri="{FF2B5EF4-FFF2-40B4-BE49-F238E27FC236}">
                <a16:creationId xmlns:a16="http://schemas.microsoft.com/office/drawing/2014/main" id="{CF82A260-7AD9-48D5-9E63-40E0267694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5304" y="4728155"/>
            <a:ext cx="263354" cy="263354"/>
          </a:xfrm>
          <a:prstGeom prst="rect">
            <a:avLst/>
          </a:prstGeom>
        </p:spPr>
      </p:pic>
      <p:pic>
        <p:nvPicPr>
          <p:cNvPr id="84" name="Рисунок 83">
            <a:extLst>
              <a:ext uri="{FF2B5EF4-FFF2-40B4-BE49-F238E27FC236}">
                <a16:creationId xmlns:a16="http://schemas.microsoft.com/office/drawing/2014/main" id="{27B790BE-A012-474B-922D-9760E75910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896" y="3991840"/>
            <a:ext cx="238301" cy="238301"/>
          </a:xfrm>
          <a:prstGeom prst="rect">
            <a:avLst/>
          </a:prstGeom>
        </p:spPr>
      </p:pic>
    </p:spTree>
    <p:extLst>
      <p:ext uri="{BB962C8B-B14F-4D97-AF65-F5344CB8AC3E}">
        <p14:creationId xmlns:p14="http://schemas.microsoft.com/office/powerpoint/2010/main" val="9903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67962F2-F006-4A81-9A07-31D00E95D731}"/>
              </a:ext>
            </a:extLst>
          </p:cNvPr>
          <p:cNvSpPr/>
          <p:nvPr/>
        </p:nvSpPr>
        <p:spPr>
          <a:xfrm>
            <a:off x="274320" y="952060"/>
            <a:ext cx="8595360" cy="3785652"/>
          </a:xfrm>
          <a:prstGeom prst="rect">
            <a:avLst/>
          </a:prstGeom>
        </p:spPr>
        <p:txBody>
          <a:bodyPr wrap="square">
            <a:spAutoFit/>
          </a:bodyPr>
          <a:lstStyle/>
          <a:p>
            <a:pPr algn="just"/>
            <a:r>
              <a:rPr lang="ru-RU" sz="1600" b="1" dirty="0">
                <a:latin typeface="Cambria" panose="02040503050406030204" pitchFamily="18" charset="0"/>
                <a:ea typeface="Times New Roman" panose="02020603050405020304" pitchFamily="18" charset="0"/>
                <a:cs typeface="Times New Roman" panose="02020603050405020304" pitchFamily="18" charset="0"/>
              </a:rPr>
              <a:t>Обучение</a:t>
            </a:r>
            <a:r>
              <a:rPr lang="ru-RU" sz="1600" dirty="0">
                <a:latin typeface="Cambria" panose="02040503050406030204" pitchFamily="18" charset="0"/>
                <a:ea typeface="Times New Roman" panose="02020603050405020304" pitchFamily="18" charset="0"/>
                <a:cs typeface="Times New Roman" panose="02020603050405020304" pitchFamily="18" charset="0"/>
              </a:rPr>
              <a:t>. В процессе обучения размеченный набор данных пропускается через необученную нейронную сеть. Результаты фреймворка сравниваются с разметкой. Затем фреймворк оценивает значение ошибки и обновляет веса в слоях нейронной сети методом обратного распространения ошибки. Этот процесс повторяется до тех пор, пока нейронная сеть не будет делать прогнозы с достаточной точностью. Для этого требуются мощные вычислительные кластеры и высокопроизводительные масштабируемые системы хранения.</a:t>
            </a:r>
          </a:p>
          <a:p>
            <a:pPr algn="just"/>
            <a:endParaRPr lang="ru-RU" sz="160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600" b="1" dirty="0">
                <a:latin typeface="Cambria" panose="02040503050406030204" pitchFamily="18" charset="0"/>
                <a:ea typeface="Times New Roman" panose="02020603050405020304" pitchFamily="18" charset="0"/>
                <a:cs typeface="Times New Roman" panose="02020603050405020304" pitchFamily="18" charset="0"/>
              </a:rPr>
              <a:t>Инференс</a:t>
            </a:r>
            <a:r>
              <a:rPr lang="ru-RU" sz="1600" dirty="0">
                <a:latin typeface="Cambria" panose="02040503050406030204" pitchFamily="18" charset="0"/>
                <a:ea typeface="Times New Roman" panose="02020603050405020304" pitchFamily="18" charset="0"/>
                <a:cs typeface="Times New Roman" panose="02020603050405020304" pitchFamily="18" charset="0"/>
              </a:rPr>
              <a:t> – это использование </a:t>
            </a:r>
            <a:r>
              <a:rPr lang="ru-RU" sz="1600" dirty="0">
                <a:solidFill>
                  <a:srgbClr val="000000"/>
                </a:solidFill>
                <a:latin typeface="Cambria" panose="02040503050406030204" pitchFamily="18" charset="0"/>
                <a:ea typeface="Times New Roman" panose="02020603050405020304" pitchFamily="18" charset="0"/>
                <a:cs typeface="Arial" panose="020B0604020202020204" pitchFamily="34" charset="0"/>
              </a:rPr>
              <a:t>обученной</a:t>
            </a:r>
            <a:r>
              <a:rPr lang="ru-RU" sz="1600" dirty="0">
                <a:latin typeface="Cambria" panose="02040503050406030204" pitchFamily="18" charset="0"/>
                <a:ea typeface="Times New Roman" panose="02020603050405020304" pitchFamily="18" charset="0"/>
                <a:cs typeface="Times New Roman" panose="02020603050405020304" pitchFamily="18" charset="0"/>
              </a:rPr>
              <a:t> модели нейронной сети в работе. Для использования глубоких моделей в прикладных задачах требуется минимизировать использование ресурсов. Решается это различными способами: использование оптимизированных библиотек, которые максимально плотно заполняют конвейер процессора вычислениями (так называемые инференс-фреймворки); конвертация параметров модели из fp32 в fp16, int8; использование специализированных ускорителей (GPU, </a:t>
            </a:r>
            <a:r>
              <a:rPr lang="en-US" sz="1600" dirty="0">
                <a:latin typeface="Cambria" panose="02040503050406030204" pitchFamily="18" charset="0"/>
                <a:ea typeface="Times New Roman" panose="02020603050405020304" pitchFamily="18" charset="0"/>
                <a:cs typeface="Times New Roman" panose="02020603050405020304" pitchFamily="18" charset="0"/>
              </a:rPr>
              <a:t>NPU</a:t>
            </a:r>
            <a:r>
              <a:rPr lang="ru-RU" sz="1600" dirty="0">
                <a:latin typeface="Cambria" panose="02040503050406030204" pitchFamily="18" charset="0"/>
                <a:ea typeface="Times New Roman" panose="02020603050405020304" pitchFamily="18" charset="0"/>
                <a:cs typeface="Times New Roman" panose="02020603050405020304" pitchFamily="18" charset="0"/>
              </a:rPr>
              <a:t>, TPU, FPGA).</a:t>
            </a:r>
            <a:endParaRPr lang="ru-RU"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Обучение и прямой проход (инференс) нейронных сетей</a:t>
            </a:r>
          </a:p>
        </p:txBody>
      </p:sp>
    </p:spTree>
    <p:extLst>
      <p:ext uri="{BB962C8B-B14F-4D97-AF65-F5344CB8AC3E}">
        <p14:creationId xmlns:p14="http://schemas.microsoft.com/office/powerpoint/2010/main" val="345056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Ускорение процесса обучения</a:t>
            </a:r>
          </a:p>
        </p:txBody>
      </p:sp>
      <p:sp>
        <p:nvSpPr>
          <p:cNvPr id="3" name="Прямоугольник 2">
            <a:extLst>
              <a:ext uri="{FF2B5EF4-FFF2-40B4-BE49-F238E27FC236}">
                <a16:creationId xmlns:a16="http://schemas.microsoft.com/office/drawing/2014/main" id="{8EA67A08-9594-4EEC-B47B-17B82E8DD9C7}"/>
              </a:ext>
            </a:extLst>
          </p:cNvPr>
          <p:cNvSpPr/>
          <p:nvPr/>
        </p:nvSpPr>
        <p:spPr>
          <a:xfrm>
            <a:off x="186972" y="1568633"/>
            <a:ext cx="4118605" cy="1323439"/>
          </a:xfrm>
          <a:prstGeom prst="rect">
            <a:avLst/>
          </a:prstGeom>
        </p:spPr>
        <p:txBody>
          <a:bodyPr wrap="square">
            <a:spAutoFit/>
          </a:bodyPr>
          <a:lstStyle/>
          <a:p>
            <a:r>
              <a:rPr lang="ru-RU" sz="16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Для CPU </a:t>
            </a:r>
            <a:r>
              <a:rPr lang="ru-RU" sz="1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оптимизация в основном происходит за счет применения модели </a:t>
            </a:r>
            <a:r>
              <a:rPr lang="en-US" sz="1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Single Instruction Multiple Data</a:t>
            </a:r>
            <a:r>
              <a:rPr lang="ru-RU" sz="1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a:t>
            </a:r>
            <a:r>
              <a:rPr lang="en-US" sz="1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SIMD</a:t>
            </a:r>
            <a:r>
              <a:rPr lang="ru-RU" sz="1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которая представлена векторными расширениями</a:t>
            </a:r>
            <a:r>
              <a:rPr lang="en-US" sz="1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SSE, AVX, AVX-2, AVX-512</a:t>
            </a:r>
            <a:endParaRPr lang="ru-RU" dirty="0"/>
          </a:p>
        </p:txBody>
      </p:sp>
      <p:sp>
        <p:nvSpPr>
          <p:cNvPr id="5" name="Прямоугольник 4">
            <a:extLst>
              <a:ext uri="{FF2B5EF4-FFF2-40B4-BE49-F238E27FC236}">
                <a16:creationId xmlns:a16="http://schemas.microsoft.com/office/drawing/2014/main" id="{2E4D63EF-B03D-4377-AD9D-EB14F5B449C6}"/>
              </a:ext>
            </a:extLst>
          </p:cNvPr>
          <p:cNvSpPr/>
          <p:nvPr/>
        </p:nvSpPr>
        <p:spPr>
          <a:xfrm>
            <a:off x="4702666" y="1445523"/>
            <a:ext cx="4118605" cy="1569660"/>
          </a:xfrm>
          <a:prstGeom prst="rect">
            <a:avLst/>
          </a:prstGeom>
        </p:spPr>
        <p:txBody>
          <a:bodyPr wrap="square">
            <a:spAutoFit/>
          </a:bodyPr>
          <a:lstStyle/>
          <a:p>
            <a:r>
              <a:rPr lang="ru-RU" sz="16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Для </a:t>
            </a:r>
            <a:r>
              <a:rPr lang="en-US" sz="16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GPU </a:t>
            </a:r>
            <a:r>
              <a:rPr lang="ru-RU" sz="1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оптимизация в основном происходит за счет применения модели </a:t>
            </a:r>
            <a:r>
              <a:rPr lang="en-US" sz="1600" dirty="0">
                <a:latin typeface="Cambria" panose="02040503050406030204" pitchFamily="18" charset="0"/>
                <a:ea typeface="Times New Roman" panose="02020603050405020304" pitchFamily="18" charset="0"/>
                <a:cs typeface="Times New Roman" panose="02020603050405020304" pitchFamily="18" charset="0"/>
              </a:rPr>
              <a:t>Single Instruction Multiple Thread</a:t>
            </a:r>
            <a:r>
              <a:rPr lang="ru-RU" sz="1600" dirty="0">
                <a:latin typeface="Cambria" panose="02040503050406030204" pitchFamily="18" charset="0"/>
                <a:ea typeface="Times New Roman" panose="02020603050405020304" pitchFamily="18" charset="0"/>
                <a:cs typeface="Times New Roman" panose="02020603050405020304" pitchFamily="18" charset="0"/>
              </a:rPr>
              <a:t> (</a:t>
            </a:r>
            <a:r>
              <a:rPr lang="en-US" sz="1600" dirty="0">
                <a:latin typeface="Cambria" panose="02040503050406030204" pitchFamily="18" charset="0"/>
                <a:ea typeface="Times New Roman" panose="02020603050405020304" pitchFamily="18" charset="0"/>
                <a:cs typeface="Times New Roman" panose="02020603050405020304" pitchFamily="18" charset="0"/>
              </a:rPr>
              <a:t>SIMT</a:t>
            </a:r>
            <a:r>
              <a:rPr lang="ru-RU" sz="1600" dirty="0">
                <a:latin typeface="Cambria" panose="02040503050406030204" pitchFamily="18" charset="0"/>
                <a:ea typeface="Times New Roman" panose="02020603050405020304" pitchFamily="18" charset="0"/>
                <a:cs typeface="Times New Roman" panose="02020603050405020304" pitchFamily="18" charset="0"/>
              </a:rPr>
              <a:t>). Повышение производительности базируется на параллельном запуске множества скалярных потоков</a:t>
            </a:r>
            <a:endParaRPr lang="ru-RU" dirty="0"/>
          </a:p>
        </p:txBody>
      </p:sp>
      <p:sp>
        <p:nvSpPr>
          <p:cNvPr id="6" name="Прямоугольник 5">
            <a:extLst>
              <a:ext uri="{FF2B5EF4-FFF2-40B4-BE49-F238E27FC236}">
                <a16:creationId xmlns:a16="http://schemas.microsoft.com/office/drawing/2014/main" id="{50FA9B0B-300D-4494-BED2-D586D81FB772}"/>
              </a:ext>
            </a:extLst>
          </p:cNvPr>
          <p:cNvSpPr/>
          <p:nvPr/>
        </p:nvSpPr>
        <p:spPr>
          <a:xfrm>
            <a:off x="186973" y="427252"/>
            <a:ext cx="8720360" cy="1077218"/>
          </a:xfrm>
          <a:prstGeom prst="rect">
            <a:avLst/>
          </a:prstGeom>
        </p:spPr>
        <p:txBody>
          <a:bodyPr wrap="square">
            <a:spAutoFit/>
          </a:bodyPr>
          <a:lstStyle/>
          <a:p>
            <a:pPr algn="just"/>
            <a:r>
              <a:rPr lang="ru-RU" sz="1600" dirty="0">
                <a:solidFill>
                  <a:srgbClr val="000000"/>
                </a:solidFill>
                <a:latin typeface="Cambria" panose="02040503050406030204" pitchFamily="18" charset="0"/>
                <a:ea typeface="Cambria" panose="02040503050406030204" pitchFamily="18" charset="0"/>
                <a:cs typeface="Arial" panose="020B0604020202020204" pitchFamily="34" charset="0"/>
              </a:rPr>
              <a:t>Ускорение обучения и инференса нейронных сетей достигается за счет использования хорошо оптимизированных </a:t>
            </a:r>
            <a:r>
              <a:rPr lang="ru-RU" sz="1600" dirty="0">
                <a:solidFill>
                  <a:srgbClr val="000000"/>
                </a:solidFill>
                <a:latin typeface="Cambria" panose="02040503050406030204" pitchFamily="18" charset="0"/>
                <a:ea typeface="Cambria" panose="02040503050406030204" pitchFamily="18" charset="0"/>
              </a:rPr>
              <a:t>библиотек. </a:t>
            </a:r>
            <a:endParaRPr lang="ru-RU" sz="1600" dirty="0">
              <a:latin typeface="Cambria" panose="02040503050406030204" pitchFamily="18" charset="0"/>
              <a:ea typeface="Cambria" panose="02040503050406030204" pitchFamily="18" charset="0"/>
            </a:endParaRPr>
          </a:p>
          <a:p>
            <a:pPr algn="just"/>
            <a:r>
              <a:rPr lang="ru-RU" sz="1600" dirty="0">
                <a:solidFill>
                  <a:srgbClr val="000000"/>
                </a:solidFill>
                <a:latin typeface="Cambria" panose="02040503050406030204" pitchFamily="18" charset="0"/>
                <a:ea typeface="Cambria" panose="02040503050406030204" pitchFamily="18" charset="0"/>
              </a:rPr>
              <a:t>Одна из наиболее частых видов оптимизаций – использование наиболее подходящих структур данных, улучшающее расположение в памяти (</a:t>
            </a:r>
            <a:r>
              <a:rPr lang="en-US" sz="1600" dirty="0">
                <a:solidFill>
                  <a:srgbClr val="000000"/>
                </a:solidFill>
                <a:latin typeface="Cambria" panose="02040503050406030204" pitchFamily="18" charset="0"/>
                <a:ea typeface="Cambria" panose="02040503050406030204" pitchFamily="18" charset="0"/>
              </a:rPr>
              <a:t>cache friendly</a:t>
            </a:r>
            <a:r>
              <a:rPr lang="ru-RU" sz="1600" dirty="0">
                <a:solidFill>
                  <a:srgbClr val="000000"/>
                </a:solidFill>
                <a:latin typeface="Cambria" panose="02040503050406030204" pitchFamily="18" charset="0"/>
                <a:ea typeface="Cambria" panose="02040503050406030204" pitchFamily="18" charset="0"/>
              </a:rPr>
              <a:t>).</a:t>
            </a:r>
            <a:endParaRPr lang="ru-RU" sz="1600" dirty="0">
              <a:latin typeface="Cambria" panose="02040503050406030204" pitchFamily="18" charset="0"/>
              <a:ea typeface="Cambria" panose="02040503050406030204" pitchFamily="18" charset="0"/>
            </a:endParaRPr>
          </a:p>
        </p:txBody>
      </p:sp>
      <p:pic>
        <p:nvPicPr>
          <p:cNvPr id="9" name="Рисунок 8">
            <a:extLst>
              <a:ext uri="{FF2B5EF4-FFF2-40B4-BE49-F238E27FC236}">
                <a16:creationId xmlns:a16="http://schemas.microsoft.com/office/drawing/2014/main" id="{0B36FCBB-ACDB-4D07-8C1D-4F38109D21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972" y="3015183"/>
            <a:ext cx="4118605" cy="2128317"/>
          </a:xfrm>
          <a:prstGeom prst="rect">
            <a:avLst/>
          </a:prstGeom>
          <a:noFill/>
          <a:ln>
            <a:noFill/>
          </a:ln>
        </p:spPr>
      </p:pic>
      <p:pic>
        <p:nvPicPr>
          <p:cNvPr id="1026" name="Picture 2" descr="NVIDIA GPU block diagram showing internal architecture and system... |  Download Scientific Diagram">
            <a:extLst>
              <a:ext uri="{FF2B5EF4-FFF2-40B4-BE49-F238E27FC236}">
                <a16:creationId xmlns:a16="http://schemas.microsoft.com/office/drawing/2014/main" id="{0B4D1C33-9F97-4CA1-881C-6AD98A125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727" y="3015183"/>
            <a:ext cx="4118605" cy="208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74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Рисунок 42" descr="IMG_0428.gif">
            <a:extLst>
              <a:ext uri="{FF2B5EF4-FFF2-40B4-BE49-F238E27FC236}">
                <a16:creationId xmlns:a16="http://schemas.microsoft.com/office/drawing/2014/main" id="{39900CE4-8C75-4CBE-B106-453A245A7DA0}"/>
              </a:ext>
            </a:extLst>
          </p:cNvPr>
          <p:cNvPicPr>
            <a:picLocks noChangeAspect="1"/>
          </p:cNvPicPr>
          <p:nvPr/>
        </p:nvPicPr>
        <p:blipFill>
          <a:blip r:embed="rId3" cstate="print"/>
          <a:stretch>
            <a:fillRect/>
          </a:stretch>
        </p:blipFill>
        <p:spPr>
          <a:xfrm flipH="1">
            <a:off x="1389241" y="1176512"/>
            <a:ext cx="1168001" cy="972356"/>
          </a:xfrm>
          <a:prstGeom prst="rect">
            <a:avLst/>
          </a:prstGeom>
        </p:spPr>
      </p:pic>
      <p:sp>
        <p:nvSpPr>
          <p:cNvPr id="33" name="Прямоугольник 32"/>
          <p:cNvSpPr/>
          <p:nvPr/>
        </p:nvSpPr>
        <p:spPr>
          <a:xfrm>
            <a:off x="158454" y="2277464"/>
            <a:ext cx="2398788" cy="2839239"/>
          </a:xfrm>
          <a:prstGeom prst="rect">
            <a:avLst/>
          </a:prstGeom>
        </p:spPr>
        <p:txBody>
          <a:bodyPr wrap="square">
            <a:spAutoFit/>
          </a:bodyPr>
          <a:lstStyle/>
          <a:p>
            <a:pPr algn="just" defTabSz="193247">
              <a:defRPr/>
            </a:pPr>
            <a:r>
              <a:rPr lang="en-US" sz="1050" b="1" dirty="0">
                <a:latin typeface="Times New Roman" panose="02020603050405020304" pitchFamily="18" charset="0"/>
                <a:cs typeface="Times New Roman" panose="02020603050405020304" pitchFamily="18" charset="0"/>
              </a:rPr>
              <a:t>NM6408</a:t>
            </a:r>
            <a:endParaRPr lang="ru-RU" sz="1050" b="1" dirty="0">
              <a:latin typeface="Times New Roman" panose="02020603050405020304" pitchFamily="18" charset="0"/>
              <a:cs typeface="Times New Roman" panose="02020603050405020304" pitchFamily="18" charset="0"/>
            </a:endParaRPr>
          </a:p>
          <a:p>
            <a:pPr algn="just" defTabSz="193247">
              <a:defRPr/>
            </a:pPr>
            <a:endParaRPr lang="ru-RU" sz="1050" b="1" dirty="0">
              <a:latin typeface="Times New Roman" panose="02020603050405020304" pitchFamily="18" charset="0"/>
              <a:cs typeface="Times New Roman" panose="02020603050405020304" pitchFamily="18" charset="0"/>
            </a:endParaRPr>
          </a:p>
          <a:p>
            <a:pPr algn="just" defTabSz="193247">
              <a:defRPr/>
            </a:pPr>
            <a:r>
              <a:rPr lang="ru-RU" sz="1050" b="1" dirty="0">
                <a:latin typeface="Times New Roman" panose="02020603050405020304" pitchFamily="18" charset="0"/>
                <a:cs typeface="Times New Roman" panose="02020603050405020304" pitchFamily="18" charset="0"/>
              </a:rPr>
              <a:t>Решаемые задачи:</a:t>
            </a:r>
          </a:p>
          <a:p>
            <a:pPr algn="just" defTabSz="193247">
              <a:defRPr/>
            </a:pPr>
            <a:endParaRPr lang="ru-RU" sz="1050" b="1" dirty="0">
              <a:latin typeface="Times New Roman" panose="02020603050405020304" pitchFamily="18" charset="0"/>
              <a:cs typeface="Times New Roman" panose="02020603050405020304" pitchFamily="18" charset="0"/>
            </a:endParaRPr>
          </a:p>
          <a:p>
            <a:pPr algn="just" defTabSz="193247">
              <a:defRPr/>
            </a:pPr>
            <a:r>
              <a:rPr lang="ru-RU" sz="1050" dirty="0">
                <a:latin typeface="Times New Roman" panose="02020603050405020304" pitchFamily="18" charset="0"/>
                <a:cs typeface="Times New Roman" panose="02020603050405020304" pitchFamily="18" charset="0"/>
              </a:rPr>
              <a:t>Обеспечение аппаратной поддержки систем принятия решений на командных пунктах </a:t>
            </a:r>
          </a:p>
          <a:p>
            <a:pPr marL="171450" indent="-171450">
              <a:buClr>
                <a:srgbClr val="216ABB"/>
              </a:buClr>
              <a:buFont typeface="Arial" panose="020B0604020202020204" pitchFamily="34" charset="0"/>
              <a:buChar char="•"/>
            </a:pPr>
            <a:r>
              <a:rPr lang="ru-RU" sz="1050" dirty="0">
                <a:latin typeface="Times New Roman" panose="02020603050405020304" pitchFamily="18" charset="0"/>
                <a:cs typeface="Times New Roman" panose="02020603050405020304" pitchFamily="18" charset="0"/>
              </a:rPr>
              <a:t>Распознавание образов и сигналов, переданных на АРМ командира/оператора командного пункта</a:t>
            </a:r>
          </a:p>
          <a:p>
            <a:pPr marL="171450" indent="-171450">
              <a:buClr>
                <a:srgbClr val="216ABB"/>
              </a:buClr>
              <a:buFont typeface="Arial" panose="020B0604020202020204" pitchFamily="34" charset="0"/>
              <a:buChar char="•"/>
            </a:pPr>
            <a:r>
              <a:rPr lang="ru-RU" sz="1050" dirty="0">
                <a:latin typeface="Times New Roman" panose="02020603050405020304" pitchFamily="18" charset="0"/>
                <a:cs typeface="Times New Roman" panose="02020603050405020304" pitchFamily="18" charset="0"/>
              </a:rPr>
              <a:t>Распознавание объектов по данным с систем наблюдения и слежения</a:t>
            </a:r>
          </a:p>
          <a:p>
            <a:pPr marL="171450" indent="-171450">
              <a:buClr>
                <a:srgbClr val="216ABB"/>
              </a:buClr>
              <a:buFont typeface="Arial" panose="020B0604020202020204" pitchFamily="34" charset="0"/>
              <a:buChar char="•"/>
            </a:pPr>
            <a:r>
              <a:rPr lang="ru-RU" sz="1050" dirty="0">
                <a:latin typeface="Times New Roman" panose="02020603050405020304" pitchFamily="18" charset="0"/>
                <a:cs typeface="Times New Roman" panose="02020603050405020304" pitchFamily="18" charset="0"/>
              </a:rPr>
              <a:t>Разработка встроенных универсальных аппаратных решений для использование в составе БПЛА и других ИИ систем</a:t>
            </a:r>
          </a:p>
        </p:txBody>
      </p:sp>
      <p:pic>
        <p:nvPicPr>
          <p:cNvPr id="31" name="Рисунок 3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5000"/>
                    </a14:imgEffect>
                  </a14:imgLayer>
                </a14:imgProps>
              </a:ext>
              <a:ext uri="{28A0092B-C50C-407E-A947-70E740481C1C}">
                <a14:useLocalDpi xmlns:a14="http://schemas.microsoft.com/office/drawing/2010/main" val="0"/>
              </a:ext>
            </a:extLst>
          </a:blip>
          <a:stretch>
            <a:fillRect/>
          </a:stretch>
        </p:blipFill>
        <p:spPr>
          <a:xfrm>
            <a:off x="410220" y="508461"/>
            <a:ext cx="813311" cy="385582"/>
          </a:xfrm>
          <a:prstGeom prst="rect">
            <a:avLst/>
          </a:prstGeom>
          <a:effectLst/>
        </p:spPr>
      </p:pic>
      <p:pic>
        <p:nvPicPr>
          <p:cNvPr id="2" name="Рисунок 1">
            <a:extLst>
              <a:ext uri="{FF2B5EF4-FFF2-40B4-BE49-F238E27FC236}">
                <a16:creationId xmlns:a16="http://schemas.microsoft.com/office/drawing/2014/main" id="{0479FD19-50D8-4CB2-B302-8A5CDDDFDB96}"/>
              </a:ext>
            </a:extLst>
          </p:cNvPr>
          <p:cNvPicPr>
            <a:picLocks noChangeAspect="1"/>
          </p:cNvPicPr>
          <p:nvPr/>
        </p:nvPicPr>
        <p:blipFill>
          <a:blip r:embed="rId6"/>
          <a:stretch>
            <a:fillRect/>
          </a:stretch>
        </p:blipFill>
        <p:spPr>
          <a:xfrm>
            <a:off x="283112" y="1059052"/>
            <a:ext cx="1106129" cy="1106129"/>
          </a:xfrm>
          <a:prstGeom prst="rect">
            <a:avLst/>
          </a:prstGeom>
        </p:spPr>
      </p:pic>
      <p:pic>
        <p:nvPicPr>
          <p:cNvPr id="46" name="Рисунок 45">
            <a:extLst>
              <a:ext uri="{FF2B5EF4-FFF2-40B4-BE49-F238E27FC236}">
                <a16:creationId xmlns:a16="http://schemas.microsoft.com/office/drawing/2014/main" id="{2471CD1F-E04A-4F8E-8C67-3ADCAB58C3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25491" y="640274"/>
            <a:ext cx="1206997" cy="198067"/>
          </a:xfrm>
          <a:prstGeom prst="rect">
            <a:avLst/>
          </a:prstGeom>
        </p:spPr>
      </p:pic>
      <p:pic>
        <p:nvPicPr>
          <p:cNvPr id="7" name="Рисунок 6">
            <a:extLst>
              <a:ext uri="{FF2B5EF4-FFF2-40B4-BE49-F238E27FC236}">
                <a16:creationId xmlns:a16="http://schemas.microsoft.com/office/drawing/2014/main" id="{95B4DBD4-1CB5-4717-97E1-1C8B1714A62B}"/>
              </a:ext>
            </a:extLst>
          </p:cNvPr>
          <p:cNvPicPr>
            <a:picLocks noChangeAspect="1"/>
          </p:cNvPicPr>
          <p:nvPr/>
        </p:nvPicPr>
        <p:blipFill>
          <a:blip r:embed="rId8"/>
          <a:stretch>
            <a:fillRect/>
          </a:stretch>
        </p:blipFill>
        <p:spPr>
          <a:xfrm>
            <a:off x="3762568" y="919571"/>
            <a:ext cx="1118968" cy="1357894"/>
          </a:xfrm>
          <a:prstGeom prst="rect">
            <a:avLst/>
          </a:prstGeom>
        </p:spPr>
      </p:pic>
      <p:pic>
        <p:nvPicPr>
          <p:cNvPr id="30" name="Рисунок 29">
            <a:extLst>
              <a:ext uri="{FF2B5EF4-FFF2-40B4-BE49-F238E27FC236}">
                <a16:creationId xmlns:a16="http://schemas.microsoft.com/office/drawing/2014/main" id="{F5332341-E97E-4A45-B9CD-A6F3E58B653D}"/>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49493"/>
          <a:stretch/>
        </p:blipFill>
        <p:spPr>
          <a:xfrm>
            <a:off x="2622151" y="934576"/>
            <a:ext cx="1294343" cy="1329164"/>
          </a:xfrm>
          <a:prstGeom prst="rect">
            <a:avLst/>
          </a:prstGeom>
        </p:spPr>
      </p:pic>
      <p:sp>
        <p:nvSpPr>
          <p:cNvPr id="54" name="TextBox 53">
            <a:extLst>
              <a:ext uri="{FF2B5EF4-FFF2-40B4-BE49-F238E27FC236}">
                <a16:creationId xmlns:a16="http://schemas.microsoft.com/office/drawing/2014/main" id="{4F02CF87-C1C1-4D19-9BDB-A635289B2BA6}"/>
              </a:ext>
            </a:extLst>
          </p:cNvPr>
          <p:cNvSpPr txBox="1"/>
          <p:nvPr/>
        </p:nvSpPr>
        <p:spPr>
          <a:xfrm>
            <a:off x="2587661" y="2277464"/>
            <a:ext cx="2167219" cy="2700739"/>
          </a:xfrm>
          <a:prstGeom prst="rect">
            <a:avLst/>
          </a:prstGeom>
          <a:noFill/>
        </p:spPr>
        <p:txBody>
          <a:bodyPr wrap="square">
            <a:spAutoFit/>
          </a:bodyPr>
          <a:lstStyle/>
          <a:p>
            <a:r>
              <a:rPr lang="en-US" sz="1050" b="1" dirty="0" err="1">
                <a:latin typeface="Times New Roman" panose="02020603050405020304" pitchFamily="18" charset="0"/>
                <a:cs typeface="Times New Roman" panose="02020603050405020304" pitchFamily="18" charset="0"/>
              </a:rPr>
              <a:t>Robodeus</a:t>
            </a:r>
            <a:endParaRPr lang="en-US" sz="1050" b="1" dirty="0">
              <a:latin typeface="Times New Roman" panose="02020603050405020304" pitchFamily="18" charset="0"/>
              <a:cs typeface="Times New Roman" panose="02020603050405020304" pitchFamily="18" charset="0"/>
            </a:endParaRPr>
          </a:p>
          <a:p>
            <a:endParaRPr lang="ru-RU" sz="1050" b="1" dirty="0">
              <a:latin typeface="Times New Roman" panose="02020603050405020304" pitchFamily="18" charset="0"/>
              <a:cs typeface="Times New Roman" panose="02020603050405020304" pitchFamily="18" charset="0"/>
            </a:endParaRPr>
          </a:p>
          <a:p>
            <a:r>
              <a:rPr lang="ru-RU" sz="1050" b="1" dirty="0">
                <a:latin typeface="Times New Roman" panose="02020603050405020304" pitchFamily="18" charset="0"/>
                <a:cs typeface="Times New Roman" panose="02020603050405020304" pitchFamily="18" charset="0"/>
              </a:rPr>
              <a:t>Решаемые задачи:</a:t>
            </a:r>
          </a:p>
          <a:p>
            <a:endParaRPr lang="ru-RU" sz="1050" dirty="0">
              <a:latin typeface="Times New Roman" panose="02020603050405020304" pitchFamily="18" charset="0"/>
              <a:cs typeface="Times New Roman" panose="02020603050405020304" pitchFamily="18" charset="0"/>
            </a:endParaRPr>
          </a:p>
          <a:p>
            <a:r>
              <a:rPr lang="ru-RU" sz="1050" dirty="0">
                <a:latin typeface="Times New Roman" panose="02020603050405020304" pitchFamily="18" charset="0"/>
                <a:cs typeface="Times New Roman" panose="02020603050405020304" pitchFamily="18" charset="0"/>
              </a:rPr>
              <a:t>Построение высокопроизводительных систем обработки данных для обучения нейронных сетей в прикладных применениях искусственного интеллекта.</a:t>
            </a:r>
          </a:p>
          <a:p>
            <a:endParaRPr lang="ru-RU" sz="1050" dirty="0">
              <a:latin typeface="Times New Roman" panose="02020603050405020304" pitchFamily="18" charset="0"/>
              <a:cs typeface="Times New Roman" panose="02020603050405020304" pitchFamily="18" charset="0"/>
            </a:endParaRPr>
          </a:p>
          <a:p>
            <a:pPr defTabSz="193247">
              <a:defRPr/>
            </a:pPr>
            <a:r>
              <a:rPr lang="ru-RU" sz="1050" dirty="0">
                <a:latin typeface="Times New Roman" panose="02020603050405020304" pitchFamily="18" charset="0"/>
                <a:cs typeface="Times New Roman" panose="02020603050405020304" pitchFamily="18" charset="0"/>
              </a:rPr>
              <a:t>ДАТЫ ВЫПУСКА:</a:t>
            </a:r>
          </a:p>
          <a:p>
            <a:pPr defTabSz="193247">
              <a:defRPr/>
            </a:pPr>
            <a:r>
              <a:rPr lang="ru-RU" sz="1050" dirty="0">
                <a:latin typeface="Times New Roman" panose="02020603050405020304" pitchFamily="18" charset="0"/>
                <a:cs typeface="Times New Roman" panose="02020603050405020304" pitchFamily="18" charset="0"/>
              </a:rPr>
              <a:t>январь 2021 – процессор</a:t>
            </a:r>
          </a:p>
          <a:p>
            <a:pPr defTabSz="193247">
              <a:defRPr/>
            </a:pPr>
            <a:r>
              <a:rPr lang="ru-RU" sz="1050" dirty="0">
                <a:latin typeface="Times New Roman" panose="02020603050405020304" pitchFamily="18" charset="0"/>
                <a:cs typeface="Times New Roman" panose="02020603050405020304" pitchFamily="18" charset="0"/>
              </a:rPr>
              <a:t>апрель 2021 – </a:t>
            </a:r>
            <a:r>
              <a:rPr lang="ru-RU" sz="1050" dirty="0" err="1">
                <a:latin typeface="Times New Roman" panose="02020603050405020304" pitchFamily="18" charset="0"/>
                <a:cs typeface="Times New Roman" panose="02020603050405020304" pitchFamily="18" charset="0"/>
              </a:rPr>
              <a:t>нейросетевые</a:t>
            </a:r>
            <a:r>
              <a:rPr lang="ru-RU" sz="1050" dirty="0">
                <a:latin typeface="Times New Roman" panose="02020603050405020304" pitchFamily="18" charset="0"/>
                <a:cs typeface="Times New Roman" panose="02020603050405020304" pitchFamily="18" charset="0"/>
              </a:rPr>
              <a:t> ускорители на базе процессора</a:t>
            </a:r>
          </a:p>
          <a:p>
            <a:pPr algn="ctr"/>
            <a:endParaRPr lang="ru-RU" sz="1200" dirty="0"/>
          </a:p>
        </p:txBody>
      </p:sp>
      <p:pic>
        <p:nvPicPr>
          <p:cNvPr id="55" name="Рисунок 54">
            <a:extLst>
              <a:ext uri="{FF2B5EF4-FFF2-40B4-BE49-F238E27FC236}">
                <a16:creationId xmlns:a16="http://schemas.microsoft.com/office/drawing/2014/main" id="{63F6D738-E58D-4C69-90E7-F0A45D19C0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28713" y="482235"/>
            <a:ext cx="480674" cy="511552"/>
          </a:xfrm>
          <a:prstGeom prst="rect">
            <a:avLst/>
          </a:prstGeom>
        </p:spPr>
      </p:pic>
      <p:sp>
        <p:nvSpPr>
          <p:cNvPr id="56" name="Прямоугольник 55">
            <a:extLst>
              <a:ext uri="{FF2B5EF4-FFF2-40B4-BE49-F238E27FC236}">
                <a16:creationId xmlns:a16="http://schemas.microsoft.com/office/drawing/2014/main" id="{CF7A230B-A964-4A57-BEA5-6D55A2DD49FF}"/>
              </a:ext>
            </a:extLst>
          </p:cNvPr>
          <p:cNvSpPr/>
          <p:nvPr/>
        </p:nvSpPr>
        <p:spPr>
          <a:xfrm>
            <a:off x="4946639" y="2233670"/>
            <a:ext cx="1948614" cy="2839239"/>
          </a:xfrm>
          <a:prstGeom prst="rect">
            <a:avLst/>
          </a:prstGeom>
        </p:spPr>
        <p:txBody>
          <a:bodyPr wrap="square">
            <a:spAutoFit/>
          </a:bodyPr>
          <a:lstStyle/>
          <a:p>
            <a:pPr defTabSz="193247">
              <a:defRPr/>
            </a:pPr>
            <a:r>
              <a:rPr lang="en-US" sz="1050" b="1" dirty="0">
                <a:latin typeface="Times New Roman" panose="02020603050405020304" pitchFamily="18" charset="0"/>
                <a:cs typeface="Times New Roman" panose="02020603050405020304" pitchFamily="18" charset="0"/>
              </a:rPr>
              <a:t>IVA TPU</a:t>
            </a:r>
          </a:p>
          <a:p>
            <a:pPr defTabSz="193247">
              <a:defRPr/>
            </a:pPr>
            <a:endParaRPr lang="en-US" sz="1050" b="1" dirty="0">
              <a:latin typeface="Times New Roman" panose="02020603050405020304" pitchFamily="18" charset="0"/>
              <a:cs typeface="Times New Roman" panose="02020603050405020304" pitchFamily="18" charset="0"/>
            </a:endParaRPr>
          </a:p>
          <a:p>
            <a:pPr defTabSz="193247">
              <a:defRPr/>
            </a:pPr>
            <a:r>
              <a:rPr lang="ru-RU" sz="1050" b="1" dirty="0">
                <a:latin typeface="Times New Roman" panose="02020603050405020304" pitchFamily="18" charset="0"/>
                <a:cs typeface="Times New Roman" panose="02020603050405020304" pitchFamily="18" charset="0"/>
              </a:rPr>
              <a:t>Решаемые задачи</a:t>
            </a:r>
            <a:r>
              <a:rPr lang="ru-RU" sz="1050" dirty="0">
                <a:latin typeface="Times New Roman" panose="02020603050405020304" pitchFamily="18" charset="0"/>
                <a:cs typeface="Times New Roman" panose="02020603050405020304" pitchFamily="18" charset="0"/>
              </a:rPr>
              <a:t>:</a:t>
            </a:r>
          </a:p>
          <a:p>
            <a:pPr defTabSz="193247">
              <a:defRPr/>
            </a:pPr>
            <a:endParaRPr lang="ru-RU" sz="1050" dirty="0">
              <a:latin typeface="Times New Roman" panose="02020603050405020304" pitchFamily="18" charset="0"/>
              <a:cs typeface="Times New Roman" panose="02020603050405020304" pitchFamily="18" charset="0"/>
            </a:endParaRPr>
          </a:p>
          <a:p>
            <a:pPr marL="176213" indent="-176213" defTabSz="193247">
              <a:buFont typeface="Arial" panose="020B0604020202020204" pitchFamily="34" charset="0"/>
              <a:buChar char="•"/>
              <a:defRPr/>
            </a:pPr>
            <a:r>
              <a:rPr lang="ru-RU" sz="1050" dirty="0">
                <a:latin typeface="Times New Roman" panose="02020603050405020304" pitchFamily="18" charset="0"/>
                <a:cs typeface="Times New Roman" panose="02020603050405020304" pitchFamily="18" charset="0"/>
              </a:rPr>
              <a:t>Задачи компьютерного зрения, распознавание лиц и объектов;</a:t>
            </a:r>
          </a:p>
          <a:p>
            <a:pPr marL="176213" indent="-176213" defTabSz="193247">
              <a:buFont typeface="Arial" panose="020B0604020202020204" pitchFamily="34" charset="0"/>
              <a:buChar char="•"/>
              <a:defRPr/>
            </a:pPr>
            <a:r>
              <a:rPr lang="ru-RU" sz="1050" dirty="0">
                <a:latin typeface="Times New Roman" panose="02020603050405020304" pitchFamily="18" charset="0"/>
                <a:cs typeface="Times New Roman" panose="02020603050405020304" pitchFamily="18" charset="0"/>
              </a:rPr>
              <a:t>Обработка и улучшение качества видео;</a:t>
            </a:r>
          </a:p>
          <a:p>
            <a:pPr marL="176213" indent="-176213" defTabSz="193247">
              <a:buFont typeface="Arial" panose="020B0604020202020204" pitchFamily="34" charset="0"/>
              <a:buChar char="•"/>
              <a:defRPr/>
            </a:pPr>
            <a:r>
              <a:rPr lang="ru-RU" sz="1050" dirty="0">
                <a:latin typeface="Times New Roman" panose="02020603050405020304" pitchFamily="18" charset="0"/>
                <a:cs typeface="Times New Roman" panose="02020603050405020304" pitchFamily="18" charset="0"/>
              </a:rPr>
              <a:t>Рекомендательные системы.</a:t>
            </a:r>
          </a:p>
          <a:p>
            <a:pPr defTabSz="193247">
              <a:defRPr/>
            </a:pPr>
            <a:endParaRPr lang="ru-RU" sz="1050" dirty="0">
              <a:latin typeface="Times New Roman" panose="02020603050405020304" pitchFamily="18" charset="0"/>
              <a:cs typeface="Times New Roman" panose="02020603050405020304" pitchFamily="18" charset="0"/>
            </a:endParaRPr>
          </a:p>
          <a:p>
            <a:pPr defTabSz="193247">
              <a:defRPr/>
            </a:pPr>
            <a:r>
              <a:rPr lang="ru-RU" sz="1050" dirty="0">
                <a:latin typeface="Times New Roman" panose="02020603050405020304" pitchFamily="18" charset="0"/>
                <a:cs typeface="Times New Roman" panose="02020603050405020304" pitchFamily="18" charset="0"/>
              </a:rPr>
              <a:t>ДАТЫ ВЫПУСКА:</a:t>
            </a:r>
          </a:p>
          <a:p>
            <a:pPr defTabSz="193247">
              <a:defRPr/>
            </a:pPr>
            <a:r>
              <a:rPr lang="ru-RU" sz="1050" dirty="0">
                <a:latin typeface="Times New Roman" panose="02020603050405020304" pitchFamily="18" charset="0"/>
                <a:cs typeface="Times New Roman" panose="02020603050405020304" pitchFamily="18" charset="0"/>
              </a:rPr>
              <a:t>апрель 2021 – процессор</a:t>
            </a:r>
          </a:p>
          <a:p>
            <a:pPr defTabSz="193247">
              <a:defRPr/>
            </a:pPr>
            <a:r>
              <a:rPr lang="ru-RU" sz="1050" dirty="0">
                <a:latin typeface="Times New Roman" panose="02020603050405020304" pitchFamily="18" charset="0"/>
                <a:cs typeface="Times New Roman" panose="02020603050405020304" pitchFamily="18" charset="0"/>
              </a:rPr>
              <a:t>июнь 2021 – </a:t>
            </a:r>
            <a:r>
              <a:rPr lang="ru-RU" sz="1050" dirty="0" err="1">
                <a:latin typeface="Times New Roman" panose="02020603050405020304" pitchFamily="18" charset="0"/>
                <a:cs typeface="Times New Roman" panose="02020603050405020304" pitchFamily="18" charset="0"/>
              </a:rPr>
              <a:t>нейросетевые</a:t>
            </a:r>
            <a:r>
              <a:rPr lang="ru-RU" sz="1050" dirty="0">
                <a:latin typeface="Times New Roman" panose="02020603050405020304" pitchFamily="18" charset="0"/>
                <a:cs typeface="Times New Roman" panose="02020603050405020304" pitchFamily="18" charset="0"/>
              </a:rPr>
              <a:t> ускорители на базе процессора</a:t>
            </a:r>
          </a:p>
          <a:p>
            <a:pPr defTabSz="193247">
              <a:defRPr/>
            </a:pPr>
            <a:endParaRPr lang="ru-RU" sz="1050" dirty="0">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7D050238-6A93-4C5A-89B2-4C704F66251F}"/>
              </a:ext>
            </a:extLst>
          </p:cNvPr>
          <p:cNvPicPr>
            <a:picLocks noChangeAspect="1"/>
          </p:cNvPicPr>
          <p:nvPr/>
        </p:nvPicPr>
        <p:blipFill>
          <a:blip r:embed="rId11"/>
          <a:stretch>
            <a:fillRect/>
          </a:stretch>
        </p:blipFill>
        <p:spPr>
          <a:xfrm>
            <a:off x="5056911" y="1172063"/>
            <a:ext cx="1707919" cy="988669"/>
          </a:xfrm>
          <a:prstGeom prst="rect">
            <a:avLst/>
          </a:prstGeom>
        </p:spPr>
      </p:pic>
      <p:sp>
        <p:nvSpPr>
          <p:cNvPr id="20" name="Номер слайда 1">
            <a:extLst>
              <a:ext uri="{FF2B5EF4-FFF2-40B4-BE49-F238E27FC236}">
                <a16:creationId xmlns:a16="http://schemas.microsoft.com/office/drawing/2014/main" id="{468A2728-7A86-4D28-8BD9-ED46F1868F65}"/>
              </a:ext>
            </a:extLst>
          </p:cNvPr>
          <p:cNvSpPr txBox="1">
            <a:spLocks/>
          </p:cNvSpPr>
          <p:nvPr/>
        </p:nvSpPr>
        <p:spPr>
          <a:xfrm>
            <a:off x="8685789" y="46141"/>
            <a:ext cx="449418" cy="238036"/>
          </a:xfrm>
          <a:prstGeom prst="ellipse">
            <a:avLst/>
          </a:prstGeom>
          <a:noFill/>
          <a:ln w="6350" cap="rnd" cmpd="dbl">
            <a:noFill/>
            <a:round/>
          </a:ln>
          <a:effectLst>
            <a:outerShdw blurRad="317500" dir="2700000" algn="ctr">
              <a:srgbClr val="000000">
                <a:alpha val="43000"/>
              </a:srgbClr>
            </a:outerShdw>
          </a:effectLst>
        </p:spPr>
        <p:txBody>
          <a:bodyPr lIns="0" tIns="0" rIns="0" bIns="0">
            <a:spAutoFit/>
          </a:bodyPr>
          <a:lstStyle>
            <a:defPPr>
              <a:defRPr lang="ru-RU"/>
            </a:defPPr>
            <a:lvl1pPr>
              <a:defRPr sz="2800" b="1" cap="all">
                <a:ln w="0"/>
                <a:gradFill flip="none">
                  <a:gsLst>
                    <a:gs pos="0">
                      <a:srgbClr val="629DD1">
                        <a:tint val="75000"/>
                        <a:shade val="75000"/>
                        <a:satMod val="170000"/>
                      </a:srgbClr>
                    </a:gs>
                    <a:gs pos="49000">
                      <a:srgbClr val="629DD1">
                        <a:tint val="88000"/>
                        <a:shade val="65000"/>
                        <a:satMod val="172000"/>
                      </a:srgbClr>
                    </a:gs>
                    <a:gs pos="50000">
                      <a:srgbClr val="629DD1">
                        <a:shade val="65000"/>
                        <a:satMod val="130000"/>
                      </a:srgbClr>
                    </a:gs>
                    <a:gs pos="92000">
                      <a:srgbClr val="629DD1">
                        <a:shade val="50000"/>
                        <a:satMod val="120000"/>
                      </a:srgbClr>
                    </a:gs>
                    <a:gs pos="100000">
                      <a:srgbClr val="629DD1">
                        <a:shade val="48000"/>
                        <a:satMod val="120000"/>
                      </a:srgbClr>
                    </a:gs>
                  </a:gsLst>
                  <a:lin ang="5400000"/>
                </a:gradFill>
                <a:effectLst>
                  <a:reflection blurRad="12700" stA="50000" endPos="50000" dist="5000" dir="5400000" sy="-100000" rotWithShape="0"/>
                </a:effectLst>
              </a:defRPr>
            </a:lvl1pPr>
          </a:lstStyle>
          <a:p>
            <a:pPr algn="ctr">
              <a:defRPr/>
            </a:pPr>
            <a:fld id="{62BA8902-23EE-44B4-B4D8-EB1099D5A16D}" type="slidenum">
              <a:rPr lang="ru-RU" sz="1100" kern="0" cap="none">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rPr>
              <a:pPr algn="ctr">
                <a:defRPr/>
              </a:pPr>
              <a:t>14</a:t>
            </a:fld>
            <a:endParaRPr lang="ru-RU" sz="1100" kern="0" cap="none" dirty="0">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endParaRPr>
          </a:p>
        </p:txBody>
      </p:sp>
      <p:sp>
        <p:nvSpPr>
          <p:cNvPr id="24" name="TextBox 23">
            <a:extLst>
              <a:ext uri="{FF2B5EF4-FFF2-40B4-BE49-F238E27FC236}">
                <a16:creationId xmlns:a16="http://schemas.microsoft.com/office/drawing/2014/main" id="{BF32CA4D-100C-4476-A8BC-4F34999FD2B3}"/>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Отечественные </a:t>
            </a:r>
            <a:r>
              <a:rPr lang="ru-RU" sz="1400" b="1" dirty="0" err="1">
                <a:effectLst>
                  <a:outerShdw blurRad="38100" dist="38100" dir="2700000" algn="tl">
                    <a:srgbClr val="000000">
                      <a:alpha val="43137"/>
                    </a:srgbClr>
                  </a:outerShdw>
                </a:effectLst>
              </a:rPr>
              <a:t>нейропроцессоры</a:t>
            </a:r>
            <a:endParaRPr lang="ru-RU" sz="1400" b="1" dirty="0">
              <a:effectLst>
                <a:outerShdw blurRad="38100" dist="38100" dir="2700000" algn="tl">
                  <a:srgbClr val="000000">
                    <a:alpha val="43137"/>
                  </a:srgbClr>
                </a:outerShdw>
              </a:effectLst>
            </a:endParaRPr>
          </a:p>
        </p:txBody>
      </p:sp>
      <p:pic>
        <p:nvPicPr>
          <p:cNvPr id="27" name="Picture 4" descr="Эльбрус-8СВ (ТВГИ.431281.023) — центральный процессор 1891ВМ12Я">
            <a:extLst>
              <a:ext uri="{FF2B5EF4-FFF2-40B4-BE49-F238E27FC236}">
                <a16:creationId xmlns:a16="http://schemas.microsoft.com/office/drawing/2014/main" id="{9E558AFB-8A61-402E-9F76-2B55F0D46B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7238" y="1115217"/>
            <a:ext cx="1496983" cy="10336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Логотип Эльбрус/МЦСТ">
            <a:extLst>
              <a:ext uri="{FF2B5EF4-FFF2-40B4-BE49-F238E27FC236}">
                <a16:creationId xmlns:a16="http://schemas.microsoft.com/office/drawing/2014/main" id="{913F174D-63EB-412A-A3F6-49F61CE37E8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337238" y="550534"/>
            <a:ext cx="1350976" cy="42662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3B8AB478-CE10-4B12-895B-657AA3F83B84}"/>
              </a:ext>
            </a:extLst>
          </p:cNvPr>
          <p:cNvSpPr/>
          <p:nvPr/>
        </p:nvSpPr>
        <p:spPr>
          <a:xfrm>
            <a:off x="6958766" y="2228343"/>
            <a:ext cx="2047234" cy="2192908"/>
          </a:xfrm>
          <a:prstGeom prst="rect">
            <a:avLst/>
          </a:prstGeom>
        </p:spPr>
        <p:txBody>
          <a:bodyPr wrap="square">
            <a:spAutoFit/>
          </a:bodyPr>
          <a:lstStyle/>
          <a:p>
            <a:pPr defTabSz="193247">
              <a:defRPr/>
            </a:pPr>
            <a:r>
              <a:rPr lang="ru-RU" sz="1050" b="1" dirty="0">
                <a:latin typeface="Times New Roman" panose="02020603050405020304" pitchFamily="18" charset="0"/>
                <a:cs typeface="Times New Roman" panose="02020603050405020304" pitchFamily="18" charset="0"/>
              </a:rPr>
              <a:t>Эльбрус-8СВ</a:t>
            </a:r>
          </a:p>
          <a:p>
            <a:pPr defTabSz="193247">
              <a:defRPr/>
            </a:pPr>
            <a:endParaRPr lang="en-US" sz="1050" b="1" dirty="0">
              <a:latin typeface="Times New Roman" panose="02020603050405020304" pitchFamily="18" charset="0"/>
              <a:cs typeface="Times New Roman" panose="02020603050405020304" pitchFamily="18" charset="0"/>
            </a:endParaRPr>
          </a:p>
          <a:p>
            <a:pPr defTabSz="193247">
              <a:defRPr/>
            </a:pPr>
            <a:r>
              <a:rPr lang="ru-RU" sz="1050" b="1" dirty="0">
                <a:latin typeface="Times New Roman" panose="02020603050405020304" pitchFamily="18" charset="0"/>
                <a:cs typeface="Times New Roman" panose="02020603050405020304" pitchFamily="18" charset="0"/>
              </a:rPr>
              <a:t>Решаемые задачи</a:t>
            </a:r>
            <a:r>
              <a:rPr lang="ru-RU" sz="1050" dirty="0">
                <a:latin typeface="Times New Roman" panose="02020603050405020304" pitchFamily="18" charset="0"/>
                <a:cs typeface="Times New Roman" panose="02020603050405020304" pitchFamily="18" charset="0"/>
              </a:rPr>
              <a:t>:</a:t>
            </a:r>
          </a:p>
          <a:p>
            <a:pPr defTabSz="193247">
              <a:defRPr/>
            </a:pPr>
            <a:endParaRPr lang="ru-RU" sz="1050" dirty="0">
              <a:latin typeface="Times New Roman" panose="02020603050405020304" pitchFamily="18" charset="0"/>
              <a:cs typeface="Times New Roman" panose="02020603050405020304" pitchFamily="18" charset="0"/>
            </a:endParaRPr>
          </a:p>
          <a:p>
            <a:pPr defTabSz="193247">
              <a:defRPr/>
            </a:pPr>
            <a:r>
              <a:rPr lang="ru-RU" sz="1050" dirty="0">
                <a:latin typeface="Times New Roman" panose="02020603050405020304" pitchFamily="18" charset="0"/>
                <a:cs typeface="Times New Roman" panose="02020603050405020304" pitchFamily="18" charset="0"/>
              </a:rPr>
              <a:t>Построение многопроцессорных серверов и рабочих станций, а также бортовых вычислителей, требовательных к скорости обработки и передачи информации. Может быть использован также и для обучения глубоких нейронных сетей.</a:t>
            </a:r>
          </a:p>
        </p:txBody>
      </p:sp>
    </p:spTree>
    <p:extLst>
      <p:ext uri="{BB962C8B-B14F-4D97-AF65-F5344CB8AC3E}">
        <p14:creationId xmlns:p14="http://schemas.microsoft.com/office/powerpoint/2010/main" val="350344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Рисунок 42" descr="IMG_0428.gif">
            <a:extLst>
              <a:ext uri="{FF2B5EF4-FFF2-40B4-BE49-F238E27FC236}">
                <a16:creationId xmlns:a16="http://schemas.microsoft.com/office/drawing/2014/main" id="{39900CE4-8C75-4CBE-B106-453A245A7DA0}"/>
              </a:ext>
            </a:extLst>
          </p:cNvPr>
          <p:cNvPicPr>
            <a:picLocks noChangeAspect="1"/>
          </p:cNvPicPr>
          <p:nvPr/>
        </p:nvPicPr>
        <p:blipFill>
          <a:blip r:embed="rId3" cstate="print"/>
          <a:stretch>
            <a:fillRect/>
          </a:stretch>
        </p:blipFill>
        <p:spPr>
          <a:xfrm flipH="1">
            <a:off x="1389241" y="1176512"/>
            <a:ext cx="1168001" cy="972356"/>
          </a:xfrm>
          <a:prstGeom prst="rect">
            <a:avLst/>
          </a:prstGeom>
        </p:spPr>
      </p:pic>
      <p:sp>
        <p:nvSpPr>
          <p:cNvPr id="33" name="Прямоугольник 32"/>
          <p:cNvSpPr/>
          <p:nvPr/>
        </p:nvSpPr>
        <p:spPr>
          <a:xfrm>
            <a:off x="158454" y="2277464"/>
            <a:ext cx="2398788" cy="3000821"/>
          </a:xfrm>
          <a:prstGeom prst="rect">
            <a:avLst/>
          </a:prstGeom>
        </p:spPr>
        <p:txBody>
          <a:bodyPr wrap="square">
            <a:spAutoFit/>
          </a:bodyPr>
          <a:lstStyle/>
          <a:p>
            <a:pPr algn="just" defTabSz="193247">
              <a:defRPr/>
            </a:pPr>
            <a:r>
              <a:rPr lang="en-US" sz="1050" b="1" dirty="0">
                <a:cs typeface="Times New Roman" panose="02020603050405020304" pitchFamily="18" charset="0"/>
              </a:rPr>
              <a:t>NM6408</a:t>
            </a:r>
            <a:endParaRPr lang="ru-RU" sz="1050" b="1" dirty="0">
              <a:cs typeface="Times New Roman" panose="02020603050405020304" pitchFamily="18" charset="0"/>
            </a:endParaRPr>
          </a:p>
          <a:p>
            <a:pPr algn="just" defTabSz="193247">
              <a:defRPr/>
            </a:pPr>
            <a:endParaRPr lang="ru-RU" sz="1050" b="1" dirty="0">
              <a:cs typeface="Times New Roman" panose="02020603050405020304" pitchFamily="18" charset="0"/>
            </a:endParaRPr>
          </a:p>
          <a:p>
            <a:pPr algn="just" defTabSz="193247">
              <a:defRPr/>
            </a:pPr>
            <a:r>
              <a:rPr lang="ru-RU" sz="1050" b="1" dirty="0">
                <a:cs typeface="Times New Roman" panose="02020603050405020304" pitchFamily="18" charset="0"/>
              </a:rPr>
              <a:t>Решаемые задачи:</a:t>
            </a:r>
          </a:p>
          <a:p>
            <a:pPr algn="just" defTabSz="193247">
              <a:defRPr/>
            </a:pPr>
            <a:endParaRPr lang="ru-RU" sz="1050" b="1" dirty="0">
              <a:cs typeface="Times New Roman" panose="02020603050405020304" pitchFamily="18" charset="0"/>
            </a:endParaRPr>
          </a:p>
          <a:p>
            <a:pPr algn="just" defTabSz="193247">
              <a:defRPr/>
            </a:pPr>
            <a:r>
              <a:rPr lang="ru-RU" sz="1050" dirty="0">
                <a:cs typeface="Times New Roman" panose="02020603050405020304" pitchFamily="18" charset="0"/>
              </a:rPr>
              <a:t>Обеспечение аппаратной поддержки систем принятия решений на командных пунктах </a:t>
            </a:r>
          </a:p>
          <a:p>
            <a:pPr marL="171450" indent="-171450">
              <a:buClr>
                <a:srgbClr val="216ABB"/>
              </a:buClr>
              <a:buFont typeface="Arial" panose="020B0604020202020204" pitchFamily="34" charset="0"/>
              <a:buChar char="•"/>
            </a:pPr>
            <a:r>
              <a:rPr lang="ru-RU" sz="1050" dirty="0">
                <a:cs typeface="Times New Roman" panose="02020603050405020304" pitchFamily="18" charset="0"/>
              </a:rPr>
              <a:t>Распознавание образов и сигналов, переданных на АРМ командира/оператора командного пункта</a:t>
            </a:r>
          </a:p>
          <a:p>
            <a:pPr marL="171450" indent="-171450">
              <a:buClr>
                <a:srgbClr val="216ABB"/>
              </a:buClr>
              <a:buFont typeface="Arial" panose="020B0604020202020204" pitchFamily="34" charset="0"/>
              <a:buChar char="•"/>
            </a:pPr>
            <a:r>
              <a:rPr lang="ru-RU" sz="1050" dirty="0">
                <a:cs typeface="Times New Roman" panose="02020603050405020304" pitchFamily="18" charset="0"/>
              </a:rPr>
              <a:t>Распознавание объектов по данным с систем наблюдения и слежения</a:t>
            </a:r>
          </a:p>
          <a:p>
            <a:pPr marL="171450" indent="-171450">
              <a:buClr>
                <a:srgbClr val="216ABB"/>
              </a:buClr>
              <a:buFont typeface="Arial" panose="020B0604020202020204" pitchFamily="34" charset="0"/>
              <a:buChar char="•"/>
            </a:pPr>
            <a:r>
              <a:rPr lang="ru-RU" sz="1050" dirty="0">
                <a:cs typeface="Times New Roman" panose="02020603050405020304" pitchFamily="18" charset="0"/>
              </a:rPr>
              <a:t>Разработка встроенных универсальных аппаратных решений для использование в составе БПЛА и других ИИ систем</a:t>
            </a:r>
          </a:p>
        </p:txBody>
      </p:sp>
      <p:pic>
        <p:nvPicPr>
          <p:cNvPr id="31" name="Рисунок 3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5000"/>
                    </a14:imgEffect>
                  </a14:imgLayer>
                </a14:imgProps>
              </a:ext>
              <a:ext uri="{28A0092B-C50C-407E-A947-70E740481C1C}">
                <a14:useLocalDpi xmlns:a14="http://schemas.microsoft.com/office/drawing/2010/main" val="0"/>
              </a:ext>
            </a:extLst>
          </a:blip>
          <a:stretch>
            <a:fillRect/>
          </a:stretch>
        </p:blipFill>
        <p:spPr>
          <a:xfrm>
            <a:off x="410220" y="508461"/>
            <a:ext cx="813311" cy="385582"/>
          </a:xfrm>
          <a:prstGeom prst="rect">
            <a:avLst/>
          </a:prstGeom>
          <a:effectLst/>
        </p:spPr>
      </p:pic>
      <p:pic>
        <p:nvPicPr>
          <p:cNvPr id="2" name="Рисунок 1">
            <a:extLst>
              <a:ext uri="{FF2B5EF4-FFF2-40B4-BE49-F238E27FC236}">
                <a16:creationId xmlns:a16="http://schemas.microsoft.com/office/drawing/2014/main" id="{0479FD19-50D8-4CB2-B302-8A5CDDDFDB96}"/>
              </a:ext>
            </a:extLst>
          </p:cNvPr>
          <p:cNvPicPr>
            <a:picLocks noChangeAspect="1"/>
          </p:cNvPicPr>
          <p:nvPr/>
        </p:nvPicPr>
        <p:blipFill>
          <a:blip r:embed="rId6"/>
          <a:stretch>
            <a:fillRect/>
          </a:stretch>
        </p:blipFill>
        <p:spPr>
          <a:xfrm>
            <a:off x="283112" y="1059052"/>
            <a:ext cx="1106129" cy="1106129"/>
          </a:xfrm>
          <a:prstGeom prst="rect">
            <a:avLst/>
          </a:prstGeom>
        </p:spPr>
      </p:pic>
      <p:sp>
        <p:nvSpPr>
          <p:cNvPr id="20" name="Номер слайда 1">
            <a:extLst>
              <a:ext uri="{FF2B5EF4-FFF2-40B4-BE49-F238E27FC236}">
                <a16:creationId xmlns:a16="http://schemas.microsoft.com/office/drawing/2014/main" id="{468A2728-7A86-4D28-8BD9-ED46F1868F65}"/>
              </a:ext>
            </a:extLst>
          </p:cNvPr>
          <p:cNvSpPr txBox="1">
            <a:spLocks/>
          </p:cNvSpPr>
          <p:nvPr/>
        </p:nvSpPr>
        <p:spPr>
          <a:xfrm>
            <a:off x="8685789" y="46141"/>
            <a:ext cx="449418" cy="238036"/>
          </a:xfrm>
          <a:prstGeom prst="ellipse">
            <a:avLst/>
          </a:prstGeom>
          <a:noFill/>
          <a:ln w="6350" cap="rnd" cmpd="dbl">
            <a:noFill/>
            <a:round/>
          </a:ln>
          <a:effectLst>
            <a:outerShdw blurRad="317500" dir="2700000" algn="ctr">
              <a:srgbClr val="000000">
                <a:alpha val="43000"/>
              </a:srgbClr>
            </a:outerShdw>
          </a:effectLst>
        </p:spPr>
        <p:txBody>
          <a:bodyPr lIns="0" tIns="0" rIns="0" bIns="0">
            <a:spAutoFit/>
          </a:bodyPr>
          <a:lstStyle>
            <a:defPPr>
              <a:defRPr lang="ru-RU"/>
            </a:defPPr>
            <a:lvl1pPr>
              <a:defRPr sz="2800" b="1" cap="all">
                <a:ln w="0"/>
                <a:gradFill flip="none">
                  <a:gsLst>
                    <a:gs pos="0">
                      <a:srgbClr val="629DD1">
                        <a:tint val="75000"/>
                        <a:shade val="75000"/>
                        <a:satMod val="170000"/>
                      </a:srgbClr>
                    </a:gs>
                    <a:gs pos="49000">
                      <a:srgbClr val="629DD1">
                        <a:tint val="88000"/>
                        <a:shade val="65000"/>
                        <a:satMod val="172000"/>
                      </a:srgbClr>
                    </a:gs>
                    <a:gs pos="50000">
                      <a:srgbClr val="629DD1">
                        <a:shade val="65000"/>
                        <a:satMod val="130000"/>
                      </a:srgbClr>
                    </a:gs>
                    <a:gs pos="92000">
                      <a:srgbClr val="629DD1">
                        <a:shade val="50000"/>
                        <a:satMod val="120000"/>
                      </a:srgbClr>
                    </a:gs>
                    <a:gs pos="100000">
                      <a:srgbClr val="629DD1">
                        <a:shade val="48000"/>
                        <a:satMod val="120000"/>
                      </a:srgbClr>
                    </a:gs>
                  </a:gsLst>
                  <a:lin ang="5400000"/>
                </a:gradFill>
                <a:effectLst>
                  <a:reflection blurRad="12700" stA="50000" endPos="50000" dist="5000" dir="5400000" sy="-100000" rotWithShape="0"/>
                </a:effectLst>
              </a:defRPr>
            </a:lvl1pPr>
          </a:lstStyle>
          <a:p>
            <a:pPr algn="ctr">
              <a:defRPr/>
            </a:pPr>
            <a:fld id="{62BA8902-23EE-44B4-B4D8-EB1099D5A16D}" type="slidenum">
              <a:rPr lang="ru-RU" sz="1100" kern="0" cap="none">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rPr>
              <a:pPr algn="ctr">
                <a:defRPr/>
              </a:pPr>
              <a:t>15</a:t>
            </a:fld>
            <a:endParaRPr lang="ru-RU" sz="1100" kern="0" cap="none" dirty="0">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endParaRPr>
          </a:p>
        </p:txBody>
      </p:sp>
      <p:sp>
        <p:nvSpPr>
          <p:cNvPr id="24" name="TextBox 23">
            <a:extLst>
              <a:ext uri="{FF2B5EF4-FFF2-40B4-BE49-F238E27FC236}">
                <a16:creationId xmlns:a16="http://schemas.microsoft.com/office/drawing/2014/main" id="{BF32CA4D-100C-4476-A8BC-4F34999FD2B3}"/>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Отечественные </a:t>
            </a:r>
            <a:r>
              <a:rPr lang="ru-RU" sz="1400" b="1" dirty="0" err="1">
                <a:effectLst>
                  <a:outerShdw blurRad="38100" dist="38100" dir="2700000" algn="tl">
                    <a:srgbClr val="000000">
                      <a:alpha val="43137"/>
                    </a:srgbClr>
                  </a:outerShdw>
                </a:effectLst>
              </a:rPr>
              <a:t>нейропроцессоры</a:t>
            </a:r>
            <a:endParaRPr lang="ru-RU" sz="1400" b="1" dirty="0">
              <a:effectLst>
                <a:outerShdw blurRad="38100" dist="38100" dir="2700000" algn="tl">
                  <a:srgbClr val="000000">
                    <a:alpha val="43137"/>
                  </a:srgbClr>
                </a:outerShdw>
              </a:effectLst>
            </a:endParaRPr>
          </a:p>
        </p:txBody>
      </p:sp>
      <p:sp>
        <p:nvSpPr>
          <p:cNvPr id="5" name="Прямоугольник 4">
            <a:extLst>
              <a:ext uri="{FF2B5EF4-FFF2-40B4-BE49-F238E27FC236}">
                <a16:creationId xmlns:a16="http://schemas.microsoft.com/office/drawing/2014/main" id="{B6563B3C-58A6-41F6-B408-B5072EF49D9F}"/>
              </a:ext>
            </a:extLst>
          </p:cNvPr>
          <p:cNvSpPr/>
          <p:nvPr/>
        </p:nvSpPr>
        <p:spPr>
          <a:xfrm>
            <a:off x="2949144" y="704411"/>
            <a:ext cx="5617773" cy="4100738"/>
          </a:xfrm>
          <a:prstGeom prst="rect">
            <a:avLst/>
          </a:prstGeom>
        </p:spPr>
        <p:txBody>
          <a:bodyPr wrap="square">
            <a:spAutoFit/>
          </a:bodyPr>
          <a:lstStyle/>
          <a:p>
            <a:pPr algn="just" fontAlgn="base"/>
            <a:r>
              <a:rPr lang="en-US" sz="1600" b="1" i="1" dirty="0" err="1">
                <a:solidFill>
                  <a:srgbClr val="000000"/>
                </a:solidFill>
                <a:latin typeface="Cambria" panose="02040503050406030204" pitchFamily="18" charset="0"/>
                <a:ea typeface="Cambria" panose="02040503050406030204" pitchFamily="18" charset="0"/>
              </a:rPr>
              <a:t>Neuromatrix</a:t>
            </a:r>
            <a:r>
              <a:rPr lang="en-US" sz="1600" b="1" i="1" dirty="0">
                <a:solidFill>
                  <a:srgbClr val="000000"/>
                </a:solidFill>
                <a:latin typeface="Cambria" panose="02040503050406030204" pitchFamily="18" charset="0"/>
                <a:ea typeface="Cambria" panose="02040503050406030204" pitchFamily="18" charset="0"/>
              </a:rPr>
              <a:t> NM</a:t>
            </a:r>
            <a:r>
              <a:rPr lang="ru-RU" sz="1600" b="1" i="1" dirty="0">
                <a:solidFill>
                  <a:srgbClr val="000000"/>
                </a:solidFill>
                <a:latin typeface="Cambria" panose="02040503050406030204" pitchFamily="18" charset="0"/>
                <a:ea typeface="Cambria" panose="02040503050406030204" pitchFamily="18" charset="0"/>
              </a:rPr>
              <a:t>6408 компании ЗАО НТЦ Модуль </a:t>
            </a:r>
          </a:p>
          <a:p>
            <a:pPr algn="just" fontAlgn="base"/>
            <a:endParaRPr lang="ru-RU" sz="1600" dirty="0">
              <a:latin typeface="Cambria" panose="02040503050406030204" pitchFamily="18" charset="0"/>
              <a:ea typeface="Cambria" panose="02040503050406030204" pitchFamily="18" charset="0"/>
            </a:endParaRPr>
          </a:p>
          <a:p>
            <a:pPr algn="just">
              <a:lnSpc>
                <a:spcPct val="107000"/>
              </a:lnSpc>
              <a:spcAft>
                <a:spcPts val="800"/>
              </a:spcAft>
            </a:pPr>
            <a:r>
              <a:rPr lang="en-US" sz="1600" b="1" i="1" dirty="0">
                <a:latin typeface="Cambria" panose="02040503050406030204" pitchFamily="18" charset="0"/>
                <a:ea typeface="Cambria" panose="02040503050406030204" pitchFamily="18" charset="0"/>
              </a:rPr>
              <a:t>NM</a:t>
            </a:r>
            <a:r>
              <a:rPr lang="ru-RU" sz="1600" b="1" i="1" dirty="0">
                <a:latin typeface="Cambria" panose="02040503050406030204" pitchFamily="18" charset="0"/>
                <a:ea typeface="Cambria" panose="02040503050406030204" pitchFamily="18" charset="0"/>
              </a:rPr>
              <a:t>6408 </a:t>
            </a:r>
            <a:r>
              <a:rPr lang="ru-RU" sz="1600" dirty="0">
                <a:latin typeface="Cambria" panose="02040503050406030204" pitchFamily="18" charset="0"/>
                <a:ea typeface="Cambria" panose="02040503050406030204" pitchFamily="18" charset="0"/>
              </a:rPr>
              <a:t>был выпущен в 2019 году. Чип </a:t>
            </a:r>
            <a:r>
              <a:rPr lang="en-US" sz="1600" dirty="0">
                <a:latin typeface="Cambria" panose="02040503050406030204" pitchFamily="18" charset="0"/>
                <a:ea typeface="Cambria" panose="02040503050406030204" pitchFamily="18" charset="0"/>
              </a:rPr>
              <a:t>NM</a:t>
            </a:r>
            <a:r>
              <a:rPr lang="ru-RU" sz="1600" dirty="0">
                <a:latin typeface="Cambria" panose="02040503050406030204" pitchFamily="18" charset="0"/>
                <a:ea typeface="Cambria" panose="02040503050406030204" pitchFamily="18" charset="0"/>
              </a:rPr>
              <a:t>6408 представляет собой универсальную платформу, ориентированную на решение задач обработки больших потоков данных в реальном масштабе времени (цифровая обработка сигналов, обработка изображений, навигация, связь, эмуляция нейронных сетей и т.д.). </a:t>
            </a:r>
          </a:p>
          <a:p>
            <a:pPr algn="just">
              <a:lnSpc>
                <a:spcPct val="107000"/>
              </a:lnSpc>
              <a:spcAft>
                <a:spcPts val="800"/>
              </a:spcAft>
            </a:pPr>
            <a:r>
              <a:rPr lang="ru-RU" sz="1600" dirty="0">
                <a:latin typeface="Cambria" panose="02040503050406030204" pitchFamily="18" charset="0"/>
                <a:ea typeface="Cambria" panose="02040503050406030204" pitchFamily="18" charset="0"/>
              </a:rPr>
              <a:t>Содержит четыре кластера, каждый из которых содержит RISC процессор ARM Cortex-A5 и четыре процессорных ядра NMC4, а также 32-х разрядный универсальный управляющий RISC процессор ARM Cortex-A5. На базе </a:t>
            </a:r>
            <a:r>
              <a:rPr lang="en-US" sz="1600" dirty="0">
                <a:latin typeface="Cambria" panose="02040503050406030204" pitchFamily="18" charset="0"/>
                <a:ea typeface="Cambria" panose="02040503050406030204" pitchFamily="18" charset="0"/>
              </a:rPr>
              <a:t>NM</a:t>
            </a:r>
            <a:r>
              <a:rPr lang="ru-RU" sz="1600" dirty="0">
                <a:latin typeface="Cambria" panose="02040503050406030204" pitchFamily="18" charset="0"/>
                <a:ea typeface="Cambria" panose="02040503050406030204" pitchFamily="18" charset="0"/>
              </a:rPr>
              <a:t>6408 построен серверный нейросетевой вычислитель МС127.05. Рабочая частота ядер </a:t>
            </a:r>
            <a:r>
              <a:rPr lang="en-US" sz="1600" dirty="0">
                <a:latin typeface="Cambria" panose="02040503050406030204" pitchFamily="18" charset="0"/>
                <a:ea typeface="Cambria" panose="02040503050406030204" pitchFamily="18" charset="0"/>
              </a:rPr>
              <a:t>NM</a:t>
            </a:r>
            <a:r>
              <a:rPr lang="ru-RU" sz="1600" dirty="0">
                <a:latin typeface="Cambria" panose="02040503050406030204" pitchFamily="18" charset="0"/>
                <a:ea typeface="Cambria" panose="02040503050406030204" pitchFamily="18" charset="0"/>
              </a:rPr>
              <a:t>6408 – 1 ГГц. Спроектирован и изготовлен по технологии 28 нм.</a:t>
            </a:r>
            <a:endParaRPr lang="ru-RU" sz="16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502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Рисунок 45">
            <a:extLst>
              <a:ext uri="{FF2B5EF4-FFF2-40B4-BE49-F238E27FC236}">
                <a16:creationId xmlns:a16="http://schemas.microsoft.com/office/drawing/2014/main" id="{2471CD1F-E04A-4F8E-8C67-3ADCAB58C3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252" y="557978"/>
            <a:ext cx="1206997" cy="198067"/>
          </a:xfrm>
          <a:prstGeom prst="rect">
            <a:avLst/>
          </a:prstGeom>
        </p:spPr>
      </p:pic>
      <p:pic>
        <p:nvPicPr>
          <p:cNvPr id="7" name="Рисунок 6">
            <a:extLst>
              <a:ext uri="{FF2B5EF4-FFF2-40B4-BE49-F238E27FC236}">
                <a16:creationId xmlns:a16="http://schemas.microsoft.com/office/drawing/2014/main" id="{95B4DBD4-1CB5-4717-97E1-1C8B1714A62B}"/>
              </a:ext>
            </a:extLst>
          </p:cNvPr>
          <p:cNvPicPr>
            <a:picLocks noChangeAspect="1"/>
          </p:cNvPicPr>
          <p:nvPr/>
        </p:nvPicPr>
        <p:blipFill>
          <a:blip r:embed="rId4"/>
          <a:stretch>
            <a:fillRect/>
          </a:stretch>
        </p:blipFill>
        <p:spPr>
          <a:xfrm>
            <a:off x="1415329" y="837275"/>
            <a:ext cx="1118968" cy="1357894"/>
          </a:xfrm>
          <a:prstGeom prst="rect">
            <a:avLst/>
          </a:prstGeom>
        </p:spPr>
      </p:pic>
      <p:pic>
        <p:nvPicPr>
          <p:cNvPr id="30" name="Рисунок 29">
            <a:extLst>
              <a:ext uri="{FF2B5EF4-FFF2-40B4-BE49-F238E27FC236}">
                <a16:creationId xmlns:a16="http://schemas.microsoft.com/office/drawing/2014/main" id="{F5332341-E97E-4A45-B9CD-A6F3E58B653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9493"/>
          <a:stretch/>
        </p:blipFill>
        <p:spPr>
          <a:xfrm>
            <a:off x="274912" y="852280"/>
            <a:ext cx="1294343" cy="1329164"/>
          </a:xfrm>
          <a:prstGeom prst="rect">
            <a:avLst/>
          </a:prstGeom>
        </p:spPr>
      </p:pic>
      <p:sp>
        <p:nvSpPr>
          <p:cNvPr id="54" name="TextBox 53">
            <a:extLst>
              <a:ext uri="{FF2B5EF4-FFF2-40B4-BE49-F238E27FC236}">
                <a16:creationId xmlns:a16="http://schemas.microsoft.com/office/drawing/2014/main" id="{4F02CF87-C1C1-4D19-9BDB-A635289B2BA6}"/>
              </a:ext>
            </a:extLst>
          </p:cNvPr>
          <p:cNvSpPr txBox="1"/>
          <p:nvPr/>
        </p:nvSpPr>
        <p:spPr>
          <a:xfrm>
            <a:off x="240422" y="2195168"/>
            <a:ext cx="2167219" cy="2700739"/>
          </a:xfrm>
          <a:prstGeom prst="rect">
            <a:avLst/>
          </a:prstGeom>
          <a:noFill/>
        </p:spPr>
        <p:txBody>
          <a:bodyPr wrap="square">
            <a:spAutoFit/>
          </a:bodyPr>
          <a:lstStyle/>
          <a:p>
            <a:r>
              <a:rPr lang="en-US" sz="1050" b="1" dirty="0" err="1">
                <a:latin typeface="Times New Roman" panose="02020603050405020304" pitchFamily="18" charset="0"/>
                <a:cs typeface="Times New Roman" panose="02020603050405020304" pitchFamily="18" charset="0"/>
              </a:rPr>
              <a:t>Robodeus</a:t>
            </a:r>
            <a:endParaRPr lang="en-US" sz="1050" b="1" dirty="0">
              <a:latin typeface="Times New Roman" panose="02020603050405020304" pitchFamily="18" charset="0"/>
              <a:cs typeface="Times New Roman" panose="02020603050405020304" pitchFamily="18" charset="0"/>
            </a:endParaRPr>
          </a:p>
          <a:p>
            <a:endParaRPr lang="ru-RU" sz="1050" b="1" dirty="0">
              <a:latin typeface="Times New Roman" panose="02020603050405020304" pitchFamily="18" charset="0"/>
              <a:cs typeface="Times New Roman" panose="02020603050405020304" pitchFamily="18" charset="0"/>
            </a:endParaRPr>
          </a:p>
          <a:p>
            <a:r>
              <a:rPr lang="ru-RU" sz="1050" b="1" dirty="0">
                <a:latin typeface="Times New Roman" panose="02020603050405020304" pitchFamily="18" charset="0"/>
                <a:cs typeface="Times New Roman" panose="02020603050405020304" pitchFamily="18" charset="0"/>
              </a:rPr>
              <a:t>Решаемые задачи:</a:t>
            </a:r>
          </a:p>
          <a:p>
            <a:endParaRPr lang="ru-RU" sz="1050" dirty="0">
              <a:latin typeface="Times New Roman" panose="02020603050405020304" pitchFamily="18" charset="0"/>
              <a:cs typeface="Times New Roman" panose="02020603050405020304" pitchFamily="18" charset="0"/>
            </a:endParaRPr>
          </a:p>
          <a:p>
            <a:r>
              <a:rPr lang="ru-RU" sz="1050" dirty="0">
                <a:latin typeface="Times New Roman" panose="02020603050405020304" pitchFamily="18" charset="0"/>
                <a:cs typeface="Times New Roman" panose="02020603050405020304" pitchFamily="18" charset="0"/>
              </a:rPr>
              <a:t>Построение высокопроизводительных систем обработки данных для обучения нейронных сетей в прикладных применениях искусственного интеллекта.</a:t>
            </a:r>
          </a:p>
          <a:p>
            <a:endParaRPr lang="ru-RU" sz="1050" dirty="0">
              <a:latin typeface="Times New Roman" panose="02020603050405020304" pitchFamily="18" charset="0"/>
              <a:cs typeface="Times New Roman" panose="02020603050405020304" pitchFamily="18" charset="0"/>
            </a:endParaRPr>
          </a:p>
          <a:p>
            <a:pPr defTabSz="193247">
              <a:defRPr/>
            </a:pPr>
            <a:r>
              <a:rPr lang="ru-RU" sz="1050" dirty="0">
                <a:latin typeface="Times New Roman" panose="02020603050405020304" pitchFamily="18" charset="0"/>
                <a:cs typeface="Times New Roman" panose="02020603050405020304" pitchFamily="18" charset="0"/>
              </a:rPr>
              <a:t>ДАТЫ ВЫПУСКА:</a:t>
            </a:r>
          </a:p>
          <a:p>
            <a:pPr defTabSz="193247">
              <a:defRPr/>
            </a:pPr>
            <a:r>
              <a:rPr lang="ru-RU" sz="1050" dirty="0">
                <a:latin typeface="Times New Roman" panose="02020603050405020304" pitchFamily="18" charset="0"/>
                <a:cs typeface="Times New Roman" panose="02020603050405020304" pitchFamily="18" charset="0"/>
              </a:rPr>
              <a:t>январь 2021 – процессор</a:t>
            </a:r>
          </a:p>
          <a:p>
            <a:pPr defTabSz="193247">
              <a:defRPr/>
            </a:pPr>
            <a:r>
              <a:rPr lang="ru-RU" sz="1050" dirty="0">
                <a:latin typeface="Times New Roman" panose="02020603050405020304" pitchFamily="18" charset="0"/>
                <a:cs typeface="Times New Roman" panose="02020603050405020304" pitchFamily="18" charset="0"/>
              </a:rPr>
              <a:t>апрель 2021 – </a:t>
            </a:r>
            <a:r>
              <a:rPr lang="ru-RU" sz="1050" dirty="0" err="1">
                <a:latin typeface="Times New Roman" panose="02020603050405020304" pitchFamily="18" charset="0"/>
                <a:cs typeface="Times New Roman" panose="02020603050405020304" pitchFamily="18" charset="0"/>
              </a:rPr>
              <a:t>нейросетевые</a:t>
            </a:r>
            <a:r>
              <a:rPr lang="ru-RU" sz="1050" dirty="0">
                <a:latin typeface="Times New Roman" panose="02020603050405020304" pitchFamily="18" charset="0"/>
                <a:cs typeface="Times New Roman" panose="02020603050405020304" pitchFamily="18" charset="0"/>
              </a:rPr>
              <a:t> ускорители на базе процессора</a:t>
            </a:r>
          </a:p>
          <a:p>
            <a:pPr algn="ctr"/>
            <a:endParaRPr lang="ru-RU" sz="1200" dirty="0"/>
          </a:p>
        </p:txBody>
      </p:sp>
      <p:sp>
        <p:nvSpPr>
          <p:cNvPr id="24" name="TextBox 23">
            <a:extLst>
              <a:ext uri="{FF2B5EF4-FFF2-40B4-BE49-F238E27FC236}">
                <a16:creationId xmlns:a16="http://schemas.microsoft.com/office/drawing/2014/main" id="{BF32CA4D-100C-4476-A8BC-4F34999FD2B3}"/>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Отечественные </a:t>
            </a:r>
            <a:r>
              <a:rPr lang="ru-RU" sz="1400" b="1" dirty="0" err="1">
                <a:effectLst>
                  <a:outerShdw blurRad="38100" dist="38100" dir="2700000" algn="tl">
                    <a:srgbClr val="000000">
                      <a:alpha val="43137"/>
                    </a:srgbClr>
                  </a:outerShdw>
                </a:effectLst>
              </a:rPr>
              <a:t>нейропроцессоры</a:t>
            </a:r>
            <a:endParaRPr lang="ru-RU" sz="1400" b="1" dirty="0">
              <a:effectLst>
                <a:outerShdw blurRad="38100" dist="38100" dir="2700000" algn="tl">
                  <a:srgbClr val="000000">
                    <a:alpha val="43137"/>
                  </a:srgbClr>
                </a:outerShdw>
              </a:effectLst>
            </a:endParaRPr>
          </a:p>
        </p:txBody>
      </p:sp>
      <p:sp>
        <p:nvSpPr>
          <p:cNvPr id="4" name="Прямоугольник 3">
            <a:extLst>
              <a:ext uri="{FF2B5EF4-FFF2-40B4-BE49-F238E27FC236}">
                <a16:creationId xmlns:a16="http://schemas.microsoft.com/office/drawing/2014/main" id="{3598610E-0E69-4183-BD58-CD3032E162A6}"/>
              </a:ext>
            </a:extLst>
          </p:cNvPr>
          <p:cNvSpPr/>
          <p:nvPr/>
        </p:nvSpPr>
        <p:spPr>
          <a:xfrm>
            <a:off x="2760156" y="756045"/>
            <a:ext cx="6143422" cy="3785652"/>
          </a:xfrm>
          <a:prstGeom prst="rect">
            <a:avLst/>
          </a:prstGeom>
        </p:spPr>
        <p:txBody>
          <a:bodyPr wrap="square">
            <a:spAutoFit/>
          </a:bodyPr>
          <a:lstStyle/>
          <a:p>
            <a:pPr algn="just" fontAlgn="base"/>
            <a:r>
              <a:rPr lang="en-US" sz="1600" b="1" i="1" dirty="0" err="1">
                <a:solidFill>
                  <a:srgbClr val="000000"/>
                </a:solidFill>
                <a:latin typeface="Cambria" panose="02040503050406030204" pitchFamily="18" charset="0"/>
                <a:ea typeface="Times New Roman" panose="02020603050405020304" pitchFamily="18" charset="0"/>
              </a:rPr>
              <a:t>RoboDeus</a:t>
            </a:r>
            <a:r>
              <a:rPr lang="en-US" sz="1600" b="1" i="1" dirty="0">
                <a:solidFill>
                  <a:srgbClr val="000000"/>
                </a:solidFill>
                <a:latin typeface="Cambria" panose="02040503050406030204" pitchFamily="18" charset="0"/>
                <a:ea typeface="Times New Roman" panose="02020603050405020304" pitchFamily="18" charset="0"/>
              </a:rPr>
              <a:t> </a:t>
            </a:r>
            <a:r>
              <a:rPr lang="ru-RU" sz="1600" b="1" i="1" dirty="0">
                <a:solidFill>
                  <a:srgbClr val="000000"/>
                </a:solidFill>
                <a:latin typeface="Cambria" panose="02040503050406030204" pitchFamily="18" charset="0"/>
                <a:ea typeface="Times New Roman" panose="02020603050405020304" pitchFamily="18" charset="0"/>
              </a:rPr>
              <a:t>компании АО НПЦ Элвис</a:t>
            </a:r>
            <a:endParaRPr lang="ru-RU" sz="1600" dirty="0">
              <a:latin typeface="Times New Roman" panose="02020603050405020304" pitchFamily="18" charset="0"/>
              <a:ea typeface="Times New Roman" panose="02020603050405020304" pitchFamily="18" charset="0"/>
            </a:endParaRPr>
          </a:p>
          <a:p>
            <a:pPr algn="just" fontAlgn="base"/>
            <a:r>
              <a:rPr lang="ru-RU" sz="1600" dirty="0">
                <a:solidFill>
                  <a:srgbClr val="000000"/>
                </a:solidFill>
                <a:latin typeface="Cambria" panose="02040503050406030204" pitchFamily="18" charset="0"/>
                <a:ea typeface="Times New Roman" panose="02020603050405020304" pitchFamily="18" charset="0"/>
              </a:rPr>
              <a:t>Микросхема </a:t>
            </a:r>
            <a:r>
              <a:rPr lang="ru-RU" sz="1600" dirty="0" err="1">
                <a:solidFill>
                  <a:srgbClr val="000000"/>
                </a:solidFill>
                <a:latin typeface="Cambria" panose="02040503050406030204" pitchFamily="18" charset="0"/>
                <a:ea typeface="Times New Roman" panose="02020603050405020304" pitchFamily="18" charset="0"/>
              </a:rPr>
              <a:t>RoboDeus</a:t>
            </a:r>
            <a:r>
              <a:rPr lang="ru-RU" sz="1600" dirty="0">
                <a:solidFill>
                  <a:srgbClr val="000000"/>
                </a:solidFill>
                <a:latin typeface="Cambria" panose="02040503050406030204" pitchFamily="18" charset="0"/>
                <a:ea typeface="Times New Roman" panose="02020603050405020304" pitchFamily="18" charset="0"/>
              </a:rPr>
              <a:t> (2021 г. выпуска) представляет собой </a:t>
            </a:r>
            <a:r>
              <a:rPr lang="en-US" sz="1600" dirty="0">
                <a:solidFill>
                  <a:srgbClr val="000000"/>
                </a:solidFill>
                <a:latin typeface="Cambria" panose="02040503050406030204" pitchFamily="18" charset="0"/>
                <a:ea typeface="Times New Roman" panose="02020603050405020304" pitchFamily="18" charset="0"/>
              </a:rPr>
              <a:t>SoC</a:t>
            </a:r>
            <a:r>
              <a:rPr lang="ru-RU" sz="1600" dirty="0">
                <a:solidFill>
                  <a:srgbClr val="000000"/>
                </a:solidFill>
                <a:latin typeface="Cambria" panose="02040503050406030204" pitchFamily="18" charset="0"/>
                <a:ea typeface="Times New Roman" panose="02020603050405020304" pitchFamily="18" charset="0"/>
              </a:rPr>
              <a:t> многоядерного микропроцессора для нового поколения оборудования с поддержкой видеоаналитики. Микросхема может использоваться в когнитивных серверах, в задачах обучения нейронных сетей, автономных робототехнических комплексах и мультимедийных приложениях.</a:t>
            </a:r>
            <a:endParaRPr lang="ru-RU" sz="1600" dirty="0">
              <a:latin typeface="Times New Roman" panose="02020603050405020304" pitchFamily="18" charset="0"/>
              <a:ea typeface="Times New Roman" panose="02020603050405020304" pitchFamily="18" charset="0"/>
            </a:endParaRPr>
          </a:p>
          <a:p>
            <a:pPr algn="just" fontAlgn="base"/>
            <a:endParaRPr lang="ru-RU" sz="1600" dirty="0">
              <a:solidFill>
                <a:srgbClr val="000000"/>
              </a:solidFill>
              <a:latin typeface="Cambria" panose="02040503050406030204" pitchFamily="18" charset="0"/>
              <a:ea typeface="Times New Roman" panose="02020603050405020304" pitchFamily="18" charset="0"/>
            </a:endParaRPr>
          </a:p>
          <a:p>
            <a:pPr algn="just" fontAlgn="base"/>
            <a:r>
              <a:rPr lang="ru-RU" sz="1600" dirty="0">
                <a:solidFill>
                  <a:srgbClr val="000000"/>
                </a:solidFill>
                <a:latin typeface="Cambria" panose="02040503050406030204" pitchFamily="18" charset="0"/>
                <a:ea typeface="Times New Roman" panose="02020603050405020304" pitchFamily="18" charset="0"/>
              </a:rPr>
              <a:t>Высокопроизводительная микропроцессорная </a:t>
            </a:r>
            <a:r>
              <a:rPr lang="en-US" sz="1600" dirty="0">
                <a:solidFill>
                  <a:srgbClr val="000000"/>
                </a:solidFill>
                <a:latin typeface="Cambria" panose="02040503050406030204" pitchFamily="18" charset="0"/>
                <a:ea typeface="Times New Roman" panose="02020603050405020304" pitchFamily="18" charset="0"/>
              </a:rPr>
              <a:t>SoC</a:t>
            </a:r>
            <a:r>
              <a:rPr lang="ru-RU" sz="1600" dirty="0">
                <a:solidFill>
                  <a:srgbClr val="000000"/>
                </a:solidFill>
                <a:latin typeface="Cambria" panose="02040503050406030204" pitchFamily="18" charset="0"/>
                <a:ea typeface="Times New Roman" panose="02020603050405020304" pitchFamily="18" charset="0"/>
              </a:rPr>
              <a:t> 1892ВМ248 </a:t>
            </a:r>
            <a:r>
              <a:rPr lang="ru-RU" sz="1600" dirty="0" err="1">
                <a:solidFill>
                  <a:srgbClr val="000000"/>
                </a:solidFill>
                <a:latin typeface="Cambria" panose="02040503050406030204" pitchFamily="18" charset="0"/>
                <a:ea typeface="Times New Roman" panose="02020603050405020304" pitchFamily="18" charset="0"/>
              </a:rPr>
              <a:t>RoboDeus</a:t>
            </a:r>
            <a:r>
              <a:rPr lang="ru-RU" sz="1600" dirty="0">
                <a:solidFill>
                  <a:srgbClr val="000000"/>
                </a:solidFill>
                <a:latin typeface="Cambria" panose="02040503050406030204" pitchFamily="18" charset="0"/>
                <a:ea typeface="Times New Roman" panose="02020603050405020304" pitchFamily="18" charset="0"/>
              </a:rPr>
              <a:t> изготавливается по технологии 16 нм и включает 8-ядерный когерентный кластер CPU MIPS64, кластер на базе 16 DSP-ядер ELcore-50, 4 графических ядра </a:t>
            </a:r>
            <a:r>
              <a:rPr lang="ru-RU" sz="1600" dirty="0" err="1">
                <a:solidFill>
                  <a:srgbClr val="000000"/>
                </a:solidFill>
                <a:latin typeface="Cambria" panose="02040503050406030204" pitchFamily="18" charset="0"/>
                <a:ea typeface="Times New Roman" panose="02020603050405020304" pitchFamily="18" charset="0"/>
              </a:rPr>
              <a:t>PowerVR</a:t>
            </a:r>
            <a:r>
              <a:rPr lang="ru-RU" sz="1600" dirty="0">
                <a:solidFill>
                  <a:srgbClr val="000000"/>
                </a:solidFill>
                <a:latin typeface="Cambria" panose="02040503050406030204" pitchFamily="18" charset="0"/>
                <a:ea typeface="Times New Roman" panose="02020603050405020304" pitchFamily="18" charset="0"/>
              </a:rPr>
              <a:t> Series8XT, кодеки HEVC/H.264, навигационное ядро с поддержкой ГЛОНАСС/GPS/</a:t>
            </a:r>
            <a:r>
              <a:rPr lang="ru-RU" sz="1600" dirty="0" err="1">
                <a:solidFill>
                  <a:srgbClr val="000000"/>
                </a:solidFill>
                <a:latin typeface="Cambria" panose="02040503050406030204" pitchFamily="18" charset="0"/>
                <a:ea typeface="Times New Roman" panose="02020603050405020304" pitchFamily="18" charset="0"/>
              </a:rPr>
              <a:t>BeiDou</a:t>
            </a:r>
            <a:r>
              <a:rPr lang="ru-RU" sz="1600" dirty="0">
                <a:solidFill>
                  <a:srgbClr val="000000"/>
                </a:solidFill>
                <a:latin typeface="Cambria" panose="02040503050406030204" pitchFamily="18" charset="0"/>
                <a:ea typeface="Times New Roman" panose="02020603050405020304" pitchFamily="18" charset="0"/>
              </a:rPr>
              <a:t>/GALILEO и встроенные порты ввода/вывода.</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997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Рисунок 54">
            <a:extLst>
              <a:ext uri="{FF2B5EF4-FFF2-40B4-BE49-F238E27FC236}">
                <a16:creationId xmlns:a16="http://schemas.microsoft.com/office/drawing/2014/main" id="{63F6D738-E58D-4C69-90E7-F0A45D19C0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825" y="552826"/>
            <a:ext cx="480674" cy="511552"/>
          </a:xfrm>
          <a:prstGeom prst="rect">
            <a:avLst/>
          </a:prstGeom>
        </p:spPr>
      </p:pic>
      <p:sp>
        <p:nvSpPr>
          <p:cNvPr id="56" name="Прямоугольник 55">
            <a:extLst>
              <a:ext uri="{FF2B5EF4-FFF2-40B4-BE49-F238E27FC236}">
                <a16:creationId xmlns:a16="http://schemas.microsoft.com/office/drawing/2014/main" id="{CF7A230B-A964-4A57-BEA5-6D55A2DD49FF}"/>
              </a:ext>
            </a:extLst>
          </p:cNvPr>
          <p:cNvSpPr/>
          <p:nvPr/>
        </p:nvSpPr>
        <p:spPr>
          <a:xfrm>
            <a:off x="127751" y="2304261"/>
            <a:ext cx="1948614" cy="2839239"/>
          </a:xfrm>
          <a:prstGeom prst="rect">
            <a:avLst/>
          </a:prstGeom>
        </p:spPr>
        <p:txBody>
          <a:bodyPr wrap="square">
            <a:spAutoFit/>
          </a:bodyPr>
          <a:lstStyle/>
          <a:p>
            <a:pPr defTabSz="193247">
              <a:defRPr/>
            </a:pPr>
            <a:r>
              <a:rPr lang="en-US" sz="1050" b="1" dirty="0">
                <a:latin typeface="Times New Roman" panose="02020603050405020304" pitchFamily="18" charset="0"/>
                <a:cs typeface="Times New Roman" panose="02020603050405020304" pitchFamily="18" charset="0"/>
              </a:rPr>
              <a:t>IVA TPU</a:t>
            </a:r>
          </a:p>
          <a:p>
            <a:pPr defTabSz="193247">
              <a:defRPr/>
            </a:pPr>
            <a:endParaRPr lang="en-US" sz="1050" b="1" dirty="0">
              <a:latin typeface="Times New Roman" panose="02020603050405020304" pitchFamily="18" charset="0"/>
              <a:cs typeface="Times New Roman" panose="02020603050405020304" pitchFamily="18" charset="0"/>
            </a:endParaRPr>
          </a:p>
          <a:p>
            <a:pPr defTabSz="193247">
              <a:defRPr/>
            </a:pPr>
            <a:r>
              <a:rPr lang="ru-RU" sz="1050" b="1" dirty="0">
                <a:latin typeface="Times New Roman" panose="02020603050405020304" pitchFamily="18" charset="0"/>
                <a:cs typeface="Times New Roman" panose="02020603050405020304" pitchFamily="18" charset="0"/>
              </a:rPr>
              <a:t>Решаемые задачи</a:t>
            </a:r>
            <a:r>
              <a:rPr lang="ru-RU" sz="1050" dirty="0">
                <a:latin typeface="Times New Roman" panose="02020603050405020304" pitchFamily="18" charset="0"/>
                <a:cs typeface="Times New Roman" panose="02020603050405020304" pitchFamily="18" charset="0"/>
              </a:rPr>
              <a:t>:</a:t>
            </a:r>
          </a:p>
          <a:p>
            <a:pPr defTabSz="193247">
              <a:defRPr/>
            </a:pPr>
            <a:endParaRPr lang="ru-RU" sz="1050" dirty="0">
              <a:latin typeface="Times New Roman" panose="02020603050405020304" pitchFamily="18" charset="0"/>
              <a:cs typeface="Times New Roman" panose="02020603050405020304" pitchFamily="18" charset="0"/>
            </a:endParaRPr>
          </a:p>
          <a:p>
            <a:pPr marL="176213" indent="-176213" defTabSz="193247">
              <a:buFont typeface="Arial" panose="020B0604020202020204" pitchFamily="34" charset="0"/>
              <a:buChar char="•"/>
              <a:defRPr/>
            </a:pPr>
            <a:r>
              <a:rPr lang="ru-RU" sz="1050" dirty="0">
                <a:latin typeface="Times New Roman" panose="02020603050405020304" pitchFamily="18" charset="0"/>
                <a:cs typeface="Times New Roman" panose="02020603050405020304" pitchFamily="18" charset="0"/>
              </a:rPr>
              <a:t>Задачи компьютерного зрения, распознавание лиц и объектов;</a:t>
            </a:r>
          </a:p>
          <a:p>
            <a:pPr marL="176213" indent="-176213" defTabSz="193247">
              <a:buFont typeface="Arial" panose="020B0604020202020204" pitchFamily="34" charset="0"/>
              <a:buChar char="•"/>
              <a:defRPr/>
            </a:pPr>
            <a:r>
              <a:rPr lang="ru-RU" sz="1050" dirty="0">
                <a:latin typeface="Times New Roman" panose="02020603050405020304" pitchFamily="18" charset="0"/>
                <a:cs typeface="Times New Roman" panose="02020603050405020304" pitchFamily="18" charset="0"/>
              </a:rPr>
              <a:t>Обработка и улучшение качества видео;</a:t>
            </a:r>
          </a:p>
          <a:p>
            <a:pPr marL="176213" indent="-176213" defTabSz="193247">
              <a:buFont typeface="Arial" panose="020B0604020202020204" pitchFamily="34" charset="0"/>
              <a:buChar char="•"/>
              <a:defRPr/>
            </a:pPr>
            <a:r>
              <a:rPr lang="ru-RU" sz="1050" dirty="0">
                <a:latin typeface="Times New Roman" panose="02020603050405020304" pitchFamily="18" charset="0"/>
                <a:cs typeface="Times New Roman" panose="02020603050405020304" pitchFamily="18" charset="0"/>
              </a:rPr>
              <a:t>Рекомендательные системы.</a:t>
            </a:r>
          </a:p>
          <a:p>
            <a:pPr defTabSz="193247">
              <a:defRPr/>
            </a:pPr>
            <a:endParaRPr lang="ru-RU" sz="1050" dirty="0">
              <a:latin typeface="Times New Roman" panose="02020603050405020304" pitchFamily="18" charset="0"/>
              <a:cs typeface="Times New Roman" panose="02020603050405020304" pitchFamily="18" charset="0"/>
            </a:endParaRPr>
          </a:p>
          <a:p>
            <a:pPr defTabSz="193247">
              <a:defRPr/>
            </a:pPr>
            <a:r>
              <a:rPr lang="ru-RU" sz="1050" dirty="0">
                <a:latin typeface="Times New Roman" panose="02020603050405020304" pitchFamily="18" charset="0"/>
                <a:cs typeface="Times New Roman" panose="02020603050405020304" pitchFamily="18" charset="0"/>
              </a:rPr>
              <a:t>ДАТЫ ВЫПУСКА:</a:t>
            </a:r>
          </a:p>
          <a:p>
            <a:pPr defTabSz="193247">
              <a:defRPr/>
            </a:pPr>
            <a:r>
              <a:rPr lang="ru-RU" sz="1050" dirty="0">
                <a:latin typeface="Times New Roman" panose="02020603050405020304" pitchFamily="18" charset="0"/>
                <a:cs typeface="Times New Roman" panose="02020603050405020304" pitchFamily="18" charset="0"/>
              </a:rPr>
              <a:t>апрель 2021 – процессор</a:t>
            </a:r>
          </a:p>
          <a:p>
            <a:pPr defTabSz="193247">
              <a:defRPr/>
            </a:pPr>
            <a:r>
              <a:rPr lang="ru-RU" sz="1050" dirty="0">
                <a:latin typeface="Times New Roman" panose="02020603050405020304" pitchFamily="18" charset="0"/>
                <a:cs typeface="Times New Roman" panose="02020603050405020304" pitchFamily="18" charset="0"/>
              </a:rPr>
              <a:t>июнь 2021 – </a:t>
            </a:r>
            <a:r>
              <a:rPr lang="ru-RU" sz="1050" dirty="0" err="1">
                <a:latin typeface="Times New Roman" panose="02020603050405020304" pitchFamily="18" charset="0"/>
                <a:cs typeface="Times New Roman" panose="02020603050405020304" pitchFamily="18" charset="0"/>
              </a:rPr>
              <a:t>нейросетевые</a:t>
            </a:r>
            <a:r>
              <a:rPr lang="ru-RU" sz="1050" dirty="0">
                <a:latin typeface="Times New Roman" panose="02020603050405020304" pitchFamily="18" charset="0"/>
                <a:cs typeface="Times New Roman" panose="02020603050405020304" pitchFamily="18" charset="0"/>
              </a:rPr>
              <a:t> ускорители на базе процессора</a:t>
            </a:r>
          </a:p>
          <a:p>
            <a:pPr defTabSz="193247">
              <a:defRPr/>
            </a:pPr>
            <a:endParaRPr lang="ru-RU" sz="1050" dirty="0">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7D050238-6A93-4C5A-89B2-4C704F66251F}"/>
              </a:ext>
            </a:extLst>
          </p:cNvPr>
          <p:cNvPicPr>
            <a:picLocks noChangeAspect="1"/>
          </p:cNvPicPr>
          <p:nvPr/>
        </p:nvPicPr>
        <p:blipFill>
          <a:blip r:embed="rId4"/>
          <a:stretch>
            <a:fillRect/>
          </a:stretch>
        </p:blipFill>
        <p:spPr>
          <a:xfrm>
            <a:off x="238023" y="1242654"/>
            <a:ext cx="1707919" cy="988669"/>
          </a:xfrm>
          <a:prstGeom prst="rect">
            <a:avLst/>
          </a:prstGeom>
        </p:spPr>
      </p:pic>
      <p:sp>
        <p:nvSpPr>
          <p:cNvPr id="24" name="TextBox 23">
            <a:extLst>
              <a:ext uri="{FF2B5EF4-FFF2-40B4-BE49-F238E27FC236}">
                <a16:creationId xmlns:a16="http://schemas.microsoft.com/office/drawing/2014/main" id="{BF32CA4D-100C-4476-A8BC-4F34999FD2B3}"/>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Отечественные </a:t>
            </a:r>
            <a:r>
              <a:rPr lang="ru-RU" sz="1400" b="1" dirty="0" err="1">
                <a:effectLst>
                  <a:outerShdw blurRad="38100" dist="38100" dir="2700000" algn="tl">
                    <a:srgbClr val="000000">
                      <a:alpha val="43137"/>
                    </a:srgbClr>
                  </a:outerShdw>
                </a:effectLst>
              </a:rPr>
              <a:t>нейропроцессоры</a:t>
            </a:r>
            <a:endParaRPr lang="ru-RU" sz="1400" b="1" dirty="0">
              <a:effectLst>
                <a:outerShdw blurRad="38100" dist="38100" dir="2700000" algn="tl">
                  <a:srgbClr val="000000">
                    <a:alpha val="43137"/>
                  </a:srgbClr>
                </a:outerShdw>
              </a:effectLst>
            </a:endParaRPr>
          </a:p>
        </p:txBody>
      </p:sp>
      <p:sp>
        <p:nvSpPr>
          <p:cNvPr id="4" name="Прямоугольник 3">
            <a:extLst>
              <a:ext uri="{FF2B5EF4-FFF2-40B4-BE49-F238E27FC236}">
                <a16:creationId xmlns:a16="http://schemas.microsoft.com/office/drawing/2014/main" id="{C1F071D5-F819-4E91-BB72-5682C9481484}"/>
              </a:ext>
            </a:extLst>
          </p:cNvPr>
          <p:cNvSpPr/>
          <p:nvPr/>
        </p:nvSpPr>
        <p:spPr>
          <a:xfrm>
            <a:off x="2359152" y="678924"/>
            <a:ext cx="6409944" cy="3293209"/>
          </a:xfrm>
          <a:prstGeom prst="rect">
            <a:avLst/>
          </a:prstGeom>
        </p:spPr>
        <p:txBody>
          <a:bodyPr wrap="square">
            <a:spAutoFit/>
          </a:bodyPr>
          <a:lstStyle/>
          <a:p>
            <a:pPr algn="just" fontAlgn="base"/>
            <a:r>
              <a:rPr lang="en-US" sz="1600" b="1" i="1" dirty="0">
                <a:solidFill>
                  <a:srgbClr val="000000"/>
                </a:solidFill>
                <a:latin typeface="Cambria" panose="02040503050406030204" pitchFamily="18" charset="0"/>
                <a:ea typeface="Times New Roman" panose="02020603050405020304" pitchFamily="18" charset="0"/>
              </a:rPr>
              <a:t>IVA TPU</a:t>
            </a:r>
            <a:r>
              <a:rPr lang="ru-RU" sz="1600" b="1" i="1" dirty="0">
                <a:solidFill>
                  <a:srgbClr val="000000"/>
                </a:solidFill>
                <a:latin typeface="Cambria" panose="02040503050406030204" pitchFamily="18" charset="0"/>
                <a:ea typeface="Times New Roman" panose="02020603050405020304" pitchFamily="18" charset="0"/>
              </a:rPr>
              <a:t> ГК «</a:t>
            </a:r>
            <a:r>
              <a:rPr lang="ru-RU" sz="1600" b="1" i="1" dirty="0" err="1">
                <a:solidFill>
                  <a:srgbClr val="000000"/>
                </a:solidFill>
                <a:latin typeface="Cambria" panose="02040503050406030204" pitchFamily="18" charset="0"/>
                <a:ea typeface="Times New Roman" panose="02020603050405020304" pitchFamily="18" charset="0"/>
              </a:rPr>
              <a:t>ХайТэк</a:t>
            </a:r>
            <a:r>
              <a:rPr lang="ru-RU" sz="1600" b="1" i="1" dirty="0">
                <a:solidFill>
                  <a:srgbClr val="000000"/>
                </a:solidFill>
                <a:latin typeface="Cambria" panose="02040503050406030204" pitchFamily="18" charset="0"/>
                <a:ea typeface="Times New Roman" panose="02020603050405020304" pitchFamily="18" charset="0"/>
              </a:rPr>
              <a:t>»</a:t>
            </a:r>
          </a:p>
          <a:p>
            <a:pPr algn="just" fontAlgn="base"/>
            <a:endParaRPr lang="ru-RU" sz="1600" dirty="0">
              <a:latin typeface="Times New Roman" panose="02020603050405020304" pitchFamily="18" charset="0"/>
              <a:ea typeface="Times New Roman" panose="02020603050405020304" pitchFamily="18" charset="0"/>
            </a:endParaRPr>
          </a:p>
          <a:p>
            <a:pPr algn="just" fontAlgn="t"/>
            <a:r>
              <a:rPr lang="ru-RU" sz="1600" dirty="0">
                <a:latin typeface="Cambria" panose="02040503050406030204" pitchFamily="18" charset="0"/>
                <a:ea typeface="Times New Roman" panose="02020603050405020304" pitchFamily="18" charset="0"/>
                <a:cs typeface="Times New Roman" panose="02020603050405020304" pitchFamily="18" charset="0"/>
              </a:rPr>
              <a:t>Специализированный процессор </a:t>
            </a:r>
            <a:r>
              <a:rPr lang="en-US" sz="1600" dirty="0">
                <a:latin typeface="Cambria" panose="02040503050406030204" pitchFamily="18" charset="0"/>
                <a:ea typeface="Times New Roman" panose="02020603050405020304" pitchFamily="18" charset="0"/>
                <a:cs typeface="Times New Roman" panose="02020603050405020304" pitchFamily="18" charset="0"/>
              </a:rPr>
              <a:t>IVA TPU</a:t>
            </a:r>
            <a:r>
              <a:rPr lang="ru-RU" sz="1600" dirty="0">
                <a:latin typeface="Cambria" panose="02040503050406030204" pitchFamily="18" charset="0"/>
                <a:ea typeface="Times New Roman" panose="02020603050405020304" pitchFamily="18" charset="0"/>
                <a:cs typeface="Times New Roman" panose="02020603050405020304" pitchFamily="18" charset="0"/>
              </a:rPr>
              <a:t> – это разработка компании </a:t>
            </a:r>
            <a:r>
              <a:rPr lang="en-US" sz="1600" dirty="0">
                <a:latin typeface="Cambria" panose="02040503050406030204" pitchFamily="18" charset="0"/>
                <a:ea typeface="Times New Roman" panose="02020603050405020304" pitchFamily="18" charset="0"/>
                <a:cs typeface="Times New Roman" panose="02020603050405020304" pitchFamily="18" charset="0"/>
              </a:rPr>
              <a:t>IVA Technologies</a:t>
            </a:r>
            <a:r>
              <a:rPr lang="ru-RU" sz="1600" dirty="0">
                <a:latin typeface="Cambria" panose="02040503050406030204" pitchFamily="18" charset="0"/>
                <a:ea typeface="Times New Roman" panose="02020603050405020304" pitchFamily="18" charset="0"/>
                <a:cs typeface="Times New Roman" panose="02020603050405020304" pitchFamily="18" charset="0"/>
              </a:rPr>
              <a:t>, которая базируется на результатах собственных исследований </a:t>
            </a:r>
            <a:r>
              <a:rPr lang="ru-RU" sz="1600" dirty="0" err="1">
                <a:latin typeface="Cambria" panose="02040503050406030204" pitchFamily="18" charset="0"/>
                <a:ea typeface="Times New Roman" panose="02020603050405020304" pitchFamily="18" charset="0"/>
                <a:cs typeface="Times New Roman" panose="02020603050405020304" pitchFamily="18" charset="0"/>
              </a:rPr>
              <a:t>нейропроцессоров</a:t>
            </a:r>
            <a:r>
              <a:rPr lang="ru-RU" sz="1600" dirty="0">
                <a:latin typeface="Cambria" panose="02040503050406030204" pitchFamily="18" charset="0"/>
                <a:ea typeface="Times New Roman" panose="02020603050405020304" pitchFamily="18" charset="0"/>
                <a:cs typeface="Times New Roman" panose="02020603050405020304" pitchFamily="18" charset="0"/>
              </a:rPr>
              <a:t>. Основой процессоров является блок матричного умножения, который выполняет наиболее ресурсоемкие вычисления со скоростью десятки тысяч операций за такт.</a:t>
            </a:r>
          </a:p>
          <a:p>
            <a:pPr algn="just" fontAlgn="t"/>
            <a:endParaRPr lang="ru-RU" sz="1600" dirty="0">
              <a:latin typeface="Cambria" panose="02040503050406030204" pitchFamily="18" charset="0"/>
              <a:ea typeface="Times New Roman" panose="02020603050405020304" pitchFamily="18" charset="0"/>
              <a:cs typeface="Times New Roman" panose="02020603050405020304" pitchFamily="18" charset="0"/>
            </a:endParaRPr>
          </a:p>
          <a:p>
            <a:pPr algn="just" fontAlgn="t"/>
            <a:r>
              <a:rPr lang="ru-RU" sz="1600" dirty="0">
                <a:latin typeface="Cambria" panose="02040503050406030204" pitchFamily="18" charset="0"/>
                <a:ea typeface="Times New Roman" panose="02020603050405020304" pitchFamily="18" charset="0"/>
                <a:cs typeface="Times New Roman" panose="02020603050405020304" pitchFamily="18" charset="0"/>
              </a:rPr>
              <a:t>Характеристики </a:t>
            </a:r>
            <a:r>
              <a:rPr lang="en-US" sz="1600" dirty="0">
                <a:latin typeface="Cambria" panose="02040503050406030204" pitchFamily="18" charset="0"/>
                <a:ea typeface="Times New Roman" panose="02020603050405020304" pitchFamily="18" charset="0"/>
                <a:cs typeface="Times New Roman" panose="02020603050405020304" pitchFamily="18" charset="0"/>
              </a:rPr>
              <a:t>IVA TPU</a:t>
            </a:r>
            <a:r>
              <a:rPr lang="ru-RU" sz="1600" dirty="0">
                <a:latin typeface="Cambria" panose="02040503050406030204" pitchFamily="18" charset="0"/>
                <a:ea typeface="Times New Roman" panose="02020603050405020304" pitchFamily="18" charset="0"/>
                <a:cs typeface="Times New Roman" panose="02020603050405020304" pitchFamily="18" charset="0"/>
              </a:rPr>
              <a:t> следующие: производительность не менее 20 </a:t>
            </a:r>
            <a:r>
              <a:rPr lang="en-US" sz="1600" dirty="0">
                <a:latin typeface="Cambria" panose="02040503050406030204" pitchFamily="18" charset="0"/>
                <a:ea typeface="Times New Roman" panose="02020603050405020304" pitchFamily="18" charset="0"/>
                <a:cs typeface="Times New Roman" panose="02020603050405020304" pitchFamily="18" charset="0"/>
              </a:rPr>
              <a:t>TOPS</a:t>
            </a:r>
            <a:r>
              <a:rPr lang="ru-RU" sz="1600" dirty="0">
                <a:latin typeface="Cambria" panose="02040503050406030204" pitchFamily="18" charset="0"/>
                <a:ea typeface="Times New Roman" panose="02020603050405020304" pitchFamily="18" charset="0"/>
                <a:cs typeface="Times New Roman" panose="02020603050405020304" pitchFamily="18" charset="0"/>
              </a:rPr>
              <a:t>, поддержка типов данных «</a:t>
            </a:r>
            <a:r>
              <a:rPr lang="en-US" sz="1600" dirty="0">
                <a:latin typeface="Cambria" panose="02040503050406030204" pitchFamily="18" charset="0"/>
                <a:ea typeface="Times New Roman" panose="02020603050405020304" pitchFamily="18" charset="0"/>
                <a:cs typeface="Times New Roman" panose="02020603050405020304" pitchFamily="18" charset="0"/>
              </a:rPr>
              <a:t>integer</a:t>
            </a:r>
            <a:r>
              <a:rPr lang="ru-RU" sz="1600" dirty="0">
                <a:latin typeface="Cambria" panose="02040503050406030204" pitchFamily="18" charset="0"/>
                <a:ea typeface="Times New Roman" panose="02020603050405020304" pitchFamily="18" charset="0"/>
                <a:cs typeface="Times New Roman" panose="02020603050405020304" pitchFamily="18" charset="0"/>
              </a:rPr>
              <a:t>» и «</a:t>
            </a:r>
            <a:r>
              <a:rPr lang="en-US" sz="1600" dirty="0">
                <a:latin typeface="Cambria" panose="02040503050406030204" pitchFamily="18" charset="0"/>
                <a:ea typeface="Times New Roman" panose="02020603050405020304" pitchFamily="18" charset="0"/>
                <a:cs typeface="Times New Roman" panose="02020603050405020304" pitchFamily="18" charset="0"/>
              </a:rPr>
              <a:t>reduced float</a:t>
            </a:r>
            <a:r>
              <a:rPr lang="ru-RU" sz="1600" dirty="0">
                <a:latin typeface="Cambria" panose="02040503050406030204" pitchFamily="18" charset="0"/>
                <a:ea typeface="Times New Roman" panose="02020603050405020304" pitchFamily="18" charset="0"/>
                <a:cs typeface="Times New Roman" panose="02020603050405020304" pitchFamily="18" charset="0"/>
              </a:rPr>
              <a:t>», оптимизация вычислений для разреженных матриц (</a:t>
            </a:r>
            <a:r>
              <a:rPr lang="en-US" sz="1600" dirty="0">
                <a:latin typeface="Cambria" panose="02040503050406030204" pitchFamily="18" charset="0"/>
                <a:ea typeface="Times New Roman" panose="02020603050405020304" pitchFamily="18" charset="0"/>
                <a:cs typeface="Times New Roman" panose="02020603050405020304" pitchFamily="18" charset="0"/>
              </a:rPr>
              <a:t>Fine grain Sparsity</a:t>
            </a:r>
            <a:r>
              <a:rPr lang="ru-RU" sz="1600" dirty="0">
                <a:latin typeface="Cambria" panose="02040503050406030204" pitchFamily="18" charset="0"/>
                <a:ea typeface="Times New Roman" panose="02020603050405020304" pitchFamily="18" charset="0"/>
                <a:cs typeface="Times New Roman" panose="02020603050405020304" pitchFamily="18" charset="0"/>
              </a:rPr>
              <a:t>), потребляемая мощность не более 100 </a:t>
            </a:r>
            <a:r>
              <a:rPr lang="en-US" sz="1600" dirty="0">
                <a:latin typeface="Cambria" panose="02040503050406030204" pitchFamily="18" charset="0"/>
                <a:ea typeface="Times New Roman" panose="02020603050405020304" pitchFamily="18" charset="0"/>
                <a:cs typeface="Times New Roman" panose="02020603050405020304" pitchFamily="18" charset="0"/>
              </a:rPr>
              <a:t>W</a:t>
            </a:r>
            <a:r>
              <a:rPr lang="ru-RU" sz="1600" dirty="0">
                <a:latin typeface="Cambria" panose="02040503050406030204" pitchFamily="18" charset="0"/>
                <a:ea typeface="Times New Roman" panose="02020603050405020304" pitchFamily="18" charset="0"/>
                <a:cs typeface="Times New Roman" panose="02020603050405020304" pitchFamily="18" charset="0"/>
              </a:rPr>
              <a:t>.</a:t>
            </a:r>
            <a:endParaRPr lang="ru-RU"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85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Номер слайда 1">
            <a:extLst>
              <a:ext uri="{FF2B5EF4-FFF2-40B4-BE49-F238E27FC236}">
                <a16:creationId xmlns:a16="http://schemas.microsoft.com/office/drawing/2014/main" id="{468A2728-7A86-4D28-8BD9-ED46F1868F65}"/>
              </a:ext>
            </a:extLst>
          </p:cNvPr>
          <p:cNvSpPr txBox="1">
            <a:spLocks/>
          </p:cNvSpPr>
          <p:nvPr/>
        </p:nvSpPr>
        <p:spPr>
          <a:xfrm>
            <a:off x="8685789" y="46141"/>
            <a:ext cx="449418" cy="238036"/>
          </a:xfrm>
          <a:prstGeom prst="ellipse">
            <a:avLst/>
          </a:prstGeom>
          <a:noFill/>
          <a:ln w="6350" cap="rnd" cmpd="dbl">
            <a:noFill/>
            <a:round/>
          </a:ln>
          <a:effectLst>
            <a:outerShdw blurRad="317500" dir="2700000" algn="ctr">
              <a:srgbClr val="000000">
                <a:alpha val="43000"/>
              </a:srgbClr>
            </a:outerShdw>
          </a:effectLst>
        </p:spPr>
        <p:txBody>
          <a:bodyPr lIns="0" tIns="0" rIns="0" bIns="0">
            <a:spAutoFit/>
          </a:bodyPr>
          <a:lstStyle>
            <a:defPPr>
              <a:defRPr lang="ru-RU"/>
            </a:defPPr>
            <a:lvl1pPr>
              <a:defRPr sz="2800" b="1" cap="all">
                <a:ln w="0"/>
                <a:gradFill flip="none">
                  <a:gsLst>
                    <a:gs pos="0">
                      <a:srgbClr val="629DD1">
                        <a:tint val="75000"/>
                        <a:shade val="75000"/>
                        <a:satMod val="170000"/>
                      </a:srgbClr>
                    </a:gs>
                    <a:gs pos="49000">
                      <a:srgbClr val="629DD1">
                        <a:tint val="88000"/>
                        <a:shade val="65000"/>
                        <a:satMod val="172000"/>
                      </a:srgbClr>
                    </a:gs>
                    <a:gs pos="50000">
                      <a:srgbClr val="629DD1">
                        <a:shade val="65000"/>
                        <a:satMod val="130000"/>
                      </a:srgbClr>
                    </a:gs>
                    <a:gs pos="92000">
                      <a:srgbClr val="629DD1">
                        <a:shade val="50000"/>
                        <a:satMod val="120000"/>
                      </a:srgbClr>
                    </a:gs>
                    <a:gs pos="100000">
                      <a:srgbClr val="629DD1">
                        <a:shade val="48000"/>
                        <a:satMod val="120000"/>
                      </a:srgbClr>
                    </a:gs>
                  </a:gsLst>
                  <a:lin ang="5400000"/>
                </a:gradFill>
                <a:effectLst>
                  <a:reflection blurRad="12700" stA="50000" endPos="50000" dist="5000" dir="5400000" sy="-100000" rotWithShape="0"/>
                </a:effectLst>
              </a:defRPr>
            </a:lvl1pPr>
          </a:lstStyle>
          <a:p>
            <a:pPr algn="ctr">
              <a:defRPr/>
            </a:pPr>
            <a:fld id="{62BA8902-23EE-44B4-B4D8-EB1099D5A16D}" type="slidenum">
              <a:rPr lang="ru-RU" sz="1100" kern="0" cap="none">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rPr>
              <a:pPr algn="ctr">
                <a:defRPr/>
              </a:pPr>
              <a:t>18</a:t>
            </a:fld>
            <a:endParaRPr lang="ru-RU" sz="1100" kern="0" cap="none" dirty="0">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endParaRPr>
          </a:p>
        </p:txBody>
      </p:sp>
      <p:sp>
        <p:nvSpPr>
          <p:cNvPr id="24" name="TextBox 23">
            <a:extLst>
              <a:ext uri="{FF2B5EF4-FFF2-40B4-BE49-F238E27FC236}">
                <a16:creationId xmlns:a16="http://schemas.microsoft.com/office/drawing/2014/main" id="{BF32CA4D-100C-4476-A8BC-4F34999FD2B3}"/>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Отечественные </a:t>
            </a:r>
            <a:r>
              <a:rPr lang="ru-RU" sz="1400" b="1" dirty="0" err="1">
                <a:effectLst>
                  <a:outerShdw blurRad="38100" dist="38100" dir="2700000" algn="tl">
                    <a:srgbClr val="000000">
                      <a:alpha val="43137"/>
                    </a:srgbClr>
                  </a:outerShdw>
                </a:effectLst>
              </a:rPr>
              <a:t>нейропроцессоры</a:t>
            </a:r>
            <a:endParaRPr lang="ru-RU" sz="1400" b="1" dirty="0">
              <a:effectLst>
                <a:outerShdw blurRad="38100" dist="38100" dir="2700000" algn="tl">
                  <a:srgbClr val="000000">
                    <a:alpha val="43137"/>
                  </a:srgbClr>
                </a:outerShdw>
              </a:effectLst>
            </a:endParaRPr>
          </a:p>
        </p:txBody>
      </p:sp>
      <p:pic>
        <p:nvPicPr>
          <p:cNvPr id="27" name="Picture 4" descr="Эльбрус-8СВ (ТВГИ.431281.023) — центральный процессор 1891ВМ12Я">
            <a:extLst>
              <a:ext uri="{FF2B5EF4-FFF2-40B4-BE49-F238E27FC236}">
                <a16:creationId xmlns:a16="http://schemas.microsoft.com/office/drawing/2014/main" id="{9E558AFB-8A61-402E-9F76-2B55F0D46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06" y="1325529"/>
            <a:ext cx="1496983" cy="10336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Логотип Эльбрус/МЦСТ">
            <a:extLst>
              <a:ext uri="{FF2B5EF4-FFF2-40B4-BE49-F238E27FC236}">
                <a16:creationId xmlns:a16="http://schemas.microsoft.com/office/drawing/2014/main" id="{913F174D-63EB-412A-A3F6-49F61CE37E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06" y="760846"/>
            <a:ext cx="1350976" cy="42662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3B8AB478-CE10-4B12-895B-657AA3F83B84}"/>
              </a:ext>
            </a:extLst>
          </p:cNvPr>
          <p:cNvSpPr/>
          <p:nvPr/>
        </p:nvSpPr>
        <p:spPr>
          <a:xfrm>
            <a:off x="73334" y="2438655"/>
            <a:ext cx="2047234" cy="2192908"/>
          </a:xfrm>
          <a:prstGeom prst="rect">
            <a:avLst/>
          </a:prstGeom>
        </p:spPr>
        <p:txBody>
          <a:bodyPr wrap="square">
            <a:spAutoFit/>
          </a:bodyPr>
          <a:lstStyle/>
          <a:p>
            <a:pPr defTabSz="193247">
              <a:defRPr/>
            </a:pPr>
            <a:r>
              <a:rPr lang="ru-RU" sz="1050" b="1" dirty="0">
                <a:latin typeface="Times New Roman" panose="02020603050405020304" pitchFamily="18" charset="0"/>
                <a:cs typeface="Times New Roman" panose="02020603050405020304" pitchFamily="18" charset="0"/>
              </a:rPr>
              <a:t>Эльбрус-8СВ</a:t>
            </a:r>
          </a:p>
          <a:p>
            <a:pPr defTabSz="193247">
              <a:defRPr/>
            </a:pPr>
            <a:endParaRPr lang="en-US" sz="1050" b="1" dirty="0">
              <a:latin typeface="Times New Roman" panose="02020603050405020304" pitchFamily="18" charset="0"/>
              <a:cs typeface="Times New Roman" panose="02020603050405020304" pitchFamily="18" charset="0"/>
            </a:endParaRPr>
          </a:p>
          <a:p>
            <a:pPr defTabSz="193247">
              <a:defRPr/>
            </a:pPr>
            <a:r>
              <a:rPr lang="ru-RU" sz="1050" b="1" dirty="0">
                <a:latin typeface="Times New Roman" panose="02020603050405020304" pitchFamily="18" charset="0"/>
                <a:cs typeface="Times New Roman" panose="02020603050405020304" pitchFamily="18" charset="0"/>
              </a:rPr>
              <a:t>Решаемые задачи</a:t>
            </a:r>
            <a:r>
              <a:rPr lang="ru-RU" sz="1050" dirty="0">
                <a:latin typeface="Times New Roman" panose="02020603050405020304" pitchFamily="18" charset="0"/>
                <a:cs typeface="Times New Roman" panose="02020603050405020304" pitchFamily="18" charset="0"/>
              </a:rPr>
              <a:t>:</a:t>
            </a:r>
          </a:p>
          <a:p>
            <a:pPr defTabSz="193247">
              <a:defRPr/>
            </a:pPr>
            <a:endParaRPr lang="ru-RU" sz="1050" dirty="0">
              <a:latin typeface="Times New Roman" panose="02020603050405020304" pitchFamily="18" charset="0"/>
              <a:cs typeface="Times New Roman" panose="02020603050405020304" pitchFamily="18" charset="0"/>
            </a:endParaRPr>
          </a:p>
          <a:p>
            <a:pPr defTabSz="193247">
              <a:defRPr/>
            </a:pPr>
            <a:r>
              <a:rPr lang="ru-RU" sz="1050" dirty="0">
                <a:latin typeface="Times New Roman" panose="02020603050405020304" pitchFamily="18" charset="0"/>
                <a:cs typeface="Times New Roman" panose="02020603050405020304" pitchFamily="18" charset="0"/>
              </a:rPr>
              <a:t>Построение многопроцессорных серверов и рабочих станций, а также бортовых вычислителей, требовательных к скорости обработки и передачи информации. Может быть использован также и для обучения глубоких нейронных сетей.</a:t>
            </a:r>
          </a:p>
        </p:txBody>
      </p:sp>
      <p:sp>
        <p:nvSpPr>
          <p:cNvPr id="4" name="Прямоугольник 3">
            <a:extLst>
              <a:ext uri="{FF2B5EF4-FFF2-40B4-BE49-F238E27FC236}">
                <a16:creationId xmlns:a16="http://schemas.microsoft.com/office/drawing/2014/main" id="{318AADBD-0669-40FF-826B-365795567636}"/>
              </a:ext>
            </a:extLst>
          </p:cNvPr>
          <p:cNvSpPr/>
          <p:nvPr/>
        </p:nvSpPr>
        <p:spPr>
          <a:xfrm>
            <a:off x="2207946" y="760846"/>
            <a:ext cx="6702552" cy="4185761"/>
          </a:xfrm>
          <a:prstGeom prst="rect">
            <a:avLst/>
          </a:prstGeom>
        </p:spPr>
        <p:txBody>
          <a:bodyPr wrap="square">
            <a:spAutoFit/>
          </a:bodyPr>
          <a:lstStyle/>
          <a:p>
            <a:pPr algn="just" fontAlgn="base"/>
            <a:r>
              <a:rPr lang="ru-RU" sz="1400" b="1" i="1" dirty="0">
                <a:solidFill>
                  <a:srgbClr val="000000"/>
                </a:solidFill>
                <a:latin typeface="Cambria" panose="02040503050406030204" pitchFamily="18" charset="0"/>
                <a:ea typeface="Times New Roman" panose="02020603050405020304" pitchFamily="18" charset="0"/>
              </a:rPr>
              <a:t>Эльбрус-8С компании АО МЦСТ</a:t>
            </a:r>
            <a:endParaRPr lang="ru-RU" sz="1400" dirty="0">
              <a:latin typeface="Times New Roman" panose="02020603050405020304" pitchFamily="18" charset="0"/>
              <a:ea typeface="Times New Roman" panose="02020603050405020304" pitchFamily="18" charset="0"/>
            </a:endParaRPr>
          </a:p>
          <a:p>
            <a:pPr algn="just" fontAlgn="t"/>
            <a:endParaRPr lang="ru-RU" sz="1400" dirty="0">
              <a:latin typeface="Cambria" panose="02040503050406030204" pitchFamily="18" charset="0"/>
              <a:ea typeface="Times New Roman" panose="02020603050405020304" pitchFamily="18" charset="0"/>
            </a:endParaRPr>
          </a:p>
          <a:p>
            <a:pPr algn="just" fontAlgn="t"/>
            <a:r>
              <a:rPr lang="ru-RU" sz="1400" dirty="0">
                <a:latin typeface="Cambria" panose="02040503050406030204" pitchFamily="18" charset="0"/>
                <a:ea typeface="Times New Roman" panose="02020603050405020304" pitchFamily="18" charset="0"/>
              </a:rPr>
              <a:t>Микропроцессор </a:t>
            </a:r>
            <a:r>
              <a:rPr lang="ru-RU" sz="1400" b="1" dirty="0">
                <a:latin typeface="Cambria" panose="02040503050406030204" pitchFamily="18" charset="0"/>
                <a:ea typeface="Times New Roman" panose="02020603050405020304" pitchFamily="18" charset="0"/>
              </a:rPr>
              <a:t>Эльбрус-8С</a:t>
            </a:r>
            <a:r>
              <a:rPr lang="ru-RU" sz="1400" dirty="0">
                <a:latin typeface="Cambria" panose="02040503050406030204" pitchFamily="18" charset="0"/>
                <a:ea typeface="Times New Roman" panose="02020603050405020304" pitchFamily="18" charset="0"/>
              </a:rPr>
              <a:t> — высокопроизводительный процессор общего назначения с улучшенной архитектурой Эльбрус, позволяющей выполнять до 25 операций за один такт в каждом ядре — 250 млрд. операций с плавающей запятой в секунду. Спроектирован и изготовлен по технологии 28 нм, позволяющим снизить энергопотребление. </a:t>
            </a:r>
          </a:p>
          <a:p>
            <a:pPr algn="just" fontAlgn="t"/>
            <a:endParaRPr lang="ru-RU" sz="1400" dirty="0">
              <a:latin typeface="Cambria" panose="02040503050406030204" pitchFamily="18" charset="0"/>
              <a:ea typeface="Times New Roman" panose="02020603050405020304" pitchFamily="18" charset="0"/>
            </a:endParaRPr>
          </a:p>
          <a:p>
            <a:pPr algn="just" fontAlgn="t"/>
            <a:r>
              <a:rPr lang="ru-RU" sz="1400" dirty="0">
                <a:latin typeface="Cambria" panose="02040503050406030204" pitchFamily="18" charset="0"/>
                <a:ea typeface="Times New Roman" panose="02020603050405020304" pitchFamily="18" charset="0"/>
              </a:rPr>
              <a:t>Оригинальная архитектура Эльбрус, обеспечивающая высокую производительность в математических расчётах, криптографии, цифровой обработке сигналов. Не является платформой, специально предназначенной для нейросетевых вычислений, но может для них использоваться в ряде случаев.</a:t>
            </a:r>
            <a:endParaRPr lang="ru-RU" sz="1400" dirty="0">
              <a:latin typeface="Times New Roman" panose="02020603050405020304" pitchFamily="18" charset="0"/>
              <a:ea typeface="Times New Roman" panose="02020603050405020304" pitchFamily="18" charset="0"/>
            </a:endParaRPr>
          </a:p>
          <a:p>
            <a:pPr algn="just" fontAlgn="t"/>
            <a:endParaRPr lang="ru-RU" sz="1400" dirty="0">
              <a:latin typeface="Cambria" panose="02040503050406030204" pitchFamily="18" charset="0"/>
              <a:ea typeface="Times New Roman" panose="02020603050405020304" pitchFamily="18" charset="0"/>
              <a:cs typeface="Times New Roman" panose="02020603050405020304" pitchFamily="18" charset="0"/>
            </a:endParaRPr>
          </a:p>
          <a:p>
            <a:pPr algn="just" fontAlgn="t"/>
            <a:r>
              <a:rPr lang="ru-RU" sz="1400" dirty="0">
                <a:latin typeface="Cambria" panose="02040503050406030204" pitchFamily="18" charset="0"/>
                <a:ea typeface="Times New Roman" panose="02020603050405020304" pitchFamily="18" charset="0"/>
                <a:cs typeface="Times New Roman" panose="02020603050405020304" pitchFamily="18" charset="0"/>
              </a:rPr>
              <a:t>Аппаратная поддержка защищенных вычислений. Отдельный стек вызовов, дающий преимущества с точки зрения информационной безопасности.</a:t>
            </a:r>
          </a:p>
          <a:p>
            <a:pPr algn="just" fontAlgn="t"/>
            <a:endParaRPr lang="ru-RU" sz="1400" dirty="0">
              <a:latin typeface="Cambria" panose="02040503050406030204" pitchFamily="18" charset="0"/>
              <a:ea typeface="Times New Roman" panose="02020603050405020304" pitchFamily="18" charset="0"/>
              <a:cs typeface="Times New Roman" panose="02020603050405020304" pitchFamily="18" charset="0"/>
            </a:endParaRPr>
          </a:p>
          <a:p>
            <a:pPr algn="just" fontAlgn="t"/>
            <a:r>
              <a:rPr lang="ru-RU" sz="1400" dirty="0">
                <a:latin typeface="Cambria" panose="02040503050406030204" pitchFamily="18" charset="0"/>
                <a:ea typeface="Times New Roman" panose="02020603050405020304" pitchFamily="18" charset="0"/>
                <a:cs typeface="Times New Roman" panose="02020603050405020304" pitchFamily="18" charset="0"/>
              </a:rPr>
              <a:t>Исполнение двоичных кодов в системе команд Intel х86 и х86-64 с помощью динамической трансляции без перекомпиляции программ. </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7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Прямоугольник 32"/>
          <p:cNvSpPr/>
          <p:nvPr/>
        </p:nvSpPr>
        <p:spPr>
          <a:xfrm>
            <a:off x="5852323" y="3014067"/>
            <a:ext cx="3090052" cy="1113125"/>
          </a:xfrm>
          <a:prstGeom prst="rect">
            <a:avLst/>
          </a:prstGeom>
        </p:spPr>
        <p:txBody>
          <a:bodyPr wrap="square">
            <a:spAutoFit/>
          </a:bodyPr>
          <a:lstStyle/>
          <a:p>
            <a:pPr algn="just" defTabSz="193247">
              <a:spcBef>
                <a:spcPts val="366"/>
              </a:spcBef>
              <a:spcAft>
                <a:spcPts val="366"/>
              </a:spcAft>
              <a:defRPr/>
            </a:pPr>
            <a:r>
              <a:rPr lang="ru-RU" sz="1050" b="1" dirty="0"/>
              <a:t>Сложности:</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Создание инфраструктуры для обучения на таком количестве вычислителей</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Создание программного обеспечения для обучения </a:t>
            </a:r>
            <a:r>
              <a:rPr lang="ru-RU" sz="1050" dirty="0" err="1">
                <a:latin typeface="Times New Roman" panose="02020603050405020304" pitchFamily="18" charset="0"/>
                <a:cs typeface="Times New Roman" panose="02020603050405020304" pitchFamily="18" charset="0"/>
              </a:rPr>
              <a:t>суперглубоких</a:t>
            </a:r>
            <a:r>
              <a:rPr lang="ru-RU" sz="1050" dirty="0">
                <a:latin typeface="Times New Roman" panose="02020603050405020304" pitchFamily="18" charset="0"/>
                <a:cs typeface="Times New Roman" panose="02020603050405020304" pitchFamily="18" charset="0"/>
              </a:rPr>
              <a:t> архитектур нейронных сетей </a:t>
            </a:r>
          </a:p>
        </p:txBody>
      </p:sp>
      <p:pic>
        <p:nvPicPr>
          <p:cNvPr id="31" name="Рисунок 3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tretch>
            <a:fillRect/>
          </a:stretch>
        </p:blipFill>
        <p:spPr>
          <a:xfrm>
            <a:off x="3711812" y="912283"/>
            <a:ext cx="813311" cy="385582"/>
          </a:xfrm>
          <a:prstGeom prst="rect">
            <a:avLst/>
          </a:prstGeom>
          <a:effectLst/>
        </p:spPr>
      </p:pic>
      <p:pic>
        <p:nvPicPr>
          <p:cNvPr id="2" name="Рисунок 1">
            <a:extLst>
              <a:ext uri="{FF2B5EF4-FFF2-40B4-BE49-F238E27FC236}">
                <a16:creationId xmlns:a16="http://schemas.microsoft.com/office/drawing/2014/main" id="{0479FD19-50D8-4CB2-B302-8A5CDDDFDB96}"/>
              </a:ext>
            </a:extLst>
          </p:cNvPr>
          <p:cNvPicPr>
            <a:picLocks noChangeAspect="1"/>
          </p:cNvPicPr>
          <p:nvPr/>
        </p:nvPicPr>
        <p:blipFill>
          <a:blip r:embed="rId5"/>
          <a:stretch>
            <a:fillRect/>
          </a:stretch>
        </p:blipFill>
        <p:spPr>
          <a:xfrm>
            <a:off x="5380372" y="1408158"/>
            <a:ext cx="1206997" cy="1206997"/>
          </a:xfrm>
          <a:prstGeom prst="rect">
            <a:avLst/>
          </a:prstGeom>
        </p:spPr>
      </p:pic>
      <p:pic>
        <p:nvPicPr>
          <p:cNvPr id="46" name="Рисунок 45">
            <a:extLst>
              <a:ext uri="{FF2B5EF4-FFF2-40B4-BE49-F238E27FC236}">
                <a16:creationId xmlns:a16="http://schemas.microsoft.com/office/drawing/2014/main" id="{2471CD1F-E04A-4F8E-8C67-3ADCAB58C3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3163" y="957753"/>
            <a:ext cx="1206997" cy="198067"/>
          </a:xfrm>
          <a:prstGeom prst="rect">
            <a:avLst/>
          </a:prstGeom>
        </p:spPr>
      </p:pic>
      <p:pic>
        <p:nvPicPr>
          <p:cNvPr id="30" name="Рисунок 29">
            <a:extLst>
              <a:ext uri="{FF2B5EF4-FFF2-40B4-BE49-F238E27FC236}">
                <a16:creationId xmlns:a16="http://schemas.microsoft.com/office/drawing/2014/main" id="{F5332341-E97E-4A45-B9CD-A6F3E58B653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49493"/>
          <a:stretch/>
        </p:blipFill>
        <p:spPr>
          <a:xfrm>
            <a:off x="3455832" y="1378052"/>
            <a:ext cx="1294343" cy="1329164"/>
          </a:xfrm>
          <a:prstGeom prst="rect">
            <a:avLst/>
          </a:prstGeom>
        </p:spPr>
      </p:pic>
      <p:sp>
        <p:nvSpPr>
          <p:cNvPr id="20" name="Номер слайда 1">
            <a:extLst>
              <a:ext uri="{FF2B5EF4-FFF2-40B4-BE49-F238E27FC236}">
                <a16:creationId xmlns:a16="http://schemas.microsoft.com/office/drawing/2014/main" id="{468A2728-7A86-4D28-8BD9-ED46F1868F65}"/>
              </a:ext>
            </a:extLst>
          </p:cNvPr>
          <p:cNvSpPr txBox="1">
            <a:spLocks/>
          </p:cNvSpPr>
          <p:nvPr/>
        </p:nvSpPr>
        <p:spPr>
          <a:xfrm>
            <a:off x="8685789" y="46141"/>
            <a:ext cx="449418" cy="238036"/>
          </a:xfrm>
          <a:prstGeom prst="ellipse">
            <a:avLst/>
          </a:prstGeom>
          <a:noFill/>
          <a:ln w="6350" cap="rnd" cmpd="dbl">
            <a:noFill/>
            <a:round/>
          </a:ln>
          <a:effectLst>
            <a:outerShdw blurRad="317500" dir="2700000" algn="ctr">
              <a:srgbClr val="000000">
                <a:alpha val="43000"/>
              </a:srgbClr>
            </a:outerShdw>
          </a:effectLst>
        </p:spPr>
        <p:txBody>
          <a:bodyPr lIns="0" tIns="0" rIns="0" bIns="0">
            <a:spAutoFit/>
          </a:bodyPr>
          <a:lstStyle>
            <a:defPPr>
              <a:defRPr lang="ru-RU"/>
            </a:defPPr>
            <a:lvl1pPr>
              <a:defRPr sz="2800" b="1" cap="all">
                <a:ln w="0"/>
                <a:gradFill flip="none">
                  <a:gsLst>
                    <a:gs pos="0">
                      <a:srgbClr val="629DD1">
                        <a:tint val="75000"/>
                        <a:shade val="75000"/>
                        <a:satMod val="170000"/>
                      </a:srgbClr>
                    </a:gs>
                    <a:gs pos="49000">
                      <a:srgbClr val="629DD1">
                        <a:tint val="88000"/>
                        <a:shade val="65000"/>
                        <a:satMod val="172000"/>
                      </a:srgbClr>
                    </a:gs>
                    <a:gs pos="50000">
                      <a:srgbClr val="629DD1">
                        <a:shade val="65000"/>
                        <a:satMod val="130000"/>
                      </a:srgbClr>
                    </a:gs>
                    <a:gs pos="92000">
                      <a:srgbClr val="629DD1">
                        <a:shade val="50000"/>
                        <a:satMod val="120000"/>
                      </a:srgbClr>
                    </a:gs>
                    <a:gs pos="100000">
                      <a:srgbClr val="629DD1">
                        <a:shade val="48000"/>
                        <a:satMod val="120000"/>
                      </a:srgbClr>
                    </a:gs>
                  </a:gsLst>
                  <a:lin ang="5400000"/>
                </a:gradFill>
                <a:effectLst>
                  <a:reflection blurRad="12700" stA="50000" endPos="50000" dist="5000" dir="5400000" sy="-100000" rotWithShape="0"/>
                </a:effectLst>
              </a:defRPr>
            </a:lvl1pPr>
          </a:lstStyle>
          <a:p>
            <a:pPr algn="ctr">
              <a:defRPr/>
            </a:pPr>
            <a:fld id="{62BA8902-23EE-44B4-B4D8-EB1099D5A16D}" type="slidenum">
              <a:rPr lang="ru-RU" sz="1100" kern="0" cap="none">
                <a:ln>
                  <a:noFill/>
                </a:ln>
                <a:solidFill>
                  <a:schemeClr val="tx1"/>
                </a:solidFill>
                <a:effectLst/>
                <a:latin typeface="Arial" pitchFamily="34" charset="0"/>
              </a:rPr>
              <a:pPr algn="ctr">
                <a:defRPr/>
              </a:pPr>
              <a:t>19</a:t>
            </a:fld>
            <a:endParaRPr lang="ru-RU" sz="1100" kern="0" cap="none" dirty="0">
              <a:ln>
                <a:noFill/>
              </a:ln>
              <a:solidFill>
                <a:schemeClr val="tx1"/>
              </a:solidFill>
              <a:effectLst/>
              <a:latin typeface="Arial" pitchFamily="34" charset="0"/>
            </a:endParaRPr>
          </a:p>
        </p:txBody>
      </p:sp>
      <p:sp>
        <p:nvSpPr>
          <p:cNvPr id="24" name="TextBox 23">
            <a:extLst>
              <a:ext uri="{FF2B5EF4-FFF2-40B4-BE49-F238E27FC236}">
                <a16:creationId xmlns:a16="http://schemas.microsoft.com/office/drawing/2014/main" id="{BF32CA4D-100C-4476-A8BC-4F34999FD2B3}"/>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err="1">
                <a:effectLst>
                  <a:outerShdw blurRad="38100" dist="38100" dir="2700000" algn="tl">
                    <a:srgbClr val="000000">
                      <a:alpha val="43137"/>
                    </a:srgbClr>
                  </a:outerShdw>
                </a:effectLst>
              </a:rPr>
              <a:t>СуперЭВМ</a:t>
            </a:r>
            <a:r>
              <a:rPr lang="ru-RU" sz="1400" b="1" dirty="0">
                <a:effectLst>
                  <a:outerShdw blurRad="38100" dist="38100" dir="2700000" algn="tl">
                    <a:srgbClr val="000000">
                      <a:alpha val="43137"/>
                    </a:srgbClr>
                  </a:outerShdw>
                </a:effectLst>
              </a:rPr>
              <a:t> для обучения </a:t>
            </a:r>
            <a:r>
              <a:rPr lang="ru-RU" sz="1400" b="1" dirty="0" err="1">
                <a:effectLst>
                  <a:outerShdw blurRad="38100" dist="38100" dir="2700000" algn="tl">
                    <a:srgbClr val="000000">
                      <a:alpha val="43137"/>
                    </a:srgbClr>
                  </a:outerShdw>
                </a:effectLst>
              </a:rPr>
              <a:t>суперглубоких</a:t>
            </a:r>
            <a:r>
              <a:rPr lang="ru-RU" sz="1400" b="1" dirty="0">
                <a:effectLst>
                  <a:outerShdw blurRad="38100" dist="38100" dir="2700000" algn="tl">
                    <a:srgbClr val="000000">
                      <a:alpha val="43137"/>
                    </a:srgbClr>
                  </a:outerShdw>
                </a:effectLst>
              </a:rPr>
              <a:t> архитектур</a:t>
            </a:r>
          </a:p>
        </p:txBody>
      </p:sp>
      <p:pic>
        <p:nvPicPr>
          <p:cNvPr id="1026" name="Picture 2">
            <a:extLst>
              <a:ext uri="{FF2B5EF4-FFF2-40B4-BE49-F238E27FC236}">
                <a16:creationId xmlns:a16="http://schemas.microsoft.com/office/drawing/2014/main" id="{1F6AF349-387C-451D-AEE4-5AB76D735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8864" y="649086"/>
            <a:ext cx="2492389" cy="2283104"/>
          </a:xfrm>
          <a:prstGeom prst="rect">
            <a:avLst/>
          </a:prstGeom>
          <a:noFill/>
          <a:extLst>
            <a:ext uri="{909E8E84-426E-40DD-AFC4-6F175D3DCCD1}">
              <a14:hiddenFill xmlns:a14="http://schemas.microsoft.com/office/drawing/2010/main">
                <a:solidFill>
                  <a:srgbClr val="FFFFFF"/>
                </a:solidFill>
              </a14:hiddenFill>
            </a:ext>
          </a:extLst>
        </p:spPr>
      </p:pic>
      <p:sp>
        <p:nvSpPr>
          <p:cNvPr id="27" name="Прямоугольник 26">
            <a:extLst>
              <a:ext uri="{FF2B5EF4-FFF2-40B4-BE49-F238E27FC236}">
                <a16:creationId xmlns:a16="http://schemas.microsoft.com/office/drawing/2014/main" id="{42A57B62-64C8-4FA8-8A52-FB38FDAF20BA}"/>
              </a:ext>
            </a:extLst>
          </p:cNvPr>
          <p:cNvSpPr/>
          <p:nvPr/>
        </p:nvSpPr>
        <p:spPr>
          <a:xfrm>
            <a:off x="199587" y="3014067"/>
            <a:ext cx="3139073" cy="2023631"/>
          </a:xfrm>
          <a:prstGeom prst="rect">
            <a:avLst/>
          </a:prstGeom>
        </p:spPr>
        <p:txBody>
          <a:bodyPr wrap="square">
            <a:spAutoFit/>
          </a:bodyPr>
          <a:lstStyle/>
          <a:p>
            <a:pPr algn="just" defTabSz="193247">
              <a:spcBef>
                <a:spcPts val="366"/>
              </a:spcBef>
              <a:spcAft>
                <a:spcPts val="366"/>
              </a:spcAft>
              <a:defRPr/>
            </a:pPr>
            <a:r>
              <a:rPr lang="ru-RU" sz="1050" b="1" dirty="0" err="1"/>
              <a:t>Кристофари</a:t>
            </a:r>
            <a:r>
              <a:rPr lang="ru-RU" sz="1050" b="1" dirty="0"/>
              <a:t> (суперкомпьютер Сбербанка)</a:t>
            </a:r>
          </a:p>
          <a:p>
            <a:pPr algn="just" defTabSz="193247">
              <a:spcBef>
                <a:spcPts val="366"/>
              </a:spcBef>
              <a:spcAft>
                <a:spcPts val="366"/>
              </a:spcAft>
              <a:defRPr/>
            </a:pPr>
            <a:r>
              <a:rPr lang="ru-RU" sz="1050" dirty="0">
                <a:latin typeface="Times New Roman" panose="02020603050405020304" pitchFamily="18" charset="0"/>
                <a:cs typeface="Times New Roman" panose="02020603050405020304" pitchFamily="18" charset="0"/>
              </a:rPr>
              <a:t>Суперкомпьютер на базе 1200 </a:t>
            </a:r>
            <a:r>
              <a:rPr lang="en-US" sz="1050" dirty="0">
                <a:latin typeface="Times New Roman" panose="02020603050405020304" pitchFamily="18" charset="0"/>
                <a:cs typeface="Times New Roman" panose="02020603050405020304" pitchFamily="18" charset="0"/>
              </a:rPr>
              <a:t>Tesla V100 </a:t>
            </a:r>
            <a:r>
              <a:rPr lang="ru-RU" sz="1050" dirty="0">
                <a:latin typeface="Times New Roman" panose="02020603050405020304" pitchFamily="18" charset="0"/>
                <a:cs typeface="Times New Roman" panose="02020603050405020304" pitchFamily="18" charset="0"/>
              </a:rPr>
              <a:t>для обучения глубоких нейронных сетей:</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производительность суперкомпьютера составляет 6,669 петафлопс, а пиковая — 8,790 петафлопс;</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состоит из 75 </a:t>
            </a:r>
            <a:r>
              <a:rPr lang="en-US" sz="1050" dirty="0">
                <a:latin typeface="Times New Roman" panose="02020603050405020304" pitchFamily="18" charset="0"/>
                <a:cs typeface="Times New Roman" panose="02020603050405020304" pitchFamily="18" charset="0"/>
              </a:rPr>
              <a:t>Nvidia DGX-2</a:t>
            </a:r>
            <a:r>
              <a:rPr lang="ru-RU" sz="1050" dirty="0">
                <a:latin typeface="Times New Roman" panose="02020603050405020304" pitchFamily="18" charset="0"/>
                <a:cs typeface="Times New Roman" panose="02020603050405020304" pitchFamily="18" charset="0"/>
              </a:rPr>
              <a:t>;</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специальная модифицированная версия </a:t>
            </a:r>
            <a:r>
              <a:rPr lang="en-US" sz="1050" dirty="0" err="1">
                <a:latin typeface="Times New Roman" panose="02020603050405020304" pitchFamily="18" charset="0"/>
                <a:cs typeface="Times New Roman" panose="02020603050405020304" pitchFamily="18" charset="0"/>
              </a:rPr>
              <a:t>PyTotch</a:t>
            </a:r>
            <a:r>
              <a:rPr lang="en-US" sz="1050" dirty="0">
                <a:latin typeface="Times New Roman" panose="02020603050405020304" pitchFamily="18" charset="0"/>
                <a:cs typeface="Times New Roman" panose="02020603050405020304" pitchFamily="18" charset="0"/>
              </a:rPr>
              <a:t> </a:t>
            </a:r>
            <a:r>
              <a:rPr lang="ru-RU" sz="1050" dirty="0">
                <a:latin typeface="Times New Roman" panose="02020603050405020304" pitchFamily="18" charset="0"/>
                <a:cs typeface="Times New Roman" panose="02020603050405020304" pitchFamily="18" charset="0"/>
              </a:rPr>
              <a:t>для обучения таких больших сетей;</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обучались не полные модели</a:t>
            </a:r>
            <a:r>
              <a:rPr lang="en-US" sz="1050" dirty="0">
                <a:latin typeface="Times New Roman" panose="02020603050405020304" pitchFamily="18" charset="0"/>
                <a:cs typeface="Times New Roman" panose="02020603050405020304" pitchFamily="18" charset="0"/>
              </a:rPr>
              <a:t> GPT-3 (medium – 350</a:t>
            </a:r>
            <a:r>
              <a:rPr lang="ru-RU" sz="1050" dirty="0">
                <a:latin typeface="Times New Roman" panose="02020603050405020304" pitchFamily="18" charset="0"/>
                <a:cs typeface="Times New Roman" panose="02020603050405020304" pitchFamily="18" charset="0"/>
              </a:rPr>
              <a:t>М параметров и </a:t>
            </a:r>
            <a:r>
              <a:rPr lang="en-US" sz="1050" dirty="0">
                <a:latin typeface="Times New Roman" panose="02020603050405020304" pitchFamily="18" charset="0"/>
                <a:cs typeface="Times New Roman" panose="02020603050405020304" pitchFamily="18" charset="0"/>
              </a:rPr>
              <a:t>large – 7</a:t>
            </a:r>
            <a:r>
              <a:rPr lang="ru-RU" sz="1050" dirty="0">
                <a:latin typeface="Times New Roman" panose="02020603050405020304" pitchFamily="18" charset="0"/>
                <a:cs typeface="Times New Roman" panose="02020603050405020304" pitchFamily="18" charset="0"/>
              </a:rPr>
              <a:t>6</a:t>
            </a:r>
            <a:r>
              <a:rPr lang="en-US" sz="1050" dirty="0">
                <a:latin typeface="Times New Roman" panose="02020603050405020304" pitchFamily="18" charset="0"/>
                <a:cs typeface="Times New Roman" panose="02020603050405020304" pitchFamily="18" charset="0"/>
              </a:rPr>
              <a:t>0M </a:t>
            </a:r>
            <a:r>
              <a:rPr lang="ru-RU" sz="1050" dirty="0">
                <a:latin typeface="Times New Roman" panose="02020603050405020304" pitchFamily="18" charset="0"/>
                <a:cs typeface="Times New Roman" panose="02020603050405020304" pitchFamily="18" charset="0"/>
              </a:rPr>
              <a:t>параметров);</a:t>
            </a:r>
          </a:p>
        </p:txBody>
      </p:sp>
      <p:pic>
        <p:nvPicPr>
          <p:cNvPr id="1028" name="Picture 4" descr="Эльбрус-8СВ (ТВГИ.431281.023) — центральный процессор 1891ВМ12Я">
            <a:extLst>
              <a:ext uri="{FF2B5EF4-FFF2-40B4-BE49-F238E27FC236}">
                <a16:creationId xmlns:a16="http://schemas.microsoft.com/office/drawing/2014/main" id="{9C7D96A7-662F-4A36-9257-6FF6D22C56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71755" y="1408158"/>
            <a:ext cx="1590683" cy="11930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Логотип Эльбрус/МЦСТ">
            <a:extLst>
              <a:ext uri="{FF2B5EF4-FFF2-40B4-BE49-F238E27FC236}">
                <a16:creationId xmlns:a16="http://schemas.microsoft.com/office/drawing/2014/main" id="{44CCB37A-D5C8-4F5D-AE1A-56EA6423D44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5455" y="843475"/>
            <a:ext cx="1350976" cy="42662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0582CF30-3400-4620-A058-E3DE7631F1AE}"/>
              </a:ext>
            </a:extLst>
          </p:cNvPr>
          <p:cNvSpPr/>
          <p:nvPr/>
        </p:nvSpPr>
        <p:spPr>
          <a:xfrm>
            <a:off x="3342850" y="2675513"/>
            <a:ext cx="1516377" cy="338554"/>
          </a:xfrm>
          <a:prstGeom prst="rect">
            <a:avLst/>
          </a:prstGeom>
        </p:spPr>
        <p:txBody>
          <a:bodyPr wrap="none">
            <a:spAutoFit/>
          </a:bodyPr>
          <a:lstStyle/>
          <a:p>
            <a:r>
              <a:rPr lang="ru-RU" sz="1600" b="1" dirty="0"/>
              <a:t>9600 </a:t>
            </a:r>
            <a:r>
              <a:rPr lang="en-US" sz="1600" b="1" dirty="0" err="1"/>
              <a:t>RoboDeus</a:t>
            </a:r>
            <a:endParaRPr lang="ru-RU" dirty="0"/>
          </a:p>
        </p:txBody>
      </p:sp>
      <p:sp>
        <p:nvSpPr>
          <p:cNvPr id="28" name="Прямоугольник 27">
            <a:extLst>
              <a:ext uri="{FF2B5EF4-FFF2-40B4-BE49-F238E27FC236}">
                <a16:creationId xmlns:a16="http://schemas.microsoft.com/office/drawing/2014/main" id="{D62FC6BC-3E5B-49D8-9FB4-B8257E4BDE12}"/>
              </a:ext>
            </a:extLst>
          </p:cNvPr>
          <p:cNvSpPr/>
          <p:nvPr/>
        </p:nvSpPr>
        <p:spPr>
          <a:xfrm>
            <a:off x="5190223" y="2675513"/>
            <a:ext cx="1587294" cy="338554"/>
          </a:xfrm>
          <a:prstGeom prst="rect">
            <a:avLst/>
          </a:prstGeom>
        </p:spPr>
        <p:txBody>
          <a:bodyPr wrap="none">
            <a:spAutoFit/>
          </a:bodyPr>
          <a:lstStyle/>
          <a:p>
            <a:r>
              <a:rPr lang="en-US" sz="1600" b="1" dirty="0"/>
              <a:t>307200</a:t>
            </a:r>
            <a:r>
              <a:rPr lang="ru-RU" sz="1600" b="1" dirty="0"/>
              <a:t> </a:t>
            </a:r>
            <a:r>
              <a:rPr lang="en-US" sz="1600" b="1" dirty="0"/>
              <a:t>NM6408</a:t>
            </a:r>
            <a:endParaRPr lang="ru-RU" dirty="0"/>
          </a:p>
        </p:txBody>
      </p:sp>
      <p:sp>
        <p:nvSpPr>
          <p:cNvPr id="34" name="Прямоугольник 33">
            <a:extLst>
              <a:ext uri="{FF2B5EF4-FFF2-40B4-BE49-F238E27FC236}">
                <a16:creationId xmlns:a16="http://schemas.microsoft.com/office/drawing/2014/main" id="{B2D5ACD9-518A-4664-AA6D-23B3C7083B19}"/>
              </a:ext>
            </a:extLst>
          </p:cNvPr>
          <p:cNvSpPr/>
          <p:nvPr/>
        </p:nvSpPr>
        <p:spPr>
          <a:xfrm>
            <a:off x="7057489" y="2675513"/>
            <a:ext cx="1962781" cy="338554"/>
          </a:xfrm>
          <a:prstGeom prst="rect">
            <a:avLst/>
          </a:prstGeom>
        </p:spPr>
        <p:txBody>
          <a:bodyPr wrap="none">
            <a:spAutoFit/>
          </a:bodyPr>
          <a:lstStyle/>
          <a:p>
            <a:r>
              <a:rPr lang="en-US" sz="1600" b="1" dirty="0"/>
              <a:t>307200</a:t>
            </a:r>
            <a:r>
              <a:rPr lang="ru-RU" sz="1600" b="1" dirty="0"/>
              <a:t> Эльбрус-8СВ</a:t>
            </a:r>
            <a:endParaRPr lang="ru-RU" dirty="0"/>
          </a:p>
        </p:txBody>
      </p:sp>
      <p:sp>
        <p:nvSpPr>
          <p:cNvPr id="6" name="Прямоугольник 5">
            <a:extLst>
              <a:ext uri="{FF2B5EF4-FFF2-40B4-BE49-F238E27FC236}">
                <a16:creationId xmlns:a16="http://schemas.microsoft.com/office/drawing/2014/main" id="{2D828365-1290-4684-B25C-7057B710A597}"/>
              </a:ext>
            </a:extLst>
          </p:cNvPr>
          <p:cNvSpPr/>
          <p:nvPr/>
        </p:nvSpPr>
        <p:spPr>
          <a:xfrm>
            <a:off x="3201443" y="1894460"/>
            <a:ext cx="274434" cy="307777"/>
          </a:xfrm>
          <a:prstGeom prst="rect">
            <a:avLst/>
          </a:prstGeom>
        </p:spPr>
        <p:txBody>
          <a:bodyPr wrap="none">
            <a:spAutoFit/>
          </a:bodyPr>
          <a:lstStyle/>
          <a:p>
            <a:r>
              <a:rPr lang="ru-RU" sz="1400" b="1" dirty="0"/>
              <a:t>=</a:t>
            </a:r>
            <a:endParaRPr lang="ru-RU" dirty="0"/>
          </a:p>
        </p:txBody>
      </p:sp>
      <p:sp>
        <p:nvSpPr>
          <p:cNvPr id="8" name="Прямоугольник 7">
            <a:extLst>
              <a:ext uri="{FF2B5EF4-FFF2-40B4-BE49-F238E27FC236}">
                <a16:creationId xmlns:a16="http://schemas.microsoft.com/office/drawing/2014/main" id="{7A2208AF-C027-4AAB-9601-731AF4C59953}"/>
              </a:ext>
            </a:extLst>
          </p:cNvPr>
          <p:cNvSpPr/>
          <p:nvPr/>
        </p:nvSpPr>
        <p:spPr>
          <a:xfrm>
            <a:off x="4750175" y="1876554"/>
            <a:ext cx="519694" cy="338554"/>
          </a:xfrm>
          <a:prstGeom prst="rect">
            <a:avLst/>
          </a:prstGeom>
        </p:spPr>
        <p:txBody>
          <a:bodyPr wrap="none">
            <a:spAutoFit/>
          </a:bodyPr>
          <a:lstStyle/>
          <a:p>
            <a:r>
              <a:rPr lang="ru-RU" sz="1600" b="1" dirty="0"/>
              <a:t>или</a:t>
            </a:r>
            <a:endParaRPr lang="ru-RU" dirty="0"/>
          </a:p>
        </p:txBody>
      </p:sp>
      <p:sp>
        <p:nvSpPr>
          <p:cNvPr id="35" name="Прямоугольник 34">
            <a:extLst>
              <a:ext uri="{FF2B5EF4-FFF2-40B4-BE49-F238E27FC236}">
                <a16:creationId xmlns:a16="http://schemas.microsoft.com/office/drawing/2014/main" id="{86AAFD1D-5027-4EA8-A5C4-EAE4E6CD3693}"/>
              </a:ext>
            </a:extLst>
          </p:cNvPr>
          <p:cNvSpPr/>
          <p:nvPr/>
        </p:nvSpPr>
        <p:spPr>
          <a:xfrm>
            <a:off x="6669715" y="1873357"/>
            <a:ext cx="519694" cy="338554"/>
          </a:xfrm>
          <a:prstGeom prst="rect">
            <a:avLst/>
          </a:prstGeom>
        </p:spPr>
        <p:txBody>
          <a:bodyPr wrap="none">
            <a:spAutoFit/>
          </a:bodyPr>
          <a:lstStyle/>
          <a:p>
            <a:r>
              <a:rPr lang="ru-RU" sz="1600" b="1" dirty="0"/>
              <a:t>или</a:t>
            </a:r>
            <a:endParaRPr lang="ru-RU" dirty="0"/>
          </a:p>
        </p:txBody>
      </p:sp>
      <p:sp>
        <p:nvSpPr>
          <p:cNvPr id="29" name="Прямоугольник 28">
            <a:extLst>
              <a:ext uri="{FF2B5EF4-FFF2-40B4-BE49-F238E27FC236}">
                <a16:creationId xmlns:a16="http://schemas.microsoft.com/office/drawing/2014/main" id="{B43F0222-BCF2-4628-A5AB-894C7D9B7632}"/>
              </a:ext>
            </a:extLst>
          </p:cNvPr>
          <p:cNvSpPr/>
          <p:nvPr/>
        </p:nvSpPr>
        <p:spPr>
          <a:xfrm>
            <a:off x="3475877" y="3217832"/>
            <a:ext cx="2562686" cy="1803058"/>
          </a:xfrm>
          <a:prstGeom prst="rect">
            <a:avLst/>
          </a:prstGeom>
        </p:spPr>
        <p:txBody>
          <a:bodyPr wrap="square">
            <a:spAutoFit/>
          </a:bodyPr>
          <a:lstStyle/>
          <a:p>
            <a:pPr algn="just" defTabSz="193247">
              <a:spcBef>
                <a:spcPts val="366"/>
              </a:spcBef>
              <a:spcAft>
                <a:spcPts val="366"/>
              </a:spcAft>
              <a:defRPr/>
            </a:pPr>
            <a:r>
              <a:rPr lang="en-US" sz="1050" b="1" dirty="0"/>
              <a:t>NEW!!!</a:t>
            </a:r>
            <a:endParaRPr lang="ru-RU" sz="1050" b="1" dirty="0"/>
          </a:p>
          <a:p>
            <a:pPr algn="just" defTabSz="193247">
              <a:spcBef>
                <a:spcPts val="366"/>
              </a:spcBef>
              <a:spcAft>
                <a:spcPts val="366"/>
              </a:spcAft>
              <a:defRPr/>
            </a:pPr>
            <a:r>
              <a:rPr lang="ru-RU" sz="1050" b="1" dirty="0" err="1"/>
              <a:t>Кристофари</a:t>
            </a:r>
            <a:r>
              <a:rPr lang="ru-RU" sz="1050" b="1" dirty="0"/>
              <a:t> </a:t>
            </a:r>
            <a:r>
              <a:rPr lang="en-US" sz="1050" b="1" dirty="0"/>
              <a:t>Neo</a:t>
            </a:r>
            <a:endParaRPr lang="ru-RU" sz="1050" b="1" dirty="0"/>
          </a:p>
          <a:p>
            <a:pPr algn="just" defTabSz="193247">
              <a:spcBef>
                <a:spcPts val="366"/>
              </a:spcBef>
              <a:spcAft>
                <a:spcPts val="366"/>
              </a:spcAft>
              <a:defRPr/>
            </a:pPr>
            <a:r>
              <a:rPr lang="ru-RU" sz="1050" dirty="0">
                <a:latin typeface="Times New Roman" panose="02020603050405020304" pitchFamily="18" charset="0"/>
                <a:cs typeface="Times New Roman" panose="02020603050405020304" pitchFamily="18" charset="0"/>
              </a:rPr>
              <a:t>Суперкомпьютер на базе </a:t>
            </a:r>
            <a:r>
              <a:rPr lang="en-US" sz="1050" dirty="0">
                <a:latin typeface="Times New Roman" panose="02020603050405020304" pitchFamily="18" charset="0"/>
                <a:cs typeface="Times New Roman" panose="02020603050405020304" pitchFamily="18" charset="0"/>
              </a:rPr>
              <a:t>700+</a:t>
            </a:r>
            <a:r>
              <a:rPr lang="ru-RU" sz="1050" dirty="0">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Tesla A100 80Gb </a:t>
            </a:r>
            <a:r>
              <a:rPr lang="ru-RU" sz="1050" dirty="0">
                <a:latin typeface="Times New Roman" panose="02020603050405020304" pitchFamily="18" charset="0"/>
                <a:cs typeface="Times New Roman" panose="02020603050405020304" pitchFamily="18" charset="0"/>
              </a:rPr>
              <a:t>для обучения глубоких нейронных сетей:</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производительность суперкомпьютера составляет </a:t>
            </a:r>
            <a:r>
              <a:rPr lang="en-US" sz="1050" dirty="0">
                <a:latin typeface="Times New Roman" panose="02020603050405020304" pitchFamily="18" charset="0"/>
                <a:cs typeface="Times New Roman" panose="02020603050405020304" pitchFamily="18" charset="0"/>
              </a:rPr>
              <a:t>11.95</a:t>
            </a:r>
            <a:r>
              <a:rPr lang="ru-RU" sz="1050" dirty="0">
                <a:latin typeface="Times New Roman" panose="02020603050405020304" pitchFamily="18" charset="0"/>
                <a:cs typeface="Times New Roman" panose="02020603050405020304" pitchFamily="18" charset="0"/>
              </a:rPr>
              <a:t> петафлопс</a:t>
            </a:r>
            <a:endParaRPr lang="en-US" sz="1050" dirty="0">
              <a:latin typeface="Times New Roman" panose="02020603050405020304" pitchFamily="18" charset="0"/>
              <a:cs typeface="Times New Roman" panose="02020603050405020304" pitchFamily="18" charset="0"/>
            </a:endParaRP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состоит из </a:t>
            </a:r>
            <a:r>
              <a:rPr lang="en-US" sz="1050" dirty="0">
                <a:latin typeface="Times New Roman" panose="02020603050405020304" pitchFamily="18" charset="0"/>
                <a:cs typeface="Times New Roman" panose="02020603050405020304" pitchFamily="18" charset="0"/>
              </a:rPr>
              <a:t>Nvidia DGX A100</a:t>
            </a:r>
            <a:r>
              <a:rPr lang="ru-RU" sz="1050" dirty="0">
                <a:latin typeface="Times New Roman" panose="02020603050405020304" pitchFamily="18" charset="0"/>
                <a:cs typeface="Times New Roman" panose="02020603050405020304" pitchFamily="18" charset="0"/>
              </a:rPr>
              <a:t>;</a:t>
            </a:r>
          </a:p>
          <a:p>
            <a:pPr marL="174129" indent="-174129">
              <a:buClr>
                <a:srgbClr val="216ABB"/>
              </a:buClr>
              <a:buFontTx/>
              <a:buChar char="-"/>
            </a:pPr>
            <a:r>
              <a:rPr lang="ru-RU" sz="1050" dirty="0">
                <a:latin typeface="Times New Roman" panose="02020603050405020304" pitchFamily="18" charset="0"/>
                <a:cs typeface="Times New Roman" panose="02020603050405020304" pitchFamily="18" charset="0"/>
              </a:rPr>
              <a:t>дается в поминутную аренду по узлам</a:t>
            </a:r>
          </a:p>
        </p:txBody>
      </p:sp>
    </p:spTree>
    <p:extLst>
      <p:ext uri="{BB962C8B-B14F-4D97-AF65-F5344CB8AC3E}">
        <p14:creationId xmlns:p14="http://schemas.microsoft.com/office/powerpoint/2010/main" val="414492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67962F2-F006-4A81-9A07-31D00E95D731}"/>
              </a:ext>
            </a:extLst>
          </p:cNvPr>
          <p:cNvSpPr/>
          <p:nvPr/>
        </p:nvSpPr>
        <p:spPr>
          <a:xfrm>
            <a:off x="274320" y="952060"/>
            <a:ext cx="8595360" cy="3785652"/>
          </a:xfrm>
          <a:prstGeom prst="rect">
            <a:avLst/>
          </a:prstGeom>
        </p:spPr>
        <p:txBody>
          <a:bodyPr wrap="square">
            <a:spAutoFit/>
          </a:bodyPr>
          <a:lstStyle/>
          <a:p>
            <a:pPr algn="just"/>
            <a:r>
              <a:rPr lang="ru-RU" sz="1600" b="1" dirty="0">
                <a:latin typeface="Cambria" panose="02040503050406030204" pitchFamily="18" charset="0"/>
                <a:ea typeface="Times New Roman" panose="02020603050405020304" pitchFamily="18" charset="0"/>
                <a:cs typeface="Times New Roman" panose="02020603050405020304" pitchFamily="18" charset="0"/>
              </a:rPr>
              <a:t>Обучение</a:t>
            </a:r>
            <a:r>
              <a:rPr lang="ru-RU" sz="1600" dirty="0">
                <a:latin typeface="Cambria" panose="02040503050406030204" pitchFamily="18" charset="0"/>
                <a:ea typeface="Times New Roman" panose="02020603050405020304" pitchFamily="18" charset="0"/>
                <a:cs typeface="Times New Roman" panose="02020603050405020304" pitchFamily="18" charset="0"/>
              </a:rPr>
              <a:t>. В процессе обучения размеченный набор данных пропускается через необученную нейронную сеть. Результаты фреймворка сравниваются с разметкой. Затем фреймворк оценивает значение ошибки и обновляет веса в слоях нейронной сети методом обратного распространения ошибки. Этот процесс повторяется до тех пор, пока нейронная сеть не будет делать прогнозы с достаточной точностью. Для этого требуются мощные вычислительные кластеры и высокопроизводительные масштабируемые системы хранения.</a:t>
            </a:r>
          </a:p>
          <a:p>
            <a:pPr algn="just"/>
            <a:endParaRPr lang="ru-RU" sz="160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600" b="1" dirty="0">
                <a:latin typeface="Cambria" panose="02040503050406030204" pitchFamily="18" charset="0"/>
                <a:ea typeface="Times New Roman" panose="02020603050405020304" pitchFamily="18" charset="0"/>
                <a:cs typeface="Times New Roman" panose="02020603050405020304" pitchFamily="18" charset="0"/>
              </a:rPr>
              <a:t>Инференс</a:t>
            </a:r>
            <a:r>
              <a:rPr lang="ru-RU" sz="1600" dirty="0">
                <a:latin typeface="Cambria" panose="02040503050406030204" pitchFamily="18" charset="0"/>
                <a:ea typeface="Times New Roman" panose="02020603050405020304" pitchFamily="18" charset="0"/>
                <a:cs typeface="Times New Roman" panose="02020603050405020304" pitchFamily="18" charset="0"/>
              </a:rPr>
              <a:t> – это использование </a:t>
            </a:r>
            <a:r>
              <a:rPr lang="ru-RU" sz="1600" dirty="0">
                <a:solidFill>
                  <a:srgbClr val="000000"/>
                </a:solidFill>
                <a:latin typeface="Cambria" panose="02040503050406030204" pitchFamily="18" charset="0"/>
                <a:ea typeface="Times New Roman" panose="02020603050405020304" pitchFamily="18" charset="0"/>
                <a:cs typeface="Arial" panose="020B0604020202020204" pitchFamily="34" charset="0"/>
              </a:rPr>
              <a:t>обученной</a:t>
            </a:r>
            <a:r>
              <a:rPr lang="ru-RU" sz="1600" dirty="0">
                <a:latin typeface="Cambria" panose="02040503050406030204" pitchFamily="18" charset="0"/>
                <a:ea typeface="Times New Roman" panose="02020603050405020304" pitchFamily="18" charset="0"/>
                <a:cs typeface="Times New Roman" panose="02020603050405020304" pitchFamily="18" charset="0"/>
              </a:rPr>
              <a:t> модели нейронной сети в работе. Для использования глубоких моделей в прикладных задачах требуется минимизировать использование ресурсов. Решается это различными способами: использование оптимизированных библиотек, которые максимально плотно заполняют конвейер процессора вычислениями (так называемые инференс-фреймворки); конвертация параметров модели из fp32 в fp16, int8; использование специализированных ускорителей (GPU, </a:t>
            </a:r>
            <a:r>
              <a:rPr lang="en-US" sz="1600" dirty="0">
                <a:latin typeface="Cambria" panose="02040503050406030204" pitchFamily="18" charset="0"/>
                <a:ea typeface="Times New Roman" panose="02020603050405020304" pitchFamily="18" charset="0"/>
                <a:cs typeface="Times New Roman" panose="02020603050405020304" pitchFamily="18" charset="0"/>
              </a:rPr>
              <a:t>NPU</a:t>
            </a:r>
            <a:r>
              <a:rPr lang="ru-RU" sz="1600" dirty="0">
                <a:latin typeface="Cambria" panose="02040503050406030204" pitchFamily="18" charset="0"/>
                <a:ea typeface="Times New Roman" panose="02020603050405020304" pitchFamily="18" charset="0"/>
                <a:cs typeface="Times New Roman" panose="02020603050405020304" pitchFamily="18" charset="0"/>
              </a:rPr>
              <a:t>, TPU, FPGA).</a:t>
            </a:r>
            <a:endParaRPr lang="ru-RU"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Обучение и прямой проход (инференс) нейронных сетей</a:t>
            </a:r>
          </a:p>
        </p:txBody>
      </p:sp>
    </p:spTree>
    <p:extLst>
      <p:ext uri="{BB962C8B-B14F-4D97-AF65-F5344CB8AC3E}">
        <p14:creationId xmlns:p14="http://schemas.microsoft.com/office/powerpoint/2010/main" val="351687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67962F2-F006-4A81-9A07-31D00E95D731}"/>
              </a:ext>
            </a:extLst>
          </p:cNvPr>
          <p:cNvSpPr/>
          <p:nvPr/>
        </p:nvSpPr>
        <p:spPr>
          <a:xfrm>
            <a:off x="274317" y="838776"/>
            <a:ext cx="8595360" cy="1815882"/>
          </a:xfrm>
          <a:prstGeom prst="rect">
            <a:avLst/>
          </a:prstGeom>
        </p:spPr>
        <p:txBody>
          <a:bodyPr wrap="square">
            <a:spAutoFit/>
          </a:bodyPr>
          <a:lstStyle/>
          <a:p>
            <a:pPr algn="just"/>
            <a:r>
              <a:rPr lang="ru-RU" sz="1400" b="1" dirty="0" err="1"/>
              <a:t>Инференс</a:t>
            </a:r>
            <a:r>
              <a:rPr lang="ru-RU" sz="1400" b="1" dirty="0"/>
              <a:t>-фреймворк </a:t>
            </a:r>
            <a:r>
              <a:rPr lang="ru-RU" sz="1400" b="1" dirty="0" err="1">
                <a:effectLst>
                  <a:outerShdw blurRad="38100" dist="38100" dir="2700000" algn="tl">
                    <a:srgbClr val="000000">
                      <a:alpha val="43137"/>
                    </a:srgbClr>
                  </a:outerShdw>
                </a:effectLst>
              </a:rPr>
              <a:t>OpenVINO</a:t>
            </a:r>
            <a:r>
              <a:rPr lang="ru-RU" sz="1400" b="1" dirty="0"/>
              <a:t> </a:t>
            </a:r>
            <a:endParaRPr lang="en-US" sz="1400" b="1" dirty="0"/>
          </a:p>
          <a:p>
            <a:pPr algn="just"/>
            <a:r>
              <a:rPr lang="ru-RU" sz="1400" dirty="0"/>
              <a:t>Инженеры Intel разработал </a:t>
            </a:r>
            <a:r>
              <a:rPr lang="ru-RU" sz="1400" dirty="0" err="1"/>
              <a:t>OpenVINO</a:t>
            </a:r>
            <a:r>
              <a:rPr lang="ru-RU" sz="1400" dirty="0"/>
              <a:t> как совершенный инструмент для удобной и быстрой разработки конечных решений основанных на обработке данных при помощи нейронных сетей включая </a:t>
            </a:r>
            <a:r>
              <a:rPr lang="ru-RU" sz="1400" dirty="0" err="1"/>
              <a:t>конволюционные</a:t>
            </a:r>
            <a:r>
              <a:rPr lang="ru-RU" sz="1400" dirty="0"/>
              <a:t>, рекуррентные и сети с </a:t>
            </a:r>
            <a:r>
              <a:rPr lang="ru-RU" sz="1400" dirty="0" err="1"/>
              <a:t>attention</a:t>
            </a:r>
            <a:r>
              <a:rPr lang="ru-RU" sz="1400" dirty="0"/>
              <a:t>-механизмом. Среди приложений, разрабатываемых при помощи </a:t>
            </a:r>
            <a:r>
              <a:rPr lang="ru-RU" sz="1400" dirty="0" err="1"/>
              <a:t>openVINO</a:t>
            </a:r>
            <a:r>
              <a:rPr lang="ru-RU" sz="1400" dirty="0"/>
              <a:t>, могут быть приложения для машинного зрения, распознавания речи, рекомендательных систем, обработка текстов и другие. </a:t>
            </a:r>
            <a:r>
              <a:rPr lang="ru-RU" sz="1400" dirty="0" err="1"/>
              <a:t>OpenVINO</a:t>
            </a:r>
            <a:r>
              <a:rPr lang="ru-RU" sz="1400" dirty="0"/>
              <a:t> способен идеально оптимизировать вычисления линейной алгебры для каждой архитектуры процессора Intel, максимально повышая производительность и ускоряя работу конкретного приложения. </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8F68CE-6BA2-4B11-9175-628420B36F04}"/>
              </a:ext>
            </a:extLst>
          </p:cNvPr>
          <p:cNvSpPr txBox="1"/>
          <p:nvPr/>
        </p:nvSpPr>
        <p:spPr>
          <a:xfrm>
            <a:off x="1043434" y="84699"/>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Инференс-фреймворки для различных аппаратных платформ</a:t>
            </a:r>
          </a:p>
        </p:txBody>
      </p:sp>
      <p:sp>
        <p:nvSpPr>
          <p:cNvPr id="4" name="Прямоугольник 3">
            <a:extLst>
              <a:ext uri="{FF2B5EF4-FFF2-40B4-BE49-F238E27FC236}">
                <a16:creationId xmlns:a16="http://schemas.microsoft.com/office/drawing/2014/main" id="{8295C2D5-A05A-4716-B5BC-2E7D4CA2D6A5}"/>
              </a:ext>
            </a:extLst>
          </p:cNvPr>
          <p:cNvSpPr/>
          <p:nvPr/>
        </p:nvSpPr>
        <p:spPr>
          <a:xfrm>
            <a:off x="274318" y="2632203"/>
            <a:ext cx="4937761" cy="2262158"/>
          </a:xfrm>
          <a:prstGeom prst="rect">
            <a:avLst/>
          </a:prstGeom>
        </p:spPr>
        <p:txBody>
          <a:bodyPr wrap="square">
            <a:spAutoFit/>
          </a:bodyPr>
          <a:lstStyle/>
          <a:p>
            <a:r>
              <a:rPr lang="ru-RU" sz="1400" dirty="0"/>
              <a:t>Достоинства:</a:t>
            </a:r>
            <a:endParaRPr lang="en-US" sz="1400" dirty="0"/>
          </a:p>
          <a:p>
            <a:pPr marL="285750" indent="-285750">
              <a:buFont typeface="Arial" panose="020B0604020202020204" pitchFamily="34" charset="0"/>
              <a:buChar char="•"/>
            </a:pPr>
            <a:r>
              <a:rPr lang="ru-RU" sz="1400" dirty="0"/>
              <a:t>Позволяет реализовать большинство востребованных задач по обнаружению объектов, сегментации, обработки естественного языка и др.</a:t>
            </a:r>
            <a:endParaRPr lang="en-US" sz="1400" dirty="0"/>
          </a:p>
          <a:p>
            <a:pPr marL="285750" indent="-285750">
              <a:buFont typeface="Arial" panose="020B0604020202020204" pitchFamily="34" charset="0"/>
              <a:buChar char="•"/>
            </a:pPr>
            <a:r>
              <a:rPr lang="ru-RU" sz="1400" dirty="0"/>
              <a:t>Предусматривает прямое </a:t>
            </a:r>
            <a:r>
              <a:rPr lang="ru-RU" dirty="0"/>
              <a:t>конвертирование</a:t>
            </a:r>
            <a:r>
              <a:rPr lang="ru-RU" sz="1400" dirty="0"/>
              <a:t> из самых популярных форматов Caffe*, TensorFlow*</a:t>
            </a:r>
            <a:r>
              <a:rPr lang="en-US" sz="1400" dirty="0"/>
              <a:t>, </a:t>
            </a:r>
            <a:r>
              <a:rPr lang="en-US" sz="1400" dirty="0" err="1"/>
              <a:t>tflite</a:t>
            </a:r>
            <a:r>
              <a:rPr lang="ru-RU" sz="1400" dirty="0"/>
              <a:t>, MXNet*, </a:t>
            </a:r>
            <a:r>
              <a:rPr lang="ru-RU" sz="1400" dirty="0" err="1"/>
              <a:t>Kaldi</a:t>
            </a:r>
            <a:r>
              <a:rPr lang="ru-RU" sz="1400" dirty="0"/>
              <a:t>*, ONNX* фреймворков глубокого обучения.</a:t>
            </a:r>
            <a:endParaRPr lang="en-US" sz="1400" dirty="0"/>
          </a:p>
          <a:p>
            <a:pPr marL="285750" indent="-285750">
              <a:buFont typeface="Arial" panose="020B0604020202020204" pitchFamily="34" charset="0"/>
              <a:buChar char="•"/>
            </a:pPr>
            <a:r>
              <a:rPr lang="ru-RU" sz="1400" dirty="0"/>
              <a:t>Поддержка режимов оптимизации INT8 и FLOAT16.</a:t>
            </a:r>
            <a:endParaRPr lang="en-US" sz="1400" dirty="0"/>
          </a:p>
          <a:p>
            <a:pPr marL="285750" indent="-285750">
              <a:buFont typeface="Arial" panose="020B0604020202020204" pitchFamily="34" charset="0"/>
              <a:buChar char="•"/>
            </a:pPr>
            <a:r>
              <a:rPr lang="ru-RU" sz="1400" dirty="0"/>
              <a:t>Наличие большой базы </a:t>
            </a:r>
            <a:r>
              <a:rPr lang="ru-RU" sz="1400" dirty="0" err="1"/>
              <a:t>предобученных</a:t>
            </a:r>
            <a:r>
              <a:rPr lang="ru-RU" sz="1400" dirty="0"/>
              <a:t> моделей, позволяющих строить готовые решения «из коробки».</a:t>
            </a:r>
            <a:endParaRPr lang="en-US" sz="1400" dirty="0"/>
          </a:p>
        </p:txBody>
      </p:sp>
      <p:sp>
        <p:nvSpPr>
          <p:cNvPr id="5" name="Прямоугольник 4">
            <a:extLst>
              <a:ext uri="{FF2B5EF4-FFF2-40B4-BE49-F238E27FC236}">
                <a16:creationId xmlns:a16="http://schemas.microsoft.com/office/drawing/2014/main" id="{A2DF4EE6-73A2-43ED-80A0-DD62FE81F7AA}"/>
              </a:ext>
            </a:extLst>
          </p:cNvPr>
          <p:cNvSpPr/>
          <p:nvPr/>
        </p:nvSpPr>
        <p:spPr>
          <a:xfrm>
            <a:off x="5276087" y="2632203"/>
            <a:ext cx="3593595" cy="1815882"/>
          </a:xfrm>
          <a:prstGeom prst="rect">
            <a:avLst/>
          </a:prstGeom>
        </p:spPr>
        <p:txBody>
          <a:bodyPr wrap="square">
            <a:spAutoFit/>
          </a:bodyPr>
          <a:lstStyle/>
          <a:p>
            <a:r>
              <a:rPr lang="ru-RU" sz="1400" dirty="0"/>
              <a:t>Недостатки:</a:t>
            </a:r>
            <a:endParaRPr lang="en-US" sz="1400" dirty="0"/>
          </a:p>
          <a:p>
            <a:pPr marL="285750" indent="-285750">
              <a:buFont typeface="Arial" panose="020B0604020202020204" pitchFamily="34" charset="0"/>
              <a:buChar char="•"/>
            </a:pPr>
            <a:r>
              <a:rPr lang="ru-RU" sz="1400" dirty="0"/>
              <a:t>Все перечисленные преимущества</a:t>
            </a:r>
            <a:r>
              <a:rPr lang="en-US" sz="1400" dirty="0"/>
              <a:t> </a:t>
            </a:r>
            <a:r>
              <a:rPr lang="ru-RU" sz="1400" dirty="0"/>
              <a:t>официально доступны только для оборудования Intel. </a:t>
            </a:r>
            <a:endParaRPr lang="en-US" sz="1400" dirty="0"/>
          </a:p>
          <a:p>
            <a:pPr marL="285750" indent="-285750">
              <a:buFont typeface="Arial" panose="020B0604020202020204" pitchFamily="34" charset="0"/>
              <a:buChar char="•"/>
            </a:pPr>
            <a:r>
              <a:rPr lang="ru-RU" sz="1400" dirty="0"/>
              <a:t>Модуль </a:t>
            </a:r>
            <a:r>
              <a:rPr lang="ru-RU" sz="1400" dirty="0" err="1"/>
              <a:t>инференса</a:t>
            </a:r>
            <a:r>
              <a:rPr lang="ru-RU" sz="1400" dirty="0"/>
              <a:t> имеет ограничения по типам слоёв в моделях и может не поддерживать часть из них для отдельных видов вычислителей. </a:t>
            </a:r>
            <a:endParaRPr lang="en-US" sz="1400" dirty="0"/>
          </a:p>
        </p:txBody>
      </p:sp>
      <p:pic>
        <p:nvPicPr>
          <p:cNvPr id="1030" name="Picture 6" descr="Проекты Центра разработки Intel в России. OpenVINO Toolkit / Хабр">
            <a:extLst>
              <a:ext uri="{FF2B5EF4-FFF2-40B4-BE49-F238E27FC236}">
                <a16:creationId xmlns:a16="http://schemas.microsoft.com/office/drawing/2014/main" id="{171FD4C3-EC7C-4BB7-B9FB-6DF5318FAE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426" y="444480"/>
            <a:ext cx="1935195" cy="3942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C44406-85B6-4F6D-AA66-C747D4808D79}"/>
              </a:ext>
            </a:extLst>
          </p:cNvPr>
          <p:cNvSpPr txBox="1"/>
          <p:nvPr/>
        </p:nvSpPr>
        <p:spPr>
          <a:xfrm>
            <a:off x="2106924" y="344244"/>
            <a:ext cx="4572000" cy="307777"/>
          </a:xfrm>
          <a:prstGeom prst="rect">
            <a:avLst/>
          </a:prstGeom>
          <a:noFill/>
        </p:spPr>
        <p:txBody>
          <a:bodyPr wrap="square">
            <a:spAutoFit/>
          </a:bodyPr>
          <a:lstStyle/>
          <a:p>
            <a:pPr algn="ctr"/>
            <a:r>
              <a:rPr lang="ru-RU" sz="1400" b="1" dirty="0">
                <a:effectLst>
                  <a:outerShdw blurRad="38100" dist="38100" dir="2700000" algn="tl">
                    <a:srgbClr val="000000">
                      <a:alpha val="43137"/>
                    </a:srgbClr>
                  </a:outerShdw>
                </a:effectLst>
              </a:rPr>
              <a:t>Аппаратная платформа </a:t>
            </a:r>
            <a:r>
              <a:rPr lang="en-US" sz="1400" b="1" dirty="0">
                <a:effectLst>
                  <a:outerShdw blurRad="38100" dist="38100" dir="2700000" algn="tl">
                    <a:srgbClr val="000000">
                      <a:alpha val="43137"/>
                    </a:srgbClr>
                  </a:outerShdw>
                </a:effectLst>
              </a:rPr>
              <a:t>Intel</a:t>
            </a:r>
          </a:p>
        </p:txBody>
      </p:sp>
    </p:spTree>
    <p:extLst>
      <p:ext uri="{BB962C8B-B14F-4D97-AF65-F5344CB8AC3E}">
        <p14:creationId xmlns:p14="http://schemas.microsoft.com/office/powerpoint/2010/main" val="3324044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67962F2-F006-4A81-9A07-31D00E95D731}"/>
              </a:ext>
            </a:extLst>
          </p:cNvPr>
          <p:cNvSpPr/>
          <p:nvPr/>
        </p:nvSpPr>
        <p:spPr>
          <a:xfrm>
            <a:off x="274321" y="755868"/>
            <a:ext cx="8595360" cy="1600438"/>
          </a:xfrm>
          <a:prstGeom prst="rect">
            <a:avLst/>
          </a:prstGeom>
        </p:spPr>
        <p:txBody>
          <a:bodyPr wrap="square">
            <a:spAutoFit/>
          </a:bodyPr>
          <a:lstStyle/>
          <a:p>
            <a:pPr algn="just"/>
            <a:r>
              <a:rPr lang="ru-RU" sz="1400" b="1" dirty="0" err="1">
                <a:effectLst>
                  <a:outerShdw blurRad="38100" dist="38100" dir="2700000" algn="tl">
                    <a:srgbClr val="000000">
                      <a:alpha val="43137"/>
                    </a:srgbClr>
                  </a:outerShdw>
                </a:effectLst>
              </a:rPr>
              <a:t>Инференс</a:t>
            </a:r>
            <a:r>
              <a:rPr lang="ru-RU" sz="1400" b="1" dirty="0">
                <a:effectLst>
                  <a:outerShdw blurRad="38100" dist="38100" dir="2700000" algn="tl">
                    <a:srgbClr val="000000">
                      <a:alpha val="43137"/>
                    </a:srgbClr>
                  </a:outerShdw>
                </a:effectLst>
              </a:rPr>
              <a:t>-фреймворк </a:t>
            </a:r>
            <a:r>
              <a:rPr lang="en-US" sz="1400" b="1" dirty="0" err="1">
                <a:effectLst>
                  <a:outerShdw blurRad="38100" dist="38100" dir="2700000" algn="tl">
                    <a:srgbClr val="000000">
                      <a:alpha val="43137"/>
                    </a:srgbClr>
                  </a:outerShdw>
                </a:effectLst>
              </a:rPr>
              <a:t>TensorRT</a:t>
            </a:r>
            <a:r>
              <a:rPr lang="en-US" sz="1400" b="1" dirty="0">
                <a:effectLst>
                  <a:outerShdw blurRad="38100" dist="38100" dir="2700000" algn="tl">
                    <a:srgbClr val="000000">
                      <a:alpha val="43137"/>
                    </a:srgbClr>
                  </a:outerShdw>
                </a:effectLst>
              </a:rPr>
              <a:t> </a:t>
            </a:r>
          </a:p>
          <a:p>
            <a:pPr algn="just"/>
            <a:r>
              <a:rPr lang="ru-RU" sz="1400" dirty="0" err="1"/>
              <a:t>TensorRT</a:t>
            </a:r>
            <a:r>
              <a:rPr lang="ru-RU" sz="1400" dirty="0"/>
              <a:t> — высокопроизводительный инструмент, разработанный инженерами Nvidia специально для </a:t>
            </a:r>
            <a:r>
              <a:rPr lang="ru-RU" sz="1400" dirty="0" err="1"/>
              <a:t>инференса</a:t>
            </a:r>
            <a:r>
              <a:rPr lang="ru-RU" sz="1400" dirty="0"/>
              <a:t>. Это — построенная на CUDA модель параллельного программирования, позволяющая оптимизировать вычисления линейной алгебры при помощи технологий CUDA-X. С помощью </a:t>
            </a:r>
            <a:r>
              <a:rPr lang="ru-RU" sz="1400" dirty="0" err="1"/>
              <a:t>TensorRT</a:t>
            </a:r>
            <a:r>
              <a:rPr lang="ru-RU" sz="1400" dirty="0"/>
              <a:t> разработчики могут оптимизировать и запускать приложения в том числе в области искусственного интеллекта для умной </a:t>
            </a:r>
            <a:r>
              <a:rPr lang="ru-RU" sz="1400" dirty="0" err="1"/>
              <a:t>видеоаналитики</a:t>
            </a:r>
            <a:r>
              <a:rPr lang="ru-RU" sz="1400" dirty="0"/>
              <a:t>, рекомендательных систем, обнаружения мошенничества, автономных систем.</a:t>
            </a:r>
            <a:endParaRPr lang="ru-RU" sz="1400" dirty="0">
              <a:effectLst/>
              <a:ea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8295C2D5-A05A-4716-B5BC-2E7D4CA2D6A5}"/>
              </a:ext>
            </a:extLst>
          </p:cNvPr>
          <p:cNvSpPr/>
          <p:nvPr/>
        </p:nvSpPr>
        <p:spPr>
          <a:xfrm>
            <a:off x="274311" y="2250400"/>
            <a:ext cx="5477132" cy="2893100"/>
          </a:xfrm>
          <a:prstGeom prst="rect">
            <a:avLst/>
          </a:prstGeom>
        </p:spPr>
        <p:txBody>
          <a:bodyPr wrap="square">
            <a:spAutoFit/>
          </a:bodyPr>
          <a:lstStyle/>
          <a:p>
            <a:r>
              <a:rPr lang="ru-RU" sz="1400" dirty="0"/>
              <a:t>Достоинства:</a:t>
            </a:r>
            <a:endParaRPr lang="en-US" sz="1400" dirty="0"/>
          </a:p>
          <a:p>
            <a:pPr marL="285750" indent="-285750">
              <a:buFont typeface="Arial" panose="020B0604020202020204" pitchFamily="34" charset="0"/>
              <a:buChar char="•"/>
            </a:pPr>
            <a:r>
              <a:rPr lang="ru-RU" sz="1400" dirty="0"/>
              <a:t>Ускорение достигается за счет объединения вычислений нескольких операций в одну (</a:t>
            </a:r>
            <a:r>
              <a:rPr lang="ru-RU" sz="1400" dirty="0" err="1"/>
              <a:t>layer</a:t>
            </a:r>
            <a:r>
              <a:rPr lang="ru-RU" sz="1400" dirty="0"/>
              <a:t> </a:t>
            </a:r>
            <a:r>
              <a:rPr lang="ru-RU" sz="1400" dirty="0" err="1"/>
              <a:t>fusion</a:t>
            </a:r>
            <a:r>
              <a:rPr lang="ru-RU" sz="1400" dirty="0"/>
              <a:t>) без промежуточных вычислений. </a:t>
            </a:r>
            <a:endParaRPr lang="en-US" sz="1400" dirty="0"/>
          </a:p>
          <a:p>
            <a:pPr marL="285750" indent="-285750">
              <a:buFont typeface="Arial" panose="020B0604020202020204" pitchFamily="34" charset="0"/>
              <a:buChar char="•"/>
            </a:pPr>
            <a:r>
              <a:rPr lang="ru-RU" sz="1400" dirty="0"/>
              <a:t>Большое количество открытых для реализации многих популярных алгоритмов обнаружения, сегментации, обработки естественного языка. </a:t>
            </a:r>
            <a:endParaRPr lang="en-US" sz="1400" dirty="0"/>
          </a:p>
          <a:p>
            <a:pPr marL="285750" indent="-285750">
              <a:buFont typeface="Arial" panose="020B0604020202020204" pitchFamily="34" charset="0"/>
              <a:buChar char="•"/>
            </a:pPr>
            <a:r>
              <a:rPr lang="ru-RU" sz="1400" dirty="0"/>
              <a:t>Поддержка режимов оптимизации INT8 и FLOAT16. </a:t>
            </a:r>
            <a:endParaRPr lang="en-US" sz="1400" dirty="0"/>
          </a:p>
          <a:p>
            <a:pPr marL="285750" indent="-285750">
              <a:buFont typeface="Arial" panose="020B0604020202020204" pitchFamily="34" charset="0"/>
              <a:buChar char="•"/>
            </a:pPr>
            <a:r>
              <a:rPr lang="ru-RU" sz="1400" dirty="0"/>
              <a:t>Популярность среди исследователей, большое сообщество, поддержка со стороны специалистов Nvidia, понятная документация. </a:t>
            </a:r>
            <a:endParaRPr lang="en-US" sz="1400" dirty="0"/>
          </a:p>
          <a:p>
            <a:pPr marL="285750" indent="-285750">
              <a:buFont typeface="Arial" panose="020B0604020202020204" pitchFamily="34" charset="0"/>
              <a:buChar char="•"/>
            </a:pPr>
            <a:r>
              <a:rPr lang="ru-RU" sz="1400" dirty="0"/>
              <a:t>Совместимость с другими инструментами от Nvidia (</a:t>
            </a:r>
            <a:r>
              <a:rPr lang="ru-RU" sz="1400" dirty="0" err="1"/>
              <a:t>cuBLAS</a:t>
            </a:r>
            <a:r>
              <a:rPr lang="ru-RU" sz="1400" dirty="0"/>
              <a:t>, </a:t>
            </a:r>
            <a:r>
              <a:rPr lang="ru-RU" sz="1400" dirty="0" err="1"/>
              <a:t>cuDNN</a:t>
            </a:r>
            <a:r>
              <a:rPr lang="ru-RU" sz="1400" dirty="0"/>
              <a:t>, NPP, CUDA и др.).</a:t>
            </a:r>
          </a:p>
        </p:txBody>
      </p:sp>
      <p:sp>
        <p:nvSpPr>
          <p:cNvPr id="5" name="Прямоугольник 4">
            <a:extLst>
              <a:ext uri="{FF2B5EF4-FFF2-40B4-BE49-F238E27FC236}">
                <a16:creationId xmlns:a16="http://schemas.microsoft.com/office/drawing/2014/main" id="{A2DF4EE6-73A2-43ED-80A0-DD62FE81F7AA}"/>
              </a:ext>
            </a:extLst>
          </p:cNvPr>
          <p:cNvSpPr/>
          <p:nvPr/>
        </p:nvSpPr>
        <p:spPr>
          <a:xfrm>
            <a:off x="5625546" y="2250400"/>
            <a:ext cx="3244133" cy="1600438"/>
          </a:xfrm>
          <a:prstGeom prst="rect">
            <a:avLst/>
          </a:prstGeom>
        </p:spPr>
        <p:txBody>
          <a:bodyPr wrap="square">
            <a:spAutoFit/>
          </a:bodyPr>
          <a:lstStyle/>
          <a:p>
            <a:r>
              <a:rPr lang="ru-RU" sz="1400" dirty="0"/>
              <a:t>Недостатки:</a:t>
            </a:r>
            <a:endParaRPr lang="en-US" sz="1400" dirty="0"/>
          </a:p>
          <a:p>
            <a:pPr marL="285750" indent="-285750">
              <a:buFont typeface="Arial" panose="020B0604020202020204" pitchFamily="34" charset="0"/>
              <a:buChar char="•"/>
            </a:pPr>
            <a:r>
              <a:rPr lang="ru-RU" sz="1400" dirty="0"/>
              <a:t>Возможно использовать исключительно для работы с видеокартами Nvidia. </a:t>
            </a:r>
            <a:endParaRPr lang="en-US" sz="1400" dirty="0"/>
          </a:p>
          <a:p>
            <a:pPr marL="285750" indent="-285750">
              <a:buFont typeface="Arial" panose="020B0604020202020204" pitchFamily="34" charset="0"/>
              <a:buChar char="•"/>
            </a:pPr>
            <a:r>
              <a:rPr lang="ru-RU" sz="1400" dirty="0"/>
              <a:t>Значительное отличие скорости работы в зависимости от архитектуры видеокарты.</a:t>
            </a:r>
          </a:p>
        </p:txBody>
      </p:sp>
      <p:sp>
        <p:nvSpPr>
          <p:cNvPr id="10" name="TextBox 9">
            <a:extLst>
              <a:ext uri="{FF2B5EF4-FFF2-40B4-BE49-F238E27FC236}">
                <a16:creationId xmlns:a16="http://schemas.microsoft.com/office/drawing/2014/main" id="{2EC44406-85B6-4F6D-AA66-C747D4808D79}"/>
              </a:ext>
            </a:extLst>
          </p:cNvPr>
          <p:cNvSpPr txBox="1"/>
          <p:nvPr/>
        </p:nvSpPr>
        <p:spPr>
          <a:xfrm>
            <a:off x="2106924" y="133797"/>
            <a:ext cx="4572000" cy="307777"/>
          </a:xfrm>
          <a:prstGeom prst="rect">
            <a:avLst/>
          </a:prstGeom>
          <a:noFill/>
        </p:spPr>
        <p:txBody>
          <a:bodyPr wrap="square">
            <a:spAutoFit/>
          </a:bodyPr>
          <a:lstStyle/>
          <a:p>
            <a:pPr algn="ctr"/>
            <a:r>
              <a:rPr lang="ru-RU" sz="1400" b="1" dirty="0">
                <a:effectLst>
                  <a:outerShdw blurRad="38100" dist="38100" dir="2700000" algn="tl">
                    <a:srgbClr val="000000">
                      <a:alpha val="43137"/>
                    </a:srgbClr>
                  </a:outerShdw>
                </a:effectLst>
              </a:rPr>
              <a:t>Аппаратная платформа </a:t>
            </a:r>
            <a:r>
              <a:rPr lang="en-US" sz="1400" b="1" dirty="0">
                <a:effectLst>
                  <a:outerShdw blurRad="38100" dist="38100" dir="2700000" algn="tl">
                    <a:srgbClr val="000000">
                      <a:alpha val="43137"/>
                    </a:srgbClr>
                  </a:outerShdw>
                </a:effectLst>
              </a:rPr>
              <a:t>NVidia</a:t>
            </a:r>
          </a:p>
        </p:txBody>
      </p:sp>
      <p:pic>
        <p:nvPicPr>
          <p:cNvPr id="2052" name="Picture 4" descr="How to Speed Up Deep Learning Inference Using TensorRT | NVIDIA Developer  Blog">
            <a:extLst>
              <a:ext uri="{FF2B5EF4-FFF2-40B4-BE49-F238E27FC236}">
                <a16:creationId xmlns:a16="http://schemas.microsoft.com/office/drawing/2014/main" id="{A79F32D9-2DD1-481B-9884-55A5B8DCCA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11" y="-85395"/>
            <a:ext cx="1689445" cy="105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51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67962F2-F006-4A81-9A07-31D00E95D731}"/>
              </a:ext>
            </a:extLst>
          </p:cNvPr>
          <p:cNvSpPr/>
          <p:nvPr/>
        </p:nvSpPr>
        <p:spPr>
          <a:xfrm>
            <a:off x="274317" y="838776"/>
            <a:ext cx="8595360" cy="1169551"/>
          </a:xfrm>
          <a:prstGeom prst="rect">
            <a:avLst/>
          </a:prstGeom>
        </p:spPr>
        <p:txBody>
          <a:bodyPr wrap="square">
            <a:spAutoFit/>
          </a:bodyPr>
          <a:lstStyle/>
          <a:p>
            <a:pPr algn="just"/>
            <a:r>
              <a:rPr lang="ru-RU" sz="1400" b="1" dirty="0" err="1">
                <a:effectLst>
                  <a:outerShdw blurRad="38100" dist="38100" dir="2700000" algn="tl">
                    <a:srgbClr val="000000">
                      <a:alpha val="43137"/>
                    </a:srgbClr>
                  </a:outerShdw>
                </a:effectLst>
              </a:rPr>
              <a:t>Инференс</a:t>
            </a:r>
            <a:r>
              <a:rPr lang="ru-RU" sz="1400" b="1" dirty="0">
                <a:effectLst>
                  <a:outerShdw blurRad="38100" dist="38100" dir="2700000" algn="tl">
                    <a:srgbClr val="000000">
                      <a:alpha val="43137"/>
                    </a:srgbClr>
                  </a:outerShdw>
                </a:effectLst>
              </a:rPr>
              <a:t>-фреймворк </a:t>
            </a:r>
            <a:r>
              <a:rPr lang="en-US" sz="1400" b="1" dirty="0">
                <a:effectLst>
                  <a:outerShdw blurRad="38100" dist="38100" dir="2700000" algn="tl">
                    <a:srgbClr val="000000">
                      <a:alpha val="43137"/>
                    </a:srgbClr>
                  </a:outerShdw>
                </a:effectLst>
              </a:rPr>
              <a:t>Mace (</a:t>
            </a:r>
            <a:r>
              <a:rPr lang="en-US" sz="1400" b="1" dirty="0" err="1">
                <a:effectLst>
                  <a:outerShdw blurRad="38100" dist="38100" dir="2700000" algn="tl">
                    <a:srgbClr val="000000">
                      <a:alpha val="43137"/>
                    </a:srgbClr>
                  </a:outerShdw>
                </a:effectLst>
              </a:rPr>
              <a:t>XiaoMi</a:t>
            </a:r>
            <a:r>
              <a:rPr lang="en-US" sz="1400" b="1" dirty="0">
                <a:effectLst>
                  <a:outerShdw blurRad="38100" dist="38100" dir="2700000" algn="tl">
                    <a:srgbClr val="000000">
                      <a:alpha val="43137"/>
                    </a:srgbClr>
                  </a:outerShdw>
                </a:effectLst>
              </a:rPr>
              <a:t>)</a:t>
            </a:r>
          </a:p>
          <a:p>
            <a:pPr algn="just"/>
            <a:r>
              <a:rPr lang="ru-RU" sz="1400" dirty="0"/>
              <a:t>MACE (Mobile AI </a:t>
            </a:r>
            <a:r>
              <a:rPr lang="ru-RU" sz="1400" dirty="0" err="1"/>
              <a:t>Compute</a:t>
            </a:r>
            <a:r>
              <a:rPr lang="ru-RU" sz="1400" dirty="0"/>
              <a:t> Engine) — это фреймворк для </a:t>
            </a:r>
            <a:r>
              <a:rPr lang="ru-RU" sz="1400" dirty="0" err="1"/>
              <a:t>инференса</a:t>
            </a:r>
            <a:r>
              <a:rPr lang="ru-RU" sz="1400" dirty="0"/>
              <a:t> глубоких нейронных сетей, оптимизированный для мобильных гетерогенных вычислительных платформ. MACE предоставляет инструменты и документацию, которые помогают пользователям развертывать модели глубокого обучения на мобильных телефонах, планшетах, персональных компьютерах и устройствах </a:t>
            </a:r>
            <a:r>
              <a:rPr lang="ru-RU" sz="1400" dirty="0" err="1"/>
              <a:t>IoT</a:t>
            </a:r>
            <a:r>
              <a:rPr lang="ru-RU" sz="1400" dirty="0"/>
              <a:t>.</a:t>
            </a:r>
            <a:endParaRPr lang="ru-RU" sz="1400" dirty="0">
              <a:effectLst/>
              <a:ea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8295C2D5-A05A-4716-B5BC-2E7D4CA2D6A5}"/>
              </a:ext>
            </a:extLst>
          </p:cNvPr>
          <p:cNvSpPr/>
          <p:nvPr/>
        </p:nvSpPr>
        <p:spPr>
          <a:xfrm>
            <a:off x="274317" y="2066928"/>
            <a:ext cx="4118605" cy="523220"/>
          </a:xfrm>
          <a:prstGeom prst="rect">
            <a:avLst/>
          </a:prstGeom>
        </p:spPr>
        <p:txBody>
          <a:bodyPr wrap="square">
            <a:spAutoFit/>
          </a:bodyPr>
          <a:lstStyle/>
          <a:p>
            <a:r>
              <a:rPr lang="ru-RU" sz="1400" dirty="0"/>
              <a:t>Достоинства:</a:t>
            </a:r>
            <a:endParaRPr lang="en-US" sz="1400" dirty="0"/>
          </a:p>
          <a:p>
            <a:pPr marL="285750" indent="-285750">
              <a:buFont typeface="Arial" panose="020B0604020202020204" pitchFamily="34" charset="0"/>
              <a:buChar char="•"/>
            </a:pPr>
            <a:r>
              <a:rPr lang="ru-RU" sz="1400" dirty="0"/>
              <a:t>Относительно неплохая</a:t>
            </a:r>
            <a:r>
              <a:rPr lang="en-US" sz="1400" dirty="0"/>
              <a:t> </a:t>
            </a:r>
            <a:r>
              <a:rPr lang="ru-RU" sz="1400" dirty="0"/>
              <a:t>производительность.</a:t>
            </a:r>
          </a:p>
        </p:txBody>
      </p:sp>
      <p:sp>
        <p:nvSpPr>
          <p:cNvPr id="5" name="Прямоугольник 4">
            <a:extLst>
              <a:ext uri="{FF2B5EF4-FFF2-40B4-BE49-F238E27FC236}">
                <a16:creationId xmlns:a16="http://schemas.microsoft.com/office/drawing/2014/main" id="{A2DF4EE6-73A2-43ED-80A0-DD62FE81F7AA}"/>
              </a:ext>
            </a:extLst>
          </p:cNvPr>
          <p:cNvSpPr/>
          <p:nvPr/>
        </p:nvSpPr>
        <p:spPr>
          <a:xfrm>
            <a:off x="4751080" y="2148499"/>
            <a:ext cx="4118605" cy="2677656"/>
          </a:xfrm>
          <a:prstGeom prst="rect">
            <a:avLst/>
          </a:prstGeom>
        </p:spPr>
        <p:txBody>
          <a:bodyPr wrap="square">
            <a:spAutoFit/>
          </a:bodyPr>
          <a:lstStyle/>
          <a:p>
            <a:r>
              <a:rPr lang="ru-RU" sz="1400" dirty="0"/>
              <a:t>Недостатки:</a:t>
            </a:r>
            <a:endParaRPr lang="en-US" sz="1400" dirty="0"/>
          </a:p>
          <a:p>
            <a:pPr marL="285750" indent="-285750">
              <a:buFont typeface="Arial" panose="020B0604020202020204" pitchFamily="34" charset="0"/>
              <a:buChar char="•"/>
            </a:pPr>
            <a:r>
              <a:rPr lang="ru-RU" sz="1400" dirty="0"/>
              <a:t>Неудобная конвертация в IR (</a:t>
            </a:r>
            <a:r>
              <a:rPr lang="ru-RU" sz="1400" dirty="0" err="1"/>
              <a:t>Intermediate</a:t>
            </a:r>
            <a:r>
              <a:rPr lang="ru-RU" sz="1400" dirty="0"/>
              <a:t> </a:t>
            </a:r>
            <a:r>
              <a:rPr lang="ru-RU" sz="1400" dirty="0" err="1"/>
              <a:t>Representation</a:t>
            </a:r>
            <a:r>
              <a:rPr lang="ru-RU" sz="1400" dirty="0"/>
              <a:t> </a:t>
            </a:r>
            <a:r>
              <a:rPr lang="ru-RU" sz="1400" dirty="0" err="1"/>
              <a:t>file</a:t>
            </a:r>
            <a:r>
              <a:rPr lang="ru-RU" sz="1400" dirty="0"/>
              <a:t> — промежуточный формат представления сети) с помощью .</a:t>
            </a:r>
            <a:r>
              <a:rPr lang="ru-RU" sz="1400" dirty="0" err="1"/>
              <a:t>yml</a:t>
            </a:r>
            <a:r>
              <a:rPr lang="ru-RU" sz="1400" dirty="0"/>
              <a:t> файлов. </a:t>
            </a:r>
            <a:endParaRPr lang="en-US" sz="1400" dirty="0"/>
          </a:p>
          <a:p>
            <a:pPr marL="285750" indent="-285750">
              <a:buFont typeface="Arial" panose="020B0604020202020204" pitchFamily="34" charset="0"/>
              <a:buChar char="•"/>
            </a:pPr>
            <a:r>
              <a:rPr lang="ru-RU" sz="1400" dirty="0"/>
              <a:t>Не такая полная поддержка слоев ONNX (</a:t>
            </a:r>
            <a:r>
              <a:rPr lang="ru-RU" sz="1400" dirty="0" err="1"/>
              <a:t>Pytorch</a:t>
            </a:r>
            <a:r>
              <a:rPr lang="ru-RU" sz="1400" dirty="0"/>
              <a:t>), как для </a:t>
            </a:r>
            <a:r>
              <a:rPr lang="ru-RU" sz="1400" dirty="0" err="1"/>
              <a:t>TensorFlow</a:t>
            </a:r>
            <a:r>
              <a:rPr lang="ru-RU" sz="1400" dirty="0"/>
              <a:t>. </a:t>
            </a:r>
            <a:endParaRPr lang="en-US" sz="1400" dirty="0"/>
          </a:p>
          <a:p>
            <a:pPr marL="285750" indent="-285750">
              <a:buFont typeface="Arial" panose="020B0604020202020204" pitchFamily="34" charset="0"/>
              <a:buChar char="•"/>
            </a:pPr>
            <a:r>
              <a:rPr lang="ru-RU" sz="1400" dirty="0"/>
              <a:t>Для большого количества архитектур требуется править реализации слоёв. </a:t>
            </a:r>
            <a:endParaRPr lang="en-US" sz="1400" dirty="0"/>
          </a:p>
          <a:p>
            <a:pPr marL="285750" indent="-285750">
              <a:buFont typeface="Arial" panose="020B0604020202020204" pitchFamily="34" charset="0"/>
              <a:buChar char="•"/>
            </a:pPr>
            <a:r>
              <a:rPr lang="ru-RU" sz="1400" dirty="0"/>
              <a:t>Оптимизация сети только на этапе конвертации в IR, в </a:t>
            </a:r>
            <a:r>
              <a:rPr lang="ru-RU" sz="1400" dirty="0" err="1"/>
              <a:t>рантайме</a:t>
            </a:r>
            <a:r>
              <a:rPr lang="ru-RU" sz="1400" dirty="0"/>
              <a:t> меняется только </a:t>
            </a:r>
            <a:r>
              <a:rPr lang="ru-RU" sz="1400" dirty="0" err="1"/>
              <a:t>backend</a:t>
            </a:r>
            <a:r>
              <a:rPr lang="ru-RU" sz="1400" dirty="0"/>
              <a:t>, кол-во потоков исполнения и режим энергосбережения (большие-маленькие ядра).</a:t>
            </a:r>
            <a:r>
              <a:rPr lang="en-US" sz="1400" dirty="0"/>
              <a:t>`</a:t>
            </a:r>
            <a:endParaRPr lang="ru-RU" sz="1400" dirty="0"/>
          </a:p>
        </p:txBody>
      </p:sp>
      <p:sp>
        <p:nvSpPr>
          <p:cNvPr id="10" name="TextBox 9">
            <a:extLst>
              <a:ext uri="{FF2B5EF4-FFF2-40B4-BE49-F238E27FC236}">
                <a16:creationId xmlns:a16="http://schemas.microsoft.com/office/drawing/2014/main" id="{2EC44406-85B6-4F6D-AA66-C747D4808D79}"/>
              </a:ext>
            </a:extLst>
          </p:cNvPr>
          <p:cNvSpPr txBox="1"/>
          <p:nvPr/>
        </p:nvSpPr>
        <p:spPr>
          <a:xfrm>
            <a:off x="2106924" y="133797"/>
            <a:ext cx="4572000" cy="307777"/>
          </a:xfrm>
          <a:prstGeom prst="rect">
            <a:avLst/>
          </a:prstGeom>
          <a:noFill/>
        </p:spPr>
        <p:txBody>
          <a:bodyPr wrap="square">
            <a:spAutoFit/>
          </a:bodyPr>
          <a:lstStyle/>
          <a:p>
            <a:pPr algn="ctr"/>
            <a:r>
              <a:rPr lang="ru-RU" sz="1400" b="1" dirty="0">
                <a:effectLst>
                  <a:outerShdw blurRad="38100" dist="38100" dir="2700000" algn="tl">
                    <a:srgbClr val="000000">
                      <a:alpha val="43137"/>
                    </a:srgbClr>
                  </a:outerShdw>
                </a:effectLst>
              </a:rPr>
              <a:t>Аппаратная платформа </a:t>
            </a:r>
            <a:r>
              <a:rPr lang="en-US" sz="1400" b="1" dirty="0">
                <a:effectLst>
                  <a:outerShdw blurRad="38100" dist="38100" dir="2700000" algn="tl">
                    <a:srgbClr val="000000">
                      <a:alpha val="43137"/>
                    </a:srgbClr>
                  </a:outerShdw>
                </a:effectLst>
              </a:rPr>
              <a:t>ARM</a:t>
            </a:r>
          </a:p>
        </p:txBody>
      </p:sp>
      <p:pic>
        <p:nvPicPr>
          <p:cNvPr id="3074" name="Picture 2" descr="XiaoMi/mace - Giters">
            <a:extLst>
              <a:ext uri="{FF2B5EF4-FFF2-40B4-BE49-F238E27FC236}">
                <a16:creationId xmlns:a16="http://schemas.microsoft.com/office/drawing/2014/main" id="{78B3C5AD-2691-4888-A7B2-ACA5267C31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097" y="134340"/>
            <a:ext cx="1932524" cy="70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405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67962F2-F006-4A81-9A07-31D00E95D731}"/>
              </a:ext>
            </a:extLst>
          </p:cNvPr>
          <p:cNvSpPr/>
          <p:nvPr/>
        </p:nvSpPr>
        <p:spPr>
          <a:xfrm>
            <a:off x="274322" y="971312"/>
            <a:ext cx="8595360" cy="1600438"/>
          </a:xfrm>
          <a:prstGeom prst="rect">
            <a:avLst/>
          </a:prstGeom>
        </p:spPr>
        <p:txBody>
          <a:bodyPr wrap="square">
            <a:spAutoFit/>
          </a:bodyPr>
          <a:lstStyle/>
          <a:p>
            <a:pPr algn="just"/>
            <a:r>
              <a:rPr lang="ru-RU" sz="1400" b="1" dirty="0" err="1">
                <a:effectLst>
                  <a:outerShdw blurRad="38100" dist="38100" dir="2700000" algn="tl">
                    <a:srgbClr val="000000">
                      <a:alpha val="43137"/>
                    </a:srgbClr>
                  </a:outerShdw>
                </a:effectLst>
              </a:rPr>
              <a:t>Инференс</a:t>
            </a:r>
            <a:r>
              <a:rPr lang="ru-RU" sz="1400" b="1" dirty="0">
                <a:effectLst>
                  <a:outerShdw blurRad="38100" dist="38100" dir="2700000" algn="tl">
                    <a:srgbClr val="000000">
                      <a:alpha val="43137"/>
                    </a:srgbClr>
                  </a:outerShdw>
                </a:effectLst>
              </a:rPr>
              <a:t>-фреймворк </a:t>
            </a:r>
            <a:r>
              <a:rPr lang="en-US" sz="1400" b="1" dirty="0" err="1">
                <a:effectLst>
                  <a:outerShdw blurRad="38100" dist="38100" dir="2700000" algn="tl">
                    <a:srgbClr val="000000">
                      <a:alpha val="43137"/>
                    </a:srgbClr>
                  </a:outerShdw>
                </a:effectLst>
              </a:rPr>
              <a:t>Ncnn</a:t>
            </a:r>
            <a:r>
              <a:rPr lang="en-US" sz="1400" b="1" dirty="0">
                <a:effectLst>
                  <a:outerShdw blurRad="38100" dist="38100" dir="2700000" algn="tl">
                    <a:srgbClr val="000000">
                      <a:alpha val="43137"/>
                    </a:srgbClr>
                  </a:outerShdw>
                </a:effectLst>
              </a:rPr>
              <a:t> (Tencent) </a:t>
            </a:r>
            <a:endParaRPr lang="ru-RU" sz="1400" b="1" dirty="0">
              <a:effectLst>
                <a:outerShdw blurRad="38100" dist="38100" dir="2700000" algn="tl">
                  <a:srgbClr val="000000">
                    <a:alpha val="43137"/>
                  </a:srgbClr>
                </a:outerShdw>
              </a:effectLst>
            </a:endParaRPr>
          </a:p>
          <a:p>
            <a:pPr algn="just"/>
            <a:r>
              <a:rPr lang="ru-RU" sz="1400" dirty="0"/>
              <a:t>NCNN — это фреймворк для </a:t>
            </a:r>
            <a:r>
              <a:rPr lang="ru-RU" sz="1400" dirty="0" err="1"/>
              <a:t>инференса</a:t>
            </a:r>
            <a:r>
              <a:rPr lang="ru-RU" sz="1400" dirty="0"/>
              <a:t> глубоких нейронных сетей, оптимизированный для мобильных платформ. NCNN не имеет сторонних зависимостей, он кроссплатформенный и работает быстрее, чем все известные платформы с открытым исходным кодом на процессорах мобильных телефонов. На основе NCNN разработчики могут легко переносить алгоритмы глубоких нейронных сетей на мобильные телефоны для эффективного выполнения, разрабатывать приложения с искусственным интеллектом. NCNN в настоящее время используется во многих приложениях </a:t>
            </a:r>
            <a:r>
              <a:rPr lang="ru-RU" sz="1400" dirty="0" err="1"/>
              <a:t>Tencent</a:t>
            </a:r>
            <a:r>
              <a:rPr lang="ru-RU" sz="1400" dirty="0"/>
              <a:t>, таких как QQ, </a:t>
            </a:r>
            <a:r>
              <a:rPr lang="ru-RU" sz="1400" dirty="0" err="1"/>
              <a:t>Qzone</a:t>
            </a:r>
            <a:r>
              <a:rPr lang="ru-RU" sz="1400" dirty="0"/>
              <a:t>, </a:t>
            </a:r>
            <a:r>
              <a:rPr lang="ru-RU" sz="1400" dirty="0" err="1"/>
              <a:t>WeChat</a:t>
            </a:r>
            <a:r>
              <a:rPr lang="ru-RU" sz="1400" dirty="0"/>
              <a:t>, </a:t>
            </a:r>
            <a:r>
              <a:rPr lang="ru-RU" sz="1400" dirty="0" err="1"/>
              <a:t>Pitu</a:t>
            </a:r>
            <a:r>
              <a:rPr lang="ru-RU" sz="1400" dirty="0"/>
              <a:t> и так далее.</a:t>
            </a:r>
            <a:endParaRPr lang="ru-RU" sz="1400" dirty="0">
              <a:effectLst/>
              <a:ea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8295C2D5-A05A-4716-B5BC-2E7D4CA2D6A5}"/>
              </a:ext>
            </a:extLst>
          </p:cNvPr>
          <p:cNvSpPr/>
          <p:nvPr/>
        </p:nvSpPr>
        <p:spPr>
          <a:xfrm>
            <a:off x="274318" y="2571750"/>
            <a:ext cx="4118605" cy="2246769"/>
          </a:xfrm>
          <a:prstGeom prst="rect">
            <a:avLst/>
          </a:prstGeom>
        </p:spPr>
        <p:txBody>
          <a:bodyPr wrap="square">
            <a:spAutoFit/>
          </a:bodyPr>
          <a:lstStyle/>
          <a:p>
            <a:r>
              <a:rPr lang="ru-RU" sz="1400" dirty="0"/>
              <a:t>Достоинства:</a:t>
            </a:r>
          </a:p>
          <a:p>
            <a:pPr marL="285750" indent="-285750">
              <a:buFont typeface="Arial" panose="020B0604020202020204" pitchFamily="34" charset="0"/>
              <a:buChar char="•"/>
            </a:pPr>
            <a:r>
              <a:rPr lang="ru-RU" sz="1400" dirty="0"/>
              <a:t>Работает практически на всех возможных связках OS (Linux/Windows/</a:t>
            </a:r>
            <a:r>
              <a:rPr lang="ru-RU" sz="1400" dirty="0" err="1"/>
              <a:t>MacOS</a:t>
            </a:r>
            <a:r>
              <a:rPr lang="ru-RU" sz="1400" dirty="0"/>
              <a:t>/</a:t>
            </a:r>
            <a:r>
              <a:rPr lang="ru-RU" sz="1400" dirty="0" err="1"/>
              <a:t>Android</a:t>
            </a:r>
            <a:r>
              <a:rPr lang="ru-RU" sz="1400" dirty="0"/>
              <a:t>/ IOS) + CPU (ARM/MIPS/RISC-V/x86) + GPU. </a:t>
            </a:r>
          </a:p>
          <a:p>
            <a:pPr marL="285750" indent="-285750">
              <a:buFont typeface="Arial" panose="020B0604020202020204" pitchFamily="34" charset="0"/>
              <a:buChar char="•"/>
            </a:pPr>
            <a:r>
              <a:rPr lang="ru-RU" sz="1400" dirty="0"/>
              <a:t>Удобная сборка и конвертация графа сети в IR. Полностью «работает из коробки». </a:t>
            </a:r>
          </a:p>
          <a:p>
            <a:pPr marL="285750" indent="-285750">
              <a:buFont typeface="Arial" panose="020B0604020202020204" pitchFamily="34" charset="0"/>
              <a:buChar char="•"/>
            </a:pPr>
            <a:r>
              <a:rPr lang="ru-RU" sz="1400" dirty="0"/>
              <a:t>Много примеров проектов для </a:t>
            </a:r>
            <a:r>
              <a:rPr lang="ru-RU" sz="1400" dirty="0" err="1"/>
              <a:t>Android</a:t>
            </a:r>
            <a:r>
              <a:rPr lang="ru-RU" sz="1400" dirty="0"/>
              <a:t>. </a:t>
            </a:r>
          </a:p>
          <a:p>
            <a:pPr marL="285750" indent="-285750">
              <a:buFont typeface="Arial" panose="020B0604020202020204" pitchFamily="34" charset="0"/>
              <a:buChar char="•"/>
            </a:pPr>
            <a:r>
              <a:rPr lang="ru-RU" sz="1400" dirty="0"/>
              <a:t>Гибкая оптимизация сети на этапе загрузки сети в </a:t>
            </a:r>
            <a:r>
              <a:rPr lang="ru-RU" sz="1400" dirty="0" err="1"/>
              <a:t>рантайме</a:t>
            </a:r>
            <a:r>
              <a:rPr lang="ru-RU" sz="1400" dirty="0"/>
              <a:t>, настройка скорости </a:t>
            </a:r>
            <a:r>
              <a:rPr lang="ru-RU" sz="1400" dirty="0" err="1"/>
              <a:t>инференса</a:t>
            </a:r>
            <a:r>
              <a:rPr lang="ru-RU" sz="1400" dirty="0"/>
              <a:t> к потреблению оперативной памяти</a:t>
            </a:r>
          </a:p>
        </p:txBody>
      </p:sp>
      <p:sp>
        <p:nvSpPr>
          <p:cNvPr id="5" name="Прямоугольник 4">
            <a:extLst>
              <a:ext uri="{FF2B5EF4-FFF2-40B4-BE49-F238E27FC236}">
                <a16:creationId xmlns:a16="http://schemas.microsoft.com/office/drawing/2014/main" id="{A2DF4EE6-73A2-43ED-80A0-DD62FE81F7AA}"/>
              </a:ext>
            </a:extLst>
          </p:cNvPr>
          <p:cNvSpPr/>
          <p:nvPr/>
        </p:nvSpPr>
        <p:spPr>
          <a:xfrm>
            <a:off x="4751079" y="2571750"/>
            <a:ext cx="4118605" cy="738664"/>
          </a:xfrm>
          <a:prstGeom prst="rect">
            <a:avLst/>
          </a:prstGeom>
        </p:spPr>
        <p:txBody>
          <a:bodyPr wrap="square">
            <a:spAutoFit/>
          </a:bodyPr>
          <a:lstStyle/>
          <a:p>
            <a:r>
              <a:rPr lang="ru-RU" sz="1400" dirty="0"/>
              <a:t>Недостатки:</a:t>
            </a:r>
            <a:endParaRPr lang="en-US" sz="1400" dirty="0"/>
          </a:p>
          <a:p>
            <a:pPr marL="285750" indent="-285750">
              <a:buFont typeface="Arial" panose="020B0604020202020204" pitchFamily="34" charset="0"/>
              <a:buChar char="•"/>
            </a:pPr>
            <a:r>
              <a:rPr lang="ru-RU" sz="1400" dirty="0"/>
              <a:t>Для GPU используется только </a:t>
            </a:r>
            <a:r>
              <a:rPr lang="ru-RU" sz="1400" dirty="0" err="1"/>
              <a:t>Vulkan</a:t>
            </a:r>
            <a:r>
              <a:rPr lang="ru-RU" sz="1400" dirty="0"/>
              <a:t> API, не все чипы его поддерживают. </a:t>
            </a:r>
          </a:p>
        </p:txBody>
      </p:sp>
      <p:pic>
        <p:nvPicPr>
          <p:cNvPr id="5122" name="Picture 2" descr="Servers | DeepDetect">
            <a:extLst>
              <a:ext uri="{FF2B5EF4-FFF2-40B4-BE49-F238E27FC236}">
                <a16:creationId xmlns:a16="http://schemas.microsoft.com/office/drawing/2014/main" id="{ECF67A77-B221-483D-8B32-F68C6C4468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356" y="99390"/>
            <a:ext cx="805479" cy="1073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C0D024-6817-4015-9994-68194E2E1522}"/>
              </a:ext>
            </a:extLst>
          </p:cNvPr>
          <p:cNvSpPr txBox="1"/>
          <p:nvPr/>
        </p:nvSpPr>
        <p:spPr>
          <a:xfrm>
            <a:off x="2106924" y="133797"/>
            <a:ext cx="4572000" cy="307777"/>
          </a:xfrm>
          <a:prstGeom prst="rect">
            <a:avLst/>
          </a:prstGeom>
          <a:noFill/>
        </p:spPr>
        <p:txBody>
          <a:bodyPr wrap="square">
            <a:spAutoFit/>
          </a:bodyPr>
          <a:lstStyle/>
          <a:p>
            <a:pPr algn="ctr"/>
            <a:r>
              <a:rPr lang="ru-RU" sz="1400" b="1" dirty="0">
                <a:effectLst>
                  <a:outerShdw blurRad="38100" dist="38100" dir="2700000" algn="tl">
                    <a:srgbClr val="000000">
                      <a:alpha val="43137"/>
                    </a:srgbClr>
                  </a:outerShdw>
                </a:effectLst>
              </a:rPr>
              <a:t>Аппаратная платформа </a:t>
            </a:r>
            <a:r>
              <a:rPr lang="en-US" sz="1400" b="1" dirty="0">
                <a:effectLst>
                  <a:outerShdw blurRad="38100" dist="38100" dir="2700000" algn="tl">
                    <a:srgbClr val="000000">
                      <a:alpha val="43137"/>
                    </a:srgbClr>
                  </a:outerShdw>
                </a:effectLst>
              </a:rPr>
              <a:t>ARM</a:t>
            </a:r>
          </a:p>
        </p:txBody>
      </p:sp>
    </p:spTree>
    <p:extLst>
      <p:ext uri="{BB962C8B-B14F-4D97-AF65-F5344CB8AC3E}">
        <p14:creationId xmlns:p14="http://schemas.microsoft.com/office/powerpoint/2010/main" val="4005175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67962F2-F006-4A81-9A07-31D00E95D731}"/>
              </a:ext>
            </a:extLst>
          </p:cNvPr>
          <p:cNvSpPr/>
          <p:nvPr/>
        </p:nvSpPr>
        <p:spPr>
          <a:xfrm>
            <a:off x="274317" y="838776"/>
            <a:ext cx="8595360" cy="1815882"/>
          </a:xfrm>
          <a:prstGeom prst="rect">
            <a:avLst/>
          </a:prstGeom>
        </p:spPr>
        <p:txBody>
          <a:bodyPr wrap="square">
            <a:spAutoFit/>
          </a:bodyPr>
          <a:lstStyle/>
          <a:p>
            <a:pPr algn="just"/>
            <a:r>
              <a:rPr lang="ru-RU" sz="1400" b="1" dirty="0" err="1">
                <a:effectLst>
                  <a:outerShdw blurRad="38100" dist="38100" dir="2700000" algn="tl">
                    <a:srgbClr val="000000">
                      <a:alpha val="43137"/>
                    </a:srgbClr>
                  </a:outerShdw>
                </a:effectLst>
              </a:rPr>
              <a:t>Инференс</a:t>
            </a:r>
            <a:r>
              <a:rPr lang="ru-RU" sz="1400" b="1" dirty="0">
                <a:effectLst>
                  <a:outerShdw blurRad="38100" dist="38100" dir="2700000" algn="tl">
                    <a:srgbClr val="000000">
                      <a:alpha val="43137"/>
                    </a:srgbClr>
                  </a:outerShdw>
                </a:effectLst>
              </a:rPr>
              <a:t>-фреймворк </a:t>
            </a:r>
            <a:r>
              <a:rPr lang="en-US" sz="1400" b="1" dirty="0">
                <a:effectLst>
                  <a:outerShdw blurRad="38100" dist="38100" dir="2700000" algn="tl">
                    <a:srgbClr val="000000">
                      <a:alpha val="43137"/>
                    </a:srgbClr>
                  </a:outerShdw>
                </a:effectLst>
              </a:rPr>
              <a:t>MNN (Alibaba)</a:t>
            </a:r>
            <a:endParaRPr lang="ru-RU" sz="1400" b="1" dirty="0">
              <a:effectLst>
                <a:outerShdw blurRad="38100" dist="38100" dir="2700000" algn="tl">
                  <a:srgbClr val="000000">
                    <a:alpha val="43137"/>
                  </a:srgbClr>
                </a:outerShdw>
              </a:effectLst>
            </a:endParaRPr>
          </a:p>
          <a:p>
            <a:pPr algn="just"/>
            <a:r>
              <a:rPr lang="ru-RU" sz="1400" dirty="0"/>
              <a:t>MNN (Mobile </a:t>
            </a:r>
            <a:r>
              <a:rPr lang="ru-RU" sz="1400" dirty="0" err="1"/>
              <a:t>Neural</a:t>
            </a:r>
            <a:r>
              <a:rPr lang="ru-RU" sz="1400" dirty="0"/>
              <a:t> Network) — это высокоэффективный и легкий фреймворк для </a:t>
            </a:r>
            <a:r>
              <a:rPr lang="ru-RU" sz="1400" dirty="0" err="1"/>
              <a:t>инференса</a:t>
            </a:r>
            <a:r>
              <a:rPr lang="ru-RU" sz="1400" dirty="0"/>
              <a:t> и глубокого обучения. Он поддерживает </a:t>
            </a:r>
            <a:r>
              <a:rPr lang="ru-RU" sz="1400" dirty="0" err="1"/>
              <a:t>инференс</a:t>
            </a:r>
            <a:r>
              <a:rPr lang="ru-RU" sz="1400" dirty="0"/>
              <a:t> и обучение моделей, и имеет одну из лучших в отрасли производительность для </a:t>
            </a:r>
            <a:r>
              <a:rPr lang="ru-RU" sz="1400" dirty="0" err="1"/>
              <a:t>инференса</a:t>
            </a:r>
            <a:r>
              <a:rPr lang="ru-RU" sz="1400" dirty="0"/>
              <a:t> и обучения на устройстве. В настоящее время MNN интегрирован в более чем 20 приложений </a:t>
            </a:r>
            <a:r>
              <a:rPr lang="ru-RU" sz="1400" dirty="0" err="1"/>
              <a:t>Alibaba</a:t>
            </a:r>
            <a:r>
              <a:rPr lang="ru-RU" sz="1400" dirty="0"/>
              <a:t> Inc, таких как </a:t>
            </a:r>
            <a:r>
              <a:rPr lang="ru-RU" sz="1400" dirty="0" err="1"/>
              <a:t>Taobao</a:t>
            </a:r>
            <a:r>
              <a:rPr lang="ru-RU" sz="1400" dirty="0"/>
              <a:t>, </a:t>
            </a:r>
            <a:r>
              <a:rPr lang="ru-RU" sz="1400" dirty="0" err="1"/>
              <a:t>Tmall</a:t>
            </a:r>
            <a:r>
              <a:rPr lang="ru-RU" sz="1400" dirty="0"/>
              <a:t>, </a:t>
            </a:r>
            <a:r>
              <a:rPr lang="ru-RU" sz="1400" dirty="0" err="1"/>
              <a:t>Youku</a:t>
            </a:r>
            <a:r>
              <a:rPr lang="ru-RU" sz="1400" dirty="0"/>
              <a:t>, </a:t>
            </a:r>
            <a:r>
              <a:rPr lang="ru-RU" sz="1400" dirty="0" err="1"/>
              <a:t>Dingtalk</a:t>
            </a:r>
            <a:r>
              <a:rPr lang="ru-RU" sz="1400" dirty="0"/>
              <a:t>, </a:t>
            </a:r>
            <a:r>
              <a:rPr lang="ru-RU" sz="1400" dirty="0" err="1"/>
              <a:t>Xianyu</a:t>
            </a:r>
            <a:r>
              <a:rPr lang="ru-RU" sz="1400" dirty="0"/>
              <a:t> и т. д., Охватывая более 70 сценариев использования, таких как прямая трансляция, захват короткого видео, рекомендации по поиску, поиск продуктов по изображению, интерактивный маркетинг, распределение капитала, контроль безопасности. Кроме того, MNN также используется на встроенных устройствах, таких как </a:t>
            </a:r>
            <a:r>
              <a:rPr lang="ru-RU" sz="1400" dirty="0" err="1"/>
              <a:t>IoT</a:t>
            </a:r>
            <a:r>
              <a:rPr lang="ru-RU" sz="1400" dirty="0"/>
              <a:t>.</a:t>
            </a:r>
            <a:endParaRPr lang="ru-RU" sz="1400" dirty="0">
              <a:effectLst/>
              <a:ea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8295C2D5-A05A-4716-B5BC-2E7D4CA2D6A5}"/>
              </a:ext>
            </a:extLst>
          </p:cNvPr>
          <p:cNvSpPr/>
          <p:nvPr/>
        </p:nvSpPr>
        <p:spPr>
          <a:xfrm>
            <a:off x="274324" y="2731602"/>
            <a:ext cx="4118605" cy="2031325"/>
          </a:xfrm>
          <a:prstGeom prst="rect">
            <a:avLst/>
          </a:prstGeom>
        </p:spPr>
        <p:txBody>
          <a:bodyPr wrap="square">
            <a:spAutoFit/>
          </a:bodyPr>
          <a:lstStyle/>
          <a:p>
            <a:r>
              <a:rPr lang="ru-RU" sz="1400" dirty="0"/>
              <a:t>Достоинства:</a:t>
            </a:r>
            <a:endParaRPr lang="en-US" sz="1400" dirty="0"/>
          </a:p>
          <a:p>
            <a:pPr marL="285750" indent="-285750">
              <a:buFont typeface="Arial" panose="020B0604020202020204" pitchFamily="34" charset="0"/>
              <a:buChar char="•"/>
            </a:pPr>
            <a:r>
              <a:rPr lang="ru-RU" sz="1400" dirty="0"/>
              <a:t>Удобная сборка и конвертация графа сети в IR. Полностью «работает из коробки». </a:t>
            </a:r>
          </a:p>
          <a:p>
            <a:pPr marL="285750" indent="-285750">
              <a:buFont typeface="Arial" panose="020B0604020202020204" pitchFamily="34" charset="0"/>
              <a:buChar char="•"/>
            </a:pPr>
            <a:r>
              <a:rPr lang="ru-RU" sz="1400" dirty="0"/>
              <a:t>Гибкая оптимизация сети на этапе загрузки сети в </a:t>
            </a:r>
            <a:r>
              <a:rPr lang="ru-RU" sz="1400" dirty="0" err="1"/>
              <a:t>рантайме</a:t>
            </a:r>
            <a:r>
              <a:rPr lang="ru-RU" sz="1400" dirty="0"/>
              <a:t>, настройка скорости </a:t>
            </a:r>
            <a:r>
              <a:rPr lang="ru-RU" sz="1400" dirty="0" err="1"/>
              <a:t>инференса</a:t>
            </a:r>
            <a:r>
              <a:rPr lang="ru-RU" sz="1400" dirty="0"/>
              <a:t> к потреблению оперативной памяти. </a:t>
            </a:r>
          </a:p>
          <a:p>
            <a:pPr marL="285750" indent="-285750">
              <a:buFont typeface="Arial" panose="020B0604020202020204" pitchFamily="34" charset="0"/>
              <a:buChar char="•"/>
            </a:pPr>
            <a:r>
              <a:rPr lang="ru-RU" sz="1400" dirty="0"/>
              <a:t>Для GPU поддерживаются несколько бэкендов: </a:t>
            </a:r>
          </a:p>
          <a:p>
            <a:r>
              <a:rPr lang="ru-RU" sz="1400" dirty="0"/>
              <a:t>      • </a:t>
            </a:r>
            <a:r>
              <a:rPr lang="ru-RU" sz="1400" dirty="0" err="1"/>
              <a:t>Android</a:t>
            </a:r>
            <a:r>
              <a:rPr lang="ru-RU" sz="1400" dirty="0"/>
              <a:t>: </a:t>
            </a:r>
            <a:r>
              <a:rPr lang="ru-RU" sz="1400" dirty="0" err="1"/>
              <a:t>OpenCL</a:t>
            </a:r>
            <a:r>
              <a:rPr lang="ru-RU" sz="1400" dirty="0"/>
              <a:t>, </a:t>
            </a:r>
            <a:r>
              <a:rPr lang="ru-RU" sz="1400" dirty="0" err="1"/>
              <a:t>Vulkan</a:t>
            </a:r>
            <a:r>
              <a:rPr lang="ru-RU" sz="1400" dirty="0"/>
              <a:t> и OpenGL. </a:t>
            </a:r>
          </a:p>
          <a:p>
            <a:r>
              <a:rPr lang="ru-RU" sz="1400" dirty="0"/>
              <a:t>      • IOS: Metal.</a:t>
            </a:r>
          </a:p>
        </p:txBody>
      </p:sp>
      <p:sp>
        <p:nvSpPr>
          <p:cNvPr id="5" name="Прямоугольник 4">
            <a:extLst>
              <a:ext uri="{FF2B5EF4-FFF2-40B4-BE49-F238E27FC236}">
                <a16:creationId xmlns:a16="http://schemas.microsoft.com/office/drawing/2014/main" id="{A2DF4EE6-73A2-43ED-80A0-DD62FE81F7AA}"/>
              </a:ext>
            </a:extLst>
          </p:cNvPr>
          <p:cNvSpPr/>
          <p:nvPr/>
        </p:nvSpPr>
        <p:spPr>
          <a:xfrm>
            <a:off x="4751073" y="2731602"/>
            <a:ext cx="4118605" cy="738664"/>
          </a:xfrm>
          <a:prstGeom prst="rect">
            <a:avLst/>
          </a:prstGeom>
        </p:spPr>
        <p:txBody>
          <a:bodyPr wrap="square">
            <a:spAutoFit/>
          </a:bodyPr>
          <a:lstStyle/>
          <a:p>
            <a:r>
              <a:rPr lang="ru-RU" sz="1400" dirty="0"/>
              <a:t>Недостатки:</a:t>
            </a:r>
            <a:endParaRPr lang="en-US" sz="1400" dirty="0"/>
          </a:p>
          <a:p>
            <a:pPr marL="285750" indent="-285750">
              <a:buFont typeface="Arial" panose="020B0604020202020204" pitchFamily="34" charset="0"/>
              <a:buChar char="•"/>
            </a:pPr>
            <a:r>
              <a:rPr lang="ru-RU" sz="1400" dirty="0"/>
              <a:t>Англоязычная документация отстает от китайской.</a:t>
            </a:r>
          </a:p>
        </p:txBody>
      </p:sp>
      <p:pic>
        <p:nvPicPr>
          <p:cNvPr id="4098" name="Picture 2" descr="Mobile Neural Network Benchmark - OpenBenchmarking.org">
            <a:extLst>
              <a:ext uri="{FF2B5EF4-FFF2-40B4-BE49-F238E27FC236}">
                <a16:creationId xmlns:a16="http://schemas.microsoft.com/office/drawing/2014/main" id="{7A1F65A7-9300-4BFF-BCE0-8B3476A68C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656" y="123615"/>
            <a:ext cx="2206595" cy="6766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333633-8AE0-4D6F-B674-F3E9BF751D66}"/>
              </a:ext>
            </a:extLst>
          </p:cNvPr>
          <p:cNvSpPr txBox="1"/>
          <p:nvPr/>
        </p:nvSpPr>
        <p:spPr>
          <a:xfrm>
            <a:off x="2106924" y="133797"/>
            <a:ext cx="4572000" cy="307777"/>
          </a:xfrm>
          <a:prstGeom prst="rect">
            <a:avLst/>
          </a:prstGeom>
          <a:noFill/>
        </p:spPr>
        <p:txBody>
          <a:bodyPr wrap="square">
            <a:spAutoFit/>
          </a:bodyPr>
          <a:lstStyle/>
          <a:p>
            <a:pPr algn="ctr"/>
            <a:r>
              <a:rPr lang="ru-RU" sz="1400" b="1" dirty="0">
                <a:effectLst>
                  <a:outerShdw blurRad="38100" dist="38100" dir="2700000" algn="tl">
                    <a:srgbClr val="000000">
                      <a:alpha val="43137"/>
                    </a:srgbClr>
                  </a:outerShdw>
                </a:effectLst>
              </a:rPr>
              <a:t>Аппаратная платформа </a:t>
            </a:r>
            <a:r>
              <a:rPr lang="en-US" sz="1400" b="1" dirty="0">
                <a:effectLst>
                  <a:outerShdw blurRad="38100" dist="38100" dir="2700000" algn="tl">
                    <a:srgbClr val="000000">
                      <a:alpha val="43137"/>
                    </a:srgbClr>
                  </a:outerShdw>
                </a:effectLst>
              </a:rPr>
              <a:t>ARM</a:t>
            </a:r>
          </a:p>
        </p:txBody>
      </p:sp>
    </p:spTree>
    <p:extLst>
      <p:ext uri="{BB962C8B-B14F-4D97-AF65-F5344CB8AC3E}">
        <p14:creationId xmlns:p14="http://schemas.microsoft.com/office/powerpoint/2010/main" val="15552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D5059DF3-682B-42B3-98CA-C2B06644DD09}"/>
              </a:ext>
            </a:extLst>
          </p:cNvPr>
          <p:cNvSpPr/>
          <p:nvPr/>
        </p:nvSpPr>
        <p:spPr>
          <a:xfrm>
            <a:off x="2379610" y="107329"/>
            <a:ext cx="4384791" cy="338554"/>
          </a:xfrm>
          <a:prstGeom prst="rect">
            <a:avLst/>
          </a:prstGeom>
        </p:spPr>
        <p:txBody>
          <a:bodyPr wrap="none">
            <a:spAutoFit/>
          </a:bodyPr>
          <a:lstStyle/>
          <a:p>
            <a:pPr algn="ctr"/>
            <a:r>
              <a:rPr lang="ru-RU" sz="1600" b="1" dirty="0">
                <a:effectLst>
                  <a:outerShdw blurRad="38100" dist="38100" dir="2700000" algn="tl">
                    <a:srgbClr val="000000">
                      <a:alpha val="43137"/>
                    </a:srgbClr>
                  </a:outerShdw>
                </a:effectLst>
              </a:rPr>
              <a:t>Сравнительные показатели инференса на </a:t>
            </a:r>
            <a:r>
              <a:rPr lang="en-US" sz="1600" b="1" dirty="0">
                <a:effectLst>
                  <a:outerShdw blurRad="38100" dist="38100" dir="2700000" algn="tl">
                    <a:srgbClr val="000000">
                      <a:alpha val="43137"/>
                    </a:srgbClr>
                  </a:outerShdw>
                </a:effectLst>
              </a:rPr>
              <a:t>ARM</a:t>
            </a:r>
          </a:p>
        </p:txBody>
      </p:sp>
      <p:graphicFrame>
        <p:nvGraphicFramePr>
          <p:cNvPr id="8" name="Таблица 7">
            <a:extLst>
              <a:ext uri="{FF2B5EF4-FFF2-40B4-BE49-F238E27FC236}">
                <a16:creationId xmlns:a16="http://schemas.microsoft.com/office/drawing/2014/main" id="{BCFBF019-3493-40FF-A9AA-08F829039848}"/>
              </a:ext>
            </a:extLst>
          </p:cNvPr>
          <p:cNvGraphicFramePr>
            <a:graphicFrameLocks noGrp="1"/>
          </p:cNvGraphicFramePr>
          <p:nvPr>
            <p:extLst>
              <p:ext uri="{D42A27DB-BD31-4B8C-83A1-F6EECF244321}">
                <p14:modId xmlns:p14="http://schemas.microsoft.com/office/powerpoint/2010/main" val="1326611724"/>
              </p:ext>
            </p:extLst>
          </p:nvPr>
        </p:nvGraphicFramePr>
        <p:xfrm>
          <a:off x="1058924" y="445883"/>
          <a:ext cx="7026152" cy="4415959"/>
        </p:xfrm>
        <a:graphic>
          <a:graphicData uri="http://schemas.openxmlformats.org/drawingml/2006/table">
            <a:tbl>
              <a:tblPr firstRow="1" firstCol="1" bandRow="1">
                <a:tableStyleId>{5C22544A-7EE6-4342-B048-85BDC9FD1C3A}</a:tableStyleId>
              </a:tblPr>
              <a:tblGrid>
                <a:gridCol w="1890515">
                  <a:extLst>
                    <a:ext uri="{9D8B030D-6E8A-4147-A177-3AD203B41FA5}">
                      <a16:colId xmlns:a16="http://schemas.microsoft.com/office/drawing/2014/main" val="3835055505"/>
                    </a:ext>
                  </a:extLst>
                </a:gridCol>
                <a:gridCol w="1074780">
                  <a:extLst>
                    <a:ext uri="{9D8B030D-6E8A-4147-A177-3AD203B41FA5}">
                      <a16:colId xmlns:a16="http://schemas.microsoft.com/office/drawing/2014/main" val="551574130"/>
                    </a:ext>
                  </a:extLst>
                </a:gridCol>
                <a:gridCol w="1495636">
                  <a:extLst>
                    <a:ext uri="{9D8B030D-6E8A-4147-A177-3AD203B41FA5}">
                      <a16:colId xmlns:a16="http://schemas.microsoft.com/office/drawing/2014/main" val="3972322073"/>
                    </a:ext>
                  </a:extLst>
                </a:gridCol>
                <a:gridCol w="1338279">
                  <a:extLst>
                    <a:ext uri="{9D8B030D-6E8A-4147-A177-3AD203B41FA5}">
                      <a16:colId xmlns:a16="http://schemas.microsoft.com/office/drawing/2014/main" val="1794360088"/>
                    </a:ext>
                  </a:extLst>
                </a:gridCol>
                <a:gridCol w="1226942">
                  <a:extLst>
                    <a:ext uri="{9D8B030D-6E8A-4147-A177-3AD203B41FA5}">
                      <a16:colId xmlns:a16="http://schemas.microsoft.com/office/drawing/2014/main" val="2377326398"/>
                    </a:ext>
                  </a:extLst>
                </a:gridCol>
              </a:tblGrid>
              <a:tr h="694972">
                <a:tc>
                  <a:txBody>
                    <a:bodyPr/>
                    <a:lstStyle/>
                    <a:p>
                      <a:pPr algn="ctr"/>
                      <a:r>
                        <a:rPr lang="en-US" sz="1400" dirty="0">
                          <a:effectLst/>
                        </a:rPr>
                        <a:t>Net arch:</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rgbClr val="8087F6"/>
                    </a:solidFill>
                  </a:tcPr>
                </a:tc>
                <a:tc>
                  <a:txBody>
                    <a:bodyPr/>
                    <a:lstStyle/>
                    <a:p>
                      <a:pPr algn="ctr"/>
                      <a:r>
                        <a:rPr lang="en-US" sz="1400" dirty="0" err="1">
                          <a:effectLst/>
                        </a:rPr>
                        <a:t>Mobilenet</a:t>
                      </a:r>
                      <a:r>
                        <a:rPr lang="en-US" sz="1400" dirty="0">
                          <a:effectLst/>
                        </a:rPr>
                        <a:t> V2_0.25</a:t>
                      </a:r>
                      <a:br>
                        <a:rPr lang="en-US" sz="1400" dirty="0">
                          <a:effectLst/>
                        </a:rPr>
                      </a:br>
                      <a:r>
                        <a:rPr lang="en-US" sz="1400" dirty="0">
                          <a:effectLst/>
                        </a:rPr>
                        <a:t>(320x320)</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rgbClr val="8087F6"/>
                    </a:solidFill>
                  </a:tcPr>
                </a:tc>
                <a:tc>
                  <a:txBody>
                    <a:bodyPr/>
                    <a:lstStyle/>
                    <a:p>
                      <a:pPr algn="ctr"/>
                      <a:r>
                        <a:rPr lang="en-US" sz="1400">
                          <a:effectLst/>
                        </a:rPr>
                        <a:t>EfficientNet_b0</a:t>
                      </a:r>
                      <a:br>
                        <a:rPr lang="en-US" sz="1400">
                          <a:effectLst/>
                        </a:rPr>
                      </a:br>
                      <a:r>
                        <a:rPr lang="en-US" sz="1400">
                          <a:effectLst/>
                        </a:rPr>
                        <a:t>(224x224)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rgbClr val="8087F6"/>
                    </a:solidFill>
                  </a:tcPr>
                </a:tc>
                <a:tc>
                  <a:txBody>
                    <a:bodyPr/>
                    <a:lstStyle/>
                    <a:p>
                      <a:pPr algn="ctr"/>
                      <a:r>
                        <a:rPr lang="en-US" sz="1400" dirty="0">
                          <a:effectLst/>
                        </a:rPr>
                        <a:t>ResNet-50</a:t>
                      </a:r>
                      <a:br>
                        <a:rPr lang="en-US" sz="1400" dirty="0">
                          <a:effectLst/>
                        </a:rPr>
                      </a:br>
                      <a:r>
                        <a:rPr lang="en-US" sz="1400" dirty="0">
                          <a:effectLst/>
                        </a:rPr>
                        <a:t>(224x224)</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rgbClr val="8087F6"/>
                    </a:solidFill>
                  </a:tcPr>
                </a:tc>
                <a:tc>
                  <a:txBody>
                    <a:bodyPr/>
                    <a:lstStyle/>
                    <a:p>
                      <a:pPr algn="ctr"/>
                      <a:r>
                        <a:rPr lang="en-US" sz="1400" dirty="0">
                          <a:effectLst/>
                        </a:rPr>
                        <a:t>ResNet-10</a:t>
                      </a:r>
                      <a:r>
                        <a:rPr lang="ru-RU" sz="1400" dirty="0">
                          <a:effectLst/>
                        </a:rPr>
                        <a:t>1</a:t>
                      </a:r>
                      <a:br>
                        <a:rPr lang="ru-RU" sz="1400" dirty="0">
                          <a:effectLst/>
                        </a:rPr>
                      </a:br>
                      <a:r>
                        <a:rPr lang="en-US" sz="1400" dirty="0">
                          <a:effectLst/>
                        </a:rPr>
                        <a:t>(224x224)</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rgbClr val="8087F6"/>
                    </a:solidFill>
                  </a:tcPr>
                </a:tc>
                <a:extLst>
                  <a:ext uri="{0D108BD9-81ED-4DB2-BD59-A6C34878D82A}">
                    <a16:rowId xmlns:a16="http://schemas.microsoft.com/office/drawing/2014/main" val="393947481"/>
                  </a:ext>
                </a:extLst>
              </a:tr>
              <a:tr h="259005">
                <a:tc gridSpan="5">
                  <a:txBody>
                    <a:bodyPr/>
                    <a:lstStyle/>
                    <a:p>
                      <a:pPr algn="just"/>
                      <a:r>
                        <a:rPr lang="en-US" sz="1400" dirty="0">
                          <a:effectLst/>
                        </a:rPr>
                        <a:t>Mace (</a:t>
                      </a:r>
                      <a:r>
                        <a:rPr lang="en-US" sz="1400" dirty="0" err="1">
                          <a:effectLst/>
                        </a:rPr>
                        <a:t>XiaoMi</a:t>
                      </a:r>
                      <a:r>
                        <a:rPr lang="en-US" sz="1400" dirty="0">
                          <a:effectLst/>
                        </a:rPr>
                        <a:t>)</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chemeClr val="accent2"/>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79409166"/>
                  </a:ext>
                </a:extLst>
              </a:tr>
              <a:tr h="259005">
                <a:tc>
                  <a:txBody>
                    <a:bodyPr/>
                    <a:lstStyle/>
                    <a:p>
                      <a:pPr algn="just"/>
                      <a:r>
                        <a:rPr lang="en-US" sz="1400">
                          <a:effectLst/>
                        </a:rPr>
                        <a:t>1 thread</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64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154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660</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dirty="0">
                          <a:effectLst/>
                        </a:rPr>
                        <a:t>1600</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139604958"/>
                  </a:ext>
                </a:extLst>
              </a:tr>
              <a:tr h="259005">
                <a:tc>
                  <a:txBody>
                    <a:bodyPr/>
                    <a:lstStyle/>
                    <a:p>
                      <a:pPr algn="just"/>
                      <a:r>
                        <a:rPr lang="en-US" sz="1400">
                          <a:effectLst/>
                        </a:rPr>
                        <a:t>2 threads</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40</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112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450</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1300</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2253714769"/>
                  </a:ext>
                </a:extLst>
              </a:tr>
              <a:tr h="259005">
                <a:tc gridSpan="5">
                  <a:txBody>
                    <a:bodyPr/>
                    <a:lstStyle/>
                    <a:p>
                      <a:pPr algn="just"/>
                      <a:r>
                        <a:rPr lang="en-US" sz="1400" dirty="0" err="1">
                          <a:effectLst/>
                        </a:rPr>
                        <a:t>Ncnn</a:t>
                      </a:r>
                      <a:r>
                        <a:rPr lang="en-US" sz="1400" dirty="0">
                          <a:effectLst/>
                        </a:rPr>
                        <a:t> (Tencent)</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chemeClr val="accent2"/>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6371"/>
                  </a:ext>
                </a:extLst>
              </a:tr>
              <a:tr h="463314">
                <a:tc>
                  <a:txBody>
                    <a:bodyPr/>
                    <a:lstStyle/>
                    <a:p>
                      <a:pPr algn="just"/>
                      <a:r>
                        <a:rPr lang="en-US" sz="1400">
                          <a:effectLst/>
                        </a:rPr>
                        <a:t>1 thread</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ru-RU" sz="1400">
                          <a:effectLst/>
                        </a:rPr>
                        <a:t>38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148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582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1154</a:t>
                      </a:r>
                      <a:br>
                        <a:rPr lang="en-US" sz="1400">
                          <a:effectLst/>
                        </a:rPr>
                      </a:br>
                      <a:r>
                        <a:rPr lang="en-US" sz="1400">
                          <a:effectLst/>
                        </a:rPr>
                        <a:t>(RAM 1.6 Gb)</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1726137240"/>
                  </a:ext>
                </a:extLst>
              </a:tr>
              <a:tr h="463314">
                <a:tc>
                  <a:txBody>
                    <a:bodyPr/>
                    <a:lstStyle/>
                    <a:p>
                      <a:pPr algn="l"/>
                      <a:r>
                        <a:rPr lang="en-US" sz="1400">
                          <a:effectLst/>
                        </a:rPr>
                        <a:t>1 thread</a:t>
                      </a:r>
                      <a:br>
                        <a:rPr lang="en-US" sz="1400">
                          <a:effectLst/>
                        </a:rPr>
                      </a:br>
                      <a:r>
                        <a:rPr lang="en-US" sz="1400">
                          <a:effectLst/>
                        </a:rPr>
                        <a:t>(min RAM use)</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3500</a:t>
                      </a:r>
                      <a:br>
                        <a:rPr lang="en-US" sz="1400">
                          <a:effectLst/>
                        </a:rPr>
                      </a:br>
                      <a:r>
                        <a:rPr lang="en-US" sz="1400">
                          <a:effectLst/>
                        </a:rPr>
                        <a:t>(RAM 0.</a:t>
                      </a:r>
                      <a:r>
                        <a:rPr lang="ru-RU" sz="1400">
                          <a:effectLst/>
                        </a:rPr>
                        <a:t>4</a:t>
                      </a:r>
                      <a:r>
                        <a:rPr lang="en-US" sz="1400">
                          <a:effectLst/>
                        </a:rPr>
                        <a:t> Gb)</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3209671010"/>
                  </a:ext>
                </a:extLst>
              </a:tr>
              <a:tr h="259005">
                <a:tc>
                  <a:txBody>
                    <a:bodyPr/>
                    <a:lstStyle/>
                    <a:p>
                      <a:pPr algn="just"/>
                      <a:r>
                        <a:rPr lang="en-US" sz="1400">
                          <a:effectLst/>
                        </a:rPr>
                        <a:t>2 threads</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25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105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382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835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2039180907"/>
                  </a:ext>
                </a:extLst>
              </a:tr>
              <a:tr h="259005">
                <a:tc gridSpan="5">
                  <a:txBody>
                    <a:bodyPr/>
                    <a:lstStyle/>
                    <a:p>
                      <a:pPr algn="just"/>
                      <a:r>
                        <a:rPr lang="en-US" sz="1400" dirty="0">
                          <a:effectLst/>
                        </a:rPr>
                        <a:t>MNN (Alibaba)</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solidFill>
                      <a:schemeClr val="accent2"/>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467448614"/>
                  </a:ext>
                </a:extLst>
              </a:tr>
              <a:tr h="259005">
                <a:tc>
                  <a:txBody>
                    <a:bodyPr/>
                    <a:lstStyle/>
                    <a:p>
                      <a:pPr algn="just"/>
                      <a:r>
                        <a:rPr lang="ru-RU" sz="1400">
                          <a:effectLst/>
                        </a:rPr>
                        <a:t>1 </a:t>
                      </a:r>
                      <a:r>
                        <a:rPr lang="en-US" sz="1400">
                          <a:effectLst/>
                        </a:rPr>
                        <a:t>thread</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60</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142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546</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1200</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2491695345"/>
                  </a:ext>
                </a:extLst>
              </a:tr>
              <a:tr h="259005">
                <a:tc>
                  <a:txBody>
                    <a:bodyPr/>
                    <a:lstStyle/>
                    <a:p>
                      <a:pPr algn="l"/>
                      <a:r>
                        <a:rPr lang="en-US" sz="1400">
                          <a:effectLst/>
                        </a:rPr>
                        <a:t>2 threads</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35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101</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344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855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2049403672"/>
                  </a:ext>
                </a:extLst>
              </a:tr>
              <a:tr h="463314">
                <a:tc>
                  <a:txBody>
                    <a:bodyPr/>
                    <a:lstStyle/>
                    <a:p>
                      <a:pPr algn="l"/>
                      <a:r>
                        <a:rPr lang="en-US" sz="1400">
                          <a:effectLst/>
                        </a:rPr>
                        <a:t>4 threads (2xA-73 + 2xA-53)</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39</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115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406</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en-US" sz="1400">
                          <a:effectLst/>
                        </a:rPr>
                        <a:t>814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3156393212"/>
                  </a:ext>
                </a:extLst>
              </a:tr>
              <a:tr h="259005">
                <a:tc>
                  <a:txBody>
                    <a:bodyPr/>
                    <a:lstStyle/>
                    <a:p>
                      <a:pPr algn="l"/>
                      <a:r>
                        <a:rPr lang="en-US" sz="1400">
                          <a:effectLst/>
                        </a:rPr>
                        <a:t>GPU (OpenCL backed)</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ru-RU" sz="1400">
                          <a:effectLst/>
                        </a:rPr>
                        <a:t>37</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ru-RU" sz="1400">
                          <a:effectLst/>
                        </a:rPr>
                        <a:t>114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ru-RU" sz="1400">
                          <a:effectLst/>
                        </a:rPr>
                        <a:t>328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tc>
                  <a:txBody>
                    <a:bodyPr/>
                    <a:lstStyle/>
                    <a:p>
                      <a:pPr algn="ctr"/>
                      <a:r>
                        <a:rPr lang="ru-RU" sz="1400" dirty="0">
                          <a:effectLst/>
                        </a:rPr>
                        <a:t>448</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4177" marR="64177" marT="0" marB="0"/>
                </a:tc>
                <a:extLst>
                  <a:ext uri="{0D108BD9-81ED-4DB2-BD59-A6C34878D82A}">
                    <a16:rowId xmlns:a16="http://schemas.microsoft.com/office/drawing/2014/main" val="1006955966"/>
                  </a:ext>
                </a:extLst>
              </a:tr>
            </a:tbl>
          </a:graphicData>
        </a:graphic>
      </p:graphicFrame>
    </p:spTree>
    <p:extLst>
      <p:ext uri="{BB962C8B-B14F-4D97-AF65-F5344CB8AC3E}">
        <p14:creationId xmlns:p14="http://schemas.microsoft.com/office/powerpoint/2010/main" val="3839762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D5059DF3-682B-42B3-98CA-C2B06644DD09}"/>
              </a:ext>
            </a:extLst>
          </p:cNvPr>
          <p:cNvSpPr/>
          <p:nvPr/>
        </p:nvSpPr>
        <p:spPr>
          <a:xfrm>
            <a:off x="2397853" y="107329"/>
            <a:ext cx="4348306" cy="338554"/>
          </a:xfrm>
          <a:prstGeom prst="rect">
            <a:avLst/>
          </a:prstGeom>
        </p:spPr>
        <p:txBody>
          <a:bodyPr wrap="none">
            <a:spAutoFit/>
          </a:bodyPr>
          <a:lstStyle/>
          <a:p>
            <a:pPr algn="ctr"/>
            <a:r>
              <a:rPr lang="ru-RU" sz="1600" b="1" dirty="0">
                <a:effectLst>
                  <a:outerShdw blurRad="38100" dist="38100" dir="2700000" algn="tl">
                    <a:srgbClr val="000000">
                      <a:alpha val="43137"/>
                    </a:srgbClr>
                  </a:outerShdw>
                </a:effectLst>
              </a:rPr>
              <a:t>Сравнительные показатели инференса на </a:t>
            </a:r>
            <a:r>
              <a:rPr lang="en-US" sz="1600" b="1" dirty="0">
                <a:effectLst>
                  <a:outerShdw blurRad="38100" dist="38100" dir="2700000" algn="tl">
                    <a:srgbClr val="000000">
                      <a:alpha val="43137"/>
                    </a:srgbClr>
                  </a:outerShdw>
                </a:effectLst>
              </a:rPr>
              <a:t>Intel</a:t>
            </a:r>
          </a:p>
        </p:txBody>
      </p:sp>
      <p:graphicFrame>
        <p:nvGraphicFramePr>
          <p:cNvPr id="3" name="Таблица 2">
            <a:extLst>
              <a:ext uri="{FF2B5EF4-FFF2-40B4-BE49-F238E27FC236}">
                <a16:creationId xmlns:a16="http://schemas.microsoft.com/office/drawing/2014/main" id="{F4A0DE42-BBED-431F-8F6F-FE66255B926A}"/>
              </a:ext>
            </a:extLst>
          </p:cNvPr>
          <p:cNvGraphicFramePr>
            <a:graphicFrameLocks noGrp="1"/>
          </p:cNvGraphicFramePr>
          <p:nvPr>
            <p:extLst>
              <p:ext uri="{D42A27DB-BD31-4B8C-83A1-F6EECF244321}">
                <p14:modId xmlns:p14="http://schemas.microsoft.com/office/powerpoint/2010/main" val="1067354755"/>
              </p:ext>
            </p:extLst>
          </p:nvPr>
        </p:nvGraphicFramePr>
        <p:xfrm>
          <a:off x="1181194" y="494866"/>
          <a:ext cx="6781611" cy="4487121"/>
        </p:xfrm>
        <a:graphic>
          <a:graphicData uri="http://schemas.openxmlformats.org/drawingml/2006/table">
            <a:tbl>
              <a:tblPr firstRow="1" firstCol="1" bandRow="1">
                <a:tableStyleId>{5C22544A-7EE6-4342-B048-85BDC9FD1C3A}</a:tableStyleId>
              </a:tblPr>
              <a:tblGrid>
                <a:gridCol w="1824716">
                  <a:extLst>
                    <a:ext uri="{9D8B030D-6E8A-4147-A177-3AD203B41FA5}">
                      <a16:colId xmlns:a16="http://schemas.microsoft.com/office/drawing/2014/main" val="2223848193"/>
                    </a:ext>
                  </a:extLst>
                </a:gridCol>
                <a:gridCol w="990089">
                  <a:extLst>
                    <a:ext uri="{9D8B030D-6E8A-4147-A177-3AD203B41FA5}">
                      <a16:colId xmlns:a16="http://schemas.microsoft.com/office/drawing/2014/main" val="862389904"/>
                    </a:ext>
                  </a:extLst>
                </a:gridCol>
                <a:gridCol w="1453612">
                  <a:extLst>
                    <a:ext uri="{9D8B030D-6E8A-4147-A177-3AD203B41FA5}">
                      <a16:colId xmlns:a16="http://schemas.microsoft.com/office/drawing/2014/main" val="296352561"/>
                    </a:ext>
                  </a:extLst>
                </a:gridCol>
                <a:gridCol w="1313910">
                  <a:extLst>
                    <a:ext uri="{9D8B030D-6E8A-4147-A177-3AD203B41FA5}">
                      <a16:colId xmlns:a16="http://schemas.microsoft.com/office/drawing/2014/main" val="1218687924"/>
                    </a:ext>
                  </a:extLst>
                </a:gridCol>
                <a:gridCol w="1199284">
                  <a:extLst>
                    <a:ext uri="{9D8B030D-6E8A-4147-A177-3AD203B41FA5}">
                      <a16:colId xmlns:a16="http://schemas.microsoft.com/office/drawing/2014/main" val="2452312742"/>
                    </a:ext>
                  </a:extLst>
                </a:gridCol>
              </a:tblGrid>
              <a:tr h="819981">
                <a:tc>
                  <a:txBody>
                    <a:bodyPr/>
                    <a:lstStyle/>
                    <a:p>
                      <a:pPr algn="ctr"/>
                      <a:r>
                        <a:rPr lang="en-US" sz="1400" dirty="0">
                          <a:effectLst/>
                        </a:rPr>
                        <a:t>Net arch:</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rgbClr val="8087F6"/>
                    </a:solidFill>
                  </a:tcPr>
                </a:tc>
                <a:tc>
                  <a:txBody>
                    <a:bodyPr/>
                    <a:lstStyle/>
                    <a:p>
                      <a:pPr algn="ctr"/>
                      <a:r>
                        <a:rPr lang="en-US" sz="1400" dirty="0">
                          <a:effectLst/>
                        </a:rPr>
                        <a:t>MobilenetV2_0.25</a:t>
                      </a:r>
                      <a:br>
                        <a:rPr lang="en-US" sz="1400" dirty="0">
                          <a:effectLst/>
                        </a:rPr>
                      </a:br>
                      <a:r>
                        <a:rPr lang="en-US" sz="1400" dirty="0">
                          <a:effectLst/>
                        </a:rPr>
                        <a:t>(320x320)</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rgbClr val="8087F6"/>
                    </a:solidFill>
                  </a:tcPr>
                </a:tc>
                <a:tc>
                  <a:txBody>
                    <a:bodyPr/>
                    <a:lstStyle/>
                    <a:p>
                      <a:pPr algn="ctr"/>
                      <a:r>
                        <a:rPr lang="en-US" sz="1400" dirty="0">
                          <a:effectLst/>
                        </a:rPr>
                        <a:t>EfficientNet_b0</a:t>
                      </a:r>
                      <a:br>
                        <a:rPr lang="en-US" sz="1400" dirty="0">
                          <a:effectLst/>
                        </a:rPr>
                      </a:br>
                      <a:r>
                        <a:rPr lang="en-US" sz="1400" dirty="0">
                          <a:effectLst/>
                        </a:rPr>
                        <a:t>(224x224)</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rgbClr val="8087F6"/>
                    </a:solidFill>
                  </a:tcPr>
                </a:tc>
                <a:tc>
                  <a:txBody>
                    <a:bodyPr/>
                    <a:lstStyle/>
                    <a:p>
                      <a:pPr algn="ctr"/>
                      <a:r>
                        <a:rPr lang="en-US" sz="1400" dirty="0">
                          <a:effectLst/>
                        </a:rPr>
                        <a:t>ResNet-50</a:t>
                      </a:r>
                      <a:br>
                        <a:rPr lang="en-US" sz="1400" dirty="0">
                          <a:effectLst/>
                        </a:rPr>
                      </a:br>
                      <a:r>
                        <a:rPr lang="en-US" sz="1400" dirty="0">
                          <a:effectLst/>
                        </a:rPr>
                        <a:t>(224x224)</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rgbClr val="8087F6"/>
                    </a:solidFill>
                  </a:tcPr>
                </a:tc>
                <a:tc>
                  <a:txBody>
                    <a:bodyPr/>
                    <a:lstStyle/>
                    <a:p>
                      <a:pPr algn="ctr"/>
                      <a:r>
                        <a:rPr lang="en-US" sz="1400" dirty="0">
                          <a:effectLst/>
                        </a:rPr>
                        <a:t>ResNet-10</a:t>
                      </a:r>
                      <a:r>
                        <a:rPr lang="ru-RU" sz="1400" dirty="0">
                          <a:effectLst/>
                        </a:rPr>
                        <a:t>1</a:t>
                      </a:r>
                      <a:br>
                        <a:rPr lang="ru-RU" sz="1400" dirty="0">
                          <a:effectLst/>
                        </a:rPr>
                      </a:br>
                      <a:r>
                        <a:rPr lang="en-US" sz="1400" dirty="0">
                          <a:effectLst/>
                        </a:rPr>
                        <a:t>(224x224)</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rgbClr val="8087F6"/>
                    </a:solidFill>
                  </a:tcPr>
                </a:tc>
                <a:extLst>
                  <a:ext uri="{0D108BD9-81ED-4DB2-BD59-A6C34878D82A}">
                    <a16:rowId xmlns:a16="http://schemas.microsoft.com/office/drawing/2014/main" val="2722708625"/>
                  </a:ext>
                </a:extLst>
              </a:tr>
              <a:tr h="305595">
                <a:tc gridSpan="5">
                  <a:txBody>
                    <a:bodyPr/>
                    <a:lstStyle/>
                    <a:p>
                      <a:pPr algn="just"/>
                      <a:r>
                        <a:rPr lang="en-US" sz="1400" dirty="0">
                          <a:effectLst/>
                        </a:rPr>
                        <a:t>Intel® Core(TM) i5-7400 CPU @ 3.00GHz </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rgbClr val="1EAB64"/>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14690970"/>
                  </a:ext>
                </a:extLst>
              </a:tr>
              <a:tr h="305595">
                <a:tc gridSpan="5">
                  <a:txBody>
                    <a:bodyPr/>
                    <a:lstStyle/>
                    <a:p>
                      <a:pPr algn="just"/>
                      <a:r>
                        <a:rPr lang="en-US" sz="1400" dirty="0" err="1">
                          <a:effectLst/>
                        </a:rPr>
                        <a:t>OpenVINO</a:t>
                      </a:r>
                      <a:r>
                        <a:rPr lang="en-US" sz="1400" dirty="0">
                          <a:effectLst/>
                        </a:rPr>
                        <a:t> (Intel) </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79971574"/>
                  </a:ext>
                </a:extLst>
              </a:tr>
              <a:tr h="305595">
                <a:tc>
                  <a:txBody>
                    <a:bodyPr/>
                    <a:lstStyle/>
                    <a:p>
                      <a:pPr algn="just"/>
                      <a:r>
                        <a:rPr lang="en-US" sz="1400">
                          <a:effectLst/>
                        </a:rPr>
                        <a:t>1 thread</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8.7</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dirty="0">
                          <a:effectLst/>
                        </a:rPr>
                        <a:t>13.8</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117.7</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332.8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3877668"/>
                  </a:ext>
                </a:extLst>
              </a:tr>
              <a:tr h="305595">
                <a:tc>
                  <a:txBody>
                    <a:bodyPr/>
                    <a:lstStyle/>
                    <a:p>
                      <a:pPr algn="just"/>
                      <a:r>
                        <a:rPr lang="en-US" sz="1400">
                          <a:effectLst/>
                        </a:rPr>
                        <a:t>2 threads</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5.8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11.2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72.7</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224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3768145"/>
                  </a:ext>
                </a:extLst>
              </a:tr>
              <a:tr h="305595">
                <a:tc gridSpan="5">
                  <a:txBody>
                    <a:bodyPr/>
                    <a:lstStyle/>
                    <a:p>
                      <a:pPr algn="just"/>
                      <a:r>
                        <a:rPr lang="en-US" sz="1400" dirty="0">
                          <a:effectLst/>
                        </a:rPr>
                        <a:t>HPM (</a:t>
                      </a:r>
                      <a:r>
                        <a:rPr lang="ru-RU" sz="1400" dirty="0">
                          <a:effectLst/>
                        </a:rPr>
                        <a:t>ГосНИИАС) </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57119351"/>
                  </a:ext>
                </a:extLst>
              </a:tr>
              <a:tr h="305595">
                <a:tc>
                  <a:txBody>
                    <a:bodyPr/>
                    <a:lstStyle/>
                    <a:p>
                      <a:pPr algn="just"/>
                      <a:r>
                        <a:rPr lang="en-US" sz="1400">
                          <a:effectLst/>
                        </a:rPr>
                        <a:t>1 thread</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14.4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22.1</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115.1</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380</a:t>
                      </a:r>
                      <a:r>
                        <a:rPr lang="en-US" sz="1400">
                          <a:effectLst/>
                        </a:rPr>
                        <a:t>.</a:t>
                      </a:r>
                      <a:r>
                        <a:rPr lang="ru-RU" sz="1400">
                          <a:effectLst/>
                        </a:rPr>
                        <a:t>1</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6861113"/>
                  </a:ext>
                </a:extLst>
              </a:tr>
              <a:tr h="305595">
                <a:tc>
                  <a:txBody>
                    <a:bodyPr/>
                    <a:lstStyle/>
                    <a:p>
                      <a:pPr algn="just"/>
                      <a:r>
                        <a:rPr lang="en-US" sz="1400">
                          <a:effectLst/>
                        </a:rPr>
                        <a:t>2 threads</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10.1</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14.1</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77</a:t>
                      </a:r>
                      <a:r>
                        <a:rPr lang="en-US" sz="1400">
                          <a:effectLst/>
                        </a:rPr>
                        <a:t>.</a:t>
                      </a:r>
                      <a:r>
                        <a:rPr lang="ru-RU" sz="1400">
                          <a:effectLst/>
                        </a:rPr>
                        <a:t>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ru-RU" sz="1400">
                          <a:effectLst/>
                        </a:rPr>
                        <a:t>241.2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39820741"/>
                  </a:ext>
                </a:extLst>
              </a:tr>
              <a:tr h="305595">
                <a:tc gridSpan="5">
                  <a:txBody>
                    <a:bodyPr/>
                    <a:lstStyle/>
                    <a:p>
                      <a:pPr algn="just"/>
                      <a:r>
                        <a:rPr lang="en-US" sz="1400" dirty="0">
                          <a:effectLst/>
                        </a:rPr>
                        <a:t>Intel® Xeon® Silver 4112 CPU @ 2.60GHz</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rgbClr val="1EAB64"/>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6659010"/>
                  </a:ext>
                </a:extLst>
              </a:tr>
              <a:tr h="305595">
                <a:tc gridSpan="5">
                  <a:txBody>
                    <a:bodyPr/>
                    <a:lstStyle/>
                    <a:p>
                      <a:pPr algn="just"/>
                      <a:r>
                        <a:rPr lang="en-US" sz="1400" dirty="0" err="1">
                          <a:effectLst/>
                        </a:rPr>
                        <a:t>OpenVINO</a:t>
                      </a:r>
                      <a:r>
                        <a:rPr lang="en-US" sz="1400" dirty="0">
                          <a:effectLst/>
                        </a:rPr>
                        <a:t> (Intel) </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855328939"/>
                  </a:ext>
                </a:extLst>
              </a:tr>
              <a:tr h="305595">
                <a:tc>
                  <a:txBody>
                    <a:bodyPr/>
                    <a:lstStyle/>
                    <a:p>
                      <a:pPr algn="just"/>
                      <a:r>
                        <a:rPr lang="en-US" sz="1400">
                          <a:effectLst/>
                        </a:rPr>
                        <a:t>1 thread</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12.5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19.8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164.4</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2222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7231034"/>
                  </a:ext>
                </a:extLst>
              </a:tr>
              <a:tr h="305595">
                <a:tc>
                  <a:txBody>
                    <a:bodyPr/>
                    <a:lstStyle/>
                    <a:p>
                      <a:pPr algn="just"/>
                      <a:r>
                        <a:rPr lang="en-US" sz="1400">
                          <a:effectLst/>
                        </a:rPr>
                        <a:t>2 threads</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7.5</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11.2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86.8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1482</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8917865"/>
                  </a:ext>
                </a:extLst>
              </a:tr>
              <a:tr h="305595">
                <a:tc>
                  <a:txBody>
                    <a:bodyPr/>
                    <a:lstStyle/>
                    <a:p>
                      <a:pPr algn="just"/>
                      <a:r>
                        <a:rPr lang="en-US" sz="1400">
                          <a:effectLst/>
                        </a:rPr>
                        <a:t>4 threads</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5.3</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7.8</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a:effectLst/>
                        </a:rPr>
                        <a:t>53.7</a:t>
                      </a:r>
                      <a:endParaRPr lang="ru-RU"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400" dirty="0">
                          <a:effectLst/>
                        </a:rPr>
                        <a:t>1176</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6551879"/>
                  </a:ext>
                </a:extLst>
              </a:tr>
            </a:tbl>
          </a:graphicData>
        </a:graphic>
      </p:graphicFrame>
    </p:spTree>
    <p:extLst>
      <p:ext uri="{BB962C8B-B14F-4D97-AF65-F5344CB8AC3E}">
        <p14:creationId xmlns:p14="http://schemas.microsoft.com/office/powerpoint/2010/main" val="335507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Фреймворки обучения нейронных сетей</a:t>
            </a:r>
          </a:p>
        </p:txBody>
      </p:sp>
      <p:sp>
        <p:nvSpPr>
          <p:cNvPr id="9" name="Прямоугольник 8">
            <a:extLst>
              <a:ext uri="{FF2B5EF4-FFF2-40B4-BE49-F238E27FC236}">
                <a16:creationId xmlns:a16="http://schemas.microsoft.com/office/drawing/2014/main" id="{C146ED7A-8AD6-47FF-9C86-7F90FC1F0F40}"/>
              </a:ext>
            </a:extLst>
          </p:cNvPr>
          <p:cNvSpPr/>
          <p:nvPr/>
        </p:nvSpPr>
        <p:spPr>
          <a:xfrm>
            <a:off x="356616" y="511103"/>
            <a:ext cx="8695944" cy="1323439"/>
          </a:xfrm>
          <a:prstGeom prst="rect">
            <a:avLst/>
          </a:prstGeom>
        </p:spPr>
        <p:txBody>
          <a:bodyPr wrap="square">
            <a:spAutoFit/>
          </a:bodyPr>
          <a:lstStyle/>
          <a:p>
            <a:pPr algn="just"/>
            <a:r>
              <a:rPr lang="ru-RU" sz="1600" b="1" dirty="0">
                <a:latin typeface="Cambria" panose="02040503050406030204" pitchFamily="18" charset="0"/>
                <a:ea typeface="Times New Roman" panose="02020603050405020304" pitchFamily="18" charset="0"/>
                <a:cs typeface="Times New Roman" panose="02020603050405020304" pitchFamily="18" charset="0"/>
              </a:rPr>
              <a:t>Фреймворк</a:t>
            </a:r>
            <a:r>
              <a:rPr lang="ru-RU" sz="1600" dirty="0">
                <a:latin typeface="Cambria" panose="02040503050406030204" pitchFamily="18" charset="0"/>
                <a:ea typeface="Times New Roman" panose="02020603050405020304" pitchFamily="18" charset="0"/>
                <a:cs typeface="Times New Roman" panose="02020603050405020304" pitchFamily="18" charset="0"/>
              </a:rPr>
              <a:t> обучения нейронных сетей представляет собой инструментарий для исследователя, позволяющий спроектировать архитектуру нейронной сети и обучить ее на предварительно собранных и размеченных данных. На выходе исследователь получает готовую модель</a:t>
            </a:r>
            <a:r>
              <a:rPr lang="ru-RU" sz="1000" dirty="0">
                <a:latin typeface="Cambria" panose="02040503050406030204" pitchFamily="18" charset="0"/>
                <a:ea typeface="Times New Roman" panose="02020603050405020304" pitchFamily="18" charset="0"/>
                <a:cs typeface="Times New Roman" panose="02020603050405020304" pitchFamily="18" charset="0"/>
              </a:rPr>
              <a:t>  </a:t>
            </a:r>
            <a:r>
              <a:rPr lang="ru-RU" sz="1600" dirty="0">
                <a:latin typeface="Cambria" panose="02040503050406030204" pitchFamily="18" charset="0"/>
                <a:ea typeface="Times New Roman" panose="02020603050405020304" pitchFamily="18" charset="0"/>
                <a:cs typeface="Times New Roman" panose="02020603050405020304" pitchFamily="18" charset="0"/>
              </a:rPr>
              <a:t> нейронной сети с обученными коэффициентами – так называемыми «весами». Схема работы фреймворка представлена ниже.</a:t>
            </a:r>
          </a:p>
        </p:txBody>
      </p:sp>
      <p:pic>
        <p:nvPicPr>
          <p:cNvPr id="11" name="Рисунок 10">
            <a:extLst>
              <a:ext uri="{FF2B5EF4-FFF2-40B4-BE49-F238E27FC236}">
                <a16:creationId xmlns:a16="http://schemas.microsoft.com/office/drawing/2014/main" id="{1F3FBD2F-2137-47A0-B960-04CAB152044D}"/>
              </a:ext>
            </a:extLst>
          </p:cNvPr>
          <p:cNvPicPr/>
          <p:nvPr/>
        </p:nvPicPr>
        <p:blipFill>
          <a:blip r:embed="rId2">
            <a:extLst>
              <a:ext uri="{28A0092B-C50C-407E-A947-70E740481C1C}">
                <a14:useLocalDpi xmlns:a14="http://schemas.microsoft.com/office/drawing/2010/main" val="0"/>
              </a:ext>
            </a:extLst>
          </a:blip>
          <a:srcRect l="1114" r="2"/>
          <a:stretch>
            <a:fillRect/>
          </a:stretch>
        </p:blipFill>
        <p:spPr bwMode="auto">
          <a:xfrm>
            <a:off x="356616" y="1865921"/>
            <a:ext cx="5915025" cy="2886075"/>
          </a:xfrm>
          <a:prstGeom prst="rect">
            <a:avLst/>
          </a:prstGeom>
          <a:noFill/>
          <a:ln>
            <a:noFill/>
          </a:ln>
        </p:spPr>
      </p:pic>
      <p:sp>
        <p:nvSpPr>
          <p:cNvPr id="12" name="Прямоугольник 11">
            <a:extLst>
              <a:ext uri="{FF2B5EF4-FFF2-40B4-BE49-F238E27FC236}">
                <a16:creationId xmlns:a16="http://schemas.microsoft.com/office/drawing/2014/main" id="{1E879ABA-94F1-4D04-9433-5E0B3A04DBA2}"/>
              </a:ext>
            </a:extLst>
          </p:cNvPr>
          <p:cNvSpPr/>
          <p:nvPr/>
        </p:nvSpPr>
        <p:spPr>
          <a:xfrm>
            <a:off x="6429536" y="1865921"/>
            <a:ext cx="2359152" cy="1815882"/>
          </a:xfrm>
          <a:prstGeom prst="rect">
            <a:avLst/>
          </a:prstGeom>
        </p:spPr>
        <p:txBody>
          <a:bodyPr wrap="square">
            <a:spAutoFit/>
          </a:bodyPr>
          <a:lstStyle/>
          <a:p>
            <a:r>
              <a:rPr lang="ru-RU" sz="1600" dirty="0" err="1">
                <a:latin typeface="Cambria" panose="02040503050406030204" pitchFamily="18" charset="0"/>
                <a:ea typeface="Times New Roman" panose="02020603050405020304" pitchFamily="18" charset="0"/>
                <a:cs typeface="Times New Roman" panose="02020603050405020304" pitchFamily="18" charset="0"/>
              </a:rPr>
              <a:t>TensorFlo</a:t>
            </a:r>
            <a:r>
              <a:rPr lang="en-US" sz="1600" dirty="0">
                <a:latin typeface="Cambria" panose="02040503050406030204" pitchFamily="18" charset="0"/>
                <a:ea typeface="Times New Roman" panose="02020603050405020304" pitchFamily="18" charset="0"/>
                <a:cs typeface="Times New Roman" panose="02020603050405020304" pitchFamily="18" charset="0"/>
              </a:rPr>
              <a:t>w</a:t>
            </a:r>
            <a:r>
              <a:rPr lang="ru-RU" sz="1600" dirty="0">
                <a:latin typeface="Cambria" panose="02040503050406030204" pitchFamily="18" charset="0"/>
                <a:ea typeface="Times New Roman" panose="02020603050405020304" pitchFamily="18" charset="0"/>
                <a:cs typeface="Times New Roman" panose="02020603050405020304" pitchFamily="18" charset="0"/>
              </a:rPr>
              <a:t> и PyTorch на сегодняшний день являются двумя наиболее популярными фреймворками глубокого обучения. </a:t>
            </a:r>
            <a:endParaRPr lang="ru-RU"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84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Фреймворки обучения нейронных сетей</a:t>
            </a:r>
          </a:p>
        </p:txBody>
      </p:sp>
      <p:sp>
        <p:nvSpPr>
          <p:cNvPr id="3" name="Прямоугольник 2">
            <a:extLst>
              <a:ext uri="{FF2B5EF4-FFF2-40B4-BE49-F238E27FC236}">
                <a16:creationId xmlns:a16="http://schemas.microsoft.com/office/drawing/2014/main" id="{D83AF29E-91FF-4610-91D5-5B74604C1345}"/>
              </a:ext>
            </a:extLst>
          </p:cNvPr>
          <p:cNvSpPr/>
          <p:nvPr/>
        </p:nvSpPr>
        <p:spPr>
          <a:xfrm>
            <a:off x="183900" y="835039"/>
            <a:ext cx="8776200" cy="4185761"/>
          </a:xfrm>
          <a:prstGeom prst="rect">
            <a:avLst/>
          </a:prstGeom>
        </p:spPr>
        <p:txBody>
          <a:bodyPr wrap="square">
            <a:spAutoFit/>
          </a:bodyPr>
          <a:lstStyle/>
          <a:p>
            <a:pPr algn="just">
              <a:tabLst>
                <a:tab pos="4214813" algn="l"/>
              </a:tabLst>
            </a:pPr>
            <a:r>
              <a:rPr lang="ru-RU" sz="1400" b="1" dirty="0">
                <a:latin typeface="Cambria" panose="02040503050406030204" pitchFamily="18" charset="0"/>
                <a:ea typeface="Times New Roman" panose="02020603050405020304" pitchFamily="18" charset="0"/>
                <a:cs typeface="Times New Roman" panose="02020603050405020304" pitchFamily="18" charset="0"/>
              </a:rPr>
              <a:t>TensorFlow</a:t>
            </a:r>
            <a:r>
              <a:rPr lang="ru-RU" sz="1400" dirty="0">
                <a:latin typeface="Cambria" panose="02040503050406030204" pitchFamily="18" charset="0"/>
                <a:ea typeface="Times New Roman" panose="02020603050405020304" pitchFamily="18" charset="0"/>
                <a:cs typeface="Times New Roman" panose="02020603050405020304" pitchFamily="18" charset="0"/>
              </a:rPr>
              <a:t> был разработан в Google в 2015 году. В основе первых версий TensorFlow лежали статические вычислительные графы, которые определялись перед запуском модели, что требовало перекомпиляции при изменении входных параметров. </a:t>
            </a: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tabLst>
                <a:tab pos="4214813" algn="l"/>
              </a:tabLst>
            </a:pP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tabLst>
                <a:tab pos="4214813" algn="l"/>
              </a:tabLst>
            </a:pPr>
            <a:r>
              <a:rPr lang="ru-RU" sz="1400" dirty="0">
                <a:latin typeface="Cambria" panose="02040503050406030204" pitchFamily="18" charset="0"/>
                <a:ea typeface="Times New Roman" panose="02020603050405020304" pitchFamily="18" charset="0"/>
                <a:cs typeface="Times New Roman" panose="02020603050405020304" pitchFamily="18" charset="0"/>
              </a:rPr>
              <a:t>В 2019 году был представлен TensorFlow 2.0 с динамическими вычислительными графами, что существенно добавило гибкости к обучению нейронных сетей и к проведению различных экспериментов. Тем не менее, в TensorFlow 2.0 для распараллеливания моделей нейронных сетей на нескольких видеокартах все еще требуется использование дополнительных надстроек, в сравнении с PyTorch.</a:t>
            </a: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tabLst>
                <a:tab pos="4214813" algn="l"/>
              </a:tabLst>
            </a:pP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tabLst>
                <a:tab pos="4214813" algn="l"/>
              </a:tabLst>
            </a:pPr>
            <a:r>
              <a:rPr lang="ru-RU" sz="1400" dirty="0">
                <a:latin typeface="Cambria" panose="02040503050406030204" pitchFamily="18" charset="0"/>
                <a:ea typeface="Times New Roman" panose="02020603050405020304" pitchFamily="18" charset="0"/>
                <a:cs typeface="Times New Roman" panose="02020603050405020304" pitchFamily="18" charset="0"/>
              </a:rPr>
              <a:t> Используя TensorFlow, можно добиться тех же результатов, что и при использовании PyTorch, но для этого потребуется больше навыков и усилий специалистов. Поэтому для быстрого старта в разработку нейронных сетей новички зачастую используют </a:t>
            </a:r>
            <a:r>
              <a:rPr lang="ru-RU" sz="1400" dirty="0" err="1">
                <a:latin typeface="Cambria" panose="02040503050406030204" pitchFamily="18" charset="0"/>
                <a:ea typeface="Times New Roman" panose="02020603050405020304" pitchFamily="18" charset="0"/>
                <a:cs typeface="Times New Roman" panose="02020603050405020304" pitchFamily="18" charset="0"/>
              </a:rPr>
              <a:t>Keras</a:t>
            </a:r>
            <a:r>
              <a:rPr lang="ru-RU" sz="1400" dirty="0">
                <a:latin typeface="Cambria" panose="02040503050406030204" pitchFamily="18" charset="0"/>
                <a:ea typeface="Times New Roman" panose="02020603050405020304" pitchFamily="18" charset="0"/>
                <a:cs typeface="Times New Roman" panose="02020603050405020304" pitchFamily="18" charset="0"/>
              </a:rPr>
              <a:t> – высокоуровневую надстройку над TensorFlow. </a:t>
            </a: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tabLst>
                <a:tab pos="4214813" algn="l"/>
              </a:tabLst>
            </a:pP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tabLst>
                <a:tab pos="4214813" algn="l"/>
              </a:tabLst>
            </a:pPr>
            <a:r>
              <a:rPr lang="ru-RU" sz="1400" dirty="0">
                <a:latin typeface="Cambria" panose="02040503050406030204" pitchFamily="18" charset="0"/>
                <a:ea typeface="Times New Roman" panose="02020603050405020304" pitchFamily="18" charset="0"/>
                <a:cs typeface="Times New Roman" panose="02020603050405020304" pitchFamily="18" charset="0"/>
              </a:rPr>
              <a:t>Более того, с каждым годом увеличивается количество различных мобильных и веб-приложений, поэтому возникает потребность в развертывании моделей на мобильных устройствах и в браузерах. Tensorflow.js позволяет запускать собственные модели нейронных сетей в браузере, используя JavaScript. Tensorflow </a:t>
            </a:r>
            <a:r>
              <a:rPr lang="ru-RU" sz="1400" dirty="0" err="1">
                <a:latin typeface="Cambria" panose="02040503050406030204" pitchFamily="18" charset="0"/>
                <a:ea typeface="Times New Roman" panose="02020603050405020304" pitchFamily="18" charset="0"/>
                <a:cs typeface="Times New Roman" panose="02020603050405020304" pitchFamily="18" charset="0"/>
              </a:rPr>
              <a:t>Lite</a:t>
            </a:r>
            <a:r>
              <a:rPr lang="ru-RU" sz="1400" dirty="0">
                <a:latin typeface="Cambria" panose="02040503050406030204" pitchFamily="18" charset="0"/>
                <a:ea typeface="Times New Roman" panose="02020603050405020304" pitchFamily="18" charset="0"/>
                <a:cs typeface="Times New Roman" panose="02020603050405020304" pitchFamily="18" charset="0"/>
              </a:rPr>
              <a:t> позволяет оптимизировать и квантовать модели, что способствует повышению скорости работы нейронной сети и уменьшению количества использованной памяти на мобильных устройствах.</a:t>
            </a:r>
          </a:p>
        </p:txBody>
      </p:sp>
      <p:pic>
        <p:nvPicPr>
          <p:cNvPr id="5122" name="Picture 2" descr="Tensorpack: быстрый интерфейс для обучения нейросетей на TensorFlow">
            <a:extLst>
              <a:ext uri="{FF2B5EF4-FFF2-40B4-BE49-F238E27FC236}">
                <a16:creationId xmlns:a16="http://schemas.microsoft.com/office/drawing/2014/main" id="{97922B2E-F6EF-4EE4-B898-1D98A0C9D2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0" t="17286" r="18961" b="14143"/>
          <a:stretch/>
        </p:blipFill>
        <p:spPr bwMode="auto">
          <a:xfrm>
            <a:off x="214675" y="44943"/>
            <a:ext cx="1157551" cy="71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2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Фреймворки обучения нейронных сетей</a:t>
            </a:r>
          </a:p>
        </p:txBody>
      </p:sp>
      <p:sp>
        <p:nvSpPr>
          <p:cNvPr id="2" name="Прямоугольник 1">
            <a:extLst>
              <a:ext uri="{FF2B5EF4-FFF2-40B4-BE49-F238E27FC236}">
                <a16:creationId xmlns:a16="http://schemas.microsoft.com/office/drawing/2014/main" id="{256E33BC-5014-4983-89A9-CD0D39FBB4AE}"/>
              </a:ext>
            </a:extLst>
          </p:cNvPr>
          <p:cNvSpPr/>
          <p:nvPr/>
        </p:nvSpPr>
        <p:spPr>
          <a:xfrm>
            <a:off x="109728" y="1090613"/>
            <a:ext cx="8716555" cy="3539430"/>
          </a:xfrm>
          <a:prstGeom prst="rect">
            <a:avLst/>
          </a:prstGeom>
        </p:spPr>
        <p:txBody>
          <a:bodyPr wrap="square">
            <a:spAutoFit/>
          </a:bodyPr>
          <a:lstStyle/>
          <a:p>
            <a:pPr algn="just"/>
            <a:r>
              <a:rPr lang="ru-RU" sz="1400" b="1" dirty="0">
                <a:latin typeface="Cambria" panose="02040503050406030204" pitchFamily="18" charset="0"/>
                <a:ea typeface="Times New Roman" panose="02020603050405020304" pitchFamily="18" charset="0"/>
                <a:cs typeface="Times New Roman" panose="02020603050405020304" pitchFamily="18" charset="0"/>
              </a:rPr>
              <a:t>PyTorch</a:t>
            </a:r>
            <a:r>
              <a:rPr lang="ru-RU" sz="1400" dirty="0">
                <a:latin typeface="Cambria" panose="02040503050406030204" pitchFamily="18" charset="0"/>
                <a:ea typeface="Times New Roman" panose="02020603050405020304" pitchFamily="18" charset="0"/>
                <a:cs typeface="Times New Roman" panose="02020603050405020304" pitchFamily="18" charset="0"/>
              </a:rPr>
              <a:t> был разработан в Facebook в 2017 году. Динамические вычислительные графы, использующиеся в PyTorch, не требуют компиляции перед каждым выполнением. Это позволяет изменять входные данные в процессе работы и проводить более широкий спектр экспериментов. </a:t>
            </a: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400" dirty="0">
                <a:latin typeface="Cambria" panose="02040503050406030204" pitchFamily="18" charset="0"/>
                <a:ea typeface="Times New Roman" panose="02020603050405020304" pitchFamily="18" charset="0"/>
                <a:cs typeface="Times New Roman" panose="02020603050405020304" pitchFamily="18" charset="0"/>
              </a:rPr>
              <a:t>Для ускорения и эффективной работы с памятью приходится использовать более сложные инструменты, например JIT-компилятор (</a:t>
            </a:r>
            <a:r>
              <a:rPr lang="ru-RU" sz="1400" dirty="0" err="1">
                <a:latin typeface="Cambria" panose="02040503050406030204" pitchFamily="18" charset="0"/>
                <a:ea typeface="Times New Roman" panose="02020603050405020304" pitchFamily="18" charset="0"/>
                <a:cs typeface="Times New Roman" panose="02020603050405020304" pitchFamily="18" charset="0"/>
              </a:rPr>
              <a:t>Just</a:t>
            </a:r>
            <a:r>
              <a:rPr lang="ru-RU" sz="1400" dirty="0">
                <a:latin typeface="Cambria" panose="02040503050406030204" pitchFamily="18" charset="0"/>
                <a:ea typeface="Times New Roman" panose="02020603050405020304" pitchFamily="18" charset="0"/>
                <a:cs typeface="Times New Roman" panose="02020603050405020304" pitchFamily="18" charset="0"/>
              </a:rPr>
              <a:t> In Time), который создает статический вычислительный граф. </a:t>
            </a: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400" dirty="0">
                <a:latin typeface="Cambria" panose="02040503050406030204" pitchFamily="18" charset="0"/>
                <a:ea typeface="Times New Roman" panose="02020603050405020304" pitchFamily="18" charset="0"/>
                <a:cs typeface="Times New Roman" panose="02020603050405020304" pitchFamily="18" charset="0"/>
              </a:rPr>
              <a:t>Одна из важнейших особенностей, отличающих PyTorch от TensorFlow – возможность распараллеливания моделей на нескольких видеокартах практически без усилий в несколько строк кода. Более того, PyTorch более тесно интегрирован с языком Python. </a:t>
            </a:r>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40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400" dirty="0">
                <a:latin typeface="Cambria" panose="02040503050406030204" pitchFamily="18" charset="0"/>
                <a:ea typeface="Times New Roman" panose="02020603050405020304" pitchFamily="18" charset="0"/>
                <a:cs typeface="Times New Roman" panose="02020603050405020304" pitchFamily="18" charset="0"/>
              </a:rPr>
              <a:t>Для работы на мобильных устройствах используется надстройка PyTorch </a:t>
            </a:r>
            <a:r>
              <a:rPr lang="ru-RU" sz="1400" dirty="0" err="1">
                <a:latin typeface="Cambria" panose="02040503050406030204" pitchFamily="18" charset="0"/>
                <a:ea typeface="Times New Roman" panose="02020603050405020304" pitchFamily="18" charset="0"/>
                <a:cs typeface="Times New Roman" panose="02020603050405020304" pitchFamily="18" charset="0"/>
              </a:rPr>
              <a:t>Mobile</a:t>
            </a:r>
            <a:r>
              <a:rPr lang="ru-RU" sz="1400" dirty="0">
                <a:latin typeface="Cambria" panose="02040503050406030204" pitchFamily="18" charset="0"/>
                <a:ea typeface="Times New Roman" panose="02020603050405020304" pitchFamily="18" charset="0"/>
                <a:cs typeface="Times New Roman" panose="02020603050405020304" pitchFamily="18" charset="0"/>
              </a:rPr>
              <a:t>, которая позволяет осуществлять квантование и оптимизацию моделей как для Android, так и для </a:t>
            </a:r>
            <a:r>
              <a:rPr lang="ru-RU" sz="1400" dirty="0" err="1">
                <a:latin typeface="Cambria" panose="02040503050406030204" pitchFamily="18" charset="0"/>
                <a:ea typeface="Times New Roman" panose="02020603050405020304" pitchFamily="18" charset="0"/>
                <a:cs typeface="Times New Roman" panose="02020603050405020304" pitchFamily="18" charset="0"/>
              </a:rPr>
              <a:t>iOS</a:t>
            </a:r>
            <a:r>
              <a:rPr lang="ru-RU" sz="1400" dirty="0">
                <a:latin typeface="Cambria" panose="02040503050406030204" pitchFamily="18" charset="0"/>
                <a:ea typeface="Times New Roman" panose="02020603050405020304" pitchFamily="18" charset="0"/>
                <a:cs typeface="Times New Roman" panose="02020603050405020304" pitchFamily="18" charset="0"/>
              </a:rPr>
              <a:t>. Высокоуровневая надстройка PyTorch </a:t>
            </a:r>
            <a:r>
              <a:rPr lang="ru-RU" sz="1400" dirty="0" err="1">
                <a:latin typeface="Cambria" panose="02040503050406030204" pitchFamily="18" charset="0"/>
                <a:ea typeface="Times New Roman" panose="02020603050405020304" pitchFamily="18" charset="0"/>
                <a:cs typeface="Times New Roman" panose="02020603050405020304" pitchFamily="18" charset="0"/>
              </a:rPr>
              <a:t>Lightning</a:t>
            </a:r>
            <a:r>
              <a:rPr lang="ru-RU" sz="1400" dirty="0">
                <a:latin typeface="Cambria" panose="02040503050406030204" pitchFamily="18" charset="0"/>
                <a:ea typeface="Times New Roman" panose="02020603050405020304" pitchFamily="18" charset="0"/>
                <a:cs typeface="Times New Roman" panose="02020603050405020304" pitchFamily="18" charset="0"/>
              </a:rPr>
              <a:t>, являющаяся аналогом </a:t>
            </a:r>
            <a:r>
              <a:rPr lang="ru-RU" sz="1400" dirty="0" err="1">
                <a:latin typeface="Cambria" panose="02040503050406030204" pitchFamily="18" charset="0"/>
                <a:ea typeface="Times New Roman" panose="02020603050405020304" pitchFamily="18" charset="0"/>
                <a:cs typeface="Times New Roman" panose="02020603050405020304" pitchFamily="18" charset="0"/>
              </a:rPr>
              <a:t>Keras</a:t>
            </a:r>
            <a:r>
              <a:rPr lang="ru-RU" sz="1400" dirty="0">
                <a:latin typeface="Cambria" panose="02040503050406030204" pitchFamily="18" charset="0"/>
                <a:ea typeface="Times New Roman" panose="02020603050405020304" pitchFamily="18" charset="0"/>
                <a:cs typeface="Times New Roman" panose="02020603050405020304" pitchFamily="18" charset="0"/>
              </a:rPr>
              <a:t> для TensorFlow, позволяет снизить порог вхождения в разработку нейросетевых алгоритмов. </a:t>
            </a:r>
          </a:p>
        </p:txBody>
      </p:sp>
      <p:pic>
        <p:nvPicPr>
          <p:cNvPr id="6146" name="Picture 2" descr="Вебинар «Введение в PyTorch» — Вход свободный">
            <a:extLst>
              <a:ext uri="{FF2B5EF4-FFF2-40B4-BE49-F238E27FC236}">
                <a16:creationId xmlns:a16="http://schemas.microsoft.com/office/drawing/2014/main" id="{A447D729-DEB8-4FC0-8728-A88F34415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47" y="44943"/>
            <a:ext cx="1226233" cy="79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88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itHub - apache/incubator-mxnet: Lightweight, Portable, Flexible  Distributed/Mobile Deep Learning with Dynamic, Mutation-aware Dataflow Dep  Scheduler; for Python, R, Julia, Scala, Go, Javascript and more">
            <a:extLst>
              <a:ext uri="{FF2B5EF4-FFF2-40B4-BE49-F238E27FC236}">
                <a16:creationId xmlns:a16="http://schemas.microsoft.com/office/drawing/2014/main" id="{E18D5691-C43B-4114-A3A8-12077F8164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672" y="805141"/>
            <a:ext cx="1426464" cy="4866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addlePaddle/Paddle - Giters">
            <a:extLst>
              <a:ext uri="{FF2B5EF4-FFF2-40B4-BE49-F238E27FC236}">
                <a16:creationId xmlns:a16="http://schemas.microsoft.com/office/drawing/2014/main" id="{B7C5DBA5-D9E6-463C-87F8-900A749BF3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921" r="31864"/>
          <a:stretch/>
        </p:blipFill>
        <p:spPr bwMode="auto">
          <a:xfrm>
            <a:off x="3589020" y="642080"/>
            <a:ext cx="1545336" cy="81275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itHub - eclipse/deeplearning4j: Model import deployment framework for  retraining models (pytorch, tensorflow,keras) deploying in JVM Micro  service environments, mobile devices, iot, and Apache Spark">
            <a:extLst>
              <a:ext uri="{FF2B5EF4-FFF2-40B4-BE49-F238E27FC236}">
                <a16:creationId xmlns:a16="http://schemas.microsoft.com/office/drawing/2014/main" id="{4C5AA27E-A3A5-4037-AD0A-8D6D5B62FE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810" y="680216"/>
            <a:ext cx="1858518" cy="76199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955E93E8-55F0-437B-9BF7-CDFB5E40DDBC}"/>
              </a:ext>
            </a:extLst>
          </p:cNvPr>
          <p:cNvSpPr/>
          <p:nvPr/>
        </p:nvSpPr>
        <p:spPr>
          <a:xfrm>
            <a:off x="146304" y="1287279"/>
            <a:ext cx="2907792" cy="3808735"/>
          </a:xfrm>
          <a:prstGeom prst="rect">
            <a:avLst/>
          </a:prstGeom>
        </p:spPr>
        <p:txBody>
          <a:bodyPr wrap="square">
            <a:spAutoFit/>
          </a:bodyPr>
          <a:lstStyle/>
          <a:p>
            <a:pPr algn="just"/>
            <a:r>
              <a:rPr lang="ru-RU" sz="1050" b="1" dirty="0" err="1">
                <a:latin typeface="Cambria" panose="02040503050406030204" pitchFamily="18" charset="0"/>
                <a:ea typeface="Times New Roman" panose="02020603050405020304" pitchFamily="18" charset="0"/>
                <a:cs typeface="Times New Roman" panose="02020603050405020304" pitchFamily="18" charset="0"/>
              </a:rPr>
              <a:t>Mxnet</a:t>
            </a:r>
            <a:r>
              <a:rPr lang="ru-RU" sz="1050" b="1" dirty="0">
                <a:latin typeface="Cambria" panose="02040503050406030204" pitchFamily="18" charset="0"/>
                <a:ea typeface="Times New Roman" panose="02020603050405020304" pitchFamily="18" charset="0"/>
                <a:cs typeface="Times New Roman" panose="02020603050405020304" pitchFamily="18" charset="0"/>
              </a:rPr>
              <a:t> </a:t>
            </a:r>
            <a:r>
              <a:rPr lang="ru-RU" sz="1050" dirty="0">
                <a:latin typeface="Cambria" panose="02040503050406030204" pitchFamily="18" charset="0"/>
                <a:ea typeface="Times New Roman" panose="02020603050405020304" pitchFamily="18" charset="0"/>
                <a:cs typeface="Times New Roman" panose="02020603050405020304" pitchFamily="18" charset="0"/>
              </a:rPr>
              <a:t>является представителем обеих парадигм. </a:t>
            </a:r>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050" dirty="0">
                <a:latin typeface="Cambria" panose="02040503050406030204" pitchFamily="18" charset="0"/>
                <a:ea typeface="Times New Roman" panose="02020603050405020304" pitchFamily="18" charset="0"/>
                <a:cs typeface="Times New Roman" panose="02020603050405020304" pitchFamily="18" charset="0"/>
              </a:rPr>
              <a:t>Модуль </a:t>
            </a:r>
            <a:r>
              <a:rPr lang="ru-RU" sz="1050" dirty="0" err="1">
                <a:latin typeface="Cambria" panose="02040503050406030204" pitchFamily="18" charset="0"/>
                <a:ea typeface="Times New Roman" panose="02020603050405020304" pitchFamily="18" charset="0"/>
                <a:cs typeface="Times New Roman" panose="02020603050405020304" pitchFamily="18" charset="0"/>
              </a:rPr>
              <a:t>Mxnet</a:t>
            </a:r>
            <a:r>
              <a:rPr lang="ru-RU" sz="1050" dirty="0">
                <a:latin typeface="Cambria" panose="02040503050406030204" pitchFamily="18" charset="0"/>
                <a:ea typeface="Times New Roman" panose="02020603050405020304" pitchFamily="18" charset="0"/>
                <a:cs typeface="Times New Roman" panose="02020603050405020304" pitchFamily="18" charset="0"/>
              </a:rPr>
              <a:t> </a:t>
            </a:r>
            <a:r>
              <a:rPr lang="ru-RU" sz="1050" dirty="0" err="1">
                <a:latin typeface="Cambria" panose="02040503050406030204" pitchFamily="18" charset="0"/>
                <a:ea typeface="Times New Roman" panose="02020603050405020304" pitchFamily="18" charset="0"/>
                <a:cs typeface="Times New Roman" panose="02020603050405020304" pitchFamily="18" charset="0"/>
              </a:rPr>
              <a:t>Gluon</a:t>
            </a:r>
            <a:r>
              <a:rPr lang="ru-RU" sz="1050" dirty="0">
                <a:latin typeface="Cambria" panose="02040503050406030204" pitchFamily="18" charset="0"/>
                <a:ea typeface="Times New Roman" panose="02020603050405020304" pitchFamily="18" charset="0"/>
                <a:cs typeface="Times New Roman" panose="02020603050405020304" pitchFamily="18" charset="0"/>
              </a:rPr>
              <a:t> является представителем императивной парадигмы, в которой вычисления выполняются поэтапно, как они записаны в коде. Гибкость в отношении внесения изменений в ход исполнения операций</a:t>
            </a:r>
            <a:r>
              <a:rPr lang="en-US" sz="1050" dirty="0">
                <a:latin typeface="Cambria" panose="02040503050406030204" pitchFamily="18" charset="0"/>
                <a:ea typeface="Times New Roman" panose="02020603050405020304" pitchFamily="18" charset="0"/>
                <a:cs typeface="Times New Roman" panose="02020603050405020304" pitchFamily="18" charset="0"/>
              </a:rPr>
              <a:t> – </a:t>
            </a:r>
            <a:r>
              <a:rPr lang="ru-RU" sz="1050" dirty="0">
                <a:latin typeface="Cambria" panose="02040503050406030204" pitchFamily="18" charset="0"/>
                <a:ea typeface="Times New Roman" panose="02020603050405020304" pitchFamily="18" charset="0"/>
                <a:cs typeface="Times New Roman" panose="02020603050405020304" pitchFamily="18" charset="0"/>
              </a:rPr>
              <a:t>основное преимущество динамических вычислительных графов. Однако такие графы перестраиваются в каждой новой итерации, что не эффективно ни в отношении памяти, ни в отношении скорости. </a:t>
            </a:r>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050" dirty="0">
                <a:latin typeface="Cambria" panose="02040503050406030204" pitchFamily="18" charset="0"/>
                <a:ea typeface="Times New Roman" panose="02020603050405020304" pitchFamily="18" charset="0"/>
                <a:cs typeface="Times New Roman" panose="02020603050405020304" pitchFamily="18" charset="0"/>
              </a:rPr>
              <a:t>В символьной парадигме (</a:t>
            </a:r>
            <a:r>
              <a:rPr lang="ru-RU" sz="1050" dirty="0" err="1">
                <a:latin typeface="Cambria" panose="02040503050406030204" pitchFamily="18" charset="0"/>
                <a:ea typeface="Times New Roman" panose="02020603050405020304" pitchFamily="18" charset="0"/>
                <a:cs typeface="Times New Roman" panose="02020603050405020304" pitchFamily="18" charset="0"/>
              </a:rPr>
              <a:t>Mxnet</a:t>
            </a:r>
            <a:r>
              <a:rPr lang="ru-RU" sz="1050" dirty="0">
                <a:latin typeface="Cambria" panose="02040503050406030204" pitchFamily="18" charset="0"/>
                <a:ea typeface="Times New Roman" panose="02020603050405020304" pitchFamily="18" charset="0"/>
                <a:cs typeface="Times New Roman" panose="02020603050405020304" pitchFamily="18" charset="0"/>
              </a:rPr>
              <a:t> </a:t>
            </a:r>
            <a:r>
              <a:rPr lang="ru-RU" sz="1050" dirty="0" err="1">
                <a:latin typeface="Cambria" panose="02040503050406030204" pitchFamily="18" charset="0"/>
                <a:ea typeface="Times New Roman" panose="02020603050405020304" pitchFamily="18" charset="0"/>
                <a:cs typeface="Times New Roman" panose="02020603050405020304" pitchFamily="18" charset="0"/>
              </a:rPr>
              <a:t>Symbol</a:t>
            </a:r>
            <a:r>
              <a:rPr lang="ru-RU" sz="1050" dirty="0">
                <a:latin typeface="Cambria" panose="02040503050406030204" pitchFamily="18" charset="0"/>
                <a:ea typeface="Times New Roman" panose="02020603050405020304" pitchFamily="18" charset="0"/>
                <a:cs typeface="Times New Roman" panose="02020603050405020304" pitchFamily="18" charset="0"/>
              </a:rPr>
              <a:t>) код компилируется и оптимизируется. Такие статические графы легко переносятся на разные платформы, что является их несомненным плюсом. Минусом является жестко заданная форма графа, при которой каждая итерация проходит одинаково</a:t>
            </a:r>
            <a:endParaRPr lang="ru-RU" sz="10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Фреймворки обучения нейронных сетей</a:t>
            </a:r>
          </a:p>
        </p:txBody>
      </p:sp>
      <p:sp>
        <p:nvSpPr>
          <p:cNvPr id="5" name="Прямоугольник 4">
            <a:extLst>
              <a:ext uri="{FF2B5EF4-FFF2-40B4-BE49-F238E27FC236}">
                <a16:creationId xmlns:a16="http://schemas.microsoft.com/office/drawing/2014/main" id="{6C393CE2-57D2-46BF-8AE8-BA98B712BAA7}"/>
              </a:ext>
            </a:extLst>
          </p:cNvPr>
          <p:cNvSpPr/>
          <p:nvPr/>
        </p:nvSpPr>
        <p:spPr>
          <a:xfrm>
            <a:off x="146304" y="405031"/>
            <a:ext cx="8741664" cy="400110"/>
          </a:xfrm>
          <a:prstGeom prst="rect">
            <a:avLst/>
          </a:prstGeom>
        </p:spPr>
        <p:txBody>
          <a:bodyPr wrap="square">
            <a:spAutoFit/>
          </a:bodyPr>
          <a:lstStyle/>
          <a:p>
            <a:pPr algn="just"/>
            <a:r>
              <a:rPr lang="ru-RU" sz="1000" dirty="0">
                <a:latin typeface="Cambria" panose="02040503050406030204" pitchFamily="18" charset="0"/>
                <a:ea typeface="Times New Roman" panose="02020603050405020304" pitchFamily="18" charset="0"/>
                <a:cs typeface="Times New Roman" panose="02020603050405020304" pitchFamily="18" charset="0"/>
              </a:rPr>
              <a:t>Среди фреймворков глубокого обучения можно выделить две ветви: одни основаны на императивной парадигме (динамический вычислительный граф) вычислений, другие - на символьной (статический вычислительный граф).</a:t>
            </a:r>
            <a:endParaRPr lang="en-US" sz="100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03EB9C17-4CEC-4873-B2DD-A242600A73F1}"/>
              </a:ext>
            </a:extLst>
          </p:cNvPr>
          <p:cNvSpPr/>
          <p:nvPr/>
        </p:nvSpPr>
        <p:spPr>
          <a:xfrm>
            <a:off x="3208400" y="1287279"/>
            <a:ext cx="2723769" cy="3485570"/>
          </a:xfrm>
          <a:prstGeom prst="rect">
            <a:avLst/>
          </a:prstGeom>
        </p:spPr>
        <p:txBody>
          <a:bodyPr wrap="square">
            <a:spAutoFit/>
          </a:bodyPr>
          <a:lstStyle/>
          <a:p>
            <a:pPr algn="just"/>
            <a:r>
              <a:rPr lang="ru-RU" sz="1050" dirty="0">
                <a:latin typeface="Cambria" panose="02040503050406030204" pitchFamily="18" charset="0"/>
                <a:ea typeface="Times New Roman" panose="02020603050405020304" pitchFamily="18" charset="0"/>
                <a:cs typeface="Times New Roman" panose="02020603050405020304" pitchFamily="18" charset="0"/>
              </a:rPr>
              <a:t>В</a:t>
            </a:r>
            <a:r>
              <a:rPr lang="en-US" sz="1050" dirty="0">
                <a:latin typeface="Cambria" panose="02040503050406030204" pitchFamily="18" charset="0"/>
                <a:ea typeface="Times New Roman" panose="02020603050405020304" pitchFamily="18" charset="0"/>
                <a:cs typeface="Times New Roman" panose="02020603050405020304" pitchFamily="18" charset="0"/>
              </a:rPr>
              <a:t> 2016 </a:t>
            </a:r>
            <a:r>
              <a:rPr lang="ru-RU" sz="1050" dirty="0">
                <a:latin typeface="Cambria" panose="02040503050406030204" pitchFamily="18" charset="0"/>
                <a:ea typeface="Times New Roman" panose="02020603050405020304" pitchFamily="18" charset="0"/>
                <a:cs typeface="Times New Roman" panose="02020603050405020304" pitchFamily="18" charset="0"/>
              </a:rPr>
              <a:t>году в</a:t>
            </a:r>
            <a:r>
              <a:rPr lang="en-US" sz="1050" dirty="0">
                <a:latin typeface="Cambria" panose="02040503050406030204" pitchFamily="18" charset="0"/>
                <a:ea typeface="Times New Roman" panose="02020603050405020304" pitchFamily="18" charset="0"/>
                <a:cs typeface="Times New Roman" panose="02020603050405020304" pitchFamily="18" charset="0"/>
              </a:rPr>
              <a:t> Baidu </a:t>
            </a:r>
            <a:r>
              <a:rPr lang="ru-RU" sz="1050" dirty="0">
                <a:latin typeface="Cambria" panose="02040503050406030204" pitchFamily="18" charset="0"/>
                <a:ea typeface="Times New Roman" panose="02020603050405020304" pitchFamily="18" charset="0"/>
                <a:cs typeface="Times New Roman" panose="02020603050405020304" pitchFamily="18" charset="0"/>
              </a:rPr>
              <a:t>был разработал фреймворк</a:t>
            </a:r>
            <a:r>
              <a:rPr lang="en-US" sz="1050" dirty="0">
                <a:latin typeface="Cambria" panose="02040503050406030204" pitchFamily="18" charset="0"/>
                <a:ea typeface="Times New Roman" panose="02020603050405020304" pitchFamily="18" charset="0"/>
                <a:cs typeface="Times New Roman" panose="02020603050405020304" pitchFamily="18" charset="0"/>
              </a:rPr>
              <a:t> </a:t>
            </a:r>
            <a:r>
              <a:rPr lang="en-US" sz="1050" dirty="0" err="1">
                <a:latin typeface="Cambria" panose="02040503050406030204" pitchFamily="18" charset="0"/>
                <a:ea typeface="Times New Roman" panose="02020603050405020304" pitchFamily="18" charset="0"/>
                <a:cs typeface="Times New Roman" panose="02020603050405020304" pitchFamily="18" charset="0"/>
              </a:rPr>
              <a:t>PaddlePaddle</a:t>
            </a:r>
            <a:r>
              <a:rPr lang="en-US" sz="1050" dirty="0">
                <a:latin typeface="Cambria" panose="02040503050406030204" pitchFamily="18" charset="0"/>
                <a:ea typeface="Times New Roman" panose="02020603050405020304" pitchFamily="18" charset="0"/>
                <a:cs typeface="Times New Roman" panose="02020603050405020304" pitchFamily="18" charset="0"/>
              </a:rPr>
              <a:t> (</a:t>
            </a:r>
            <a:r>
              <a:rPr lang="en-US" sz="1050" dirty="0" err="1">
                <a:latin typeface="Cambria" panose="02040503050406030204" pitchFamily="18" charset="0"/>
                <a:ea typeface="Times New Roman" panose="02020603050405020304" pitchFamily="18" charset="0"/>
                <a:cs typeface="Times New Roman" panose="02020603050405020304" pitchFamily="18" charset="0"/>
              </a:rPr>
              <a:t>PArallel</a:t>
            </a:r>
            <a:r>
              <a:rPr lang="en-US" sz="1050" dirty="0">
                <a:latin typeface="Cambria" panose="02040503050406030204" pitchFamily="18" charset="0"/>
                <a:ea typeface="Times New Roman" panose="02020603050405020304" pitchFamily="18" charset="0"/>
                <a:cs typeface="Times New Roman" panose="02020603050405020304" pitchFamily="18" charset="0"/>
              </a:rPr>
              <a:t> Distributed Deep </a:t>
            </a:r>
            <a:r>
              <a:rPr lang="en-US" sz="1050" dirty="0" err="1">
                <a:latin typeface="Cambria" panose="02040503050406030204" pitchFamily="18" charset="0"/>
                <a:ea typeface="Times New Roman" panose="02020603050405020304" pitchFamily="18" charset="0"/>
                <a:cs typeface="Times New Roman" panose="02020603050405020304" pitchFamily="18" charset="0"/>
              </a:rPr>
              <a:t>LEarning</a:t>
            </a:r>
            <a:r>
              <a:rPr lang="en-US" sz="1050" dirty="0">
                <a:latin typeface="Cambria" panose="02040503050406030204" pitchFamily="18" charset="0"/>
                <a:ea typeface="Times New Roman" panose="02020603050405020304" pitchFamily="18" charset="0"/>
                <a:cs typeface="Times New Roman" panose="02020603050405020304" pitchFamily="18" charset="0"/>
              </a:rPr>
              <a:t>). </a:t>
            </a:r>
          </a:p>
          <a:p>
            <a:pPr algn="just"/>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050" dirty="0" err="1">
                <a:latin typeface="Cambria" panose="02040503050406030204" pitchFamily="18" charset="0"/>
                <a:ea typeface="Times New Roman" panose="02020603050405020304" pitchFamily="18" charset="0"/>
                <a:cs typeface="Times New Roman" panose="02020603050405020304" pitchFamily="18" charset="0"/>
              </a:rPr>
              <a:t>PaddlePaddle</a:t>
            </a:r>
            <a:r>
              <a:rPr lang="ru-RU" sz="1050" dirty="0">
                <a:latin typeface="Cambria" panose="02040503050406030204" pitchFamily="18" charset="0"/>
                <a:ea typeface="Times New Roman" panose="02020603050405020304" pitchFamily="18" charset="0"/>
                <a:cs typeface="Times New Roman" panose="02020603050405020304" pitchFamily="18" charset="0"/>
              </a:rPr>
              <a:t>, также как и </a:t>
            </a:r>
            <a:r>
              <a:rPr lang="ru-RU" sz="1050" dirty="0" err="1">
                <a:latin typeface="Cambria" panose="02040503050406030204" pitchFamily="18" charset="0"/>
                <a:ea typeface="Times New Roman" panose="02020603050405020304" pitchFamily="18" charset="0"/>
                <a:cs typeface="Times New Roman" panose="02020603050405020304" pitchFamily="18" charset="0"/>
              </a:rPr>
              <a:t>Mxnet</a:t>
            </a:r>
            <a:r>
              <a:rPr lang="ru-RU" sz="1050" dirty="0">
                <a:latin typeface="Cambria" panose="02040503050406030204" pitchFamily="18" charset="0"/>
                <a:ea typeface="Times New Roman" panose="02020603050405020304" pitchFamily="18" charset="0"/>
                <a:cs typeface="Times New Roman" panose="02020603050405020304" pitchFamily="18" charset="0"/>
              </a:rPr>
              <a:t>, является представителем как императивной, так и символьной парадигмы. Это позволяет ему сохранить гибкость разработки и высокую производительность во время выполнения. </a:t>
            </a:r>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050" dirty="0" err="1">
                <a:latin typeface="Cambria" panose="02040503050406030204" pitchFamily="18" charset="0"/>
                <a:ea typeface="Times New Roman" panose="02020603050405020304" pitchFamily="18" charset="0"/>
                <a:cs typeface="Times New Roman" panose="02020603050405020304" pitchFamily="18" charset="0"/>
              </a:rPr>
              <a:t>PaddlePaddle</a:t>
            </a:r>
            <a:r>
              <a:rPr lang="ru-RU" sz="1050" dirty="0">
                <a:latin typeface="Cambria" panose="02040503050406030204" pitchFamily="18" charset="0"/>
                <a:ea typeface="Times New Roman" panose="02020603050405020304" pitchFamily="18" charset="0"/>
                <a:cs typeface="Times New Roman" panose="02020603050405020304" pitchFamily="18" charset="0"/>
              </a:rPr>
              <a:t> прост в использовании, достаточно эффективен и поддерживает широкий спектр архитектур нейронных сетей и алгоритмов оптимизации. Более того, </a:t>
            </a:r>
            <a:r>
              <a:rPr lang="ru-RU" sz="1050" dirty="0" err="1">
                <a:latin typeface="Cambria" panose="02040503050406030204" pitchFamily="18" charset="0"/>
                <a:ea typeface="Times New Roman" panose="02020603050405020304" pitchFamily="18" charset="0"/>
                <a:cs typeface="Times New Roman" panose="02020603050405020304" pitchFamily="18" charset="0"/>
              </a:rPr>
              <a:t>PaddlePaddle</a:t>
            </a:r>
            <a:r>
              <a:rPr lang="ru-RU" sz="1050" dirty="0">
                <a:latin typeface="Cambria" panose="02040503050406030204" pitchFamily="18" charset="0"/>
                <a:ea typeface="Times New Roman" panose="02020603050405020304" pitchFamily="18" charset="0"/>
                <a:cs typeface="Times New Roman" panose="02020603050405020304" pitchFamily="18" charset="0"/>
              </a:rPr>
              <a:t> позволяет проводить обучение сверхмасштабных глубоких нейронных сетей с большим числом параметров на данных, распределенных по сотням вычислительных узлов.</a:t>
            </a:r>
            <a:endParaRPr lang="ru-RU" sz="10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0" name="Прямоугольник 9">
            <a:extLst>
              <a:ext uri="{FF2B5EF4-FFF2-40B4-BE49-F238E27FC236}">
                <a16:creationId xmlns:a16="http://schemas.microsoft.com/office/drawing/2014/main" id="{1D3528B1-A814-4414-9F02-06119346AC6B}"/>
              </a:ext>
            </a:extLst>
          </p:cNvPr>
          <p:cNvSpPr/>
          <p:nvPr/>
        </p:nvSpPr>
        <p:spPr>
          <a:xfrm>
            <a:off x="6086472" y="1306760"/>
            <a:ext cx="2801495" cy="3162404"/>
          </a:xfrm>
          <a:prstGeom prst="rect">
            <a:avLst/>
          </a:prstGeom>
        </p:spPr>
        <p:txBody>
          <a:bodyPr wrap="square">
            <a:spAutoFit/>
          </a:bodyPr>
          <a:lstStyle/>
          <a:p>
            <a:pPr algn="just"/>
            <a:r>
              <a:rPr lang="ru-RU" sz="1050" dirty="0">
                <a:latin typeface="Cambria" panose="02040503050406030204" pitchFamily="18" charset="0"/>
                <a:ea typeface="Times New Roman" panose="02020603050405020304" pitchFamily="18" charset="0"/>
                <a:cs typeface="Times New Roman" panose="02020603050405020304" pitchFamily="18" charset="0"/>
              </a:rPr>
              <a:t>На </a:t>
            </a:r>
            <a:r>
              <a:rPr lang="ru-RU" sz="1050" dirty="0" err="1">
                <a:latin typeface="Cambria" panose="02040503050406030204" pitchFamily="18" charset="0"/>
                <a:ea typeface="Times New Roman" panose="02020603050405020304" pitchFamily="18" charset="0"/>
                <a:cs typeface="Times New Roman" panose="02020603050405020304" pitchFamily="18" charset="0"/>
              </a:rPr>
              <a:t>Java</a:t>
            </a:r>
            <a:r>
              <a:rPr lang="ru-RU" sz="1050" dirty="0">
                <a:latin typeface="Cambria" panose="02040503050406030204" pitchFamily="18" charset="0"/>
                <a:ea typeface="Times New Roman" panose="02020603050405020304" pitchFamily="18" charset="0"/>
                <a:cs typeface="Times New Roman" panose="02020603050405020304" pitchFamily="18" charset="0"/>
              </a:rPr>
              <a:t> развивается DeepLearning4j (DL4J)</a:t>
            </a:r>
            <a:r>
              <a:rPr lang="en-US" sz="1050" dirty="0">
                <a:latin typeface="Cambria" panose="02040503050406030204" pitchFamily="18" charset="0"/>
                <a:ea typeface="Times New Roman" panose="02020603050405020304" pitchFamily="18" charset="0"/>
                <a:cs typeface="Times New Roman" panose="02020603050405020304" pitchFamily="18" charset="0"/>
              </a:rPr>
              <a:t> </a:t>
            </a:r>
            <a:r>
              <a:rPr lang="ru-RU" sz="1050" dirty="0">
                <a:latin typeface="Cambria" panose="02040503050406030204" pitchFamily="18" charset="0"/>
                <a:ea typeface="Times New Roman" panose="02020603050405020304" pitchFamily="18" charset="0"/>
                <a:cs typeface="Times New Roman" panose="02020603050405020304" pitchFamily="18" charset="0"/>
              </a:rPr>
              <a:t>– фреймворк глубокого обучения, в котором имеется полный набор инструментов - от первичной обработки данных до решения всевозможных задач: распознавание изображений, обработка аудио, обработка естественного языка, создание рекомендательных систем и т.д. </a:t>
            </a:r>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050" dirty="0">
                <a:latin typeface="Cambria" panose="02040503050406030204" pitchFamily="18" charset="0"/>
                <a:ea typeface="Times New Roman" panose="02020603050405020304" pitchFamily="18" charset="0"/>
                <a:cs typeface="Times New Roman" panose="02020603050405020304" pitchFamily="18" charset="0"/>
              </a:rPr>
              <a:t>Более того, DL4J имеет несколько подмодулей - от импорта моделей из </a:t>
            </a:r>
            <a:r>
              <a:rPr lang="ru-RU" sz="1050" dirty="0" err="1">
                <a:latin typeface="Cambria" panose="02040503050406030204" pitchFamily="18" charset="0"/>
                <a:ea typeface="Times New Roman" panose="02020603050405020304" pitchFamily="18" charset="0"/>
                <a:cs typeface="Times New Roman" panose="02020603050405020304" pitchFamily="18" charset="0"/>
              </a:rPr>
              <a:t>Keras</a:t>
            </a:r>
            <a:r>
              <a:rPr lang="ru-RU" sz="1050" dirty="0">
                <a:latin typeface="Cambria" panose="02040503050406030204" pitchFamily="18" charset="0"/>
                <a:ea typeface="Times New Roman" panose="02020603050405020304" pitchFamily="18" charset="0"/>
                <a:cs typeface="Times New Roman" panose="02020603050405020304" pitchFamily="18" charset="0"/>
              </a:rPr>
              <a:t> до распределенного обучения на </a:t>
            </a:r>
            <a:r>
              <a:rPr lang="ru-RU" sz="1050" dirty="0" err="1">
                <a:latin typeface="Cambria" panose="02040503050406030204" pitchFamily="18" charset="0"/>
                <a:ea typeface="Times New Roman" panose="02020603050405020304" pitchFamily="18" charset="0"/>
                <a:cs typeface="Times New Roman" panose="02020603050405020304" pitchFamily="18" charset="0"/>
              </a:rPr>
              <a:t>Spark</a:t>
            </a:r>
            <a:r>
              <a:rPr lang="ru-RU" sz="1050" dirty="0">
                <a:latin typeface="Cambria" panose="02040503050406030204" pitchFamily="18" charset="0"/>
                <a:ea typeface="Times New Roman" panose="02020603050405020304" pitchFamily="18" charset="0"/>
                <a:cs typeface="Times New Roman" panose="02020603050405020304" pitchFamily="18" charset="0"/>
              </a:rPr>
              <a:t>. </a:t>
            </a:r>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1050" dirty="0">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1050" dirty="0">
                <a:latin typeface="Cambria" panose="02040503050406030204" pitchFamily="18" charset="0"/>
                <a:ea typeface="Times New Roman" panose="02020603050405020304" pitchFamily="18" charset="0"/>
                <a:cs typeface="Times New Roman" panose="02020603050405020304" pitchFamily="18" charset="0"/>
              </a:rPr>
              <a:t>На данный момент DL4J сложно конкурировать с TensorFlow и </a:t>
            </a:r>
            <a:r>
              <a:rPr lang="en-US" sz="1050" dirty="0">
                <a:latin typeface="Cambria" panose="02040503050406030204" pitchFamily="18" charset="0"/>
                <a:ea typeface="Times New Roman" panose="02020603050405020304" pitchFamily="18" charset="0"/>
                <a:cs typeface="Times New Roman" panose="02020603050405020304" pitchFamily="18" charset="0"/>
              </a:rPr>
              <a:t>PyTorch</a:t>
            </a:r>
            <a:r>
              <a:rPr lang="ru-RU" sz="1050" dirty="0">
                <a:latin typeface="Cambria" panose="02040503050406030204" pitchFamily="18" charset="0"/>
                <a:ea typeface="Times New Roman" panose="02020603050405020304" pitchFamily="18" charset="0"/>
                <a:cs typeface="Times New Roman" panose="02020603050405020304" pitchFamily="18" charset="0"/>
              </a:rPr>
              <a:t>, которые «выигрывают» у DL4J более подробной документацией, техническими возможностями, размерами сообщества и быстрой динамикой развития.</a:t>
            </a:r>
            <a:endParaRPr lang="ru-RU" sz="10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33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Фреймворки обучения нейронных сетей</a:t>
            </a:r>
          </a:p>
        </p:txBody>
      </p:sp>
      <p:sp>
        <p:nvSpPr>
          <p:cNvPr id="9" name="Прямоугольник 8">
            <a:extLst>
              <a:ext uri="{FF2B5EF4-FFF2-40B4-BE49-F238E27FC236}">
                <a16:creationId xmlns:a16="http://schemas.microsoft.com/office/drawing/2014/main" id="{A892C4F5-DD37-4FB2-97B9-C0DFBC663B52}"/>
              </a:ext>
            </a:extLst>
          </p:cNvPr>
          <p:cNvSpPr/>
          <p:nvPr/>
        </p:nvSpPr>
        <p:spPr>
          <a:xfrm>
            <a:off x="85556" y="367342"/>
            <a:ext cx="8967004" cy="1692771"/>
          </a:xfrm>
          <a:prstGeom prst="rect">
            <a:avLst/>
          </a:prstGeom>
        </p:spPr>
        <p:txBody>
          <a:bodyPr wrap="square">
            <a:spAutoFit/>
          </a:bodyPr>
          <a:lstStyle/>
          <a:p>
            <a:pPr algn="just"/>
            <a:r>
              <a:rPr lang="ru-RU" sz="1300" dirty="0">
                <a:latin typeface="Cambria" panose="02040503050406030204" pitchFamily="18" charset="0"/>
                <a:ea typeface="Times New Roman" panose="02020603050405020304" pitchFamily="18" charset="0"/>
                <a:cs typeface="Times New Roman" panose="02020603050405020304" pitchFamily="18" charset="0"/>
              </a:rPr>
              <a:t>ФГУП «ГосНИИАС» в рамках работ по разработке Платформы обучения глубоких нейронных сетей представил собственную библиотеку обучения нейросетевых алгоритмов – «</a:t>
            </a:r>
            <a:r>
              <a:rPr lang="en-US" sz="1300" b="1" dirty="0" err="1">
                <a:latin typeface="Cambria" panose="02040503050406030204" pitchFamily="18" charset="0"/>
                <a:ea typeface="Times New Roman" panose="02020603050405020304" pitchFamily="18" charset="0"/>
                <a:cs typeface="Times New Roman" panose="02020603050405020304" pitchFamily="18" charset="0"/>
              </a:rPr>
              <a:t>platLib</a:t>
            </a:r>
            <a:r>
              <a:rPr lang="ru-RU" sz="1300" dirty="0">
                <a:latin typeface="Cambria" panose="02040503050406030204" pitchFamily="18" charset="0"/>
                <a:ea typeface="Times New Roman" panose="02020603050405020304" pitchFamily="18" charset="0"/>
                <a:cs typeface="Times New Roman" panose="02020603050405020304" pitchFamily="18" charset="0"/>
              </a:rPr>
              <a:t>». Библиотека </a:t>
            </a:r>
            <a:r>
              <a:rPr lang="en-US" sz="1300" dirty="0" err="1">
                <a:latin typeface="Cambria" panose="02040503050406030204" pitchFamily="18" charset="0"/>
                <a:ea typeface="Times New Roman" panose="02020603050405020304" pitchFamily="18" charset="0"/>
                <a:cs typeface="Times New Roman" panose="02020603050405020304" pitchFamily="18" charset="0"/>
              </a:rPr>
              <a:t>platLib</a:t>
            </a:r>
            <a:r>
              <a:rPr lang="ru-RU" sz="1300" dirty="0">
                <a:latin typeface="Cambria" panose="02040503050406030204" pitchFamily="18" charset="0"/>
                <a:ea typeface="Times New Roman" panose="02020603050405020304" pitchFamily="18" charset="0"/>
                <a:cs typeface="Times New Roman" panose="02020603050405020304" pitchFamily="18" charset="0"/>
              </a:rPr>
              <a:t> представляет собой современную библиотеку для разработки и обучения нейросетевых алгоритмов. Библиотека состоит из двух основных частей: модулей </a:t>
            </a:r>
            <a:r>
              <a:rPr lang="en-US" sz="1300" dirty="0" err="1">
                <a:latin typeface="Cambria" panose="02040503050406030204" pitchFamily="18" charset="0"/>
                <a:ea typeface="Times New Roman" panose="02020603050405020304" pitchFamily="18" charset="0"/>
                <a:cs typeface="Times New Roman" panose="02020603050405020304" pitchFamily="18" charset="0"/>
              </a:rPr>
              <a:t>platLib</a:t>
            </a:r>
            <a:r>
              <a:rPr lang="ru-RU" sz="1300" dirty="0">
                <a:latin typeface="Cambria" panose="02040503050406030204" pitchFamily="18" charset="0"/>
                <a:ea typeface="Times New Roman" panose="02020603050405020304" pitchFamily="18" charset="0"/>
                <a:cs typeface="Times New Roman" panose="02020603050405020304" pitchFamily="18" charset="0"/>
              </a:rPr>
              <a:t> (аналогом в </a:t>
            </a:r>
            <a:r>
              <a:rPr lang="en-US" sz="1300" dirty="0">
                <a:latin typeface="Cambria" panose="02040503050406030204" pitchFamily="18" charset="0"/>
                <a:ea typeface="Times New Roman" panose="02020603050405020304" pitchFamily="18" charset="0"/>
                <a:cs typeface="Times New Roman" panose="02020603050405020304" pitchFamily="18" charset="0"/>
              </a:rPr>
              <a:t>PyTorch</a:t>
            </a:r>
            <a:r>
              <a:rPr lang="ru-RU" sz="1300" dirty="0">
                <a:latin typeface="Cambria" panose="02040503050406030204" pitchFamily="18" charset="0"/>
                <a:ea typeface="Times New Roman" panose="02020603050405020304" pitchFamily="18" charset="0"/>
                <a:cs typeface="Times New Roman" panose="02020603050405020304" pitchFamily="18" charset="0"/>
              </a:rPr>
              <a:t> является библиотека «</a:t>
            </a:r>
            <a:r>
              <a:rPr lang="en-US" sz="1300" dirty="0">
                <a:latin typeface="Cambria" panose="02040503050406030204" pitchFamily="18" charset="0"/>
                <a:ea typeface="Times New Roman" panose="02020603050405020304" pitchFamily="18" charset="0"/>
                <a:cs typeface="Times New Roman" panose="02020603050405020304" pitchFamily="18" charset="0"/>
              </a:rPr>
              <a:t>torch</a:t>
            </a:r>
            <a:r>
              <a:rPr lang="ru-RU" sz="1300" dirty="0">
                <a:latin typeface="Cambria" panose="02040503050406030204" pitchFamily="18" charset="0"/>
                <a:ea typeface="Times New Roman" panose="02020603050405020304" pitchFamily="18" charset="0"/>
                <a:cs typeface="Times New Roman" panose="02020603050405020304" pitchFamily="18" charset="0"/>
              </a:rPr>
              <a:t>»), который реализует программные примитивы, непосредственно содержащие процедуры формирования и обучения нейронных сетей, а также модулей </a:t>
            </a:r>
            <a:r>
              <a:rPr lang="en-US" sz="1300" dirty="0" err="1">
                <a:latin typeface="Cambria" panose="02040503050406030204" pitchFamily="18" charset="0"/>
                <a:ea typeface="Times New Roman" panose="02020603050405020304" pitchFamily="18" charset="0"/>
                <a:cs typeface="Times New Roman" panose="02020603050405020304" pitchFamily="18" charset="0"/>
              </a:rPr>
              <a:t>platProj</a:t>
            </a:r>
            <a:r>
              <a:rPr lang="ru-RU" sz="1300" dirty="0">
                <a:latin typeface="Cambria" panose="02040503050406030204" pitchFamily="18" charset="0"/>
                <a:ea typeface="Times New Roman" panose="02020603050405020304" pitchFamily="18" charset="0"/>
                <a:cs typeface="Times New Roman" panose="02020603050405020304" pitchFamily="18" charset="0"/>
              </a:rPr>
              <a:t> (аналогом в </a:t>
            </a:r>
            <a:r>
              <a:rPr lang="en-US" sz="1300" dirty="0">
                <a:latin typeface="Cambria" panose="02040503050406030204" pitchFamily="18" charset="0"/>
                <a:ea typeface="Times New Roman" panose="02020603050405020304" pitchFamily="18" charset="0"/>
                <a:cs typeface="Times New Roman" panose="02020603050405020304" pitchFamily="18" charset="0"/>
              </a:rPr>
              <a:t>PyTorch</a:t>
            </a:r>
            <a:r>
              <a:rPr lang="ru-RU" sz="1300" dirty="0">
                <a:latin typeface="Cambria" panose="02040503050406030204" pitchFamily="18" charset="0"/>
                <a:ea typeface="Times New Roman" panose="02020603050405020304" pitchFamily="18" charset="0"/>
                <a:cs typeface="Times New Roman" panose="02020603050405020304" pitchFamily="18" charset="0"/>
              </a:rPr>
              <a:t> является библиотека «</a:t>
            </a:r>
            <a:r>
              <a:rPr lang="en-US" sz="1300" dirty="0" err="1">
                <a:latin typeface="Cambria" panose="02040503050406030204" pitchFamily="18" charset="0"/>
                <a:ea typeface="Times New Roman" panose="02020603050405020304" pitchFamily="18" charset="0"/>
                <a:cs typeface="Times New Roman" panose="02020603050405020304" pitchFamily="18" charset="0"/>
              </a:rPr>
              <a:t>torchvision</a:t>
            </a:r>
            <a:r>
              <a:rPr lang="ru-RU" sz="1300" dirty="0">
                <a:latin typeface="Cambria" panose="02040503050406030204" pitchFamily="18" charset="0"/>
                <a:ea typeface="Times New Roman" panose="02020603050405020304" pitchFamily="18" charset="0"/>
                <a:cs typeface="Times New Roman" panose="02020603050405020304" pitchFamily="18" charset="0"/>
              </a:rPr>
              <a:t>») для работы с обучающими выборками, процедурами аугментации и прочими вспомогательными функциями. </a:t>
            </a:r>
          </a:p>
          <a:p>
            <a:pPr algn="just"/>
            <a:r>
              <a:rPr lang="ru-RU" sz="1300" dirty="0">
                <a:latin typeface="Cambria" panose="02040503050406030204" pitchFamily="18" charset="0"/>
                <a:ea typeface="Times New Roman" panose="02020603050405020304" pitchFamily="18" charset="0"/>
                <a:cs typeface="Times New Roman" panose="02020603050405020304" pitchFamily="18" charset="0"/>
              </a:rPr>
              <a:t>Общая структура библиотеки </a:t>
            </a:r>
            <a:r>
              <a:rPr lang="en-US" sz="1300" dirty="0" err="1">
                <a:latin typeface="Cambria" panose="02040503050406030204" pitchFamily="18" charset="0"/>
                <a:ea typeface="Times New Roman" panose="02020603050405020304" pitchFamily="18" charset="0"/>
                <a:cs typeface="Times New Roman" panose="02020603050405020304" pitchFamily="18" charset="0"/>
              </a:rPr>
              <a:t>platLib</a:t>
            </a:r>
            <a:r>
              <a:rPr lang="ru-RU" sz="1300" dirty="0">
                <a:latin typeface="Cambria" panose="02040503050406030204" pitchFamily="18" charset="0"/>
                <a:ea typeface="Times New Roman" panose="02020603050405020304" pitchFamily="18" charset="0"/>
                <a:cs typeface="Times New Roman" panose="02020603050405020304" pitchFamily="18" charset="0"/>
              </a:rPr>
              <a:t> представлена на рисунке ниже.</a:t>
            </a:r>
            <a:endParaRPr lang="ru-RU" sz="1300" dirty="0">
              <a:effectLst/>
              <a:latin typeface="Cambria" panose="02040503050406030204" pitchFamily="18" charset="0"/>
              <a:ea typeface="Times New Roman" panose="02020603050405020304" pitchFamily="18" charset="0"/>
              <a:cs typeface="Times New Roman" panose="02020603050405020304" pitchFamily="18" charset="0"/>
            </a:endParaRPr>
          </a:p>
        </p:txBody>
      </p:sp>
      <p:grpSp>
        <p:nvGrpSpPr>
          <p:cNvPr id="12" name="Группа 11">
            <a:extLst>
              <a:ext uri="{FF2B5EF4-FFF2-40B4-BE49-F238E27FC236}">
                <a16:creationId xmlns:a16="http://schemas.microsoft.com/office/drawing/2014/main" id="{23D32F84-EAE8-4606-8AF8-50D4A6A75551}"/>
              </a:ext>
            </a:extLst>
          </p:cNvPr>
          <p:cNvGrpSpPr/>
          <p:nvPr/>
        </p:nvGrpSpPr>
        <p:grpSpPr>
          <a:xfrm>
            <a:off x="1611545" y="2133265"/>
            <a:ext cx="5915025" cy="1773554"/>
            <a:chOff x="0" y="2"/>
            <a:chExt cx="6545180" cy="2823817"/>
          </a:xfrm>
        </p:grpSpPr>
        <p:sp>
          <p:nvSpPr>
            <p:cNvPr id="13" name="Прямоугольник 12">
              <a:extLst>
                <a:ext uri="{FF2B5EF4-FFF2-40B4-BE49-F238E27FC236}">
                  <a16:creationId xmlns:a16="http://schemas.microsoft.com/office/drawing/2014/main" id="{C9C5F3A4-5E57-45A0-A5E3-F5AFBCC4DC14}"/>
                </a:ext>
              </a:extLst>
            </p:cNvPr>
            <p:cNvSpPr/>
            <p:nvPr/>
          </p:nvSpPr>
          <p:spPr>
            <a:xfrm>
              <a:off x="0" y="2"/>
              <a:ext cx="6545179" cy="545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a:effectLst/>
                  <a:latin typeface="Cambria" panose="02040503050406030204" pitchFamily="18" charset="0"/>
                  <a:ea typeface="Times New Roman" panose="02020603050405020304" pitchFamily="18" charset="0"/>
                  <a:cs typeface="Times New Roman" panose="02020603050405020304" pitchFamily="18" charset="0"/>
                </a:rPr>
                <a:t>platLib Python</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4" name="Прямоугольник 13">
              <a:extLst>
                <a:ext uri="{FF2B5EF4-FFF2-40B4-BE49-F238E27FC236}">
                  <a16:creationId xmlns:a16="http://schemas.microsoft.com/office/drawing/2014/main" id="{9C6BCF1C-940E-4607-ACB2-498BB4B7AAC4}"/>
                </a:ext>
              </a:extLst>
            </p:cNvPr>
            <p:cNvSpPr/>
            <p:nvPr/>
          </p:nvSpPr>
          <p:spPr>
            <a:xfrm>
              <a:off x="0" y="546070"/>
              <a:ext cx="6545179" cy="6141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1200">
                  <a:effectLst/>
                  <a:latin typeface="Cambria" panose="02040503050406030204" pitchFamily="18" charset="0"/>
                  <a:ea typeface="Times New Roman" panose="02020603050405020304" pitchFamily="18" charset="0"/>
                  <a:cs typeface="Times New Roman" panose="02020603050405020304" pitchFamily="18" charset="0"/>
                </a:rPr>
                <a:t>platLib C++</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5" name="Прямоугольник 14">
              <a:extLst>
                <a:ext uri="{FF2B5EF4-FFF2-40B4-BE49-F238E27FC236}">
                  <a16:creationId xmlns:a16="http://schemas.microsoft.com/office/drawing/2014/main" id="{6DD14AC6-F732-4332-9657-283334816E75}"/>
                </a:ext>
              </a:extLst>
            </p:cNvPr>
            <p:cNvSpPr/>
            <p:nvPr/>
          </p:nvSpPr>
          <p:spPr>
            <a:xfrm>
              <a:off x="0" y="1160461"/>
              <a:ext cx="4255171" cy="6276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1200">
                  <a:effectLst/>
                  <a:latin typeface="Cambria" panose="02040503050406030204" pitchFamily="18" charset="0"/>
                  <a:ea typeface="Times New Roman" panose="02020603050405020304" pitchFamily="18" charset="0"/>
                  <a:cs typeface="Times New Roman" panose="02020603050405020304" pitchFamily="18" charset="0"/>
                </a:rPr>
                <a:t>GDM</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6" name="Прямоугольник 15">
              <a:extLst>
                <a:ext uri="{FF2B5EF4-FFF2-40B4-BE49-F238E27FC236}">
                  <a16:creationId xmlns:a16="http://schemas.microsoft.com/office/drawing/2014/main" id="{F38B20AC-4C3B-48E6-B2A0-EF2456CDE083}"/>
                </a:ext>
              </a:extLst>
            </p:cNvPr>
            <p:cNvSpPr/>
            <p:nvPr/>
          </p:nvSpPr>
          <p:spPr>
            <a:xfrm>
              <a:off x="4255170" y="1160186"/>
              <a:ext cx="2290010" cy="6275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1200">
                  <a:effectLst/>
                  <a:latin typeface="Cambria" panose="02040503050406030204" pitchFamily="18" charset="0"/>
                  <a:ea typeface="Times New Roman" panose="02020603050405020304" pitchFamily="18" charset="0"/>
                  <a:cs typeface="Times New Roman" panose="02020603050405020304" pitchFamily="18" charset="0"/>
                </a:rPr>
                <a:t>commLib</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7" name="Прямоугольник 16">
              <a:extLst>
                <a:ext uri="{FF2B5EF4-FFF2-40B4-BE49-F238E27FC236}">
                  <a16:creationId xmlns:a16="http://schemas.microsoft.com/office/drawing/2014/main" id="{E1599C34-E0C4-49EF-A359-18943E222437}"/>
                </a:ext>
              </a:extLst>
            </p:cNvPr>
            <p:cNvSpPr/>
            <p:nvPr/>
          </p:nvSpPr>
          <p:spPr>
            <a:xfrm>
              <a:off x="4217" y="1788024"/>
              <a:ext cx="1503949" cy="10347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200">
                  <a:effectLst/>
                  <a:latin typeface="Cambria" panose="02040503050406030204" pitchFamily="18" charset="0"/>
                  <a:ea typeface="Times New Roman" panose="02020603050405020304" pitchFamily="18" charset="0"/>
                  <a:cs typeface="Times New Roman" panose="02020603050405020304" pitchFamily="18" charset="0"/>
                </a:rPr>
                <a:t>NVIDIA (Cuda) + cudnn</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8" name="Прямоугольник 17">
              <a:extLst>
                <a:ext uri="{FF2B5EF4-FFF2-40B4-BE49-F238E27FC236}">
                  <a16:creationId xmlns:a16="http://schemas.microsoft.com/office/drawing/2014/main" id="{42F2B7F2-482A-40AE-945C-398D4BA281ED}"/>
                </a:ext>
              </a:extLst>
            </p:cNvPr>
            <p:cNvSpPr/>
            <p:nvPr/>
          </p:nvSpPr>
          <p:spPr>
            <a:xfrm>
              <a:off x="1508166" y="1788460"/>
              <a:ext cx="1306432" cy="10347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1200">
                  <a:effectLst/>
                  <a:latin typeface="Cambria" panose="02040503050406030204" pitchFamily="18" charset="0"/>
                  <a:ea typeface="Times New Roman" panose="02020603050405020304" pitchFamily="18" charset="0"/>
                  <a:cs typeface="Times New Roman" panose="02020603050405020304" pitchFamily="18" charset="0"/>
                </a:rPr>
                <a:t>CPU (C++)</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9" name="Прямоугольник 18">
              <a:extLst>
                <a:ext uri="{FF2B5EF4-FFF2-40B4-BE49-F238E27FC236}">
                  <a16:creationId xmlns:a16="http://schemas.microsoft.com/office/drawing/2014/main" id="{1376EFEB-BDE7-4D58-B2EA-2EF117FA2D95}"/>
                </a:ext>
              </a:extLst>
            </p:cNvPr>
            <p:cNvSpPr/>
            <p:nvPr/>
          </p:nvSpPr>
          <p:spPr>
            <a:xfrm>
              <a:off x="2811588" y="1788782"/>
              <a:ext cx="1439777" cy="1034716"/>
            </a:xfrm>
            <a:prstGeom prst="rect">
              <a:avLst/>
            </a:prstGeom>
            <a:solidFill>
              <a:srgbClr val="FF7C80"/>
            </a:solidFill>
          </p:spPr>
          <p:style>
            <a:lnRef idx="1">
              <a:schemeClr val="accent2"/>
            </a:lnRef>
            <a:fillRef idx="2">
              <a:schemeClr val="accent2"/>
            </a:fillRef>
            <a:effectRef idx="1">
              <a:schemeClr val="accent2"/>
            </a:effectRef>
            <a:fontRef idx="minor">
              <a:schemeClr val="dk1"/>
            </a:fontRef>
          </p:style>
          <p:txBody>
            <a:bodyPr rtlCol="0" anchor="ctr"/>
            <a:lstStyle/>
            <a:p>
              <a:pPr algn="l"/>
              <a:r>
                <a:rPr lang="en-US" sz="120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AMD(HIP) +</a:t>
              </a:r>
              <a:br>
                <a:rPr lang="en-US" sz="120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120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MIOpen</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20" name="Прямоугольник 19">
              <a:extLst>
                <a:ext uri="{FF2B5EF4-FFF2-40B4-BE49-F238E27FC236}">
                  <a16:creationId xmlns:a16="http://schemas.microsoft.com/office/drawing/2014/main" id="{A47B30BB-3329-4239-B4CF-0092EAEF7C6C}"/>
                </a:ext>
              </a:extLst>
            </p:cNvPr>
            <p:cNvSpPr/>
            <p:nvPr/>
          </p:nvSpPr>
          <p:spPr>
            <a:xfrm>
              <a:off x="4251366" y="1789103"/>
              <a:ext cx="2290010" cy="1034716"/>
            </a:xfrm>
            <a:prstGeom prst="rect">
              <a:avLst/>
            </a:prstGeom>
            <a:solidFill>
              <a:srgbClr val="00B050"/>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20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MPI lib</a:t>
              </a:r>
              <a:endParaRPr lang="ru-RU" sz="1200">
                <a:effectLst/>
                <a:latin typeface="Cambria" panose="02040503050406030204" pitchFamily="18" charset="0"/>
                <a:ea typeface="Times New Roman" panose="02020603050405020304" pitchFamily="18" charset="0"/>
                <a:cs typeface="Times New Roman" panose="02020603050405020304" pitchFamily="18" charset="0"/>
              </a:endParaRPr>
            </a:p>
          </p:txBody>
        </p:sp>
      </p:grpSp>
      <p:sp>
        <p:nvSpPr>
          <p:cNvPr id="21" name="Прямоугольник 20">
            <a:extLst>
              <a:ext uri="{FF2B5EF4-FFF2-40B4-BE49-F238E27FC236}">
                <a16:creationId xmlns:a16="http://schemas.microsoft.com/office/drawing/2014/main" id="{354FDDF1-4DD9-4592-84CB-CF5A64A44AC6}"/>
              </a:ext>
            </a:extLst>
          </p:cNvPr>
          <p:cNvSpPr/>
          <p:nvPr/>
        </p:nvSpPr>
        <p:spPr>
          <a:xfrm>
            <a:off x="85556" y="3971802"/>
            <a:ext cx="8884708" cy="1092607"/>
          </a:xfrm>
          <a:prstGeom prst="rect">
            <a:avLst/>
          </a:prstGeom>
        </p:spPr>
        <p:txBody>
          <a:bodyPr wrap="square">
            <a:spAutoFit/>
          </a:bodyPr>
          <a:lstStyle/>
          <a:p>
            <a:r>
              <a:rPr lang="ru-RU" sz="1300" dirty="0">
                <a:latin typeface="Cambria" panose="02040503050406030204" pitchFamily="18" charset="0"/>
                <a:ea typeface="Times New Roman" panose="02020603050405020304" pitchFamily="18" charset="0"/>
                <a:cs typeface="Times New Roman" panose="02020603050405020304" pitchFamily="18" charset="0"/>
              </a:rPr>
              <a:t>При разработке пользователь взаимодействует с библиотекой </a:t>
            </a:r>
            <a:r>
              <a:rPr lang="ru-RU" sz="1300" dirty="0" err="1">
                <a:latin typeface="Cambria" panose="02040503050406030204" pitchFamily="18" charset="0"/>
                <a:ea typeface="Times New Roman" panose="02020603050405020304" pitchFamily="18" charset="0"/>
                <a:cs typeface="Times New Roman" panose="02020603050405020304" pitchFamily="18" charset="0"/>
              </a:rPr>
              <a:t>platLib</a:t>
            </a:r>
            <a:r>
              <a:rPr lang="ru-RU" sz="1300" dirty="0">
                <a:latin typeface="Cambria" panose="02040503050406030204" pitchFamily="18" charset="0"/>
                <a:ea typeface="Times New Roman" panose="02020603050405020304" pitchFamily="18" charset="0"/>
                <a:cs typeface="Times New Roman" panose="02020603050405020304" pitchFamily="18" charset="0"/>
              </a:rPr>
              <a:t> на языке </a:t>
            </a:r>
            <a:r>
              <a:rPr lang="en-US" sz="1300" dirty="0">
                <a:latin typeface="Cambria" panose="02040503050406030204" pitchFamily="18" charset="0"/>
                <a:ea typeface="Times New Roman" panose="02020603050405020304" pitchFamily="18" charset="0"/>
                <a:cs typeface="Times New Roman" panose="02020603050405020304" pitchFamily="18" charset="0"/>
              </a:rPr>
              <a:t>Python</a:t>
            </a:r>
            <a:r>
              <a:rPr lang="ru-RU" sz="1300" dirty="0">
                <a:latin typeface="Cambria" panose="02040503050406030204" pitchFamily="18" charset="0"/>
                <a:ea typeface="Times New Roman" panose="02020603050405020304" pitchFamily="18" charset="0"/>
                <a:cs typeface="Times New Roman" panose="02020603050405020304" pitchFamily="18" charset="0"/>
              </a:rPr>
              <a:t>, как и другие современные фреймворки глубокого обучения. При этом на текущий момент реализовано более 60 вычислительных примитивов, которые позволяют пользователю как разрабатывать собственные слои для нейронных сетей, так и использовать современных архитектуры такие как </a:t>
            </a:r>
            <a:r>
              <a:rPr lang="en-US" sz="1300" dirty="0">
                <a:latin typeface="Cambria" panose="02040503050406030204" pitchFamily="18" charset="0"/>
                <a:ea typeface="Times New Roman" panose="02020603050405020304" pitchFamily="18" charset="0"/>
                <a:cs typeface="Times New Roman" panose="02020603050405020304" pitchFamily="18" charset="0"/>
              </a:rPr>
              <a:t>ResNet</a:t>
            </a:r>
            <a:r>
              <a:rPr lang="ru-RU" sz="1300" dirty="0">
                <a:latin typeface="Cambria" panose="02040503050406030204" pitchFamily="18" charset="0"/>
                <a:ea typeface="Times New Roman" panose="02020603050405020304" pitchFamily="18" charset="0"/>
                <a:cs typeface="Times New Roman" panose="02020603050405020304" pitchFamily="18" charset="0"/>
              </a:rPr>
              <a:t>, </a:t>
            </a:r>
            <a:r>
              <a:rPr lang="en-US" sz="1300" dirty="0" err="1">
                <a:latin typeface="Cambria" panose="02040503050406030204" pitchFamily="18" charset="0"/>
                <a:ea typeface="Times New Roman" panose="02020603050405020304" pitchFamily="18" charset="0"/>
                <a:cs typeface="Times New Roman" panose="02020603050405020304" pitchFamily="18" charset="0"/>
              </a:rPr>
              <a:t>ResNext</a:t>
            </a:r>
            <a:r>
              <a:rPr lang="ru-RU" sz="1300" dirty="0">
                <a:latin typeface="Cambria" panose="02040503050406030204" pitchFamily="18" charset="0"/>
                <a:ea typeface="Times New Roman" panose="02020603050405020304" pitchFamily="18" charset="0"/>
                <a:cs typeface="Times New Roman" panose="02020603050405020304" pitchFamily="18" charset="0"/>
              </a:rPr>
              <a:t>, </a:t>
            </a:r>
            <a:r>
              <a:rPr lang="en-US" sz="1300" dirty="0" err="1">
                <a:latin typeface="Cambria" panose="02040503050406030204" pitchFamily="18" charset="0"/>
                <a:ea typeface="Times New Roman" panose="02020603050405020304" pitchFamily="18" charset="0"/>
                <a:cs typeface="Times New Roman" panose="02020603050405020304" pitchFamily="18" charset="0"/>
              </a:rPr>
              <a:t>SEResnet</a:t>
            </a:r>
            <a:r>
              <a:rPr lang="ru-RU" sz="1300" dirty="0">
                <a:latin typeface="Cambria" panose="02040503050406030204" pitchFamily="18" charset="0"/>
                <a:ea typeface="Times New Roman" panose="02020603050405020304" pitchFamily="18" charset="0"/>
                <a:cs typeface="Times New Roman" panose="02020603050405020304" pitchFamily="18" charset="0"/>
              </a:rPr>
              <a:t>, </a:t>
            </a:r>
            <a:r>
              <a:rPr lang="en-US" sz="1300" dirty="0">
                <a:latin typeface="Cambria" panose="02040503050406030204" pitchFamily="18" charset="0"/>
                <a:ea typeface="Times New Roman" panose="02020603050405020304" pitchFamily="18" charset="0"/>
                <a:cs typeface="Times New Roman" panose="02020603050405020304" pitchFamily="18" charset="0"/>
              </a:rPr>
              <a:t>DenseNet</a:t>
            </a:r>
            <a:r>
              <a:rPr lang="ru-RU" sz="1300" dirty="0">
                <a:latin typeface="Cambria" panose="02040503050406030204" pitchFamily="18" charset="0"/>
                <a:ea typeface="Times New Roman" panose="02020603050405020304" pitchFamily="18" charset="0"/>
                <a:cs typeface="Times New Roman" panose="02020603050405020304" pitchFamily="18" charset="0"/>
              </a:rPr>
              <a:t>, </a:t>
            </a:r>
            <a:r>
              <a:rPr lang="en-US" sz="1300" dirty="0">
                <a:latin typeface="Cambria" panose="02040503050406030204" pitchFamily="18" charset="0"/>
                <a:ea typeface="Times New Roman" panose="02020603050405020304" pitchFamily="18" charset="0"/>
                <a:cs typeface="Times New Roman" panose="02020603050405020304" pitchFamily="18" charset="0"/>
              </a:rPr>
              <a:t>MobileNet v</a:t>
            </a:r>
            <a:r>
              <a:rPr lang="ru-RU" sz="1300" dirty="0">
                <a:latin typeface="Cambria" panose="02040503050406030204" pitchFamily="18" charset="0"/>
                <a:ea typeface="Times New Roman" panose="02020603050405020304" pitchFamily="18" charset="0"/>
                <a:cs typeface="Times New Roman" panose="02020603050405020304" pitchFamily="18" charset="0"/>
              </a:rPr>
              <a:t>1,</a:t>
            </a:r>
            <a:r>
              <a:rPr lang="en-US" sz="1300" dirty="0">
                <a:latin typeface="Cambria" panose="02040503050406030204" pitchFamily="18" charset="0"/>
                <a:ea typeface="Times New Roman" panose="02020603050405020304" pitchFamily="18" charset="0"/>
                <a:cs typeface="Times New Roman" panose="02020603050405020304" pitchFamily="18" charset="0"/>
              </a:rPr>
              <a:t>v</a:t>
            </a:r>
            <a:r>
              <a:rPr lang="ru-RU" sz="1300" dirty="0">
                <a:latin typeface="Cambria" panose="02040503050406030204" pitchFamily="18" charset="0"/>
                <a:ea typeface="Times New Roman" panose="02020603050405020304" pitchFamily="18" charset="0"/>
                <a:cs typeface="Times New Roman" panose="02020603050405020304" pitchFamily="18" charset="0"/>
              </a:rPr>
              <a:t>2,</a:t>
            </a:r>
            <a:r>
              <a:rPr lang="en-US" sz="1300" dirty="0">
                <a:latin typeface="Cambria" panose="02040503050406030204" pitchFamily="18" charset="0"/>
                <a:ea typeface="Times New Roman" panose="02020603050405020304" pitchFamily="18" charset="0"/>
                <a:cs typeface="Times New Roman" panose="02020603050405020304" pitchFamily="18" charset="0"/>
              </a:rPr>
              <a:t>v</a:t>
            </a:r>
            <a:r>
              <a:rPr lang="ru-RU" sz="1300" dirty="0">
                <a:latin typeface="Cambria" panose="02040503050406030204" pitchFamily="18" charset="0"/>
                <a:ea typeface="Times New Roman" panose="02020603050405020304" pitchFamily="18" charset="0"/>
                <a:cs typeface="Times New Roman" panose="02020603050405020304" pitchFamily="18" charset="0"/>
              </a:rPr>
              <a:t>3 и многие другие. </a:t>
            </a:r>
            <a:endParaRPr lang="ru-RU" sz="1300" dirty="0"/>
          </a:p>
        </p:txBody>
      </p:sp>
    </p:spTree>
    <p:extLst>
      <p:ext uri="{BB962C8B-B14F-4D97-AF65-F5344CB8AC3E}">
        <p14:creationId xmlns:p14="http://schemas.microsoft.com/office/powerpoint/2010/main" val="238435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8F68CE-6BA2-4B11-9175-628420B36F04}"/>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a:effectLst>
                  <a:outerShdw blurRad="38100" dist="38100" dir="2700000" algn="tl">
                    <a:srgbClr val="000000">
                      <a:alpha val="43137"/>
                    </a:srgbClr>
                  </a:outerShdw>
                </a:effectLst>
              </a:rPr>
              <a:t>Платформы </a:t>
            </a:r>
            <a:r>
              <a:rPr lang="ru-RU" sz="1400" b="1" dirty="0">
                <a:effectLst>
                  <a:outerShdw blurRad="38100" dist="38100" dir="2700000" algn="tl">
                    <a:srgbClr val="000000">
                      <a:alpha val="43137"/>
                    </a:srgbClr>
                  </a:outerShdw>
                </a:effectLst>
              </a:rPr>
              <a:t>обучения нейронных сетей</a:t>
            </a:r>
          </a:p>
        </p:txBody>
      </p:sp>
      <p:pic>
        <p:nvPicPr>
          <p:cNvPr id="22" name="Рисунок 21">
            <a:extLst>
              <a:ext uri="{FF2B5EF4-FFF2-40B4-BE49-F238E27FC236}">
                <a16:creationId xmlns:a16="http://schemas.microsoft.com/office/drawing/2014/main" id="{284BE403-2191-4F92-B481-FBDBAAFA2D73}"/>
              </a:ext>
            </a:extLst>
          </p:cNvPr>
          <p:cNvPicPr/>
          <p:nvPr/>
        </p:nvPicPr>
        <p:blipFill>
          <a:blip r:embed="rId2">
            <a:extLst>
              <a:ext uri="{28A0092B-C50C-407E-A947-70E740481C1C}">
                <a14:useLocalDpi xmlns:a14="http://schemas.microsoft.com/office/drawing/2010/main" val="0"/>
              </a:ext>
            </a:extLst>
          </a:blip>
          <a:srcRect l="1236"/>
          <a:stretch>
            <a:fillRect/>
          </a:stretch>
        </p:blipFill>
        <p:spPr bwMode="auto">
          <a:xfrm>
            <a:off x="197167" y="2125475"/>
            <a:ext cx="5371529" cy="2737104"/>
          </a:xfrm>
          <a:prstGeom prst="rect">
            <a:avLst/>
          </a:prstGeom>
          <a:noFill/>
          <a:ln>
            <a:noFill/>
          </a:ln>
        </p:spPr>
      </p:pic>
      <p:sp>
        <p:nvSpPr>
          <p:cNvPr id="3" name="Прямоугольник 2">
            <a:extLst>
              <a:ext uri="{FF2B5EF4-FFF2-40B4-BE49-F238E27FC236}">
                <a16:creationId xmlns:a16="http://schemas.microsoft.com/office/drawing/2014/main" id="{3FA9DCAC-95CC-48F1-A793-D659FDE970F6}"/>
              </a:ext>
            </a:extLst>
          </p:cNvPr>
          <p:cNvSpPr/>
          <p:nvPr/>
        </p:nvSpPr>
        <p:spPr>
          <a:xfrm>
            <a:off x="197167" y="309593"/>
            <a:ext cx="8855393" cy="1815882"/>
          </a:xfrm>
          <a:prstGeom prst="rect">
            <a:avLst/>
          </a:prstGeom>
        </p:spPr>
        <p:txBody>
          <a:bodyPr wrap="square">
            <a:spAutoFit/>
          </a:bodyPr>
          <a:lstStyle/>
          <a:p>
            <a:pPr algn="just"/>
            <a:r>
              <a:rPr lang="ru-RU" sz="1400" b="1" dirty="0">
                <a:latin typeface="Cambria" panose="02040503050406030204" pitchFamily="18" charset="0"/>
                <a:ea typeface="Times New Roman" panose="02020603050405020304" pitchFamily="18" charset="0"/>
                <a:cs typeface="Times New Roman" panose="02020603050405020304" pitchFamily="18" charset="0"/>
              </a:rPr>
              <a:t>Платформа </a:t>
            </a:r>
            <a:r>
              <a:rPr lang="ru-RU" sz="1400" dirty="0">
                <a:latin typeface="Cambria" panose="02040503050406030204" pitchFamily="18" charset="0"/>
                <a:ea typeface="Times New Roman" panose="02020603050405020304" pitchFamily="18" charset="0"/>
                <a:cs typeface="Times New Roman" panose="02020603050405020304" pitchFamily="18" charset="0"/>
              </a:rPr>
              <a:t>для подготовки конечных решений представляет собой конечный инструментарий как для исследователя, так и для разработчика или инженера, позволяющий собрать и в автоматизированном режиме разметить данные для обучения, подобрать готовое типовое решение или создать архитектуру самостоятельно, провести обучение нейронной сети и на выходе получить работающий программный сервис, позволяющий решать поставленную задачу.</a:t>
            </a:r>
          </a:p>
          <a:p>
            <a:pPr algn="just"/>
            <a:r>
              <a:rPr lang="ru-RU" sz="1400" dirty="0">
                <a:latin typeface="Cambria" panose="02040503050406030204" pitchFamily="18" charset="0"/>
                <a:ea typeface="Times New Roman" panose="02020603050405020304" pitchFamily="18" charset="0"/>
                <a:cs typeface="Times New Roman" panose="02020603050405020304" pitchFamily="18" charset="0"/>
              </a:rPr>
              <a:t>Основные решения, предоставляющие конечным потребителям платформу для подготовки конечных решений на основе глубоких нейронных сетей – </a:t>
            </a:r>
            <a:r>
              <a:rPr lang="en-US" sz="1400" dirty="0" err="1">
                <a:latin typeface="Cambria" panose="02040503050406030204" pitchFamily="18" charset="0"/>
                <a:ea typeface="Times New Roman" panose="02020603050405020304" pitchFamily="18" charset="0"/>
                <a:cs typeface="Times New Roman" panose="02020603050405020304" pitchFamily="18" charset="0"/>
              </a:rPr>
              <a:t>Supervisely</a:t>
            </a:r>
            <a:r>
              <a:rPr lang="ru-RU" sz="1400" dirty="0">
                <a:latin typeface="Cambria" panose="02040503050406030204" pitchFamily="18" charset="0"/>
                <a:ea typeface="Times New Roman" panose="02020603050405020304" pitchFamily="18" charset="0"/>
                <a:cs typeface="Times New Roman" panose="02020603050405020304" pitchFamily="18" charset="0"/>
              </a:rPr>
              <a:t>, </a:t>
            </a:r>
            <a:r>
              <a:rPr lang="en-US" sz="1400" dirty="0" err="1">
                <a:latin typeface="Cambria" panose="02040503050406030204" pitchFamily="18" charset="0"/>
                <a:ea typeface="Times New Roman" panose="02020603050405020304" pitchFamily="18" charset="0"/>
                <a:cs typeface="Times New Roman" panose="02020603050405020304" pitchFamily="18" charset="0"/>
              </a:rPr>
              <a:t>Roboflow</a:t>
            </a:r>
            <a:r>
              <a:rPr lang="ru-RU" sz="1400" dirty="0">
                <a:latin typeface="Cambria" panose="02040503050406030204" pitchFamily="18" charset="0"/>
                <a:ea typeface="Times New Roman" panose="02020603050405020304" pitchFamily="18" charset="0"/>
                <a:cs typeface="Times New Roman" panose="02020603050405020304" pitchFamily="18" charset="0"/>
              </a:rPr>
              <a:t>, </a:t>
            </a:r>
            <a:r>
              <a:rPr lang="en-US" sz="1400" dirty="0" err="1">
                <a:latin typeface="Cambria" panose="02040503050406030204" pitchFamily="18" charset="0"/>
                <a:ea typeface="Times New Roman" panose="02020603050405020304" pitchFamily="18" charset="0"/>
                <a:cs typeface="Times New Roman" panose="02020603050405020304" pitchFamily="18" charset="0"/>
              </a:rPr>
              <a:t>Datarobot</a:t>
            </a:r>
            <a:r>
              <a:rPr lang="ru-RU" sz="1400" dirty="0">
                <a:latin typeface="Cambria" panose="02040503050406030204" pitchFamily="18" charset="0"/>
                <a:ea typeface="Times New Roman" panose="02020603050405020304" pitchFamily="18" charset="0"/>
                <a:cs typeface="Times New Roman" panose="02020603050405020304" pitchFamily="18" charset="0"/>
              </a:rPr>
              <a:t>, «Платформа-ГНС» разработки ФГУП ГосНИИАС.</a:t>
            </a:r>
            <a:endParaRPr lang="ru-RU"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34123DD0-E0F0-473D-8722-B632B0D0BF2F}"/>
              </a:ext>
            </a:extLst>
          </p:cNvPr>
          <p:cNvSpPr/>
          <p:nvPr/>
        </p:nvSpPr>
        <p:spPr>
          <a:xfrm>
            <a:off x="5751576" y="2009005"/>
            <a:ext cx="3300984" cy="2970044"/>
          </a:xfrm>
          <a:prstGeom prst="rect">
            <a:avLst/>
          </a:prstGeom>
        </p:spPr>
        <p:txBody>
          <a:bodyPr wrap="square">
            <a:spAutoFit/>
          </a:bodyPr>
          <a:lstStyle/>
          <a:p>
            <a:pPr algn="just"/>
            <a:r>
              <a:rPr lang="ru-RU" sz="1100" dirty="0">
                <a:latin typeface="Cambria" panose="02040503050406030204" pitchFamily="18" charset="0"/>
                <a:ea typeface="Times New Roman" panose="02020603050405020304" pitchFamily="18" charset="0"/>
                <a:cs typeface="Times New Roman" panose="02020603050405020304" pitchFamily="18" charset="0"/>
              </a:rPr>
              <a:t>Все вышеперечисленные платформы предоставляют потребителю на выбор целый набор готовых типовых решений для различных классических задач машинного обучения. Платформа «</a:t>
            </a:r>
            <a:r>
              <a:rPr lang="en-US" sz="1100" b="1" dirty="0" err="1">
                <a:latin typeface="Cambria" panose="02040503050406030204" pitchFamily="18" charset="0"/>
                <a:ea typeface="Times New Roman" panose="02020603050405020304" pitchFamily="18" charset="0"/>
                <a:cs typeface="Times New Roman" panose="02020603050405020304" pitchFamily="18" charset="0"/>
              </a:rPr>
              <a:t>Datarobot</a:t>
            </a:r>
            <a:r>
              <a:rPr lang="ru-RU" sz="1100" dirty="0">
                <a:latin typeface="Cambria" panose="02040503050406030204" pitchFamily="18" charset="0"/>
                <a:ea typeface="Times New Roman" panose="02020603050405020304" pitchFamily="18" charset="0"/>
                <a:cs typeface="Times New Roman" panose="02020603050405020304" pitchFamily="18" charset="0"/>
              </a:rPr>
              <a:t>» больше направлена на задачи обработки данных, есть возможность ограниченного применения автообучения (</a:t>
            </a:r>
            <a:r>
              <a:rPr lang="en-US" sz="1100" dirty="0">
                <a:latin typeface="Cambria" panose="02040503050406030204" pitchFamily="18" charset="0"/>
                <a:ea typeface="Times New Roman" panose="02020603050405020304" pitchFamily="18" charset="0"/>
                <a:cs typeface="Times New Roman" panose="02020603050405020304" pitchFamily="18" charset="0"/>
              </a:rPr>
              <a:t>AutoML</a:t>
            </a:r>
            <a:r>
              <a:rPr lang="ru-RU" sz="1100" dirty="0">
                <a:latin typeface="Cambria" panose="02040503050406030204" pitchFamily="18" charset="0"/>
                <a:ea typeface="Times New Roman" panose="02020603050405020304" pitchFamily="18" charset="0"/>
                <a:cs typeface="Times New Roman" panose="02020603050405020304" pitchFamily="18" charset="0"/>
              </a:rPr>
              <a:t>), практически отсутствуют типовые решения по обработке изображений. Платформа «</a:t>
            </a:r>
            <a:r>
              <a:rPr lang="en-US" sz="1100" b="1" dirty="0" err="1">
                <a:latin typeface="Cambria" panose="02040503050406030204" pitchFamily="18" charset="0"/>
                <a:ea typeface="Times New Roman" panose="02020603050405020304" pitchFamily="18" charset="0"/>
                <a:cs typeface="Times New Roman" panose="02020603050405020304" pitchFamily="18" charset="0"/>
              </a:rPr>
              <a:t>Supervisely</a:t>
            </a:r>
            <a:r>
              <a:rPr lang="ru-RU" sz="1100" dirty="0">
                <a:latin typeface="Cambria" panose="02040503050406030204" pitchFamily="18" charset="0"/>
                <a:ea typeface="Times New Roman" panose="02020603050405020304" pitchFamily="18" charset="0"/>
                <a:cs typeface="Times New Roman" panose="02020603050405020304" pitchFamily="18" charset="0"/>
              </a:rPr>
              <a:t>» предлагает целый спектр типовых решений по обработке изображений, видеопоследовательностей, а также трехмерных облаков точек. Платформа «</a:t>
            </a:r>
            <a:r>
              <a:rPr lang="en-US" sz="1100" b="1" dirty="0" err="1">
                <a:latin typeface="Cambria" panose="02040503050406030204" pitchFamily="18" charset="0"/>
                <a:ea typeface="Times New Roman" panose="02020603050405020304" pitchFamily="18" charset="0"/>
                <a:cs typeface="Times New Roman" panose="02020603050405020304" pitchFamily="18" charset="0"/>
              </a:rPr>
              <a:t>Roboflow</a:t>
            </a:r>
            <a:r>
              <a:rPr lang="ru-RU" sz="1100" dirty="0">
                <a:latin typeface="Cambria" panose="02040503050406030204" pitchFamily="18" charset="0"/>
                <a:ea typeface="Times New Roman" panose="02020603050405020304" pitchFamily="18" charset="0"/>
                <a:cs typeface="Times New Roman" panose="02020603050405020304" pitchFamily="18" charset="0"/>
              </a:rPr>
              <a:t>» также специализируется на обработке изображений, предлагая потребителю набор типовых решений в основном для задачи распознавания объектов.</a:t>
            </a:r>
          </a:p>
        </p:txBody>
      </p:sp>
    </p:spTree>
    <p:extLst>
      <p:ext uri="{BB962C8B-B14F-4D97-AF65-F5344CB8AC3E}">
        <p14:creationId xmlns:p14="http://schemas.microsoft.com/office/powerpoint/2010/main" val="159905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Прямоугольник: скругленные углы 61">
            <a:extLst>
              <a:ext uri="{FF2B5EF4-FFF2-40B4-BE49-F238E27FC236}">
                <a16:creationId xmlns:a16="http://schemas.microsoft.com/office/drawing/2014/main" id="{474A12E0-A784-4CAE-B269-8046A881BCD4}"/>
              </a:ext>
            </a:extLst>
          </p:cNvPr>
          <p:cNvSpPr/>
          <p:nvPr/>
        </p:nvSpPr>
        <p:spPr>
          <a:xfrm>
            <a:off x="3966786" y="710585"/>
            <a:ext cx="1331557" cy="119163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050" dirty="0"/>
              <a:t>Обучение на серверах </a:t>
            </a:r>
            <a:r>
              <a:rPr lang="en-US" sz="1050" dirty="0"/>
              <a:t>CPU/GPU</a:t>
            </a:r>
            <a:endParaRPr lang="ru-RU" sz="1050" dirty="0"/>
          </a:p>
        </p:txBody>
      </p:sp>
      <p:sp>
        <p:nvSpPr>
          <p:cNvPr id="63" name="Прямоугольник: скругленные углы 62">
            <a:extLst>
              <a:ext uri="{FF2B5EF4-FFF2-40B4-BE49-F238E27FC236}">
                <a16:creationId xmlns:a16="http://schemas.microsoft.com/office/drawing/2014/main" id="{C8D79703-0EB9-40DA-A9AD-8BEBDCAE5540}"/>
              </a:ext>
            </a:extLst>
          </p:cNvPr>
          <p:cNvSpPr/>
          <p:nvPr/>
        </p:nvSpPr>
        <p:spPr>
          <a:xfrm>
            <a:off x="1978481" y="714320"/>
            <a:ext cx="1712985" cy="119163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050" dirty="0"/>
              <a:t>Создание архитектуры сети и программирование </a:t>
            </a:r>
            <a:r>
              <a:rPr lang="en-US" sz="1050" dirty="0"/>
              <a:t>pipeline</a:t>
            </a:r>
            <a:r>
              <a:rPr lang="ru-RU" sz="1050" dirty="0"/>
              <a:t> на </a:t>
            </a:r>
            <a:r>
              <a:rPr lang="en-US" sz="1050" dirty="0"/>
              <a:t>Python</a:t>
            </a:r>
            <a:r>
              <a:rPr lang="ru-RU" sz="1050" dirty="0"/>
              <a:t>, включая аугментации данных</a:t>
            </a:r>
          </a:p>
        </p:txBody>
      </p:sp>
      <p:sp>
        <p:nvSpPr>
          <p:cNvPr id="64" name="Прямоугольник: скругленные углы 63">
            <a:extLst>
              <a:ext uri="{FF2B5EF4-FFF2-40B4-BE49-F238E27FC236}">
                <a16:creationId xmlns:a16="http://schemas.microsoft.com/office/drawing/2014/main" id="{BD24E89F-D11B-4A47-B875-A3BBF7C3D784}"/>
              </a:ext>
            </a:extLst>
          </p:cNvPr>
          <p:cNvSpPr/>
          <p:nvPr/>
        </p:nvSpPr>
        <p:spPr>
          <a:xfrm>
            <a:off x="5568743" y="709376"/>
            <a:ext cx="1331557" cy="119163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050" dirty="0"/>
              <a:t>Готовая моделька</a:t>
            </a:r>
            <a:r>
              <a:rPr lang="en-US" sz="1050" dirty="0"/>
              <a:t> </a:t>
            </a:r>
            <a:r>
              <a:rPr lang="ru-RU" sz="1050" dirty="0"/>
              <a:t>с весами: </a:t>
            </a:r>
            <a:r>
              <a:rPr lang="en-US" sz="1050" dirty="0"/>
              <a:t>ONNX (</a:t>
            </a:r>
            <a:r>
              <a:rPr lang="ru-RU" sz="1050" dirty="0"/>
              <a:t>общий формат), </a:t>
            </a:r>
            <a:r>
              <a:rPr lang="en-US" sz="1050" dirty="0" err="1"/>
              <a:t>pt</a:t>
            </a:r>
            <a:r>
              <a:rPr lang="en-US" sz="1050" dirty="0"/>
              <a:t>/</a:t>
            </a:r>
            <a:r>
              <a:rPr lang="en-US" sz="1050" dirty="0" err="1"/>
              <a:t>pth</a:t>
            </a:r>
            <a:r>
              <a:rPr lang="en-US" sz="1050" dirty="0"/>
              <a:t> (PyTorch), pb/</a:t>
            </a:r>
            <a:r>
              <a:rPr lang="en-US" sz="1050" dirty="0" err="1"/>
              <a:t>tflite</a:t>
            </a:r>
            <a:r>
              <a:rPr lang="en-US" sz="1050" dirty="0"/>
              <a:t> (TensorFlow)</a:t>
            </a:r>
            <a:endParaRPr lang="ru-RU" sz="1050" dirty="0"/>
          </a:p>
        </p:txBody>
      </p:sp>
      <p:cxnSp>
        <p:nvCxnSpPr>
          <p:cNvPr id="65" name="Прямая со стрелкой 64">
            <a:extLst>
              <a:ext uri="{FF2B5EF4-FFF2-40B4-BE49-F238E27FC236}">
                <a16:creationId xmlns:a16="http://schemas.microsoft.com/office/drawing/2014/main" id="{38203B72-5EDD-45ED-9C79-0F8538DE8CCD}"/>
              </a:ext>
            </a:extLst>
          </p:cNvPr>
          <p:cNvCxnSpPr>
            <a:cxnSpLocks/>
            <a:stCxn id="63" idx="3"/>
            <a:endCxn id="62" idx="1"/>
          </p:cNvCxnSpPr>
          <p:nvPr/>
        </p:nvCxnSpPr>
        <p:spPr>
          <a:xfrm flipV="1">
            <a:off x="3691466" y="1306401"/>
            <a:ext cx="275320" cy="37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Прямая со стрелкой 65">
            <a:extLst>
              <a:ext uri="{FF2B5EF4-FFF2-40B4-BE49-F238E27FC236}">
                <a16:creationId xmlns:a16="http://schemas.microsoft.com/office/drawing/2014/main" id="{C0083DFC-7DD4-46FE-A752-73C7D2A8C059}"/>
              </a:ext>
            </a:extLst>
          </p:cNvPr>
          <p:cNvCxnSpPr>
            <a:cxnSpLocks/>
            <a:stCxn id="62" idx="3"/>
            <a:endCxn id="64" idx="1"/>
          </p:cNvCxnSpPr>
          <p:nvPr/>
        </p:nvCxnSpPr>
        <p:spPr>
          <a:xfrm flipV="1">
            <a:off x="5298343" y="1305192"/>
            <a:ext cx="270400" cy="1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7" name="TextBox 66">
            <a:extLst>
              <a:ext uri="{FF2B5EF4-FFF2-40B4-BE49-F238E27FC236}">
                <a16:creationId xmlns:a16="http://schemas.microsoft.com/office/drawing/2014/main" id="{254DE34C-127F-4C52-B027-675F57215275}"/>
              </a:ext>
            </a:extLst>
          </p:cNvPr>
          <p:cNvSpPr txBox="1"/>
          <p:nvPr/>
        </p:nvSpPr>
        <p:spPr>
          <a:xfrm>
            <a:off x="670704" y="410211"/>
            <a:ext cx="7923719" cy="307777"/>
          </a:xfrm>
          <a:prstGeom prst="rect">
            <a:avLst/>
          </a:prstGeom>
          <a:noFill/>
        </p:spPr>
        <p:txBody>
          <a:bodyPr wrap="square" rtlCol="0">
            <a:spAutoFit/>
          </a:bodyPr>
          <a:lstStyle/>
          <a:p>
            <a:pPr algn="ctr"/>
            <a:r>
              <a:rPr lang="ru-RU" sz="1400" dirty="0"/>
              <a:t>Классические фреймворки для обучения нейронных сетей</a:t>
            </a:r>
            <a:r>
              <a:rPr lang="en-US" sz="1400" dirty="0"/>
              <a:t>: </a:t>
            </a:r>
            <a:r>
              <a:rPr lang="en-US" sz="1400" b="1" dirty="0" err="1"/>
              <a:t>PlatLib</a:t>
            </a:r>
            <a:r>
              <a:rPr lang="en-US" sz="1400" b="1" dirty="0"/>
              <a:t>, PyTorch, TensorFlow</a:t>
            </a:r>
            <a:r>
              <a:rPr lang="ru-RU" sz="1400" b="1" dirty="0"/>
              <a:t>, </a:t>
            </a:r>
            <a:r>
              <a:rPr lang="en-US" sz="1400" b="1" dirty="0" err="1"/>
              <a:t>Keras</a:t>
            </a:r>
            <a:r>
              <a:rPr lang="en-US" sz="1400" b="1" dirty="0"/>
              <a:t> </a:t>
            </a:r>
            <a:r>
              <a:rPr lang="ru-RU" sz="1400" dirty="0"/>
              <a:t>и др.</a:t>
            </a:r>
          </a:p>
        </p:txBody>
      </p:sp>
      <p:sp>
        <p:nvSpPr>
          <p:cNvPr id="68" name="TextBox 67">
            <a:extLst>
              <a:ext uri="{FF2B5EF4-FFF2-40B4-BE49-F238E27FC236}">
                <a16:creationId xmlns:a16="http://schemas.microsoft.com/office/drawing/2014/main" id="{6A1C21D0-BEF8-40CE-9AF5-D88C7E64E6CA}"/>
              </a:ext>
            </a:extLst>
          </p:cNvPr>
          <p:cNvSpPr txBox="1"/>
          <p:nvPr/>
        </p:nvSpPr>
        <p:spPr>
          <a:xfrm>
            <a:off x="738911" y="1986914"/>
            <a:ext cx="7542808" cy="307777"/>
          </a:xfrm>
          <a:prstGeom prst="rect">
            <a:avLst/>
          </a:prstGeom>
          <a:noFill/>
        </p:spPr>
        <p:txBody>
          <a:bodyPr wrap="square" rtlCol="0">
            <a:spAutoFit/>
          </a:bodyPr>
          <a:lstStyle/>
          <a:p>
            <a:pPr algn="ctr"/>
            <a:r>
              <a:rPr lang="ru-RU" sz="1400" dirty="0"/>
              <a:t>Платформы для обучения нейронных сетей</a:t>
            </a:r>
            <a:r>
              <a:rPr lang="en-US" sz="1400" dirty="0"/>
              <a:t>: </a:t>
            </a:r>
            <a:r>
              <a:rPr lang="ru-RU" sz="1400" b="1" dirty="0"/>
              <a:t>Платформа, </a:t>
            </a:r>
            <a:r>
              <a:rPr lang="en-US" sz="1400" b="1" dirty="0" err="1"/>
              <a:t>Datarobot</a:t>
            </a:r>
            <a:r>
              <a:rPr lang="en-US" sz="1400" b="1" dirty="0"/>
              <a:t>, </a:t>
            </a:r>
            <a:r>
              <a:rPr lang="en-US" sz="1400" b="1" dirty="0" err="1"/>
              <a:t>Roboflow</a:t>
            </a:r>
            <a:r>
              <a:rPr lang="en-US" sz="1400" b="1" dirty="0"/>
              <a:t>, </a:t>
            </a:r>
            <a:r>
              <a:rPr lang="en-US" sz="1400" b="1" dirty="0" err="1"/>
              <a:t>Supervisely</a:t>
            </a:r>
            <a:endParaRPr lang="ru-RU" sz="1400" b="1" dirty="0"/>
          </a:p>
        </p:txBody>
      </p:sp>
      <p:sp>
        <p:nvSpPr>
          <p:cNvPr id="69" name="Прямоугольник: скругленные углы 68">
            <a:extLst>
              <a:ext uri="{FF2B5EF4-FFF2-40B4-BE49-F238E27FC236}">
                <a16:creationId xmlns:a16="http://schemas.microsoft.com/office/drawing/2014/main" id="{B084324D-46A1-4DA1-BBF8-E4C4A72D67DA}"/>
              </a:ext>
            </a:extLst>
          </p:cNvPr>
          <p:cNvSpPr/>
          <p:nvPr/>
        </p:nvSpPr>
        <p:spPr>
          <a:xfrm>
            <a:off x="3921994" y="3806203"/>
            <a:ext cx="1617699" cy="11448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050" dirty="0"/>
              <a:t>Обучение на серверах </a:t>
            </a:r>
            <a:r>
              <a:rPr lang="en-US" sz="1050" dirty="0"/>
              <a:t>CPU/GPU</a:t>
            </a:r>
            <a:r>
              <a:rPr lang="ru-RU" sz="1050" dirty="0"/>
              <a:t> + </a:t>
            </a:r>
            <a:r>
              <a:rPr lang="ru-RU" sz="1050" b="1" dirty="0">
                <a:solidFill>
                  <a:srgbClr val="FFFF00"/>
                </a:solidFill>
              </a:rPr>
              <a:t>отечественных вычислителях</a:t>
            </a:r>
            <a:r>
              <a:rPr lang="ru-RU" sz="1050" dirty="0"/>
              <a:t>.</a:t>
            </a:r>
          </a:p>
        </p:txBody>
      </p:sp>
      <p:sp>
        <p:nvSpPr>
          <p:cNvPr id="70" name="Прямоугольник: скругленные углы 69">
            <a:extLst>
              <a:ext uri="{FF2B5EF4-FFF2-40B4-BE49-F238E27FC236}">
                <a16:creationId xmlns:a16="http://schemas.microsoft.com/office/drawing/2014/main" id="{DEFA69BB-506A-4878-A125-4C4B076D6776}"/>
              </a:ext>
            </a:extLst>
          </p:cNvPr>
          <p:cNvSpPr/>
          <p:nvPr/>
        </p:nvSpPr>
        <p:spPr>
          <a:xfrm>
            <a:off x="2026958" y="3785183"/>
            <a:ext cx="1617699" cy="11869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050" dirty="0"/>
              <a:t>Выбор готового решения /</a:t>
            </a:r>
            <a:r>
              <a:rPr lang="ru-RU" sz="1050" dirty="0">
                <a:solidFill>
                  <a:srgbClr val="FF0000"/>
                </a:solidFill>
              </a:rPr>
              <a:t> </a:t>
            </a:r>
            <a:r>
              <a:rPr lang="ru-RU" sz="1050" b="1" dirty="0">
                <a:solidFill>
                  <a:srgbClr val="FFFF00"/>
                </a:solidFill>
              </a:rPr>
              <a:t>визуальное программирование </a:t>
            </a:r>
            <a:r>
              <a:rPr lang="ru-RU" sz="1050" dirty="0"/>
              <a:t>(элементы есть у </a:t>
            </a:r>
            <a:r>
              <a:rPr lang="en-US" sz="1050" dirty="0" err="1"/>
              <a:t>Roboflow</a:t>
            </a:r>
            <a:r>
              <a:rPr lang="en-US" sz="1050" dirty="0"/>
              <a:t>) /</a:t>
            </a:r>
            <a:r>
              <a:rPr lang="ru-RU" sz="1050" dirty="0"/>
              <a:t> написание </a:t>
            </a:r>
            <a:r>
              <a:rPr lang="en-US" sz="1050" dirty="0"/>
              <a:t>pipeline </a:t>
            </a:r>
            <a:r>
              <a:rPr lang="ru-RU" sz="1050" dirty="0"/>
              <a:t>на </a:t>
            </a:r>
            <a:r>
              <a:rPr lang="en-US" sz="1050" dirty="0"/>
              <a:t>Python</a:t>
            </a:r>
            <a:r>
              <a:rPr lang="ru-RU" sz="1050" dirty="0"/>
              <a:t> </a:t>
            </a:r>
          </a:p>
        </p:txBody>
      </p:sp>
      <p:sp>
        <p:nvSpPr>
          <p:cNvPr id="71" name="Прямоугольник: скругленные углы 70">
            <a:extLst>
              <a:ext uri="{FF2B5EF4-FFF2-40B4-BE49-F238E27FC236}">
                <a16:creationId xmlns:a16="http://schemas.microsoft.com/office/drawing/2014/main" id="{4911966D-A340-4D61-A99C-8F13F53C70C6}"/>
              </a:ext>
            </a:extLst>
          </p:cNvPr>
          <p:cNvSpPr/>
          <p:nvPr/>
        </p:nvSpPr>
        <p:spPr>
          <a:xfrm>
            <a:off x="5769823" y="3922498"/>
            <a:ext cx="1574727" cy="9122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050" dirty="0"/>
              <a:t>Готовая моделька</a:t>
            </a:r>
            <a:r>
              <a:rPr lang="en-US" sz="1050" dirty="0"/>
              <a:t> </a:t>
            </a:r>
            <a:r>
              <a:rPr lang="ru-RU" sz="1050" dirty="0"/>
              <a:t>с весами: </a:t>
            </a:r>
            <a:r>
              <a:rPr lang="en-US" sz="1050" b="1" dirty="0">
                <a:solidFill>
                  <a:srgbClr val="FFFF00"/>
                </a:solidFill>
              </a:rPr>
              <a:t>ONNX</a:t>
            </a:r>
            <a:r>
              <a:rPr lang="ru-RU" sz="1050" dirty="0"/>
              <a:t>, </a:t>
            </a:r>
            <a:r>
              <a:rPr lang="en-US" sz="1050" dirty="0"/>
              <a:t>bin/json (</a:t>
            </a:r>
            <a:r>
              <a:rPr lang="ru-RU" sz="1050" dirty="0"/>
              <a:t>Платформа)</a:t>
            </a:r>
          </a:p>
        </p:txBody>
      </p:sp>
      <p:cxnSp>
        <p:nvCxnSpPr>
          <p:cNvPr id="72" name="Прямая со стрелкой 71">
            <a:extLst>
              <a:ext uri="{FF2B5EF4-FFF2-40B4-BE49-F238E27FC236}">
                <a16:creationId xmlns:a16="http://schemas.microsoft.com/office/drawing/2014/main" id="{042428A5-85A5-419F-AEF2-A5A5E311A094}"/>
              </a:ext>
            </a:extLst>
          </p:cNvPr>
          <p:cNvCxnSpPr>
            <a:cxnSpLocks/>
            <a:stCxn id="70" idx="3"/>
            <a:endCxn id="69" idx="1"/>
          </p:cNvCxnSpPr>
          <p:nvPr/>
        </p:nvCxnSpPr>
        <p:spPr>
          <a:xfrm>
            <a:off x="3644657" y="4378641"/>
            <a:ext cx="27733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3" name="Прямая со стрелкой 72">
            <a:extLst>
              <a:ext uri="{FF2B5EF4-FFF2-40B4-BE49-F238E27FC236}">
                <a16:creationId xmlns:a16="http://schemas.microsoft.com/office/drawing/2014/main" id="{3B8FEEA1-B4E7-4C9E-83ED-6730B64BC25C}"/>
              </a:ext>
            </a:extLst>
          </p:cNvPr>
          <p:cNvCxnSpPr>
            <a:cxnSpLocks/>
            <a:stCxn id="69" idx="3"/>
            <a:endCxn id="71" idx="1"/>
          </p:cNvCxnSpPr>
          <p:nvPr/>
        </p:nvCxnSpPr>
        <p:spPr>
          <a:xfrm flipV="1">
            <a:off x="5539693" y="4378640"/>
            <a:ext cx="23013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4" name="Прямоугольник: скругленные углы 73">
            <a:extLst>
              <a:ext uri="{FF2B5EF4-FFF2-40B4-BE49-F238E27FC236}">
                <a16:creationId xmlns:a16="http://schemas.microsoft.com/office/drawing/2014/main" id="{0B42588B-C507-4A90-9ED9-A4725301599D}"/>
              </a:ext>
            </a:extLst>
          </p:cNvPr>
          <p:cNvSpPr/>
          <p:nvPr/>
        </p:nvSpPr>
        <p:spPr>
          <a:xfrm>
            <a:off x="2028553" y="2412291"/>
            <a:ext cx="1617699" cy="1192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Выбор готового типового решения или написание </a:t>
            </a:r>
            <a:r>
              <a:rPr lang="en-US" sz="1050" dirty="0"/>
              <a:t>pipeline </a:t>
            </a:r>
            <a:r>
              <a:rPr lang="ru-RU" sz="1050" dirty="0"/>
              <a:t>на </a:t>
            </a:r>
            <a:r>
              <a:rPr lang="en-US" sz="1050" dirty="0"/>
              <a:t>Python</a:t>
            </a:r>
            <a:r>
              <a:rPr lang="ru-RU" sz="1050" dirty="0"/>
              <a:t> </a:t>
            </a:r>
            <a:r>
              <a:rPr lang="en-US" sz="1050" dirty="0"/>
              <a:t>(</a:t>
            </a:r>
            <a:r>
              <a:rPr lang="en-US" sz="1050" dirty="0" err="1"/>
              <a:t>Datarobot</a:t>
            </a:r>
            <a:r>
              <a:rPr lang="en-US" sz="1050" dirty="0"/>
              <a:t>, </a:t>
            </a:r>
            <a:r>
              <a:rPr lang="en-US" sz="1050" dirty="0" err="1"/>
              <a:t>Roboflow</a:t>
            </a:r>
            <a:r>
              <a:rPr lang="en-US" sz="1050" dirty="0"/>
              <a:t>, </a:t>
            </a:r>
            <a:r>
              <a:rPr lang="en-US" sz="1050" dirty="0" err="1"/>
              <a:t>Supervisely</a:t>
            </a:r>
            <a:r>
              <a:rPr lang="en-US" sz="1050" dirty="0"/>
              <a:t>)</a:t>
            </a:r>
            <a:endParaRPr lang="ru-RU" sz="1050" dirty="0"/>
          </a:p>
        </p:txBody>
      </p:sp>
      <p:sp>
        <p:nvSpPr>
          <p:cNvPr id="75" name="Прямоугольник: скругленные углы 74">
            <a:extLst>
              <a:ext uri="{FF2B5EF4-FFF2-40B4-BE49-F238E27FC236}">
                <a16:creationId xmlns:a16="http://schemas.microsoft.com/office/drawing/2014/main" id="{0128D6CF-7E9A-4931-9565-32B979B08593}"/>
              </a:ext>
            </a:extLst>
          </p:cNvPr>
          <p:cNvSpPr/>
          <p:nvPr/>
        </p:nvSpPr>
        <p:spPr>
          <a:xfrm>
            <a:off x="81286" y="2993103"/>
            <a:ext cx="1534370" cy="1377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050" dirty="0"/>
              <a:t>Работа с данными – разметка, включая интеллектуальные (Платформа, </a:t>
            </a:r>
            <a:r>
              <a:rPr lang="en-GB" sz="1050" dirty="0" err="1"/>
              <a:t>Supervisely</a:t>
            </a:r>
            <a:r>
              <a:rPr lang="en-GB" sz="1050" dirty="0"/>
              <a:t>)</a:t>
            </a:r>
            <a:r>
              <a:rPr lang="ru-RU" sz="1050" dirty="0"/>
              <a:t> или простейшие (</a:t>
            </a:r>
            <a:r>
              <a:rPr lang="en-US" sz="1050" dirty="0" err="1"/>
              <a:t>Datarobot</a:t>
            </a:r>
            <a:r>
              <a:rPr lang="en-US" sz="1050" dirty="0"/>
              <a:t>, </a:t>
            </a:r>
            <a:r>
              <a:rPr lang="en-US" sz="1050" dirty="0" err="1"/>
              <a:t>Roboflow</a:t>
            </a:r>
            <a:r>
              <a:rPr lang="en-US" sz="1050" dirty="0"/>
              <a:t>)</a:t>
            </a:r>
            <a:endParaRPr lang="ru-RU" sz="1050" dirty="0"/>
          </a:p>
          <a:p>
            <a:pPr algn="ctr"/>
            <a:r>
              <a:rPr lang="ru-RU" sz="1050" dirty="0"/>
              <a:t>помощники</a:t>
            </a:r>
          </a:p>
        </p:txBody>
      </p:sp>
      <p:sp>
        <p:nvSpPr>
          <p:cNvPr id="76" name="Прямоугольник: скругленные углы 75">
            <a:extLst>
              <a:ext uri="{FF2B5EF4-FFF2-40B4-BE49-F238E27FC236}">
                <a16:creationId xmlns:a16="http://schemas.microsoft.com/office/drawing/2014/main" id="{4FCBB9F9-016F-47D1-AD14-E9C57C99F094}"/>
              </a:ext>
            </a:extLst>
          </p:cNvPr>
          <p:cNvSpPr/>
          <p:nvPr/>
        </p:nvSpPr>
        <p:spPr>
          <a:xfrm>
            <a:off x="7598593" y="2485188"/>
            <a:ext cx="1450849" cy="1037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Готовое облачное решение</a:t>
            </a:r>
            <a:r>
              <a:rPr lang="en-US" sz="1050" dirty="0"/>
              <a:t> </a:t>
            </a:r>
            <a:r>
              <a:rPr lang="ru-RU" sz="1050" dirty="0"/>
              <a:t>или локальное решение </a:t>
            </a:r>
            <a:r>
              <a:rPr lang="en-US" sz="1050" dirty="0"/>
              <a:t> (</a:t>
            </a:r>
            <a:r>
              <a:rPr lang="en-US" sz="1050" dirty="0" err="1"/>
              <a:t>Datarobot</a:t>
            </a:r>
            <a:r>
              <a:rPr lang="en-US" sz="1050" dirty="0"/>
              <a:t>, </a:t>
            </a:r>
            <a:r>
              <a:rPr lang="en-US" sz="1050" dirty="0" err="1"/>
              <a:t>Roboflow</a:t>
            </a:r>
            <a:r>
              <a:rPr lang="en-US" sz="1050" dirty="0"/>
              <a:t>, </a:t>
            </a:r>
            <a:r>
              <a:rPr lang="en-US" sz="1050" dirty="0" err="1"/>
              <a:t>Supervisely</a:t>
            </a:r>
            <a:r>
              <a:rPr lang="en-US" sz="1050" dirty="0"/>
              <a:t>)</a:t>
            </a:r>
            <a:endParaRPr lang="ru-RU" sz="1050" dirty="0"/>
          </a:p>
        </p:txBody>
      </p:sp>
      <p:sp>
        <p:nvSpPr>
          <p:cNvPr id="77" name="Прямоугольник: скругленные углы 76">
            <a:extLst>
              <a:ext uri="{FF2B5EF4-FFF2-40B4-BE49-F238E27FC236}">
                <a16:creationId xmlns:a16="http://schemas.microsoft.com/office/drawing/2014/main" id="{9A63F3A2-7276-4C52-80E9-7ACFFE5E690E}"/>
              </a:ext>
            </a:extLst>
          </p:cNvPr>
          <p:cNvSpPr/>
          <p:nvPr/>
        </p:nvSpPr>
        <p:spPr>
          <a:xfrm>
            <a:off x="370540" y="714321"/>
            <a:ext cx="1331557" cy="119163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050" dirty="0"/>
              <a:t>Самостоятельная работа с данными, разметка доступными средствами</a:t>
            </a:r>
          </a:p>
        </p:txBody>
      </p:sp>
      <p:cxnSp>
        <p:nvCxnSpPr>
          <p:cNvPr id="78" name="Прямая со стрелкой 77">
            <a:extLst>
              <a:ext uri="{FF2B5EF4-FFF2-40B4-BE49-F238E27FC236}">
                <a16:creationId xmlns:a16="http://schemas.microsoft.com/office/drawing/2014/main" id="{98C0F970-45C2-40EB-9824-4B8DB33C6488}"/>
              </a:ext>
            </a:extLst>
          </p:cNvPr>
          <p:cNvCxnSpPr>
            <a:cxnSpLocks/>
            <a:stCxn id="77" idx="3"/>
            <a:endCxn id="63" idx="1"/>
          </p:cNvCxnSpPr>
          <p:nvPr/>
        </p:nvCxnSpPr>
        <p:spPr>
          <a:xfrm flipV="1">
            <a:off x="1702097" y="1310136"/>
            <a:ext cx="2763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Прямоугольник: скругленные углы 78">
            <a:extLst>
              <a:ext uri="{FF2B5EF4-FFF2-40B4-BE49-F238E27FC236}">
                <a16:creationId xmlns:a16="http://schemas.microsoft.com/office/drawing/2014/main" id="{4C45ADA4-881A-4F28-BD0D-DB63991A9DF0}"/>
              </a:ext>
            </a:extLst>
          </p:cNvPr>
          <p:cNvSpPr/>
          <p:nvPr/>
        </p:nvSpPr>
        <p:spPr>
          <a:xfrm>
            <a:off x="7591820" y="3784732"/>
            <a:ext cx="1450849" cy="11869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050" dirty="0"/>
              <a:t>Готовое встраиваемое решение </a:t>
            </a:r>
            <a:r>
              <a:rPr lang="ru-RU" sz="1050" b="1" dirty="0">
                <a:solidFill>
                  <a:srgbClr val="FFFF00"/>
                </a:solidFill>
              </a:rPr>
              <a:t>с поддержкой отечественных вычислителей </a:t>
            </a:r>
            <a:r>
              <a:rPr lang="ru-RU" sz="1050" dirty="0"/>
              <a:t>(Платформа)</a:t>
            </a:r>
          </a:p>
        </p:txBody>
      </p:sp>
      <p:cxnSp>
        <p:nvCxnSpPr>
          <p:cNvPr id="80" name="Прямая со стрелкой 79">
            <a:extLst>
              <a:ext uri="{FF2B5EF4-FFF2-40B4-BE49-F238E27FC236}">
                <a16:creationId xmlns:a16="http://schemas.microsoft.com/office/drawing/2014/main" id="{08307BF7-B972-445E-B674-B70CA0A37249}"/>
              </a:ext>
            </a:extLst>
          </p:cNvPr>
          <p:cNvCxnSpPr>
            <a:cxnSpLocks/>
            <a:stCxn id="71" idx="3"/>
            <a:endCxn id="79" idx="1"/>
          </p:cNvCxnSpPr>
          <p:nvPr/>
        </p:nvCxnSpPr>
        <p:spPr>
          <a:xfrm flipV="1">
            <a:off x="7344550" y="4378190"/>
            <a:ext cx="247270" cy="4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1" name="Прямоугольник: скругленные углы 80">
            <a:extLst>
              <a:ext uri="{FF2B5EF4-FFF2-40B4-BE49-F238E27FC236}">
                <a16:creationId xmlns:a16="http://schemas.microsoft.com/office/drawing/2014/main" id="{5DBA5631-9BC7-4306-90F6-6846F15157A3}"/>
              </a:ext>
            </a:extLst>
          </p:cNvPr>
          <p:cNvSpPr/>
          <p:nvPr/>
        </p:nvSpPr>
        <p:spPr>
          <a:xfrm>
            <a:off x="3901675" y="2407681"/>
            <a:ext cx="1623565" cy="1192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Обучение на серверах </a:t>
            </a:r>
            <a:r>
              <a:rPr lang="en-US" sz="1050" dirty="0"/>
              <a:t>CPU/GPU</a:t>
            </a:r>
            <a:r>
              <a:rPr lang="ru-RU" sz="1050" dirty="0"/>
              <a:t> средствами классических фреймворков </a:t>
            </a:r>
            <a:r>
              <a:rPr lang="en-US" sz="1050" dirty="0"/>
              <a:t>PyTorch/TensorFlow (</a:t>
            </a:r>
            <a:r>
              <a:rPr lang="en-US" sz="1050" dirty="0" err="1"/>
              <a:t>Datarobot</a:t>
            </a:r>
            <a:r>
              <a:rPr lang="en-US" sz="1050" dirty="0"/>
              <a:t>, </a:t>
            </a:r>
            <a:r>
              <a:rPr lang="en-US" sz="1050" dirty="0" err="1"/>
              <a:t>Roboflow</a:t>
            </a:r>
            <a:r>
              <a:rPr lang="en-US" sz="1050" dirty="0"/>
              <a:t>, </a:t>
            </a:r>
            <a:r>
              <a:rPr lang="en-US" sz="1050" dirty="0" err="1"/>
              <a:t>Supervisely</a:t>
            </a:r>
            <a:r>
              <a:rPr lang="en-US" sz="1050" dirty="0"/>
              <a:t>)</a:t>
            </a:r>
            <a:endParaRPr lang="ru-RU" sz="1050" dirty="0"/>
          </a:p>
        </p:txBody>
      </p:sp>
      <p:sp>
        <p:nvSpPr>
          <p:cNvPr id="82" name="Прямоугольник: скругленные углы 81">
            <a:extLst>
              <a:ext uri="{FF2B5EF4-FFF2-40B4-BE49-F238E27FC236}">
                <a16:creationId xmlns:a16="http://schemas.microsoft.com/office/drawing/2014/main" id="{6815F8E9-2C14-4714-B1D9-ED6E5C8BCF36}"/>
              </a:ext>
            </a:extLst>
          </p:cNvPr>
          <p:cNvSpPr/>
          <p:nvPr/>
        </p:nvSpPr>
        <p:spPr>
          <a:xfrm>
            <a:off x="5769823" y="2491711"/>
            <a:ext cx="1574728" cy="1021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t>Готовая моделька</a:t>
            </a:r>
            <a:r>
              <a:rPr lang="en-US" sz="1050" dirty="0"/>
              <a:t> </a:t>
            </a:r>
            <a:r>
              <a:rPr lang="ru-RU" sz="1050" dirty="0"/>
              <a:t>с весами в собственных форматах для использования в собственной экосистеме</a:t>
            </a:r>
          </a:p>
        </p:txBody>
      </p:sp>
      <p:cxnSp>
        <p:nvCxnSpPr>
          <p:cNvPr id="83" name="Прямая со стрелкой 82">
            <a:extLst>
              <a:ext uri="{FF2B5EF4-FFF2-40B4-BE49-F238E27FC236}">
                <a16:creationId xmlns:a16="http://schemas.microsoft.com/office/drawing/2014/main" id="{68AAC08E-6A7D-4D4E-8DAE-17D32ADCAC7F}"/>
              </a:ext>
            </a:extLst>
          </p:cNvPr>
          <p:cNvCxnSpPr>
            <a:cxnSpLocks/>
            <a:stCxn id="74" idx="3"/>
            <a:endCxn id="81" idx="1"/>
          </p:cNvCxnSpPr>
          <p:nvPr/>
        </p:nvCxnSpPr>
        <p:spPr>
          <a:xfrm flipV="1">
            <a:off x="3646252" y="3003991"/>
            <a:ext cx="255423" cy="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id="{4D4D8E33-891A-4E28-8CEC-B34EE6764798}"/>
              </a:ext>
            </a:extLst>
          </p:cNvPr>
          <p:cNvCxnSpPr>
            <a:cxnSpLocks/>
            <a:stCxn id="81" idx="3"/>
            <a:endCxn id="82" idx="1"/>
          </p:cNvCxnSpPr>
          <p:nvPr/>
        </p:nvCxnSpPr>
        <p:spPr>
          <a:xfrm flipV="1">
            <a:off x="5525240" y="3002592"/>
            <a:ext cx="244583" cy="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id="{094675DD-BE06-4E3C-AB19-B5969B0AADB2}"/>
              </a:ext>
            </a:extLst>
          </p:cNvPr>
          <p:cNvCxnSpPr>
            <a:cxnSpLocks/>
            <a:stCxn id="82" idx="3"/>
            <a:endCxn id="76" idx="1"/>
          </p:cNvCxnSpPr>
          <p:nvPr/>
        </p:nvCxnSpPr>
        <p:spPr>
          <a:xfrm>
            <a:off x="7344551" y="3002592"/>
            <a:ext cx="254042" cy="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Прямая со стрелкой 85">
            <a:extLst>
              <a:ext uri="{FF2B5EF4-FFF2-40B4-BE49-F238E27FC236}">
                <a16:creationId xmlns:a16="http://schemas.microsoft.com/office/drawing/2014/main" id="{3019EF2D-3064-487D-AB09-887655379190}"/>
              </a:ext>
            </a:extLst>
          </p:cNvPr>
          <p:cNvCxnSpPr>
            <a:cxnSpLocks/>
            <a:stCxn id="75" idx="3"/>
            <a:endCxn id="74" idx="1"/>
          </p:cNvCxnSpPr>
          <p:nvPr/>
        </p:nvCxnSpPr>
        <p:spPr>
          <a:xfrm flipV="1">
            <a:off x="1615656" y="3008602"/>
            <a:ext cx="412897" cy="673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Прямая со стрелкой 86">
            <a:extLst>
              <a:ext uri="{FF2B5EF4-FFF2-40B4-BE49-F238E27FC236}">
                <a16:creationId xmlns:a16="http://schemas.microsoft.com/office/drawing/2014/main" id="{0171527A-0539-444D-9363-90270D96725C}"/>
              </a:ext>
            </a:extLst>
          </p:cNvPr>
          <p:cNvCxnSpPr>
            <a:cxnSpLocks/>
            <a:stCxn id="75" idx="3"/>
            <a:endCxn id="70" idx="1"/>
          </p:cNvCxnSpPr>
          <p:nvPr/>
        </p:nvCxnSpPr>
        <p:spPr>
          <a:xfrm>
            <a:off x="1615656" y="3681837"/>
            <a:ext cx="411302" cy="69680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8" name="Прямая со стрелкой 87">
            <a:extLst>
              <a:ext uri="{FF2B5EF4-FFF2-40B4-BE49-F238E27FC236}">
                <a16:creationId xmlns:a16="http://schemas.microsoft.com/office/drawing/2014/main" id="{A0741E72-1C8E-4938-BA91-237DB7780E43}"/>
              </a:ext>
            </a:extLst>
          </p:cNvPr>
          <p:cNvCxnSpPr>
            <a:cxnSpLocks/>
            <a:stCxn id="64" idx="3"/>
            <a:endCxn id="89" idx="1"/>
          </p:cNvCxnSpPr>
          <p:nvPr/>
        </p:nvCxnSpPr>
        <p:spPr>
          <a:xfrm flipV="1">
            <a:off x="6900300" y="1305191"/>
            <a:ext cx="24938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9" name="Прямоугольник: скругленные углы 88">
            <a:extLst>
              <a:ext uri="{FF2B5EF4-FFF2-40B4-BE49-F238E27FC236}">
                <a16:creationId xmlns:a16="http://schemas.microsoft.com/office/drawing/2014/main" id="{058F0597-5721-4473-BF79-8003954E2988}"/>
              </a:ext>
            </a:extLst>
          </p:cNvPr>
          <p:cNvSpPr/>
          <p:nvPr/>
        </p:nvSpPr>
        <p:spPr>
          <a:xfrm>
            <a:off x="7149681" y="709375"/>
            <a:ext cx="1634219" cy="119163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ru-RU" sz="1050" dirty="0"/>
              <a:t>Материал для написания статей либо самостоятельная интеграция с помощью инструментариев производителя</a:t>
            </a:r>
          </a:p>
        </p:txBody>
      </p:sp>
      <p:sp>
        <p:nvSpPr>
          <p:cNvPr id="114" name="Номер слайда 1">
            <a:extLst>
              <a:ext uri="{FF2B5EF4-FFF2-40B4-BE49-F238E27FC236}">
                <a16:creationId xmlns:a16="http://schemas.microsoft.com/office/drawing/2014/main" id="{888BF9A2-7645-49C5-89BD-213A29C35F40}"/>
              </a:ext>
            </a:extLst>
          </p:cNvPr>
          <p:cNvSpPr txBox="1">
            <a:spLocks/>
          </p:cNvSpPr>
          <p:nvPr/>
        </p:nvSpPr>
        <p:spPr>
          <a:xfrm>
            <a:off x="8685789" y="46141"/>
            <a:ext cx="449418" cy="238036"/>
          </a:xfrm>
          <a:prstGeom prst="ellipse">
            <a:avLst/>
          </a:prstGeom>
          <a:noFill/>
          <a:ln w="6350" cap="rnd" cmpd="dbl">
            <a:noFill/>
            <a:round/>
          </a:ln>
          <a:effectLst>
            <a:outerShdw blurRad="317500" dir="2700000" algn="ctr">
              <a:srgbClr val="000000">
                <a:alpha val="43000"/>
              </a:srgbClr>
            </a:outerShdw>
          </a:effectLst>
        </p:spPr>
        <p:txBody>
          <a:bodyPr lIns="0" tIns="0" rIns="0" bIns="0">
            <a:spAutoFit/>
          </a:bodyPr>
          <a:lstStyle>
            <a:defPPr>
              <a:defRPr lang="ru-RU"/>
            </a:defPPr>
            <a:lvl1pPr>
              <a:defRPr sz="2800" b="1" cap="all">
                <a:ln w="0"/>
                <a:gradFill flip="none">
                  <a:gsLst>
                    <a:gs pos="0">
                      <a:srgbClr val="629DD1">
                        <a:tint val="75000"/>
                        <a:shade val="75000"/>
                        <a:satMod val="170000"/>
                      </a:srgbClr>
                    </a:gs>
                    <a:gs pos="49000">
                      <a:srgbClr val="629DD1">
                        <a:tint val="88000"/>
                        <a:shade val="65000"/>
                        <a:satMod val="172000"/>
                      </a:srgbClr>
                    </a:gs>
                    <a:gs pos="50000">
                      <a:srgbClr val="629DD1">
                        <a:shade val="65000"/>
                        <a:satMod val="130000"/>
                      </a:srgbClr>
                    </a:gs>
                    <a:gs pos="92000">
                      <a:srgbClr val="629DD1">
                        <a:shade val="50000"/>
                        <a:satMod val="120000"/>
                      </a:srgbClr>
                    </a:gs>
                    <a:gs pos="100000">
                      <a:srgbClr val="629DD1">
                        <a:shade val="48000"/>
                        <a:satMod val="120000"/>
                      </a:srgbClr>
                    </a:gs>
                  </a:gsLst>
                  <a:lin ang="5400000"/>
                </a:gradFill>
                <a:effectLst>
                  <a:reflection blurRad="12700" stA="50000" endPos="50000" dist="5000" dir="5400000" sy="-100000" rotWithShape="0"/>
                </a:effectLst>
              </a:defRPr>
            </a:lvl1pPr>
          </a:lstStyle>
          <a:p>
            <a:pPr algn="ctr">
              <a:defRPr/>
            </a:pPr>
            <a:fld id="{62BA8902-23EE-44B4-B4D8-EB1099D5A16D}" type="slidenum">
              <a:rPr lang="ru-RU" sz="1100" kern="0" cap="none">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rPr>
              <a:pPr algn="ctr">
                <a:defRPr/>
              </a:pPr>
              <a:t>9</a:t>
            </a:fld>
            <a:endParaRPr lang="ru-RU" sz="1100" kern="0" cap="none" dirty="0">
              <a:ln>
                <a:noFill/>
              </a:ln>
              <a:gradFill flip="none" rotWithShape="1">
                <a:gsLst>
                  <a:gs pos="0">
                    <a:prstClr val="white">
                      <a:lumMod val="85000"/>
                    </a:prstClr>
                  </a:gs>
                  <a:gs pos="50000">
                    <a:prstClr val="white">
                      <a:lumMod val="95000"/>
                    </a:prstClr>
                  </a:gs>
                  <a:gs pos="100000">
                    <a:prstClr val="white">
                      <a:shade val="100000"/>
                      <a:satMod val="115000"/>
                    </a:prstClr>
                  </a:gs>
                </a:gsLst>
                <a:lin ang="16200000" scaled="1"/>
                <a:tileRect/>
              </a:gradFill>
              <a:effectLst/>
              <a:latin typeface="Arial" pitchFamily="34" charset="0"/>
            </a:endParaRPr>
          </a:p>
        </p:txBody>
      </p:sp>
      <p:sp>
        <p:nvSpPr>
          <p:cNvPr id="118" name="TextBox 117">
            <a:extLst>
              <a:ext uri="{FF2B5EF4-FFF2-40B4-BE49-F238E27FC236}">
                <a16:creationId xmlns:a16="http://schemas.microsoft.com/office/drawing/2014/main" id="{1238EB24-F93A-40CB-BBB9-83CF2A0D36DE}"/>
              </a:ext>
            </a:extLst>
          </p:cNvPr>
          <p:cNvSpPr txBox="1"/>
          <p:nvPr/>
        </p:nvSpPr>
        <p:spPr>
          <a:xfrm>
            <a:off x="981751" y="44943"/>
            <a:ext cx="7057129" cy="322399"/>
          </a:xfrm>
          <a:prstGeom prst="rect">
            <a:avLst/>
          </a:prstGeom>
          <a:noFill/>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txBody>
          <a:bodyPr lIns="0" tIns="0" rIns="0" bIns="0" anchor="ctr"/>
          <a:lstStyle/>
          <a:p>
            <a:pPr algn="ctr"/>
            <a:r>
              <a:rPr lang="ru-RU" sz="1400" b="1" dirty="0">
                <a:effectLst>
                  <a:outerShdw blurRad="38100" dist="38100" dir="2700000" algn="tl">
                    <a:srgbClr val="000000">
                      <a:alpha val="43137"/>
                    </a:srgbClr>
                  </a:outerShdw>
                </a:effectLst>
              </a:rPr>
              <a:t>Фреймворки и платформы глубокого обучения </a:t>
            </a:r>
          </a:p>
        </p:txBody>
      </p:sp>
      <p:sp>
        <p:nvSpPr>
          <p:cNvPr id="150" name="Прямоугольник 149">
            <a:extLst>
              <a:ext uri="{FF2B5EF4-FFF2-40B4-BE49-F238E27FC236}">
                <a16:creationId xmlns:a16="http://schemas.microsoft.com/office/drawing/2014/main" id="{45BD6B2D-1E11-446A-B323-09B54A141A58}"/>
              </a:ext>
            </a:extLst>
          </p:cNvPr>
          <p:cNvSpPr/>
          <p:nvPr/>
        </p:nvSpPr>
        <p:spPr>
          <a:xfrm>
            <a:off x="547272" y="2410710"/>
            <a:ext cx="1184170" cy="523220"/>
          </a:xfrm>
          <a:prstGeom prst="rect">
            <a:avLst/>
          </a:prstGeom>
        </p:spPr>
        <p:txBody>
          <a:bodyPr wrap="none">
            <a:spAutoFit/>
          </a:bodyPr>
          <a:lstStyle/>
          <a:p>
            <a:r>
              <a:rPr lang="ru-RU" sz="1400" dirty="0"/>
              <a:t>Зарубежные </a:t>
            </a:r>
          </a:p>
          <a:p>
            <a:r>
              <a:rPr lang="ru-RU" sz="1400" dirty="0"/>
              <a:t>платформы:</a:t>
            </a:r>
          </a:p>
        </p:txBody>
      </p:sp>
      <p:sp>
        <p:nvSpPr>
          <p:cNvPr id="151" name="Прямоугольник 150">
            <a:extLst>
              <a:ext uri="{FF2B5EF4-FFF2-40B4-BE49-F238E27FC236}">
                <a16:creationId xmlns:a16="http://schemas.microsoft.com/office/drawing/2014/main" id="{26DC5181-6F35-484B-AA3D-F86902C3C04A}"/>
              </a:ext>
            </a:extLst>
          </p:cNvPr>
          <p:cNvSpPr/>
          <p:nvPr/>
        </p:nvSpPr>
        <p:spPr>
          <a:xfrm>
            <a:off x="216870" y="4492315"/>
            <a:ext cx="1439048" cy="307777"/>
          </a:xfrm>
          <a:prstGeom prst="rect">
            <a:avLst/>
          </a:prstGeom>
        </p:spPr>
        <p:txBody>
          <a:bodyPr wrap="none">
            <a:spAutoFit/>
          </a:bodyPr>
          <a:lstStyle/>
          <a:p>
            <a:r>
              <a:rPr lang="ru-RU" sz="1400" dirty="0"/>
              <a:t>Платформа-ГНС:</a:t>
            </a:r>
          </a:p>
        </p:txBody>
      </p:sp>
      <p:sp>
        <p:nvSpPr>
          <p:cNvPr id="185" name="Стрелка: вправо 184">
            <a:extLst>
              <a:ext uri="{FF2B5EF4-FFF2-40B4-BE49-F238E27FC236}">
                <a16:creationId xmlns:a16="http://schemas.microsoft.com/office/drawing/2014/main" id="{95693123-C684-40DF-B838-DFDA63D56699}"/>
              </a:ext>
            </a:extLst>
          </p:cNvPr>
          <p:cNvSpPr/>
          <p:nvPr/>
        </p:nvSpPr>
        <p:spPr>
          <a:xfrm>
            <a:off x="1652237" y="2615128"/>
            <a:ext cx="294424" cy="190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6" name="Стрелка: вправо 185">
            <a:extLst>
              <a:ext uri="{FF2B5EF4-FFF2-40B4-BE49-F238E27FC236}">
                <a16:creationId xmlns:a16="http://schemas.microsoft.com/office/drawing/2014/main" id="{BB6AE77F-1148-4F70-AF75-88638EE85892}"/>
              </a:ext>
            </a:extLst>
          </p:cNvPr>
          <p:cNvSpPr/>
          <p:nvPr/>
        </p:nvSpPr>
        <p:spPr>
          <a:xfrm>
            <a:off x="1636300" y="4573278"/>
            <a:ext cx="294424" cy="19063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7662951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22567</TotalTime>
  <Words>2993</Words>
  <Application>Microsoft Office PowerPoint</Application>
  <PresentationFormat>Экран (16:9)</PresentationFormat>
  <Paragraphs>402</Paragraphs>
  <Slides>26</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Calibri</vt:lpstr>
      <vt:lpstr>Calibri Light</vt:lpstr>
      <vt:lpstr>Cambria</vt:lpstr>
      <vt:lpstr>Times New Roman</vt:lpstr>
      <vt:lpstr>Тема Office</vt:lpstr>
      <vt:lpstr>Платформы и фреймворки глубокого обучения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Фреймворки глубокого обучения </vt:lpstr>
      <vt:lpstr>Платформы глубокого обучения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Khanzhin-ARM</dc:creator>
  <cp:lastModifiedBy>Борис Вишняков</cp:lastModifiedBy>
  <cp:revision>1246</cp:revision>
  <cp:lastPrinted>2021-04-28T09:57:23Z</cp:lastPrinted>
  <dcterms:created xsi:type="dcterms:W3CDTF">2020-01-07T01:07:54Z</dcterms:created>
  <dcterms:modified xsi:type="dcterms:W3CDTF">2021-11-16T10:37:39Z</dcterms:modified>
</cp:coreProperties>
</file>