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1" d="100"/>
          <a:sy n="111" d="100"/>
        </p:scale>
        <p:origin x="214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355B0-AEB7-4EE9-A580-B8187D7A27C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85D7332-50CD-46D5-ACBC-D042535B1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1114ED1-F415-437A-B197-4DA9DC1B892F}"/>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DD3FC49B-3DCE-435F-BB16-03865D4B7D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40DE300-2A0A-4EC8-AD23-8EF5B1237599}"/>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172581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620321-FD33-4696-9A13-F6960D4EB9A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7BC5016D-5E54-4227-8875-827A4E3B2A3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458CE4A-935E-4204-99AD-E48F382EDA21}"/>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AAE2E27E-3B58-4847-B6F4-24519D9F5DC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07B90D-63A1-497E-94C6-6DD2CB36FCFB}"/>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394762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312AA69-4A72-4D70-9703-50F19B23ED47}"/>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16B423B5-39A0-4BAA-8DC1-FF3B1FC6A029}"/>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113DF9-8BEF-411E-9061-2039FD95EF3D}"/>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163D1D0E-DB89-4F69-9C1E-FE84EE849D2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C27C450-36E7-4E93-BE45-1B0AA367D98F}"/>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115059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7B0CA4-B8C2-4B1F-A9E7-8138D67E649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D159E60-CA25-43FC-A6A9-38E37B930DA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8B47388-8037-4D18-993D-6F665741EBBF}"/>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326C2C0F-BF19-4548-BA9A-B728BAFA862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CF312C2-95D5-4D3D-B273-E08522E19577}"/>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19465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CFC26-CAC9-4E1E-BEA6-1BDB81C45E2C}"/>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F81848D-6A57-4697-9C65-971449F17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1865A2-EFDA-4FA7-8E72-26C61CFA20A1}"/>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6DA20922-1EC0-4FC0-9C87-B62CE872D4D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169F293-2719-4BE0-9967-2B007D66CB1E}"/>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467736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34BCA-047A-4186-B35F-0B5F88FD0F8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94C8034-1922-4FB1-B67E-B759510A0F1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4EE5B78-2762-4A67-A3B5-9AF7789EB6E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C3B1223-273B-44DD-8989-8271174604DA}"/>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870FD71B-47E6-40BA-8EB8-FD12F20700C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1550BC0-0D50-412A-9211-0D5A01991BC0}"/>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364306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41A590-E63B-4F58-9143-87BD5946000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17782AEE-3C51-43AC-B2F0-73174E650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5A2C205-B5EA-4AB5-81BF-B79089B9FAE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38D9F48-3576-47CD-A229-F187416DE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694FF19-FBA1-4E10-A8E7-4886B198455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15B1306-E0C5-406A-8A7F-8B7B97BD221A}"/>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8" name="Нижний колонтитул 7">
            <a:extLst>
              <a:ext uri="{FF2B5EF4-FFF2-40B4-BE49-F238E27FC236}">
                <a16:creationId xmlns:a16="http://schemas.microsoft.com/office/drawing/2014/main" id="{0E913CC0-8A92-4924-8CA4-DA5B01C4674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A2F60D3-F7C7-4EF0-937E-F274E7146636}"/>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254262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169CFA-8987-42E7-84FE-556C3AD02AC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06A7C01-C368-4109-9EF3-467D39A6597A}"/>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4" name="Нижний колонтитул 3">
            <a:extLst>
              <a:ext uri="{FF2B5EF4-FFF2-40B4-BE49-F238E27FC236}">
                <a16:creationId xmlns:a16="http://schemas.microsoft.com/office/drawing/2014/main" id="{6269993A-1DBC-4C98-BD32-EA48565287C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DDF7EAB1-27F1-48AC-9749-F4FEE8D6DA52}"/>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2869105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3829256-D1E6-4F3E-BC72-D4903E679344}"/>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3" name="Нижний колонтитул 2">
            <a:extLst>
              <a:ext uri="{FF2B5EF4-FFF2-40B4-BE49-F238E27FC236}">
                <a16:creationId xmlns:a16="http://schemas.microsoft.com/office/drawing/2014/main" id="{6EF28FB8-AB26-4592-BF06-FB31399C292D}"/>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E6C45286-1E00-40A3-8E6C-C5259278E114}"/>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2080843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DC85CF-F93B-4417-8CCE-1C99C2E15F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1F16526A-F1BC-42DA-B644-9967DA255C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453F16AB-8A87-4BEE-8DA8-2D62BD33E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E3FFA60-8D56-43DD-891C-7E0D972BCF51}"/>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D0DD9F21-1791-423C-AB20-A1E181606DB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4360F69-BD03-4F67-B1AB-2EA70FC3B3FA}"/>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205624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A029C3-95B2-4092-B703-2A3E4C2E320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0C02589-ECF3-4062-991D-B0D0413AC5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E60D1EE2-AEE5-4EB6-B08F-F6E620C747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1357C68-55E8-4BEC-BAEF-8CAF41A52073}"/>
              </a:ext>
            </a:extLst>
          </p:cNvPr>
          <p:cNvSpPr>
            <a:spLocks noGrp="1"/>
          </p:cNvSpPr>
          <p:nvPr>
            <p:ph type="dt" sz="half" idx="10"/>
          </p:nvPr>
        </p:nvSpPr>
        <p:spPr/>
        <p:txBody>
          <a:bodyPr/>
          <a:lstStyle/>
          <a:p>
            <a:fld id="{7BF9F7B7-D8CE-4C45-AE1A-C5E09CF83E80}" type="datetimeFigureOut">
              <a:rPr lang="ru-RU" smtClean="0"/>
              <a:t>04.10.2021</a:t>
            </a:fld>
            <a:endParaRPr lang="ru-RU"/>
          </a:p>
        </p:txBody>
      </p:sp>
      <p:sp>
        <p:nvSpPr>
          <p:cNvPr id="6" name="Нижний колонтитул 5">
            <a:extLst>
              <a:ext uri="{FF2B5EF4-FFF2-40B4-BE49-F238E27FC236}">
                <a16:creationId xmlns:a16="http://schemas.microsoft.com/office/drawing/2014/main" id="{680C44FF-0811-4549-A795-2C0B54F9C33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D1EDF55-89B7-48EC-9524-F80B50CC1CA6}"/>
              </a:ext>
            </a:extLst>
          </p:cNvPr>
          <p:cNvSpPr>
            <a:spLocks noGrp="1"/>
          </p:cNvSpPr>
          <p:nvPr>
            <p:ph type="sldNum" sz="quarter" idx="12"/>
          </p:nvPr>
        </p:nvSpPr>
        <p:spPr/>
        <p:txBody>
          <a:bodyPr/>
          <a:lstStyle/>
          <a:p>
            <a:fld id="{9262AEAF-5BBB-4EB2-AB98-EB2D0DEEB0FA}" type="slidenum">
              <a:rPr lang="ru-RU" smtClean="0"/>
              <a:t>‹#›</a:t>
            </a:fld>
            <a:endParaRPr lang="ru-RU"/>
          </a:p>
        </p:txBody>
      </p:sp>
    </p:spTree>
    <p:extLst>
      <p:ext uri="{BB962C8B-B14F-4D97-AF65-F5344CB8AC3E}">
        <p14:creationId xmlns:p14="http://schemas.microsoft.com/office/powerpoint/2010/main" val="40479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AB82428-69B1-42FF-9235-B1A1D861D2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092DB24-F461-4B48-AD58-2E2917EC73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0F0FA3-52B6-4348-AE02-6B431E038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9F7B7-D8CE-4C45-AE1A-C5E09CF83E80}" type="datetimeFigureOut">
              <a:rPr lang="ru-RU" smtClean="0"/>
              <a:t>04.10.2021</a:t>
            </a:fld>
            <a:endParaRPr lang="ru-RU"/>
          </a:p>
        </p:txBody>
      </p:sp>
      <p:sp>
        <p:nvSpPr>
          <p:cNvPr id="5" name="Нижний колонтитул 4">
            <a:extLst>
              <a:ext uri="{FF2B5EF4-FFF2-40B4-BE49-F238E27FC236}">
                <a16:creationId xmlns:a16="http://schemas.microsoft.com/office/drawing/2014/main" id="{5BACD3E1-02E2-446E-A7DB-BC24B172C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BF85B19-0CD0-4EE4-B9E7-CEEA5C464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2AEAF-5BBB-4EB2-AB98-EB2D0DEEB0FA}" type="slidenum">
              <a:rPr lang="ru-RU" smtClean="0"/>
              <a:t>‹#›</a:t>
            </a:fld>
            <a:endParaRPr lang="ru-RU"/>
          </a:p>
        </p:txBody>
      </p:sp>
    </p:spTree>
    <p:extLst>
      <p:ext uri="{BB962C8B-B14F-4D97-AF65-F5344CB8AC3E}">
        <p14:creationId xmlns:p14="http://schemas.microsoft.com/office/powerpoint/2010/main" val="3071143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65CD5-BA89-4848-9634-CEB2395AF09D}"/>
              </a:ext>
            </a:extLst>
          </p:cNvPr>
          <p:cNvSpPr>
            <a:spLocks noGrp="1"/>
          </p:cNvSpPr>
          <p:nvPr>
            <p:ph type="ctrTitle"/>
          </p:nvPr>
        </p:nvSpPr>
        <p:spPr/>
        <p:txBody>
          <a:bodyPr/>
          <a:lstStyle/>
          <a:p>
            <a:r>
              <a:rPr lang="ru-RU" dirty="0"/>
              <a:t>Лекция 5</a:t>
            </a:r>
          </a:p>
        </p:txBody>
      </p:sp>
      <p:sp>
        <p:nvSpPr>
          <p:cNvPr id="3" name="Подзаголовок 2">
            <a:extLst>
              <a:ext uri="{FF2B5EF4-FFF2-40B4-BE49-F238E27FC236}">
                <a16:creationId xmlns:a16="http://schemas.microsoft.com/office/drawing/2014/main" id="{E246419D-059A-4331-96B9-40EF65C8D387}"/>
              </a:ext>
            </a:extLst>
          </p:cNvPr>
          <p:cNvSpPr>
            <a:spLocks noGrp="1"/>
          </p:cNvSpPr>
          <p:nvPr>
            <p:ph type="subTitle" idx="1"/>
          </p:nvPr>
        </p:nvSpPr>
        <p:spPr/>
        <p:txBody>
          <a:bodyPr/>
          <a:lstStyle/>
          <a:p>
            <a:r>
              <a:rPr lang="ru-RU" dirty="0"/>
              <a:t>Линейные модели</a:t>
            </a:r>
          </a:p>
        </p:txBody>
      </p:sp>
    </p:spTree>
    <p:extLst>
      <p:ext uri="{BB962C8B-B14F-4D97-AF65-F5344CB8AC3E}">
        <p14:creationId xmlns:p14="http://schemas.microsoft.com/office/powerpoint/2010/main" val="2049474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Переобучение и регуляризация</a:t>
            </a:r>
          </a:p>
        </p:txBody>
      </p:sp>
      <p:sp>
        <p:nvSpPr>
          <p:cNvPr id="3" name="Прямоугольник 2">
            <a:extLst>
              <a:ext uri="{FF2B5EF4-FFF2-40B4-BE49-F238E27FC236}">
                <a16:creationId xmlns:a16="http://schemas.microsoft.com/office/drawing/2014/main" id="{76ED06F6-65F4-4AC1-9C94-09BF9914212C}"/>
              </a:ext>
            </a:extLst>
          </p:cNvPr>
          <p:cNvSpPr/>
          <p:nvPr/>
        </p:nvSpPr>
        <p:spPr>
          <a:xfrm>
            <a:off x="580844" y="909957"/>
            <a:ext cx="10737012" cy="1477328"/>
          </a:xfrm>
          <a:prstGeom prst="rect">
            <a:avLst/>
          </a:prstGeom>
        </p:spPr>
        <p:txBody>
          <a:bodyPr wrap="square">
            <a:spAutoFit/>
          </a:bodyPr>
          <a:lstStyle/>
          <a:p>
            <a:r>
              <a:rPr lang="ru-RU" dirty="0">
                <a:latin typeface="SFRM1200"/>
              </a:rPr>
              <a:t>Градиентный спуск – очень общий метод обучения линейных регрессионных моделей. При этом модель может оказаться </a:t>
            </a:r>
            <a:r>
              <a:rPr lang="ru-RU" dirty="0">
                <a:latin typeface="SFTI1200"/>
              </a:rPr>
              <a:t>переобученной </a:t>
            </a:r>
            <a:r>
              <a:rPr lang="ru-RU" dirty="0">
                <a:latin typeface="SFRM1200"/>
              </a:rPr>
              <a:t>– её качество на новых данных может быть существенно хуже качества на обучающей выборке. Действительно, при обучении мы требуем от модели лишь хорошего качества на обучающей выборке, и совершенно не очевидно, почему она должна при этом хорошо </a:t>
            </a:r>
            <a:r>
              <a:rPr lang="ru-RU" dirty="0">
                <a:latin typeface="SFTI1200"/>
              </a:rPr>
              <a:t>обобщать </a:t>
            </a:r>
            <a:r>
              <a:rPr lang="ru-RU" dirty="0">
                <a:latin typeface="SFRM1200"/>
              </a:rPr>
              <a:t>эти результаты на новые объекты.</a:t>
            </a:r>
            <a:endParaRPr lang="ru-RU" dirty="0"/>
          </a:p>
        </p:txBody>
      </p:sp>
      <p:pic>
        <p:nvPicPr>
          <p:cNvPr id="5" name="Рисунок 4">
            <a:extLst>
              <a:ext uri="{FF2B5EF4-FFF2-40B4-BE49-F238E27FC236}">
                <a16:creationId xmlns:a16="http://schemas.microsoft.com/office/drawing/2014/main" id="{7AABE76D-FAA9-412D-8C8C-86E2DE5B2F15}"/>
              </a:ext>
            </a:extLst>
          </p:cNvPr>
          <p:cNvPicPr>
            <a:picLocks noChangeAspect="1"/>
          </p:cNvPicPr>
          <p:nvPr/>
        </p:nvPicPr>
        <p:blipFill rotWithShape="1">
          <a:blip r:embed="rId2"/>
          <a:srcRect b="15806"/>
          <a:stretch/>
        </p:blipFill>
        <p:spPr>
          <a:xfrm>
            <a:off x="2210265" y="2387285"/>
            <a:ext cx="7478169" cy="3168126"/>
          </a:xfrm>
          <a:prstGeom prst="rect">
            <a:avLst/>
          </a:prstGeom>
        </p:spPr>
      </p:pic>
      <p:sp>
        <p:nvSpPr>
          <p:cNvPr id="10" name="Прямоугольник 9">
            <a:extLst>
              <a:ext uri="{FF2B5EF4-FFF2-40B4-BE49-F238E27FC236}">
                <a16:creationId xmlns:a16="http://schemas.microsoft.com/office/drawing/2014/main" id="{3015AA95-8F00-46F1-8AAE-7251F51A531F}"/>
              </a:ext>
            </a:extLst>
          </p:cNvPr>
          <p:cNvSpPr/>
          <p:nvPr/>
        </p:nvSpPr>
        <p:spPr>
          <a:xfrm>
            <a:off x="485954" y="5596187"/>
            <a:ext cx="11599653" cy="923330"/>
          </a:xfrm>
          <a:prstGeom prst="rect">
            <a:avLst/>
          </a:prstGeom>
        </p:spPr>
        <p:txBody>
          <a:bodyPr wrap="square">
            <a:spAutoFit/>
          </a:bodyPr>
          <a:lstStyle/>
          <a:p>
            <a:r>
              <a:rPr lang="ru-RU" dirty="0">
                <a:latin typeface="SFRM1200"/>
              </a:rPr>
              <a:t>Так, можно заметить, что у переобученной модели, полученной на третьем наборе признаков, получаются очень большие коэффициенты при признаках. Как правило, именно норма вектора коэффициентов используется как величина, которая штрафуется для контроля сложности модели. Такой подход называется </a:t>
            </a:r>
            <a:r>
              <a:rPr lang="ru-RU" dirty="0">
                <a:latin typeface="SFTI1200"/>
              </a:rPr>
              <a:t>регуляризацией</a:t>
            </a:r>
            <a:r>
              <a:rPr lang="ru-RU" dirty="0">
                <a:latin typeface="SFRM1200"/>
              </a:rPr>
              <a:t>.</a:t>
            </a:r>
            <a:endParaRPr lang="ru-RU" dirty="0"/>
          </a:p>
        </p:txBody>
      </p:sp>
    </p:spTree>
    <p:extLst>
      <p:ext uri="{BB962C8B-B14F-4D97-AF65-F5344CB8AC3E}">
        <p14:creationId xmlns:p14="http://schemas.microsoft.com/office/powerpoint/2010/main" val="325303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Регуляризация</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76ED06F6-65F4-4AC1-9C94-09BF9914212C}"/>
                  </a:ext>
                </a:extLst>
              </p:cNvPr>
              <p:cNvSpPr/>
              <p:nvPr/>
            </p:nvSpPr>
            <p:spPr>
              <a:xfrm>
                <a:off x="580844" y="909957"/>
                <a:ext cx="10737012" cy="923330"/>
              </a:xfrm>
              <a:prstGeom prst="rect">
                <a:avLst/>
              </a:prstGeom>
            </p:spPr>
            <p:txBody>
              <a:bodyPr wrap="square">
                <a:spAutoFit/>
              </a:bodyPr>
              <a:lstStyle/>
              <a:p>
                <a:r>
                  <a:rPr lang="ru-RU" dirty="0">
                    <a:latin typeface="SFRM1200"/>
                  </a:rPr>
                  <a:t>Как в целом понять, что модель переобучилась? Разбить выборку на обучающую и тестовую или использовать кросс-валидацию: обучать </a:t>
                </a:r>
                <a14:m>
                  <m:oMath xmlns:m="http://schemas.openxmlformats.org/officeDocument/2006/math">
                    <m:r>
                      <a:rPr lang="en-US" b="0" i="1" smtClean="0">
                        <a:latin typeface="Cambria Math" panose="02040503050406030204" pitchFamily="18" charset="0"/>
                      </a:rPr>
                      <m:t>𝑘</m:t>
                    </m:r>
                  </m:oMath>
                </a14:m>
                <a:r>
                  <a:rPr lang="en-US" dirty="0"/>
                  <a:t> </a:t>
                </a:r>
                <a:r>
                  <a:rPr lang="ru-RU" dirty="0"/>
                  <a:t>моделей на </a:t>
                </a:r>
                <a14:m>
                  <m:oMath xmlns:m="http://schemas.openxmlformats.org/officeDocument/2006/math">
                    <m:r>
                      <a:rPr lang="en-US" b="0" i="1" smtClean="0">
                        <a:latin typeface="Cambria Math" panose="02040503050406030204" pitchFamily="18" charset="0"/>
                      </a:rPr>
                      <m:t>𝑘</m:t>
                    </m:r>
                  </m:oMath>
                </a14:m>
                <a:r>
                  <a:rPr lang="en-US" dirty="0"/>
                  <a:t> </a:t>
                </a:r>
                <a:r>
                  <a:rPr lang="ru-RU" dirty="0"/>
                  <a:t>поднаборах данных с соответствующими тестовыми данными, результат усредняется.</a:t>
                </a:r>
              </a:p>
            </p:txBody>
          </p:sp>
        </mc:Choice>
        <mc:Fallback>
          <p:sp>
            <p:nvSpPr>
              <p:cNvPr id="3" name="Прямоугольник 2">
                <a:extLst>
                  <a:ext uri="{FF2B5EF4-FFF2-40B4-BE49-F238E27FC236}">
                    <a16:creationId xmlns:a16="http://schemas.microsoft.com/office/drawing/2014/main" id="{76ED06F6-65F4-4AC1-9C94-09BF9914212C}"/>
                  </a:ext>
                </a:extLst>
              </p:cNvPr>
              <p:cNvSpPr>
                <a:spLocks noRot="1" noChangeAspect="1" noMove="1" noResize="1" noEditPoints="1" noAdjustHandles="1" noChangeArrowheads="1" noChangeShapeType="1" noTextEdit="1"/>
              </p:cNvSpPr>
              <p:nvPr/>
            </p:nvSpPr>
            <p:spPr>
              <a:xfrm>
                <a:off x="580844" y="909957"/>
                <a:ext cx="10737012" cy="923330"/>
              </a:xfrm>
              <a:prstGeom prst="rect">
                <a:avLst/>
              </a:prstGeom>
              <a:blipFill>
                <a:blip r:embed="rId2"/>
                <a:stretch>
                  <a:fillRect l="-454" t="-3289" b="-921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4BD3C3ED-EEDD-45B0-89A8-88F707573364}"/>
                  </a:ext>
                </a:extLst>
              </p:cNvPr>
              <p:cNvSpPr/>
              <p:nvPr/>
            </p:nvSpPr>
            <p:spPr>
              <a:xfrm>
                <a:off x="580843" y="2100880"/>
                <a:ext cx="10737011" cy="1477328"/>
              </a:xfrm>
              <a:prstGeom prst="rect">
                <a:avLst/>
              </a:prstGeom>
            </p:spPr>
            <p:txBody>
              <a:bodyPr wrap="square">
                <a:spAutoFit/>
              </a:bodyPr>
              <a:lstStyle/>
              <a:p>
                <a:r>
                  <a:rPr lang="ru-RU" dirty="0">
                    <a:latin typeface="SFRM1200"/>
                  </a:rPr>
                  <a:t>При обучении на функцию потерь </a:t>
                </a:r>
                <a:r>
                  <a:rPr lang="en-US" dirty="0">
                    <a:latin typeface="SFRM1200"/>
                  </a:rPr>
                  <a:t>MSE</a:t>
                </a:r>
                <a:r>
                  <a:rPr lang="ru-RU" dirty="0">
                    <a:latin typeface="SFRM1200"/>
                  </a:rPr>
                  <a:t>, если матрица </a:t>
                </a:r>
                <a14:m>
                  <m:oMath xmlns:m="http://schemas.openxmlformats.org/officeDocument/2006/math">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𝑋</m:t>
                        </m:r>
                      </m:e>
                      <m:sup>
                        <m:r>
                          <a:rPr lang="en-US" b="0" i="1" dirty="0" smtClean="0">
                            <a:latin typeface="Cambria Math" panose="02040503050406030204" pitchFamily="18" charset="0"/>
                          </a:rPr>
                          <m:t>𝑇</m:t>
                        </m:r>
                      </m:sup>
                    </m:sSup>
                    <m:r>
                      <a:rPr lang="ru-RU" i="1" dirty="0">
                        <a:latin typeface="Cambria Math" panose="02040503050406030204" pitchFamily="18" charset="0"/>
                      </a:rPr>
                      <m:t>𝑋</m:t>
                    </m:r>
                  </m:oMath>
                </a14:m>
                <a:r>
                  <a:rPr lang="ru-RU" dirty="0">
                    <a:latin typeface="CMMI12"/>
                  </a:rPr>
                  <a:t> </a:t>
                </a:r>
                <a:r>
                  <a:rPr lang="ru-RU" dirty="0">
                    <a:latin typeface="SFRM1200"/>
                  </a:rPr>
                  <a:t>не является обратимой, то с оптимизацией среднеквадратичной ошибки могут возникнуть некоторые трудности. Действительно, в ряде случаев (признаков больше чем объектов, коррелирующие признаки) оптимизационная задача </a:t>
                </a:r>
                <a14:m>
                  <m:oMath xmlns:m="http://schemas.openxmlformats.org/officeDocument/2006/math">
                    <m:r>
                      <a:rPr lang="ru-RU" i="1" dirty="0" smtClean="0">
                        <a:latin typeface="Cambria Math" panose="02040503050406030204" pitchFamily="18" charset="0"/>
                      </a:rPr>
                      <m:t>𝑄</m:t>
                    </m:r>
                    <m:r>
                      <a:rPr lang="ru-RU" i="1" dirty="0" smtClean="0">
                        <a:latin typeface="Cambria Math" panose="02040503050406030204" pitchFamily="18" charset="0"/>
                      </a:rPr>
                      <m:t>(</m:t>
                    </m:r>
                    <m:r>
                      <a:rPr lang="ru-RU" b="0" i="1" dirty="0" smtClean="0">
                        <a:latin typeface="Cambria Math" panose="02040503050406030204" pitchFamily="18" charset="0"/>
                      </a:rPr>
                      <m:t>𝜔</m:t>
                    </m:r>
                    <m:r>
                      <a:rPr lang="ru-RU" i="1" dirty="0" smtClean="0">
                        <a:latin typeface="Cambria Math" panose="02040503050406030204" pitchFamily="18" charset="0"/>
                      </a:rPr>
                      <m:t>→</m:t>
                    </m:r>
                    <m:r>
                      <m:rPr>
                        <m:sty m:val="p"/>
                      </m:rPr>
                      <a:rPr lang="ru-RU" i="1" dirty="0" err="1">
                        <a:latin typeface="Cambria Math" panose="02040503050406030204" pitchFamily="18" charset="0"/>
                      </a:rPr>
                      <m:t>min</m:t>
                    </m:r>
                    <m:r>
                      <a:rPr lang="ru-RU" i="1" dirty="0">
                        <a:latin typeface="Cambria Math" panose="02040503050406030204" pitchFamily="18" charset="0"/>
                      </a:rPr>
                      <m:t>⁡</m:t>
                    </m:r>
                  </m:oMath>
                </a14:m>
                <a:r>
                  <a:rPr lang="ru-RU" dirty="0">
                    <a:latin typeface="SFRM1200"/>
                  </a:rPr>
                  <a:t>может иметь бесконечное число решений, большинство которых являются переобученными и плохо работают на тестовых данных</a:t>
                </a:r>
                <a:r>
                  <a:rPr lang="en-US" dirty="0">
                    <a:latin typeface="SFRM1200"/>
                  </a:rPr>
                  <a:t>. </a:t>
                </a:r>
                <a:r>
                  <a:rPr lang="ru-RU" dirty="0" err="1">
                    <a:latin typeface="SFRM1200"/>
                  </a:rPr>
                  <a:t>Регуляризатор</a:t>
                </a:r>
                <a:r>
                  <a:rPr lang="ru-RU" dirty="0">
                    <a:latin typeface="SFRM1200"/>
                  </a:rPr>
                  <a:t> штрафует за слишком большую норму весов:</a:t>
                </a:r>
                <a:endParaRPr lang="ru-RU" dirty="0"/>
              </a:p>
            </p:txBody>
          </p:sp>
        </mc:Choice>
        <mc:Fallback>
          <p:sp>
            <p:nvSpPr>
              <p:cNvPr id="4" name="Прямоугольник 3">
                <a:extLst>
                  <a:ext uri="{FF2B5EF4-FFF2-40B4-BE49-F238E27FC236}">
                    <a16:creationId xmlns:a16="http://schemas.microsoft.com/office/drawing/2014/main" id="{4BD3C3ED-EEDD-45B0-89A8-88F707573364}"/>
                  </a:ext>
                </a:extLst>
              </p:cNvPr>
              <p:cNvSpPr>
                <a:spLocks noRot="1" noChangeAspect="1" noMove="1" noResize="1" noEditPoints="1" noAdjustHandles="1" noChangeArrowheads="1" noChangeShapeType="1" noTextEdit="1"/>
              </p:cNvSpPr>
              <p:nvPr/>
            </p:nvSpPr>
            <p:spPr>
              <a:xfrm>
                <a:off x="580843" y="2100880"/>
                <a:ext cx="10737011" cy="1477328"/>
              </a:xfrm>
              <a:prstGeom prst="rect">
                <a:avLst/>
              </a:prstGeom>
              <a:blipFill>
                <a:blip r:embed="rId3"/>
                <a:stretch>
                  <a:fillRect l="-454" t="-2479" r="-227" b="-5785"/>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2FB6EEB8-A6DD-43AD-99AF-A804E0D498A7}"/>
              </a:ext>
            </a:extLst>
          </p:cNvPr>
          <p:cNvPicPr>
            <a:picLocks noChangeAspect="1"/>
          </p:cNvPicPr>
          <p:nvPr/>
        </p:nvPicPr>
        <p:blipFill>
          <a:blip r:embed="rId4"/>
          <a:stretch>
            <a:fillRect/>
          </a:stretch>
        </p:blipFill>
        <p:spPr>
          <a:xfrm>
            <a:off x="2514100" y="3613794"/>
            <a:ext cx="7163800" cy="2562583"/>
          </a:xfrm>
          <a:prstGeom prst="rect">
            <a:avLst/>
          </a:prstGeom>
        </p:spPr>
      </p:pic>
      <mc:AlternateContent xmlns:mc="http://schemas.openxmlformats.org/markup-compatibility/2006">
        <mc:Choice xmlns:a14="http://schemas.microsoft.com/office/drawing/2010/main" Requires="a14">
          <p:sp>
            <p:nvSpPr>
              <p:cNvPr id="7" name="Прямоугольник 6">
                <a:extLst>
                  <a:ext uri="{FF2B5EF4-FFF2-40B4-BE49-F238E27FC236}">
                    <a16:creationId xmlns:a16="http://schemas.microsoft.com/office/drawing/2014/main" id="{6977C35A-9793-4FFB-9B41-0922A1560711}"/>
                  </a:ext>
                </a:extLst>
              </p:cNvPr>
              <p:cNvSpPr/>
              <p:nvPr/>
            </p:nvSpPr>
            <p:spPr>
              <a:xfrm>
                <a:off x="815438" y="6176377"/>
                <a:ext cx="7085466" cy="369332"/>
              </a:xfrm>
              <a:prstGeom prst="rect">
                <a:avLst/>
              </a:prstGeom>
            </p:spPr>
            <p:txBody>
              <a:bodyPr wrap="none">
                <a:spAutoFit/>
              </a:bodyPr>
              <a:lstStyle/>
              <a:p>
                <a14:m>
                  <m:oMath xmlns:m="http://schemas.openxmlformats.org/officeDocument/2006/math">
                    <m:r>
                      <a:rPr lang="ru-RU" b="0" i="1" smtClean="0">
                        <a:latin typeface="Cambria Math" panose="02040503050406030204" pitchFamily="18" charset="0"/>
                      </a:rPr>
                      <m:t>𝛼</m:t>
                    </m:r>
                  </m:oMath>
                </a14:m>
                <a:r>
                  <a:rPr lang="en-US" dirty="0">
                    <a:latin typeface="SFRM1200"/>
                  </a:rPr>
                  <a:t> – </a:t>
                </a:r>
                <a:r>
                  <a:rPr lang="ru-RU" dirty="0">
                    <a:latin typeface="SFRM1200"/>
                  </a:rPr>
                  <a:t>параметр регуляризации. Тогда решение </a:t>
                </a:r>
                <a:r>
                  <a:rPr lang="en-US" dirty="0">
                    <a:latin typeface="SFRM1200"/>
                  </a:rPr>
                  <a:t>MSE </a:t>
                </a:r>
                <a:r>
                  <a:rPr lang="ru-RU" dirty="0">
                    <a:latin typeface="SFRM1200"/>
                  </a:rPr>
                  <a:t>будет выглядеть как:</a:t>
                </a:r>
                <a:endParaRPr lang="ru-RU" dirty="0"/>
              </a:p>
            </p:txBody>
          </p:sp>
        </mc:Choice>
        <mc:Fallback>
          <p:sp>
            <p:nvSpPr>
              <p:cNvPr id="7" name="Прямоугольник 6">
                <a:extLst>
                  <a:ext uri="{FF2B5EF4-FFF2-40B4-BE49-F238E27FC236}">
                    <a16:creationId xmlns:a16="http://schemas.microsoft.com/office/drawing/2014/main" id="{6977C35A-9793-4FFB-9B41-0922A1560711}"/>
                  </a:ext>
                </a:extLst>
              </p:cNvPr>
              <p:cNvSpPr>
                <a:spLocks noRot="1" noChangeAspect="1" noMove="1" noResize="1" noEditPoints="1" noAdjustHandles="1" noChangeArrowheads="1" noChangeShapeType="1" noTextEdit="1"/>
              </p:cNvSpPr>
              <p:nvPr/>
            </p:nvSpPr>
            <p:spPr>
              <a:xfrm>
                <a:off x="815438" y="6176377"/>
                <a:ext cx="7085466" cy="369332"/>
              </a:xfrm>
              <a:prstGeom prst="rect">
                <a:avLst/>
              </a:prstGeom>
              <a:blipFill>
                <a:blip r:embed="rId5"/>
                <a:stretch>
                  <a:fillRect t="-8197" r="-688" b="-24590"/>
                </a:stretch>
              </a:blipFill>
            </p:spPr>
            <p:txBody>
              <a:bodyPr/>
              <a:lstStyle/>
              <a:p>
                <a:r>
                  <a:rPr lang="ru-RU">
                    <a:noFill/>
                  </a:rPr>
                  <a:t> </a:t>
                </a:r>
              </a:p>
            </p:txBody>
          </p:sp>
        </mc:Fallback>
      </mc:AlternateContent>
      <p:pic>
        <p:nvPicPr>
          <p:cNvPr id="8" name="Рисунок 7">
            <a:extLst>
              <a:ext uri="{FF2B5EF4-FFF2-40B4-BE49-F238E27FC236}">
                <a16:creationId xmlns:a16="http://schemas.microsoft.com/office/drawing/2014/main" id="{6E3B3675-2604-42F0-9C05-F1EB6DBDB281}"/>
              </a:ext>
            </a:extLst>
          </p:cNvPr>
          <p:cNvPicPr>
            <a:picLocks noChangeAspect="1"/>
          </p:cNvPicPr>
          <p:nvPr/>
        </p:nvPicPr>
        <p:blipFill>
          <a:blip r:embed="rId6"/>
          <a:stretch>
            <a:fillRect/>
          </a:stretch>
        </p:blipFill>
        <p:spPr>
          <a:xfrm>
            <a:off x="8180143" y="6094744"/>
            <a:ext cx="2838846" cy="390580"/>
          </a:xfrm>
          <a:prstGeom prst="rect">
            <a:avLst/>
          </a:prstGeom>
        </p:spPr>
      </p:pic>
    </p:spTree>
    <p:extLst>
      <p:ext uri="{BB962C8B-B14F-4D97-AF65-F5344CB8AC3E}">
        <p14:creationId xmlns:p14="http://schemas.microsoft.com/office/powerpoint/2010/main" val="34431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Классификация линейной моделью</a:t>
            </a:r>
          </a:p>
        </p:txBody>
      </p:sp>
      <p:pic>
        <p:nvPicPr>
          <p:cNvPr id="9" name="Рисунок 8">
            <a:extLst>
              <a:ext uri="{FF2B5EF4-FFF2-40B4-BE49-F238E27FC236}">
                <a16:creationId xmlns:a16="http://schemas.microsoft.com/office/drawing/2014/main" id="{0B02F1AF-5E9A-4579-AA98-6D109936C930}"/>
              </a:ext>
            </a:extLst>
          </p:cNvPr>
          <p:cNvPicPr>
            <a:picLocks noChangeAspect="1"/>
          </p:cNvPicPr>
          <p:nvPr/>
        </p:nvPicPr>
        <p:blipFill>
          <a:blip r:embed="rId2"/>
          <a:stretch>
            <a:fillRect/>
          </a:stretch>
        </p:blipFill>
        <p:spPr>
          <a:xfrm>
            <a:off x="3789047" y="2165089"/>
            <a:ext cx="4096322" cy="733527"/>
          </a:xfrm>
          <a:prstGeom prst="rect">
            <a:avLst/>
          </a:prstGeom>
        </p:spPr>
      </p:pic>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625DB86D-8D23-405D-94C8-EB56D841CD49}"/>
                  </a:ext>
                </a:extLst>
              </p:cNvPr>
              <p:cNvSpPr/>
              <p:nvPr/>
            </p:nvSpPr>
            <p:spPr>
              <a:xfrm>
                <a:off x="511834" y="784002"/>
                <a:ext cx="11090694" cy="1205266"/>
              </a:xfrm>
              <a:prstGeom prst="rect">
                <a:avLst/>
              </a:prstGeom>
            </p:spPr>
            <p:txBody>
              <a:bodyPr wrap="square">
                <a:spAutoFit/>
              </a:bodyPr>
              <a:lstStyle/>
              <a:p>
                <a:r>
                  <a:rPr lang="ru-RU" dirty="0">
                    <a:latin typeface="SFRM1200"/>
                  </a:rPr>
                  <a:t>Рассмотрим бинарную классификацию. Пусть </a:t>
                </a:r>
                <a14:m>
                  <m:oMath xmlns:m="http://schemas.openxmlformats.org/officeDocument/2006/math">
                    <m:r>
                      <a:rPr lang="ru-RU" i="1" dirty="0" smtClean="0">
                        <a:latin typeface="Cambria Math" panose="02040503050406030204" pitchFamily="18" charset="0"/>
                      </a:rPr>
                      <m:t>𝑋</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𝑅</m:t>
                        </m:r>
                      </m:e>
                      <m:sup>
                        <m:r>
                          <a:rPr lang="en-US" b="0" i="1" dirty="0" smtClean="0">
                            <a:latin typeface="Cambria Math" panose="02040503050406030204" pitchFamily="18" charset="0"/>
                          </a:rPr>
                          <m:t>𝑑</m:t>
                        </m:r>
                      </m:sup>
                    </m:sSup>
                  </m:oMath>
                </a14:m>
                <a:r>
                  <a:rPr lang="ru-RU" sz="1050" b="0" i="0" u="none" strike="noStrike" baseline="0" dirty="0">
                    <a:latin typeface="CMMI8"/>
                  </a:rPr>
                  <a:t> </a:t>
                </a:r>
                <a:r>
                  <a:rPr lang="en-US" dirty="0">
                    <a:latin typeface="SFRM1200"/>
                  </a:rPr>
                  <a:t>– </a:t>
                </a:r>
                <a:r>
                  <a:rPr lang="ru-RU" dirty="0">
                    <a:latin typeface="SFRM1200"/>
                  </a:rPr>
                  <a:t>пространство объектов, </a:t>
                </a:r>
                <a14:m>
                  <m:oMath xmlns:m="http://schemas.openxmlformats.org/officeDocument/2006/math">
                    <m:r>
                      <a:rPr lang="ru-RU" i="1" dirty="0" smtClean="0">
                        <a:latin typeface="Cambria Math" panose="02040503050406030204" pitchFamily="18" charset="0"/>
                      </a:rPr>
                      <m:t>𝑌</m:t>
                    </m:r>
                    <m:r>
                      <a:rPr lang="ru-RU" i="1" dirty="0" smtClean="0">
                        <a:latin typeface="Cambria Math" panose="02040503050406030204" pitchFamily="18" charset="0"/>
                      </a:rPr>
                      <m:t> = {−1,+1}</m:t>
                    </m:r>
                  </m:oMath>
                </a14:m>
                <a:r>
                  <a:rPr lang="en-US" dirty="0">
                    <a:latin typeface="SFRM1200"/>
                  </a:rPr>
                  <a:t> –  </a:t>
                </a:r>
                <a:r>
                  <a:rPr lang="ru-RU" dirty="0">
                    <a:latin typeface="SFRM1200"/>
                  </a:rPr>
                  <a:t>множество допустимых ответов, </a:t>
                </a:r>
                <a14:m>
                  <m:oMath xmlns:m="http://schemas.openxmlformats.org/officeDocument/2006/math">
                    <m:r>
                      <a:rPr lang="ru-RU" i="1" dirty="0" smtClean="0">
                        <a:latin typeface="Cambria Math" panose="02040503050406030204" pitchFamily="18" charset="0"/>
                      </a:rPr>
                      <m:t>𝑋</m:t>
                    </m:r>
                    <m:r>
                      <a:rPr lang="ru-RU"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ru-RU" i="1" dirty="0" err="1">
                            <a:latin typeface="Cambria Math" panose="02040503050406030204" pitchFamily="18" charset="0"/>
                          </a:rPr>
                          <m:t>𝑥</m:t>
                        </m:r>
                      </m:e>
                      <m:sub>
                        <m:r>
                          <a:rPr lang="en-US" b="0" i="1" dirty="0" smtClean="0">
                            <a:latin typeface="Cambria Math" panose="02040503050406030204" pitchFamily="18" charset="0"/>
                          </a:rPr>
                          <m:t>𝑖</m:t>
                        </m:r>
                      </m:sub>
                    </m:sSub>
                    <m:r>
                      <a:rPr lang="ru-RU" i="1" dirty="0">
                        <a:latin typeface="Cambria Math" panose="02040503050406030204" pitchFamily="18" charset="0"/>
                      </a:rPr>
                      <m:t>, </m:t>
                    </m:r>
                    <m:sSub>
                      <m:sSubPr>
                        <m:ctrlPr>
                          <a:rPr lang="en-US" b="0" i="1" dirty="0" smtClean="0">
                            <a:latin typeface="Cambria Math" panose="02040503050406030204" pitchFamily="18" charset="0"/>
                          </a:rPr>
                        </m:ctrlPr>
                      </m:sSubPr>
                      <m:e>
                        <m:r>
                          <a:rPr lang="ru-RU" i="1" dirty="0" err="1">
                            <a:latin typeface="Cambria Math" panose="02040503050406030204" pitchFamily="18" charset="0"/>
                          </a:rPr>
                          <m:t>𝑦</m:t>
                        </m:r>
                      </m:e>
                      <m:sub>
                        <m:r>
                          <a:rPr lang="en-US" b="0" i="1" dirty="0" smtClean="0">
                            <a:latin typeface="Cambria Math" panose="02040503050406030204" pitchFamily="18" charset="0"/>
                          </a:rPr>
                          <m:t>𝑖</m:t>
                        </m:r>
                      </m:sub>
                    </m:sSub>
                    <m:r>
                      <a:rPr lang="ru-RU" i="1" dirty="0" smtClean="0">
                        <a:latin typeface="Cambria Math" panose="02040503050406030204" pitchFamily="18" charset="0"/>
                      </a:rPr>
                      <m:t>)</m:t>
                    </m:r>
                    <m:r>
                      <a:rPr lang="en-US" i="1" dirty="0" smtClean="0">
                        <a:latin typeface="Cambria Math" panose="02040503050406030204" pitchFamily="18" charset="0"/>
                      </a:rPr>
                      <m:t>}</m:t>
                    </m:r>
                  </m:oMath>
                </a14:m>
                <a:r>
                  <a:rPr lang="en-US" sz="1050" dirty="0">
                    <a:latin typeface="CMMI8"/>
                  </a:rPr>
                  <a:t> </a:t>
                </a:r>
                <a:r>
                  <a:rPr lang="en-US" dirty="0">
                    <a:latin typeface="SFRM1200"/>
                  </a:rPr>
                  <a:t>– </a:t>
                </a:r>
                <a:r>
                  <a:rPr lang="ru-RU" dirty="0">
                    <a:latin typeface="SFRM1200"/>
                  </a:rPr>
                  <a:t>обучающая выборка. </a:t>
                </a:r>
                <a:endParaRPr lang="en-US" dirty="0">
                  <a:latin typeface="SFRM1200"/>
                </a:endParaRPr>
              </a:p>
              <a:p>
                <a:endParaRPr lang="ru-RU" dirty="0">
                  <a:latin typeface="SFRM1200"/>
                </a:endParaRPr>
              </a:p>
              <a:p>
                <a:r>
                  <a:rPr lang="ru-RU" dirty="0">
                    <a:latin typeface="SFTI1200"/>
                  </a:rPr>
                  <a:t>Линейная модель классификации </a:t>
                </a:r>
                <a:r>
                  <a:rPr lang="ru-RU" dirty="0">
                    <a:latin typeface="SFRM1200"/>
                  </a:rPr>
                  <a:t>определяется следующим образом:</a:t>
                </a:r>
                <a:endParaRPr lang="ru-RU" dirty="0"/>
              </a:p>
            </p:txBody>
          </p:sp>
        </mc:Choice>
        <mc:Fallback>
          <p:sp>
            <p:nvSpPr>
              <p:cNvPr id="5" name="Прямоугольник 4">
                <a:extLst>
                  <a:ext uri="{FF2B5EF4-FFF2-40B4-BE49-F238E27FC236}">
                    <a16:creationId xmlns:a16="http://schemas.microsoft.com/office/drawing/2014/main" id="{625DB86D-8D23-405D-94C8-EB56D841CD49}"/>
                  </a:ext>
                </a:extLst>
              </p:cNvPr>
              <p:cNvSpPr>
                <a:spLocks noRot="1" noChangeAspect="1" noMove="1" noResize="1" noEditPoints="1" noAdjustHandles="1" noChangeArrowheads="1" noChangeShapeType="1" noTextEdit="1"/>
              </p:cNvSpPr>
              <p:nvPr/>
            </p:nvSpPr>
            <p:spPr>
              <a:xfrm>
                <a:off x="511834" y="784002"/>
                <a:ext cx="11090694" cy="1205266"/>
              </a:xfrm>
              <a:prstGeom prst="rect">
                <a:avLst/>
              </a:prstGeom>
              <a:blipFill>
                <a:blip r:embed="rId3"/>
                <a:stretch>
                  <a:fillRect l="-495" t="-2538" b="-761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Прямоугольник 9">
                <a:extLst>
                  <a:ext uri="{FF2B5EF4-FFF2-40B4-BE49-F238E27FC236}">
                    <a16:creationId xmlns:a16="http://schemas.microsoft.com/office/drawing/2014/main" id="{75CFC37B-262F-4F03-8FE3-029553C4F963}"/>
                  </a:ext>
                </a:extLst>
              </p:cNvPr>
              <p:cNvSpPr/>
              <p:nvPr/>
            </p:nvSpPr>
            <p:spPr>
              <a:xfrm>
                <a:off x="511834" y="3074437"/>
                <a:ext cx="5124864" cy="374270"/>
              </a:xfrm>
              <a:prstGeom prst="rect">
                <a:avLst/>
              </a:prstGeom>
            </p:spPr>
            <p:txBody>
              <a:bodyPr wrap="none">
                <a:spAutoFit/>
              </a:bodyPr>
              <a:lstStyle/>
              <a:p>
                <a:r>
                  <a:rPr lang="ru-RU" dirty="0">
                    <a:latin typeface="SFRM1200"/>
                  </a:rPr>
                  <a:t>где </a:t>
                </a:r>
                <a14:m>
                  <m:oMath xmlns:m="http://schemas.openxmlformats.org/officeDocument/2006/math">
                    <m:r>
                      <a:rPr lang="en-GB" i="1" dirty="0" smtClean="0">
                        <a:latin typeface="Cambria Math" panose="02040503050406030204" pitchFamily="18" charset="0"/>
                      </a:rPr>
                      <m:t> </m:t>
                    </m:r>
                    <m:r>
                      <a:rPr lang="en-US" b="0" i="1" dirty="0" smtClean="0">
                        <a:latin typeface="Cambria Math" panose="02040503050406030204" pitchFamily="18" charset="0"/>
                      </a:rPr>
                      <m:t>𝜔</m:t>
                    </m:r>
                    <m:r>
                      <a:rPr lang="en-GB"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𝑅</m:t>
                        </m:r>
                      </m:e>
                      <m:sup>
                        <m:r>
                          <a:rPr lang="en-US" b="0" i="1" dirty="0" smtClean="0">
                            <a:latin typeface="Cambria Math" panose="02040503050406030204" pitchFamily="18" charset="0"/>
                          </a:rPr>
                          <m:t>𝑑</m:t>
                        </m:r>
                      </m:sup>
                    </m:sSup>
                  </m:oMath>
                </a14:m>
                <a:r>
                  <a:rPr lang="en-GB" sz="1050" b="0" i="0" u="none" strike="noStrike" baseline="0" dirty="0">
                    <a:latin typeface="CMMI8"/>
                  </a:rPr>
                  <a:t> </a:t>
                </a:r>
                <a:r>
                  <a:rPr lang="en-US" dirty="0">
                    <a:latin typeface="SFRM1200"/>
                  </a:rPr>
                  <a:t>–  </a:t>
                </a:r>
                <a:r>
                  <a:rPr lang="ru-RU" dirty="0">
                    <a:latin typeface="SFRM1200"/>
                  </a:rPr>
                  <a:t>вектор весов,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0</m:t>
                        </m:r>
                      </m:sub>
                    </m:sSub>
                    <m:r>
                      <a:rPr lang="en-GB" sz="1050" b="0" i="1" u="none" strike="noStrike" baseline="0" dirty="0" smtClean="0">
                        <a:latin typeface="Cambria Math" panose="02040503050406030204" pitchFamily="18" charset="0"/>
                      </a:rPr>
                      <m:t> </m:t>
                    </m:r>
                    <m:r>
                      <a:rPr lang="en-GB" i="1" dirty="0">
                        <a:latin typeface="Cambria Math" panose="02040503050406030204" pitchFamily="18" charset="0"/>
                      </a:rPr>
                      <m:t>∈ </m:t>
                    </m:r>
                    <m:r>
                      <a:rPr lang="en-GB" i="1" dirty="0">
                        <a:latin typeface="Cambria Math" panose="02040503050406030204" pitchFamily="18" charset="0"/>
                      </a:rPr>
                      <m:t>𝑅</m:t>
                    </m:r>
                    <m:r>
                      <a:rPr lang="en-GB" i="1" dirty="0">
                        <a:latin typeface="Cambria Math" panose="02040503050406030204" pitchFamily="18" charset="0"/>
                      </a:rPr>
                      <m:t> </m:t>
                    </m:r>
                    <m:r>
                      <m:rPr>
                        <m:nor/>
                      </m:rPr>
                      <a:rPr lang="en-US" dirty="0" smtClean="0">
                        <a:latin typeface="SFRM1200"/>
                      </a:rPr>
                      <m:t>– </m:t>
                    </m:r>
                  </m:oMath>
                </a14:m>
                <a:r>
                  <a:rPr lang="ru-RU" dirty="0">
                    <a:latin typeface="SFRM1200"/>
                  </a:rPr>
                  <a:t>сдвиг (</a:t>
                </a:r>
                <a:r>
                  <a:rPr lang="en-GB" dirty="0">
                    <a:latin typeface="SFRM1200"/>
                  </a:rPr>
                  <a:t>bias).</a:t>
                </a:r>
                <a:endParaRPr lang="ru-RU" dirty="0"/>
              </a:p>
            </p:txBody>
          </p:sp>
        </mc:Choice>
        <mc:Fallback>
          <p:sp>
            <p:nvSpPr>
              <p:cNvPr id="10" name="Прямоугольник 9">
                <a:extLst>
                  <a:ext uri="{FF2B5EF4-FFF2-40B4-BE49-F238E27FC236}">
                    <a16:creationId xmlns:a16="http://schemas.microsoft.com/office/drawing/2014/main" id="{75CFC37B-262F-4F03-8FE3-029553C4F963}"/>
                  </a:ext>
                </a:extLst>
              </p:cNvPr>
              <p:cNvSpPr>
                <a:spLocks noRot="1" noChangeAspect="1" noMove="1" noResize="1" noEditPoints="1" noAdjustHandles="1" noChangeArrowheads="1" noChangeShapeType="1" noTextEdit="1"/>
              </p:cNvSpPr>
              <p:nvPr/>
            </p:nvSpPr>
            <p:spPr>
              <a:xfrm>
                <a:off x="511834" y="3074437"/>
                <a:ext cx="5124864" cy="374270"/>
              </a:xfrm>
              <a:prstGeom prst="rect">
                <a:avLst/>
              </a:prstGeom>
              <a:blipFill>
                <a:blip r:embed="rId4"/>
                <a:stretch>
                  <a:fillRect l="-1070" t="-6452" r="-238" b="-2419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7CDA09DD-5B70-407E-8F97-EC1A61DAF838}"/>
                  </a:ext>
                </a:extLst>
              </p:cNvPr>
              <p:cNvSpPr/>
              <p:nvPr/>
            </p:nvSpPr>
            <p:spPr>
              <a:xfrm>
                <a:off x="451448" y="3624528"/>
                <a:ext cx="10944045" cy="1754326"/>
              </a:xfrm>
              <a:prstGeom prst="rect">
                <a:avLst/>
              </a:prstGeom>
            </p:spPr>
            <p:txBody>
              <a:bodyPr wrap="square">
                <a:spAutoFit/>
              </a:bodyPr>
              <a:lstStyle/>
              <a:p>
                <a:r>
                  <a:rPr lang="ru-RU" dirty="0">
                    <a:latin typeface="SFRM1200"/>
                  </a:rPr>
                  <a:t>Геометрически линейный классификатор соответствует гиперплоскости с вектором нормали </a:t>
                </a:r>
                <a14:m>
                  <m:oMath xmlns:m="http://schemas.openxmlformats.org/officeDocument/2006/math">
                    <m:r>
                      <a:rPr lang="en-US" b="0" i="1" smtClean="0">
                        <a:latin typeface="Cambria Math" panose="02040503050406030204" pitchFamily="18" charset="0"/>
                      </a:rPr>
                      <m:t>𝜔</m:t>
                    </m:r>
                  </m:oMath>
                </a14:m>
                <a:r>
                  <a:rPr lang="ru-RU" dirty="0">
                    <a:latin typeface="SFRM1200"/>
                  </a:rPr>
                  <a:t>. Величина скалярного произведения</a:t>
                </a:r>
                <a:r>
                  <a:rPr lang="en-US" dirty="0">
                    <a:latin typeface="SFRM1200"/>
                  </a:rPr>
                  <a:t> </a:t>
                </a: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&gt;</m:t>
                    </m:r>
                    <m:r>
                      <a:rPr lang="en-US" b="0" i="0" smtClean="0">
                        <a:latin typeface="Cambria Math" panose="02040503050406030204" pitchFamily="18" charset="0"/>
                      </a:rPr>
                      <m:t> </m:t>
                    </m:r>
                  </m:oMath>
                </a14:m>
                <a:r>
                  <a:rPr lang="ru-RU" dirty="0">
                    <a:latin typeface="SFRM1200"/>
                  </a:rPr>
                  <a:t>пропорциональна расстоянию от гиперплоскости до точки </a:t>
                </a:r>
                <a14:m>
                  <m:oMath xmlns:m="http://schemas.openxmlformats.org/officeDocument/2006/math">
                    <m:r>
                      <a:rPr lang="ru-RU" i="1" dirty="0" smtClean="0">
                        <a:latin typeface="Cambria Math" panose="02040503050406030204" pitchFamily="18" charset="0"/>
                      </a:rPr>
                      <m:t>𝑥</m:t>
                    </m:r>
                  </m:oMath>
                </a14:m>
                <a:r>
                  <a:rPr lang="ru-RU" dirty="0">
                    <a:latin typeface="SFRM1200"/>
                  </a:rPr>
                  <a:t>, а его знак показывает, с какой стороны от</a:t>
                </a:r>
                <a:r>
                  <a:rPr lang="en-US" dirty="0">
                    <a:latin typeface="SFRM1200"/>
                  </a:rPr>
                  <a:t> </a:t>
                </a:r>
                <a:r>
                  <a:rPr lang="ru-RU" dirty="0">
                    <a:latin typeface="SFRM1200"/>
                  </a:rPr>
                  <a:t>гиперплоскости находится данная точка. Таким образом, линейный классификатор</a:t>
                </a:r>
                <a:r>
                  <a:rPr lang="en-US" dirty="0">
                    <a:latin typeface="SFRM1200"/>
                  </a:rPr>
                  <a:t> </a:t>
                </a:r>
                <a:r>
                  <a:rPr lang="ru-RU" dirty="0">
                    <a:latin typeface="SFRM1200"/>
                  </a:rPr>
                  <a:t>разделяет пространство на две части с помощью гиперплоскости, и при этом одно</a:t>
                </a:r>
              </a:p>
              <a:p>
                <a:r>
                  <a:rPr lang="ru-RU" dirty="0">
                    <a:latin typeface="SFRM1200"/>
                  </a:rPr>
                  <a:t>полупространство относит к положительному классу, а другое  к отрицательному.</a:t>
                </a:r>
                <a:endParaRPr lang="en-US" dirty="0">
                  <a:latin typeface="SFRM1200"/>
                </a:endParaRPr>
              </a:p>
              <a:p>
                <a:r>
                  <a:rPr lang="ru-RU" dirty="0">
                    <a:latin typeface="SFRM1200"/>
                  </a:rPr>
                  <a:t>Решение задачи оптимизации – сведение к минимуму доли неправильных ответов.</a:t>
                </a:r>
                <a:endParaRPr lang="ru-RU" dirty="0"/>
              </a:p>
            </p:txBody>
          </p:sp>
        </mc:Choice>
        <mc:Fallback>
          <p:sp>
            <p:nvSpPr>
              <p:cNvPr id="11" name="Прямоугольник 10">
                <a:extLst>
                  <a:ext uri="{FF2B5EF4-FFF2-40B4-BE49-F238E27FC236}">
                    <a16:creationId xmlns:a16="http://schemas.microsoft.com/office/drawing/2014/main" id="{7CDA09DD-5B70-407E-8F97-EC1A61DAF838}"/>
                  </a:ext>
                </a:extLst>
              </p:cNvPr>
              <p:cNvSpPr>
                <a:spLocks noRot="1" noChangeAspect="1" noMove="1" noResize="1" noEditPoints="1" noAdjustHandles="1" noChangeArrowheads="1" noChangeShapeType="1" noTextEdit="1"/>
              </p:cNvSpPr>
              <p:nvPr/>
            </p:nvSpPr>
            <p:spPr>
              <a:xfrm>
                <a:off x="451448" y="3624528"/>
                <a:ext cx="10944045" cy="1754326"/>
              </a:xfrm>
              <a:prstGeom prst="rect">
                <a:avLst/>
              </a:prstGeom>
              <a:blipFill>
                <a:blip r:embed="rId5"/>
                <a:stretch>
                  <a:fillRect l="-446" t="-2091" b="-4878"/>
                </a:stretch>
              </a:blipFill>
            </p:spPr>
            <p:txBody>
              <a:bodyPr/>
              <a:lstStyle/>
              <a:p>
                <a:r>
                  <a:rPr lang="ru-RU">
                    <a:noFill/>
                  </a:rPr>
                  <a:t> </a:t>
                </a:r>
              </a:p>
            </p:txBody>
          </p:sp>
        </mc:Fallback>
      </mc:AlternateContent>
      <p:pic>
        <p:nvPicPr>
          <p:cNvPr id="12" name="Рисунок 11">
            <a:extLst>
              <a:ext uri="{FF2B5EF4-FFF2-40B4-BE49-F238E27FC236}">
                <a16:creationId xmlns:a16="http://schemas.microsoft.com/office/drawing/2014/main" id="{4222DB27-F6A0-40AD-A3F6-47F5FBC42E57}"/>
              </a:ext>
            </a:extLst>
          </p:cNvPr>
          <p:cNvPicPr>
            <a:picLocks noChangeAspect="1"/>
          </p:cNvPicPr>
          <p:nvPr/>
        </p:nvPicPr>
        <p:blipFill>
          <a:blip r:embed="rId6"/>
          <a:stretch>
            <a:fillRect/>
          </a:stretch>
        </p:blipFill>
        <p:spPr>
          <a:xfrm>
            <a:off x="2724707" y="5427662"/>
            <a:ext cx="4896533" cy="800212"/>
          </a:xfrm>
          <a:prstGeom prst="rect">
            <a:avLst/>
          </a:prstGeom>
        </p:spPr>
      </p:pic>
    </p:spTree>
    <p:extLst>
      <p:ext uri="{BB962C8B-B14F-4D97-AF65-F5344CB8AC3E}">
        <p14:creationId xmlns:p14="http://schemas.microsoft.com/office/powerpoint/2010/main" val="424222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Метрики качества классификации</a:t>
            </a:r>
          </a:p>
        </p:txBody>
      </p:sp>
      <p:sp>
        <p:nvSpPr>
          <p:cNvPr id="5" name="Прямоугольник 4">
            <a:extLst>
              <a:ext uri="{FF2B5EF4-FFF2-40B4-BE49-F238E27FC236}">
                <a16:creationId xmlns:a16="http://schemas.microsoft.com/office/drawing/2014/main" id="{625DB86D-8D23-405D-94C8-EB56D841CD49}"/>
              </a:ext>
            </a:extLst>
          </p:cNvPr>
          <p:cNvSpPr/>
          <p:nvPr/>
        </p:nvSpPr>
        <p:spPr>
          <a:xfrm>
            <a:off x="511834" y="784002"/>
            <a:ext cx="11090694" cy="369332"/>
          </a:xfrm>
          <a:prstGeom prst="rect">
            <a:avLst/>
          </a:prstGeom>
        </p:spPr>
        <p:txBody>
          <a:bodyPr wrap="square">
            <a:spAutoFit/>
          </a:bodyPr>
          <a:lstStyle/>
          <a:p>
            <a:r>
              <a:rPr lang="ru-RU" dirty="0">
                <a:latin typeface="SFRM1200"/>
              </a:rPr>
              <a:t>1. </a:t>
            </a:r>
            <a:r>
              <a:rPr lang="en-US" b="1" dirty="0">
                <a:latin typeface="SFRM1200"/>
              </a:rPr>
              <a:t>Accuracy</a:t>
            </a:r>
            <a:r>
              <a:rPr lang="en-US" dirty="0">
                <a:latin typeface="SFRM1200"/>
              </a:rPr>
              <a:t> – </a:t>
            </a:r>
            <a:r>
              <a:rPr lang="ru-RU" dirty="0">
                <a:latin typeface="SFRM1200"/>
              </a:rPr>
              <a:t>доля правильных ответов.</a:t>
            </a:r>
            <a:endParaRPr lang="ru-RU" dirty="0"/>
          </a:p>
        </p:txBody>
      </p:sp>
      <p:pic>
        <p:nvPicPr>
          <p:cNvPr id="3" name="Рисунок 2">
            <a:extLst>
              <a:ext uri="{FF2B5EF4-FFF2-40B4-BE49-F238E27FC236}">
                <a16:creationId xmlns:a16="http://schemas.microsoft.com/office/drawing/2014/main" id="{6E9A0E56-65EB-4F7C-9892-17005A584716}"/>
              </a:ext>
            </a:extLst>
          </p:cNvPr>
          <p:cNvPicPr>
            <a:picLocks noChangeAspect="1"/>
          </p:cNvPicPr>
          <p:nvPr/>
        </p:nvPicPr>
        <p:blipFill>
          <a:blip r:embed="rId2"/>
          <a:stretch>
            <a:fillRect/>
          </a:stretch>
        </p:blipFill>
        <p:spPr>
          <a:xfrm>
            <a:off x="3962911" y="1153334"/>
            <a:ext cx="2972215" cy="543001"/>
          </a:xfrm>
          <a:prstGeom prst="rect">
            <a:avLst/>
          </a:prstGeom>
        </p:spPr>
      </p:pic>
      <p:sp>
        <p:nvSpPr>
          <p:cNvPr id="4" name="Прямоугольник 3">
            <a:extLst>
              <a:ext uri="{FF2B5EF4-FFF2-40B4-BE49-F238E27FC236}">
                <a16:creationId xmlns:a16="http://schemas.microsoft.com/office/drawing/2014/main" id="{7DFBE30F-4A1E-43E9-8B4C-F429D3FAD09E}"/>
              </a:ext>
            </a:extLst>
          </p:cNvPr>
          <p:cNvSpPr/>
          <p:nvPr/>
        </p:nvSpPr>
        <p:spPr>
          <a:xfrm>
            <a:off x="719150" y="2079768"/>
            <a:ext cx="10564201" cy="1200329"/>
          </a:xfrm>
          <a:prstGeom prst="rect">
            <a:avLst/>
          </a:prstGeom>
        </p:spPr>
        <p:txBody>
          <a:bodyPr wrap="square">
            <a:spAutoFit/>
          </a:bodyPr>
          <a:lstStyle/>
          <a:p>
            <a:r>
              <a:rPr lang="ru-RU" dirty="0">
                <a:latin typeface="SFRM1200"/>
              </a:rPr>
              <a:t>Недостаток: в равной степени учитываются все неправильные ответы. То есть если объектов класса 1, например, 950, а объектов класса 2 – 50, то ошибаясь на всех объектах класса 2 и верно предсказывая все объекты класса 1 (классификатор всегда отвечает, что объект класса 1), мы получим </a:t>
            </a:r>
            <a:r>
              <a:rPr lang="en-US" dirty="0">
                <a:latin typeface="SFRM1200"/>
              </a:rPr>
              <a:t>accuracy = 0.95</a:t>
            </a:r>
            <a:r>
              <a:rPr lang="ru-RU" dirty="0">
                <a:latin typeface="SFRM1200"/>
              </a:rPr>
              <a:t>, что довольно неплохо, но не отражает истинного положения дел.</a:t>
            </a:r>
            <a:endParaRPr lang="ru-RU" dirty="0"/>
          </a:p>
        </p:txBody>
      </p:sp>
      <p:sp>
        <p:nvSpPr>
          <p:cNvPr id="13" name="Прямоугольник 12">
            <a:extLst>
              <a:ext uri="{FF2B5EF4-FFF2-40B4-BE49-F238E27FC236}">
                <a16:creationId xmlns:a16="http://schemas.microsoft.com/office/drawing/2014/main" id="{9F88F19F-1D05-474A-99EB-CE128C51C67D}"/>
              </a:ext>
            </a:extLst>
          </p:cNvPr>
          <p:cNvSpPr/>
          <p:nvPr/>
        </p:nvSpPr>
        <p:spPr>
          <a:xfrm>
            <a:off x="511834" y="3606929"/>
            <a:ext cx="11090694" cy="369332"/>
          </a:xfrm>
          <a:prstGeom prst="rect">
            <a:avLst/>
          </a:prstGeom>
        </p:spPr>
        <p:txBody>
          <a:bodyPr wrap="square">
            <a:spAutoFit/>
          </a:bodyPr>
          <a:lstStyle/>
          <a:p>
            <a:r>
              <a:rPr lang="ru-RU" dirty="0">
                <a:latin typeface="SFRM1200"/>
              </a:rPr>
              <a:t>2. </a:t>
            </a:r>
            <a:r>
              <a:rPr lang="ru-RU" b="1" dirty="0">
                <a:latin typeface="SFRM1200"/>
              </a:rPr>
              <a:t>Матрица ошибок</a:t>
            </a:r>
            <a:r>
              <a:rPr lang="en-US" dirty="0">
                <a:latin typeface="SFRM1200"/>
              </a:rPr>
              <a:t> – </a:t>
            </a:r>
            <a:r>
              <a:rPr lang="ru-RU" dirty="0">
                <a:latin typeface="SFRM1200"/>
              </a:rPr>
              <a:t>прообраз </a:t>
            </a:r>
            <a:r>
              <a:rPr lang="en-US" dirty="0">
                <a:latin typeface="SFRM1200"/>
              </a:rPr>
              <a:t>confusion matrix </a:t>
            </a:r>
            <a:r>
              <a:rPr lang="ru-RU" dirty="0">
                <a:latin typeface="SFRM1200"/>
              </a:rPr>
              <a:t>для задачи многоклассовой классификации</a:t>
            </a:r>
            <a:endParaRPr lang="ru-RU" dirty="0"/>
          </a:p>
        </p:txBody>
      </p:sp>
      <p:pic>
        <p:nvPicPr>
          <p:cNvPr id="6" name="Рисунок 5">
            <a:extLst>
              <a:ext uri="{FF2B5EF4-FFF2-40B4-BE49-F238E27FC236}">
                <a16:creationId xmlns:a16="http://schemas.microsoft.com/office/drawing/2014/main" id="{2D519E23-0DE3-495C-BD04-2E3B6CCF33BD}"/>
              </a:ext>
            </a:extLst>
          </p:cNvPr>
          <p:cNvPicPr>
            <a:picLocks noChangeAspect="1"/>
          </p:cNvPicPr>
          <p:nvPr/>
        </p:nvPicPr>
        <p:blipFill>
          <a:blip r:embed="rId3"/>
          <a:stretch>
            <a:fillRect/>
          </a:stretch>
        </p:blipFill>
        <p:spPr>
          <a:xfrm>
            <a:off x="3256954" y="3989201"/>
            <a:ext cx="4677428" cy="905001"/>
          </a:xfrm>
          <a:prstGeom prst="rect">
            <a:avLst/>
          </a:prstGeom>
        </p:spPr>
      </p:pic>
      <p:sp>
        <p:nvSpPr>
          <p:cNvPr id="7" name="Прямоугольник 6">
            <a:extLst>
              <a:ext uri="{FF2B5EF4-FFF2-40B4-BE49-F238E27FC236}">
                <a16:creationId xmlns:a16="http://schemas.microsoft.com/office/drawing/2014/main" id="{269B67B0-7F36-494B-AB98-FCE228EC0049}"/>
              </a:ext>
            </a:extLst>
          </p:cNvPr>
          <p:cNvSpPr/>
          <p:nvPr/>
        </p:nvSpPr>
        <p:spPr>
          <a:xfrm>
            <a:off x="719150" y="4894202"/>
            <a:ext cx="10883378" cy="923330"/>
          </a:xfrm>
          <a:prstGeom prst="rect">
            <a:avLst/>
          </a:prstGeom>
        </p:spPr>
        <p:txBody>
          <a:bodyPr wrap="square">
            <a:spAutoFit/>
          </a:bodyPr>
          <a:lstStyle/>
          <a:p>
            <a:r>
              <a:rPr lang="ru-RU" dirty="0">
                <a:solidFill>
                  <a:srgbClr val="000000"/>
                </a:solidFill>
                <a:latin typeface="SFRM1200"/>
              </a:rPr>
              <a:t>Это способ разбить объекты на четыре категории в зависимости от комбинации истинного ответа и ответа алгоритма. Через элементы этой матрицы можно, например, выразить число правильных ответов: </a:t>
            </a:r>
            <a:r>
              <a:rPr lang="en-US" dirty="0">
                <a:solidFill>
                  <a:srgbClr val="000000"/>
                </a:solidFill>
                <a:latin typeface="SFRM1200"/>
              </a:rPr>
              <a:t>TP+TN</a:t>
            </a:r>
            <a:r>
              <a:rPr lang="ru-RU" dirty="0">
                <a:solidFill>
                  <a:srgbClr val="000000"/>
                </a:solidFill>
                <a:latin typeface="SFRM1200"/>
              </a:rPr>
              <a:t>, а также само значение точности:</a:t>
            </a:r>
          </a:p>
        </p:txBody>
      </p:sp>
      <p:pic>
        <p:nvPicPr>
          <p:cNvPr id="8" name="Рисунок 7">
            <a:extLst>
              <a:ext uri="{FF2B5EF4-FFF2-40B4-BE49-F238E27FC236}">
                <a16:creationId xmlns:a16="http://schemas.microsoft.com/office/drawing/2014/main" id="{5F66539D-ECD9-4937-B931-0CC8969280BC}"/>
              </a:ext>
            </a:extLst>
          </p:cNvPr>
          <p:cNvPicPr>
            <a:picLocks noChangeAspect="1"/>
          </p:cNvPicPr>
          <p:nvPr/>
        </p:nvPicPr>
        <p:blipFill>
          <a:blip r:embed="rId4"/>
          <a:stretch>
            <a:fillRect/>
          </a:stretch>
        </p:blipFill>
        <p:spPr>
          <a:xfrm>
            <a:off x="3962911" y="5829395"/>
            <a:ext cx="3134162" cy="543001"/>
          </a:xfrm>
          <a:prstGeom prst="rect">
            <a:avLst/>
          </a:prstGeom>
        </p:spPr>
      </p:pic>
    </p:spTree>
    <p:extLst>
      <p:ext uri="{BB962C8B-B14F-4D97-AF65-F5344CB8AC3E}">
        <p14:creationId xmlns:p14="http://schemas.microsoft.com/office/powerpoint/2010/main" val="245962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Метрики качества классификации</a:t>
            </a:r>
          </a:p>
        </p:txBody>
      </p:sp>
      <p:sp>
        <p:nvSpPr>
          <p:cNvPr id="5" name="Прямоугольник 4">
            <a:extLst>
              <a:ext uri="{FF2B5EF4-FFF2-40B4-BE49-F238E27FC236}">
                <a16:creationId xmlns:a16="http://schemas.microsoft.com/office/drawing/2014/main" id="{625DB86D-8D23-405D-94C8-EB56D841CD49}"/>
              </a:ext>
            </a:extLst>
          </p:cNvPr>
          <p:cNvSpPr/>
          <p:nvPr/>
        </p:nvSpPr>
        <p:spPr>
          <a:xfrm>
            <a:off x="511834" y="784002"/>
            <a:ext cx="11090694" cy="369332"/>
          </a:xfrm>
          <a:prstGeom prst="rect">
            <a:avLst/>
          </a:prstGeom>
        </p:spPr>
        <p:txBody>
          <a:bodyPr wrap="square">
            <a:spAutoFit/>
          </a:bodyPr>
          <a:lstStyle/>
          <a:p>
            <a:r>
              <a:rPr lang="ru-RU" dirty="0">
                <a:latin typeface="SFRM1200"/>
              </a:rPr>
              <a:t>3. </a:t>
            </a:r>
            <a:r>
              <a:rPr lang="en-US" b="1" dirty="0">
                <a:latin typeface="SFRM1200"/>
              </a:rPr>
              <a:t>Precision / recall</a:t>
            </a:r>
            <a:r>
              <a:rPr lang="en-US" dirty="0">
                <a:latin typeface="SFRM1200"/>
              </a:rPr>
              <a:t> – </a:t>
            </a:r>
            <a:r>
              <a:rPr lang="ru-RU" dirty="0">
                <a:latin typeface="SFRM1200"/>
              </a:rPr>
              <a:t>точность и полнота.</a:t>
            </a:r>
            <a:endParaRPr lang="ru-RU" dirty="0"/>
          </a:p>
        </p:txBody>
      </p:sp>
      <p:pic>
        <p:nvPicPr>
          <p:cNvPr id="9" name="Рисунок 8">
            <a:extLst>
              <a:ext uri="{FF2B5EF4-FFF2-40B4-BE49-F238E27FC236}">
                <a16:creationId xmlns:a16="http://schemas.microsoft.com/office/drawing/2014/main" id="{60F268A0-EE87-4CDA-82C2-64C2E436C370}"/>
              </a:ext>
            </a:extLst>
          </p:cNvPr>
          <p:cNvPicPr>
            <a:picLocks noChangeAspect="1"/>
          </p:cNvPicPr>
          <p:nvPr/>
        </p:nvPicPr>
        <p:blipFill>
          <a:blip r:embed="rId2"/>
          <a:stretch>
            <a:fillRect/>
          </a:stretch>
        </p:blipFill>
        <p:spPr>
          <a:xfrm>
            <a:off x="5066442" y="1082161"/>
            <a:ext cx="1981477" cy="971686"/>
          </a:xfrm>
          <a:prstGeom prst="rect">
            <a:avLst/>
          </a:prstGeom>
        </p:spPr>
      </p:pic>
      <p:sp>
        <p:nvSpPr>
          <p:cNvPr id="10" name="Прямоугольник 9">
            <a:extLst>
              <a:ext uri="{FF2B5EF4-FFF2-40B4-BE49-F238E27FC236}">
                <a16:creationId xmlns:a16="http://schemas.microsoft.com/office/drawing/2014/main" id="{9A55D8C5-C38A-49BF-894E-A9AD4D33A1FA}"/>
              </a:ext>
            </a:extLst>
          </p:cNvPr>
          <p:cNvSpPr/>
          <p:nvPr/>
        </p:nvSpPr>
        <p:spPr>
          <a:xfrm>
            <a:off x="641229" y="2206780"/>
            <a:ext cx="10426461" cy="1200329"/>
          </a:xfrm>
          <a:prstGeom prst="rect">
            <a:avLst/>
          </a:prstGeom>
        </p:spPr>
        <p:txBody>
          <a:bodyPr wrap="square">
            <a:spAutoFit/>
          </a:bodyPr>
          <a:lstStyle/>
          <a:p>
            <a:r>
              <a:rPr lang="ru-RU" dirty="0">
                <a:latin typeface="SFRM1200"/>
              </a:rPr>
              <a:t>Точность показывает, какая доля объектов, выделенных классификатором как положительные, действительно является положительными. Полнота показывает, какая часть положительных объектов была выделена классификатором. Также существует </a:t>
            </a:r>
            <a:r>
              <a:rPr lang="en-US" dirty="0">
                <a:latin typeface="SFRM1200"/>
              </a:rPr>
              <a:t>F-</a:t>
            </a:r>
            <a:r>
              <a:rPr lang="ru-RU" dirty="0">
                <a:latin typeface="SFRM1200"/>
              </a:rPr>
              <a:t>метрика на основе комбинации точности и полноты.</a:t>
            </a:r>
            <a:endParaRPr lang="ru-RU" dirty="0"/>
          </a:p>
        </p:txBody>
      </p:sp>
      <p:pic>
        <p:nvPicPr>
          <p:cNvPr id="11" name="Рисунок 10">
            <a:extLst>
              <a:ext uri="{FF2B5EF4-FFF2-40B4-BE49-F238E27FC236}">
                <a16:creationId xmlns:a16="http://schemas.microsoft.com/office/drawing/2014/main" id="{AD2199F8-FBB4-432F-8364-B2A60F2271D8}"/>
              </a:ext>
            </a:extLst>
          </p:cNvPr>
          <p:cNvPicPr>
            <a:picLocks noChangeAspect="1"/>
          </p:cNvPicPr>
          <p:nvPr/>
        </p:nvPicPr>
        <p:blipFill>
          <a:blip r:embed="rId3"/>
          <a:stretch>
            <a:fillRect/>
          </a:stretch>
        </p:blipFill>
        <p:spPr>
          <a:xfrm>
            <a:off x="4923547" y="3262714"/>
            <a:ext cx="2267266" cy="495369"/>
          </a:xfrm>
          <a:prstGeom prst="rect">
            <a:avLst/>
          </a:prstGeom>
        </p:spPr>
      </p:pic>
      <p:sp>
        <p:nvSpPr>
          <p:cNvPr id="12" name="Прямоугольник 11">
            <a:extLst>
              <a:ext uri="{FF2B5EF4-FFF2-40B4-BE49-F238E27FC236}">
                <a16:creationId xmlns:a16="http://schemas.microsoft.com/office/drawing/2014/main" id="{33262C10-3E14-454A-B241-47C43B9C8E9F}"/>
              </a:ext>
            </a:extLst>
          </p:cNvPr>
          <p:cNvSpPr/>
          <p:nvPr/>
        </p:nvSpPr>
        <p:spPr>
          <a:xfrm>
            <a:off x="511834" y="4091223"/>
            <a:ext cx="7208961" cy="369332"/>
          </a:xfrm>
          <a:prstGeom prst="rect">
            <a:avLst/>
          </a:prstGeom>
        </p:spPr>
        <p:txBody>
          <a:bodyPr wrap="none">
            <a:spAutoFit/>
          </a:bodyPr>
          <a:lstStyle/>
          <a:p>
            <a:r>
              <a:rPr lang="ru-RU" dirty="0">
                <a:latin typeface="SFRM1200"/>
              </a:rPr>
              <a:t>4. </a:t>
            </a:r>
            <a:r>
              <a:rPr lang="en-US" b="1" dirty="0">
                <a:latin typeface="SFRM1200"/>
              </a:rPr>
              <a:t>ROC</a:t>
            </a:r>
            <a:r>
              <a:rPr lang="ru-RU" b="1" dirty="0">
                <a:latin typeface="SFRM1200"/>
              </a:rPr>
              <a:t>-кривая и </a:t>
            </a:r>
            <a:r>
              <a:rPr lang="en-US" b="1" dirty="0">
                <a:latin typeface="SFRM1200"/>
              </a:rPr>
              <a:t>Area Under Curve </a:t>
            </a:r>
            <a:r>
              <a:rPr lang="en-US" dirty="0">
                <a:latin typeface="SFRM1200"/>
              </a:rPr>
              <a:t>– </a:t>
            </a:r>
            <a:r>
              <a:rPr lang="ru-RU" dirty="0">
                <a:latin typeface="SFRM1200"/>
              </a:rPr>
              <a:t>кривая </a:t>
            </a:r>
            <a:r>
              <a:rPr lang="en-US" dirty="0">
                <a:latin typeface="SFRM1200"/>
              </a:rPr>
              <a:t>FPR-TPR </a:t>
            </a:r>
            <a:r>
              <a:rPr lang="ru-RU" dirty="0">
                <a:latin typeface="SFRM1200"/>
              </a:rPr>
              <a:t>и площадь под ней</a:t>
            </a:r>
            <a:endParaRPr lang="ru-RU" dirty="0"/>
          </a:p>
        </p:txBody>
      </p:sp>
      <mc:AlternateContent xmlns:mc="http://schemas.openxmlformats.org/markup-compatibility/2006">
        <mc:Choice xmlns:a14="http://schemas.microsoft.com/office/drawing/2010/main" Requires="a14">
          <p:sp>
            <p:nvSpPr>
              <p:cNvPr id="16" name="Прямоугольник 15">
                <a:extLst>
                  <a:ext uri="{FF2B5EF4-FFF2-40B4-BE49-F238E27FC236}">
                    <a16:creationId xmlns:a16="http://schemas.microsoft.com/office/drawing/2014/main" id="{1E8393F7-2E74-4498-94AF-92149F9C62D8}"/>
                  </a:ext>
                </a:extLst>
              </p:cNvPr>
              <p:cNvSpPr/>
              <p:nvPr/>
            </p:nvSpPr>
            <p:spPr>
              <a:xfrm>
                <a:off x="641229" y="4809679"/>
                <a:ext cx="10867902" cy="1200329"/>
              </a:xfrm>
              <a:prstGeom prst="rect">
                <a:avLst/>
              </a:prstGeom>
            </p:spPr>
            <p:txBody>
              <a:bodyPr wrap="square">
                <a:spAutoFit/>
              </a:bodyPr>
              <a:lstStyle/>
              <a:p>
                <a:r>
                  <a:rPr lang="ru-RU" dirty="0">
                    <a:latin typeface="SFRM1200"/>
                  </a:rPr>
                  <a:t>Рассмотрим модель </a:t>
                </a:r>
                <a14:m>
                  <m:oMath xmlns:m="http://schemas.openxmlformats.org/officeDocument/2006/math">
                    <m:r>
                      <a:rPr lang="ru-RU" i="1" dirty="0" smtClean="0">
                        <a:latin typeface="Cambria Math" panose="02040503050406030204" pitchFamily="18" charset="0"/>
                      </a:rPr>
                      <m:t>𝑎</m:t>
                    </m:r>
                    <m:r>
                      <a:rPr lang="ru-RU" i="1" dirty="0">
                        <a:latin typeface="Cambria Math" panose="02040503050406030204" pitchFamily="18" charset="0"/>
                      </a:rPr>
                      <m:t>(</m:t>
                    </m:r>
                    <m:r>
                      <a:rPr lang="ru-RU" i="1" dirty="0">
                        <a:latin typeface="Cambria Math" panose="02040503050406030204" pitchFamily="18" charset="0"/>
                      </a:rPr>
                      <m:t>𝑥</m:t>
                    </m:r>
                    <m:r>
                      <a:rPr lang="ru-RU" i="1" dirty="0">
                        <a:latin typeface="Cambria Math" panose="02040503050406030204" pitchFamily="18" charset="0"/>
                      </a:rPr>
                      <m:t>) = </m:t>
                    </m:r>
                    <m:r>
                      <a:rPr lang="ru-RU" i="1" dirty="0" err="1">
                        <a:latin typeface="Cambria Math" panose="02040503050406030204" pitchFamily="18" charset="0"/>
                      </a:rPr>
                      <m:t>𝑠𝑖𝑔𝑛</m:t>
                    </m:r>
                    <m:r>
                      <a:rPr lang="ru-RU" i="1" dirty="0">
                        <a:latin typeface="Cambria Math" panose="02040503050406030204" pitchFamily="18" charset="0"/>
                      </a:rPr>
                      <m:t>(</m:t>
                    </m:r>
                    <m:r>
                      <a:rPr lang="ru-RU" i="1" dirty="0">
                        <a:latin typeface="Cambria Math" panose="02040503050406030204" pitchFamily="18" charset="0"/>
                      </a:rPr>
                      <m:t>𝑏</m:t>
                    </m:r>
                    <m:r>
                      <a:rPr lang="ru-RU" i="1" dirty="0">
                        <a:latin typeface="Cambria Math" panose="02040503050406030204" pitchFamily="18" charset="0"/>
                      </a:rPr>
                      <m:t>(</m:t>
                    </m:r>
                    <m:r>
                      <a:rPr lang="ru-RU" i="1" dirty="0">
                        <a:latin typeface="Cambria Math" panose="02040503050406030204" pitchFamily="18" charset="0"/>
                      </a:rPr>
                      <m:t>𝑥</m:t>
                    </m:r>
                    <m:r>
                      <a:rPr lang="ru-RU" i="1" dirty="0">
                        <a:latin typeface="Cambria Math" panose="02040503050406030204" pitchFamily="18" charset="0"/>
                      </a:rPr>
                      <m:t>)−</m:t>
                    </m:r>
                    <m:r>
                      <a:rPr lang="ru-RU" i="1" dirty="0">
                        <a:latin typeface="Cambria Math" panose="02040503050406030204" pitchFamily="18" charset="0"/>
                      </a:rPr>
                      <m:t>𝑡</m:t>
                    </m:r>
                    <m:r>
                      <a:rPr lang="ru-RU" i="1" dirty="0">
                        <a:latin typeface="Cambria Math" panose="02040503050406030204" pitchFamily="18" charset="0"/>
                      </a:rPr>
                      <m:t>) </m:t>
                    </m:r>
                  </m:oMath>
                </a14:m>
                <a:r>
                  <a:rPr lang="ru-RU" dirty="0">
                    <a:latin typeface="SFRM1200"/>
                  </a:rPr>
                  <a:t>при конкретном выборе порога </a:t>
                </a:r>
                <a14:m>
                  <m:oMath xmlns:m="http://schemas.openxmlformats.org/officeDocument/2006/math">
                    <m:r>
                      <a:rPr lang="ru-RU" i="1" dirty="0" smtClean="0">
                        <a:latin typeface="Cambria Math" panose="02040503050406030204" pitchFamily="18" charset="0"/>
                      </a:rPr>
                      <m:t>𝑡</m:t>
                    </m:r>
                  </m:oMath>
                </a14:m>
                <a:r>
                  <a:rPr lang="ru-RU" dirty="0">
                    <a:latin typeface="SFRM1200"/>
                  </a:rPr>
                  <a:t>. Однако</a:t>
                </a:r>
              </a:p>
              <a:p>
                <a:r>
                  <a:rPr lang="ru-RU" dirty="0">
                    <a:latin typeface="SFRM1200"/>
                  </a:rPr>
                  <a:t>зачастую интерес представляет лишь </a:t>
                </a:r>
                <a:r>
                  <a:rPr lang="ru-RU" dirty="0" err="1">
                    <a:latin typeface="SFRM1200"/>
                  </a:rPr>
                  <a:t>вещественнозначный</a:t>
                </a:r>
                <a:r>
                  <a:rPr lang="ru-RU" dirty="0">
                    <a:latin typeface="SFRM1200"/>
                  </a:rPr>
                  <a:t> алгоритм </a:t>
                </a:r>
                <a:r>
                  <a:rPr lang="ru-RU" dirty="0">
                    <a:latin typeface="CMMI12"/>
                  </a:rPr>
                  <a:t>b</a:t>
                </a:r>
                <a:r>
                  <a:rPr lang="ru-RU" dirty="0">
                    <a:latin typeface="CMR12"/>
                  </a:rPr>
                  <a:t>(</a:t>
                </a:r>
                <a:r>
                  <a:rPr lang="ru-RU" dirty="0">
                    <a:latin typeface="CMMI12"/>
                  </a:rPr>
                  <a:t>x</a:t>
                </a:r>
                <a:r>
                  <a:rPr lang="ru-RU" dirty="0">
                    <a:latin typeface="CMR12"/>
                  </a:rPr>
                  <a:t>)</a:t>
                </a:r>
                <a:r>
                  <a:rPr lang="ru-RU" dirty="0">
                    <a:latin typeface="SFRM1200"/>
                  </a:rPr>
                  <a:t>, а порог будет выбираться позже в зависимости от требований к точности и полноте. В таком случае возникает потребность в измерении качества семейства моделей </a:t>
                </a:r>
                <a14:m>
                  <m:oMath xmlns:m="http://schemas.openxmlformats.org/officeDocument/2006/math">
                    <m:r>
                      <a:rPr lang="ru-RU" i="1" dirty="0" smtClean="0">
                        <a:latin typeface="Cambria Math" panose="02040503050406030204" pitchFamily="18" charset="0"/>
                      </a:rPr>
                      <m:t>{</m:t>
                    </m:r>
                    <m:r>
                      <a:rPr lang="ru-RU" i="1" dirty="0" smtClean="0">
                        <a:latin typeface="Cambria Math" panose="02040503050406030204" pitchFamily="18" charset="0"/>
                      </a:rPr>
                      <m:t>𝑎</m:t>
                    </m:r>
                    <m:d>
                      <m:dPr>
                        <m:ctrlPr>
                          <a:rPr lang="ru-RU" i="1" dirty="0" smtClean="0">
                            <a:latin typeface="Cambria Math" panose="02040503050406030204" pitchFamily="18" charset="0"/>
                          </a:rPr>
                        </m:ctrlPr>
                      </m:dPr>
                      <m:e>
                        <m:r>
                          <a:rPr lang="ru-RU" i="1" dirty="0" smtClean="0">
                            <a:latin typeface="Cambria Math" panose="02040503050406030204" pitchFamily="18" charset="0"/>
                          </a:rPr>
                          <m:t>𝑥</m:t>
                        </m:r>
                      </m:e>
                    </m:d>
                    <m:r>
                      <a:rPr lang="ru-RU" b="0" i="1" dirty="0" smtClean="0">
                        <a:latin typeface="Cambria Math" panose="02040503050406030204" pitchFamily="18" charset="0"/>
                      </a:rPr>
                      <m:t>=</m:t>
                    </m:r>
                    <m:r>
                      <a:rPr lang="en-GB" i="1" dirty="0" smtClean="0">
                        <a:latin typeface="Cambria Math" panose="02040503050406030204" pitchFamily="18" charset="0"/>
                      </a:rPr>
                      <m:t>𝑠𝑖𝑔𝑛</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r>
                      <a:rPr lang="en-GB" i="1" dirty="0" smtClean="0">
                        <a:latin typeface="Cambria Math" panose="02040503050406030204" pitchFamily="18" charset="0"/>
                      </a:rPr>
                      <m:t>𝑅</m:t>
                    </m:r>
                    <m:r>
                      <a:rPr lang="en-GB" i="1" dirty="0" smtClean="0">
                        <a:latin typeface="Cambria Math" panose="02040503050406030204" pitchFamily="18" charset="0"/>
                      </a:rPr>
                      <m:t>}.</m:t>
                    </m:r>
                  </m:oMath>
                </a14:m>
                <a:endParaRPr lang="ru-RU" dirty="0"/>
              </a:p>
            </p:txBody>
          </p:sp>
        </mc:Choice>
        <mc:Fallback>
          <p:sp>
            <p:nvSpPr>
              <p:cNvPr id="16" name="Прямоугольник 15">
                <a:extLst>
                  <a:ext uri="{FF2B5EF4-FFF2-40B4-BE49-F238E27FC236}">
                    <a16:creationId xmlns:a16="http://schemas.microsoft.com/office/drawing/2014/main" id="{1E8393F7-2E74-4498-94AF-92149F9C62D8}"/>
                  </a:ext>
                </a:extLst>
              </p:cNvPr>
              <p:cNvSpPr>
                <a:spLocks noRot="1" noChangeAspect="1" noMove="1" noResize="1" noEditPoints="1" noAdjustHandles="1" noChangeArrowheads="1" noChangeShapeType="1" noTextEdit="1"/>
              </p:cNvSpPr>
              <p:nvPr/>
            </p:nvSpPr>
            <p:spPr>
              <a:xfrm>
                <a:off x="641229" y="4809679"/>
                <a:ext cx="10867902" cy="1200329"/>
              </a:xfrm>
              <a:prstGeom prst="rect">
                <a:avLst/>
              </a:prstGeom>
              <a:blipFill>
                <a:blip r:embed="rId4"/>
                <a:stretch>
                  <a:fillRect l="-449" t="-3046" r="-280" b="-7107"/>
                </a:stretch>
              </a:blipFill>
            </p:spPr>
            <p:txBody>
              <a:bodyPr/>
              <a:lstStyle/>
              <a:p>
                <a:r>
                  <a:rPr lang="ru-RU">
                    <a:noFill/>
                  </a:rPr>
                  <a:t> </a:t>
                </a:r>
              </a:p>
            </p:txBody>
          </p:sp>
        </mc:Fallback>
      </mc:AlternateContent>
    </p:spTree>
    <p:extLst>
      <p:ext uri="{BB962C8B-B14F-4D97-AF65-F5344CB8AC3E}">
        <p14:creationId xmlns:p14="http://schemas.microsoft.com/office/powerpoint/2010/main" val="186175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Метрики качества классификации</a:t>
            </a:r>
          </a:p>
        </p:txBody>
      </p:sp>
      <p:sp>
        <p:nvSpPr>
          <p:cNvPr id="12" name="Прямоугольник 11">
            <a:extLst>
              <a:ext uri="{FF2B5EF4-FFF2-40B4-BE49-F238E27FC236}">
                <a16:creationId xmlns:a16="http://schemas.microsoft.com/office/drawing/2014/main" id="{33262C10-3E14-454A-B241-47C43B9C8E9F}"/>
              </a:ext>
            </a:extLst>
          </p:cNvPr>
          <p:cNvSpPr/>
          <p:nvPr/>
        </p:nvSpPr>
        <p:spPr>
          <a:xfrm>
            <a:off x="494249" y="908407"/>
            <a:ext cx="7208961" cy="369332"/>
          </a:xfrm>
          <a:prstGeom prst="rect">
            <a:avLst/>
          </a:prstGeom>
        </p:spPr>
        <p:txBody>
          <a:bodyPr wrap="none">
            <a:spAutoFit/>
          </a:bodyPr>
          <a:lstStyle/>
          <a:p>
            <a:r>
              <a:rPr lang="ru-RU" dirty="0">
                <a:latin typeface="SFRM1200"/>
              </a:rPr>
              <a:t>4. </a:t>
            </a:r>
            <a:r>
              <a:rPr lang="en-US" b="1" dirty="0">
                <a:latin typeface="SFRM1200"/>
              </a:rPr>
              <a:t>ROC</a:t>
            </a:r>
            <a:r>
              <a:rPr lang="ru-RU" b="1" dirty="0">
                <a:latin typeface="SFRM1200"/>
              </a:rPr>
              <a:t>-кривая и </a:t>
            </a:r>
            <a:r>
              <a:rPr lang="en-US" b="1" dirty="0">
                <a:latin typeface="SFRM1200"/>
              </a:rPr>
              <a:t>Area Under Curve </a:t>
            </a:r>
            <a:r>
              <a:rPr lang="en-US" dirty="0">
                <a:latin typeface="SFRM1200"/>
              </a:rPr>
              <a:t>– </a:t>
            </a:r>
            <a:r>
              <a:rPr lang="ru-RU" dirty="0">
                <a:latin typeface="SFRM1200"/>
              </a:rPr>
              <a:t>кривая </a:t>
            </a:r>
            <a:r>
              <a:rPr lang="en-US" dirty="0">
                <a:latin typeface="SFRM1200"/>
              </a:rPr>
              <a:t>FPR-TPR </a:t>
            </a:r>
            <a:r>
              <a:rPr lang="ru-RU" dirty="0">
                <a:latin typeface="SFRM1200"/>
              </a:rPr>
              <a:t>и площадь под ней</a:t>
            </a:r>
            <a:endParaRPr lang="ru-RU" dirty="0"/>
          </a:p>
        </p:txBody>
      </p:sp>
      <p:pic>
        <p:nvPicPr>
          <p:cNvPr id="14" name="Рисунок 13">
            <a:extLst>
              <a:ext uri="{FF2B5EF4-FFF2-40B4-BE49-F238E27FC236}">
                <a16:creationId xmlns:a16="http://schemas.microsoft.com/office/drawing/2014/main" id="{9A9C72BA-7C46-4B37-94C6-05CF7278C5A2}"/>
              </a:ext>
            </a:extLst>
          </p:cNvPr>
          <p:cNvPicPr>
            <a:picLocks noChangeAspect="1"/>
          </p:cNvPicPr>
          <p:nvPr/>
        </p:nvPicPr>
        <p:blipFill>
          <a:blip r:embed="rId2"/>
          <a:stretch>
            <a:fillRect/>
          </a:stretch>
        </p:blipFill>
        <p:spPr>
          <a:xfrm>
            <a:off x="8564868" y="1277578"/>
            <a:ext cx="1857634" cy="1047896"/>
          </a:xfrm>
          <a:prstGeom prst="rect">
            <a:avLst/>
          </a:prstGeom>
        </p:spPr>
      </p:pic>
      <p:sp>
        <p:nvSpPr>
          <p:cNvPr id="15" name="Прямоугольник 14">
            <a:extLst>
              <a:ext uri="{FF2B5EF4-FFF2-40B4-BE49-F238E27FC236}">
                <a16:creationId xmlns:a16="http://schemas.microsoft.com/office/drawing/2014/main" id="{08FD4538-20A8-42D3-AC48-199D8DDB1EB3}"/>
              </a:ext>
            </a:extLst>
          </p:cNvPr>
          <p:cNvSpPr/>
          <p:nvPr/>
        </p:nvSpPr>
        <p:spPr>
          <a:xfrm>
            <a:off x="548516" y="1402144"/>
            <a:ext cx="7407216" cy="923330"/>
          </a:xfrm>
          <a:prstGeom prst="rect">
            <a:avLst/>
          </a:prstGeom>
        </p:spPr>
        <p:txBody>
          <a:bodyPr wrap="square">
            <a:spAutoFit/>
          </a:bodyPr>
          <a:lstStyle/>
          <a:p>
            <a:r>
              <a:rPr lang="ru-RU" dirty="0">
                <a:latin typeface="SFRM1200"/>
              </a:rPr>
              <a:t>Рассмотрим двумерное пространство, одна из координат которого соответствует доле неверно принятых объектов (</a:t>
            </a:r>
            <a:r>
              <a:rPr lang="ru-RU" dirty="0" err="1">
                <a:latin typeface="SFRM1200"/>
              </a:rPr>
              <a:t>False</a:t>
            </a:r>
            <a:r>
              <a:rPr lang="ru-RU" dirty="0">
                <a:latin typeface="SFRM1200"/>
              </a:rPr>
              <a:t> </a:t>
            </a:r>
            <a:r>
              <a:rPr lang="ru-RU" dirty="0" err="1">
                <a:latin typeface="SFRM1200"/>
              </a:rPr>
              <a:t>Positive</a:t>
            </a:r>
            <a:r>
              <a:rPr lang="ru-RU" dirty="0">
                <a:latin typeface="SFRM1200"/>
              </a:rPr>
              <a:t> </a:t>
            </a:r>
            <a:r>
              <a:rPr lang="ru-RU" dirty="0" err="1">
                <a:latin typeface="SFRM1200"/>
              </a:rPr>
              <a:t>Rate</a:t>
            </a:r>
            <a:r>
              <a:rPr lang="ru-RU" dirty="0">
                <a:latin typeface="SFRM1200"/>
              </a:rPr>
              <a:t>, FPR), а другая  доле верно принятых объектов (</a:t>
            </a:r>
            <a:r>
              <a:rPr lang="ru-RU" dirty="0" err="1">
                <a:latin typeface="SFRM1200"/>
              </a:rPr>
              <a:t>True</a:t>
            </a:r>
            <a:r>
              <a:rPr lang="ru-RU" dirty="0">
                <a:latin typeface="SFRM1200"/>
              </a:rPr>
              <a:t> </a:t>
            </a:r>
            <a:r>
              <a:rPr lang="en-GB" dirty="0">
                <a:latin typeface="SFRM1200"/>
              </a:rPr>
              <a:t>Positive Rate, TPR)</a:t>
            </a:r>
            <a:r>
              <a:rPr lang="ru-RU" dirty="0">
                <a:latin typeface="SFRM1200"/>
              </a:rPr>
              <a:t>.</a:t>
            </a:r>
            <a:endParaRPr lang="ru-RU" dirty="0"/>
          </a:p>
        </p:txBody>
      </p:sp>
      <p:pic>
        <p:nvPicPr>
          <p:cNvPr id="3" name="Рисунок 2">
            <a:extLst>
              <a:ext uri="{FF2B5EF4-FFF2-40B4-BE49-F238E27FC236}">
                <a16:creationId xmlns:a16="http://schemas.microsoft.com/office/drawing/2014/main" id="{6B08F49C-D4C5-4FF8-94EF-F4372221152A}"/>
              </a:ext>
            </a:extLst>
          </p:cNvPr>
          <p:cNvPicPr>
            <a:picLocks noChangeAspect="1"/>
          </p:cNvPicPr>
          <p:nvPr/>
        </p:nvPicPr>
        <p:blipFill>
          <a:blip r:embed="rId3"/>
          <a:stretch>
            <a:fillRect/>
          </a:stretch>
        </p:blipFill>
        <p:spPr>
          <a:xfrm>
            <a:off x="3617717" y="2549613"/>
            <a:ext cx="4534533" cy="3543795"/>
          </a:xfrm>
          <a:prstGeom prst="rect">
            <a:avLst/>
          </a:prstGeom>
        </p:spPr>
      </p:pic>
    </p:spTree>
    <p:extLst>
      <p:ext uri="{BB962C8B-B14F-4D97-AF65-F5344CB8AC3E}">
        <p14:creationId xmlns:p14="http://schemas.microsoft.com/office/powerpoint/2010/main" val="161709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Логистическая регрессия</a:t>
            </a:r>
          </a:p>
        </p:txBody>
      </p:sp>
      <mc:AlternateContent xmlns:mc="http://schemas.openxmlformats.org/markup-compatibility/2006">
        <mc:Choice xmlns:a14="http://schemas.microsoft.com/office/drawing/2010/main" Requires="a14">
          <p:sp>
            <p:nvSpPr>
              <p:cNvPr id="7" name="Прямоугольник 6">
                <a:extLst>
                  <a:ext uri="{FF2B5EF4-FFF2-40B4-BE49-F238E27FC236}">
                    <a16:creationId xmlns:a16="http://schemas.microsoft.com/office/drawing/2014/main" id="{47157767-4D35-4D95-8DC3-F0AF5C4BC709}"/>
                  </a:ext>
                </a:extLst>
              </p:cNvPr>
              <p:cNvSpPr/>
              <p:nvPr/>
            </p:nvSpPr>
            <p:spPr>
              <a:xfrm>
                <a:off x="259072" y="710769"/>
                <a:ext cx="11128075" cy="4247317"/>
              </a:xfrm>
              <a:prstGeom prst="rect">
                <a:avLst/>
              </a:prstGeom>
            </p:spPr>
            <p:txBody>
              <a:bodyPr wrap="square">
                <a:spAutoFit/>
              </a:bodyPr>
              <a:lstStyle/>
              <a:p>
                <a:r>
                  <a:rPr lang="ru-RU" dirty="0">
                    <a:latin typeface="SFRM1200"/>
                  </a:rPr>
                  <a:t>Метод обучения, которые получается при использовании логистической функции потерь, называется логистической регрессией. Основным его свойством является</a:t>
                </a:r>
                <a:r>
                  <a:rPr lang="en-US" dirty="0">
                    <a:latin typeface="SFRM1200"/>
                  </a:rPr>
                  <a:t> </a:t>
                </a:r>
                <a:r>
                  <a:rPr lang="ru-RU" dirty="0">
                    <a:latin typeface="SFRM1200"/>
                  </a:rPr>
                  <a:t>тот факт, что он корректно оценивает вероятность принадлежности объекта к каждому из классов.</a:t>
                </a:r>
                <a:endParaRPr lang="en-US" dirty="0">
                  <a:latin typeface="SFRM1200"/>
                </a:endParaRPr>
              </a:p>
              <a:p>
                <a:endParaRPr lang="ru-RU" dirty="0">
                  <a:latin typeface="SFRM1200"/>
                </a:endParaRPr>
              </a:p>
              <a:p>
                <a:r>
                  <a:rPr lang="ru-RU" dirty="0">
                    <a:latin typeface="SFRM1200"/>
                  </a:rPr>
                  <a:t>Пусть в каждой точке пространства объектов </a:t>
                </a:r>
                <a14:m>
                  <m:oMath xmlns:m="http://schemas.openxmlformats.org/officeDocument/2006/math">
                    <m:r>
                      <a:rPr lang="ru-RU" i="1" dirty="0" smtClean="0">
                        <a:latin typeface="Cambria Math" panose="02040503050406030204" pitchFamily="18" charset="0"/>
                      </a:rPr>
                      <m:t>𝑥</m:t>
                    </m:r>
                    <m:r>
                      <a:rPr lang="ru-RU" i="1" dirty="0" smtClean="0">
                        <a:latin typeface="Cambria Math" panose="02040503050406030204" pitchFamily="18" charset="0"/>
                      </a:rPr>
                      <m:t>∈</m:t>
                    </m:r>
                    <m:r>
                      <a:rPr lang="ru-RU" i="1" dirty="0" smtClean="0">
                        <a:latin typeface="Cambria Math" panose="02040503050406030204" pitchFamily="18" charset="0"/>
                      </a:rPr>
                      <m:t>𝑋</m:t>
                    </m:r>
                    <m:r>
                      <a:rPr lang="ru-RU" i="1" dirty="0" smtClean="0">
                        <a:latin typeface="Cambria Math" panose="02040503050406030204" pitchFamily="18" charset="0"/>
                      </a:rPr>
                      <m:t> </m:t>
                    </m:r>
                  </m:oMath>
                </a14:m>
                <a:r>
                  <a:rPr lang="ru-RU" dirty="0">
                    <a:latin typeface="SFRM1200"/>
                  </a:rPr>
                  <a:t>задана </a:t>
                </a:r>
                <a14:m>
                  <m:oMath xmlns:m="http://schemas.openxmlformats.org/officeDocument/2006/math">
                    <m:r>
                      <a:rPr lang="ru-RU" i="1" dirty="0" smtClean="0">
                        <a:latin typeface="Cambria Math" panose="02040503050406030204" pitchFamily="18" charset="0"/>
                      </a:rPr>
                      <m:t>вероятность </m:t>
                    </m:r>
                    <m:r>
                      <a:rPr lang="ru-RU" i="1" dirty="0" smtClean="0">
                        <a:latin typeface="Cambria Math" panose="02040503050406030204" pitchFamily="18" charset="0"/>
                      </a:rPr>
                      <m:t>𝑝</m:t>
                    </m:r>
                    <m:r>
                      <a:rPr lang="ru-RU" i="1" dirty="0" smtClean="0">
                        <a:latin typeface="Cambria Math" panose="02040503050406030204" pitchFamily="18" charset="0"/>
                      </a:rPr>
                      <m:t>(</m:t>
                    </m:r>
                    <m:r>
                      <a:rPr lang="ru-RU" i="1" dirty="0" smtClean="0">
                        <a:latin typeface="Cambria Math" panose="02040503050406030204" pitchFamily="18" charset="0"/>
                      </a:rPr>
                      <m:t>𝑦</m:t>
                    </m:r>
                    <m:r>
                      <a:rPr lang="ru-RU" i="1" dirty="0" smtClean="0">
                        <a:latin typeface="Cambria Math" panose="02040503050406030204" pitchFamily="18" charset="0"/>
                      </a:rPr>
                      <m:t>=+1 | </m:t>
                    </m:r>
                    <m:r>
                      <a:rPr lang="ru-RU" i="1" dirty="0">
                        <a:latin typeface="Cambria Math" panose="02040503050406030204" pitchFamily="18" charset="0"/>
                      </a:rPr>
                      <m:t>𝑥</m:t>
                    </m:r>
                    <m:r>
                      <a:rPr lang="ru-RU" i="1" dirty="0">
                        <a:latin typeface="Cambria Math" panose="02040503050406030204" pitchFamily="18" charset="0"/>
                      </a:rPr>
                      <m:t>) </m:t>
                    </m:r>
                  </m:oMath>
                </a14:m>
                <a:r>
                  <a:rPr lang="ru-RU" dirty="0">
                    <a:latin typeface="SFRM1200"/>
                  </a:rPr>
                  <a:t>того, что объект </a:t>
                </a:r>
                <a14:m>
                  <m:oMath xmlns:m="http://schemas.openxmlformats.org/officeDocument/2006/math">
                    <m:r>
                      <a:rPr lang="ru-RU" i="1" dirty="0" smtClean="0">
                        <a:latin typeface="Cambria Math" panose="02040503050406030204" pitchFamily="18" charset="0"/>
                      </a:rPr>
                      <m:t>𝑥</m:t>
                    </m:r>
                  </m:oMath>
                </a14:m>
                <a:r>
                  <a:rPr lang="ru-RU" dirty="0">
                    <a:latin typeface="CMMI12"/>
                  </a:rPr>
                  <a:t> </a:t>
                </a:r>
                <a:r>
                  <a:rPr lang="ru-RU" dirty="0">
                    <a:latin typeface="SFRM1200"/>
                  </a:rPr>
                  <a:t>будет принадлежать классу </a:t>
                </a:r>
                <a14:m>
                  <m:oMath xmlns:m="http://schemas.openxmlformats.org/officeDocument/2006/math">
                    <m:r>
                      <a:rPr lang="ru-RU" i="1" dirty="0" smtClean="0">
                        <a:latin typeface="Cambria Math" panose="02040503050406030204" pitchFamily="18" charset="0"/>
                      </a:rPr>
                      <m:t>+1</m:t>
                    </m:r>
                  </m:oMath>
                </a14:m>
                <a:r>
                  <a:rPr lang="ru-RU" dirty="0">
                    <a:latin typeface="SFRM1200"/>
                  </a:rPr>
                  <a:t>. Это означает, что мы</a:t>
                </a:r>
                <a:r>
                  <a:rPr lang="en-US" dirty="0">
                    <a:latin typeface="SFRM1200"/>
                  </a:rPr>
                  <a:t> </a:t>
                </a:r>
                <a:r>
                  <a:rPr lang="ru-RU" dirty="0">
                    <a:latin typeface="SFRM1200"/>
                  </a:rPr>
                  <a:t>допускаем наличие в выборке нескольких объектов с одинаковым признаковым описанием, но с разными значениями целевой переменной</a:t>
                </a:r>
                <a:r>
                  <a:rPr lang="en-US" dirty="0">
                    <a:latin typeface="SFRM1200"/>
                  </a:rPr>
                  <a:t>.</a:t>
                </a:r>
              </a:p>
              <a:p>
                <a:endParaRPr lang="ru-RU" dirty="0">
                  <a:latin typeface="SFRM1200"/>
                </a:endParaRPr>
              </a:p>
              <a:p>
                <a:r>
                  <a:rPr lang="ru-RU" dirty="0">
                    <a:latin typeface="SFRM1200"/>
                  </a:rPr>
                  <a:t>Примером может служить задача предсказания кликов по рекламным баннерам. При посещении одного и того же сайта один и тот же пользователь может как</a:t>
                </a:r>
                <a:r>
                  <a:rPr lang="en-US" dirty="0">
                    <a:latin typeface="SFRM1200"/>
                  </a:rPr>
                  <a:t> </a:t>
                </a:r>
                <a:r>
                  <a:rPr lang="ru-RU" dirty="0">
                    <a:latin typeface="SFRM1200"/>
                  </a:rPr>
                  <a:t>кликнуть, так и не кликнуть по одному и тому же баннеру, из-за чего в выборке</a:t>
                </a:r>
                <a:r>
                  <a:rPr lang="en-US" dirty="0">
                    <a:latin typeface="SFRM1200"/>
                  </a:rPr>
                  <a:t> </a:t>
                </a:r>
                <a:r>
                  <a:rPr lang="ru-RU" dirty="0">
                    <a:latin typeface="SFRM1200"/>
                  </a:rPr>
                  <a:t>могут появиться одинаковые объекты с разными ответами. При этом важно, чтобы</a:t>
                </a:r>
                <a:r>
                  <a:rPr lang="en-US" dirty="0">
                    <a:latin typeface="SFRM1200"/>
                  </a:rPr>
                  <a:t> </a:t>
                </a:r>
                <a:r>
                  <a:rPr lang="ru-RU" dirty="0">
                    <a:latin typeface="SFRM1200"/>
                  </a:rPr>
                  <a:t>классификатор предсказывал именно вероятности классов </a:t>
                </a:r>
                <a:r>
                  <a:rPr lang="en-US" dirty="0">
                    <a:latin typeface="SFRM1200"/>
                  </a:rPr>
                  <a:t>– </a:t>
                </a:r>
                <a:r>
                  <a:rPr lang="ru-RU" dirty="0">
                    <a:latin typeface="SFRM1200"/>
                  </a:rPr>
                  <a:t>если </a:t>
                </a:r>
                <a:r>
                  <a:rPr lang="ru-RU" dirty="0" err="1">
                    <a:latin typeface="SFRM1200"/>
                  </a:rPr>
                  <a:t>домножить</a:t>
                </a:r>
                <a:r>
                  <a:rPr lang="ru-RU" dirty="0">
                    <a:latin typeface="SFRM1200"/>
                  </a:rPr>
                  <a:t> вероятность первого класса на сумму, которую заплатит заказчик в случае клика, то мы</a:t>
                </a:r>
                <a:r>
                  <a:rPr lang="en-US" dirty="0">
                    <a:latin typeface="SFRM1200"/>
                  </a:rPr>
                  <a:t> </a:t>
                </a:r>
                <a:r>
                  <a:rPr lang="ru-RU" dirty="0">
                    <a:latin typeface="SFRM1200"/>
                  </a:rPr>
                  <a:t>получим матожидание прибыли при показе этого баннера. На основе таких мат</a:t>
                </a:r>
                <a:r>
                  <a:rPr lang="en-US" dirty="0">
                    <a:latin typeface="SFRM1200"/>
                  </a:rPr>
                  <a:t>. </a:t>
                </a:r>
                <a:r>
                  <a:rPr lang="ru-RU" dirty="0">
                    <a:latin typeface="SFRM1200"/>
                  </a:rPr>
                  <a:t>ожиданий можно построить алгоритм, выбирающий баннеры для показа пользователю.</a:t>
                </a:r>
                <a:endParaRPr lang="ru-RU" dirty="0"/>
              </a:p>
            </p:txBody>
          </p:sp>
        </mc:Choice>
        <mc:Fallback>
          <p:sp>
            <p:nvSpPr>
              <p:cNvPr id="7" name="Прямоугольник 6">
                <a:extLst>
                  <a:ext uri="{FF2B5EF4-FFF2-40B4-BE49-F238E27FC236}">
                    <a16:creationId xmlns:a16="http://schemas.microsoft.com/office/drawing/2014/main" id="{47157767-4D35-4D95-8DC3-F0AF5C4BC709}"/>
                  </a:ext>
                </a:extLst>
              </p:cNvPr>
              <p:cNvSpPr>
                <a:spLocks noRot="1" noChangeAspect="1" noMove="1" noResize="1" noEditPoints="1" noAdjustHandles="1" noChangeArrowheads="1" noChangeShapeType="1" noTextEdit="1"/>
              </p:cNvSpPr>
              <p:nvPr/>
            </p:nvSpPr>
            <p:spPr>
              <a:xfrm>
                <a:off x="259072" y="710769"/>
                <a:ext cx="11128075" cy="4247317"/>
              </a:xfrm>
              <a:prstGeom prst="rect">
                <a:avLst/>
              </a:prstGeom>
              <a:blipFill>
                <a:blip r:embed="rId2"/>
                <a:stretch>
                  <a:fillRect l="-438" t="-862" r="-219" b="-1437"/>
                </a:stretch>
              </a:blipFill>
            </p:spPr>
            <p:txBody>
              <a:bodyPr/>
              <a:lstStyle/>
              <a:p>
                <a:r>
                  <a:rPr lang="ru-RU">
                    <a:noFill/>
                  </a:rPr>
                  <a:t> </a:t>
                </a:r>
              </a:p>
            </p:txBody>
          </p:sp>
        </mc:Fallback>
      </mc:AlternateContent>
      <p:grpSp>
        <p:nvGrpSpPr>
          <p:cNvPr id="9" name="Группа 8">
            <a:extLst>
              <a:ext uri="{FF2B5EF4-FFF2-40B4-BE49-F238E27FC236}">
                <a16:creationId xmlns:a16="http://schemas.microsoft.com/office/drawing/2014/main" id="{89160616-3203-4287-B057-46DB9D151B60}"/>
              </a:ext>
            </a:extLst>
          </p:cNvPr>
          <p:cNvGrpSpPr/>
          <p:nvPr/>
        </p:nvGrpSpPr>
        <p:grpSpPr>
          <a:xfrm>
            <a:off x="4388516" y="4841623"/>
            <a:ext cx="3866963" cy="881757"/>
            <a:chOff x="4388516" y="4841623"/>
            <a:chExt cx="3866963" cy="881757"/>
          </a:xfrm>
        </p:grpSpPr>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15CE7D91-3D07-4F9F-8D3B-1E48B2EF2466}"/>
                    </a:ext>
                  </a:extLst>
                </p:cNvPr>
                <p:cNvSpPr/>
                <p:nvPr/>
              </p:nvSpPr>
              <p:spPr>
                <a:xfrm>
                  <a:off x="4388516" y="5113225"/>
                  <a:ext cx="700513" cy="33855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sz="1600" i="1" dirty="0" smtClean="0">
                            <a:latin typeface="Cambria Math" panose="02040503050406030204" pitchFamily="18" charset="0"/>
                          </a:rPr>
                          <m:t>𝑄</m:t>
                        </m:r>
                        <m:d>
                          <m:dPr>
                            <m:ctrlPr>
                              <a:rPr lang="ru-RU" sz="1600" i="1" dirty="0" smtClean="0">
                                <a:latin typeface="Cambria Math" panose="02040503050406030204" pitchFamily="18" charset="0"/>
                              </a:rPr>
                            </m:ctrlPr>
                          </m:dPr>
                          <m:e>
                            <m:r>
                              <a:rPr lang="ru-RU" sz="1600" b="0" i="1" smtClean="0">
                                <a:latin typeface="Cambria Math" panose="02040503050406030204" pitchFamily="18" charset="0"/>
                              </a:rPr>
                              <m:t>𝜔</m:t>
                            </m:r>
                          </m:e>
                        </m:d>
                      </m:oMath>
                    </m:oMathPara>
                  </a14:m>
                  <a:endParaRPr lang="ru-RU" sz="1600" dirty="0"/>
                </a:p>
              </p:txBody>
            </p:sp>
          </mc:Choice>
          <mc:Fallback>
            <p:sp>
              <p:nvSpPr>
                <p:cNvPr id="5" name="Прямоугольник 4">
                  <a:extLst>
                    <a:ext uri="{FF2B5EF4-FFF2-40B4-BE49-F238E27FC236}">
                      <a16:creationId xmlns:a16="http://schemas.microsoft.com/office/drawing/2014/main" id="{15CE7D91-3D07-4F9F-8D3B-1E48B2EF2466}"/>
                    </a:ext>
                  </a:extLst>
                </p:cNvPr>
                <p:cNvSpPr>
                  <a:spLocks noRot="1" noChangeAspect="1" noMove="1" noResize="1" noEditPoints="1" noAdjustHandles="1" noChangeArrowheads="1" noChangeShapeType="1" noTextEdit="1"/>
                </p:cNvSpPr>
                <p:nvPr/>
              </p:nvSpPr>
              <p:spPr>
                <a:xfrm>
                  <a:off x="4388516" y="5113225"/>
                  <a:ext cx="700513" cy="338554"/>
                </a:xfrm>
                <a:prstGeom prst="rect">
                  <a:avLst/>
                </a:prstGeom>
                <a:blipFill>
                  <a:blip r:embed="rId3"/>
                  <a:stretch>
                    <a:fillRect b="-7273"/>
                  </a:stretch>
                </a:blipFill>
              </p:spPr>
              <p:txBody>
                <a:bodyPr/>
                <a:lstStyle/>
                <a:p>
                  <a:r>
                    <a:rPr lang="ru-RU">
                      <a:noFill/>
                    </a:rPr>
                    <a:t> </a:t>
                  </a:r>
                </a:p>
              </p:txBody>
            </p:sp>
          </mc:Fallback>
        </mc:AlternateContent>
        <p:pic>
          <p:nvPicPr>
            <p:cNvPr id="8" name="Рисунок 7">
              <a:extLst>
                <a:ext uri="{FF2B5EF4-FFF2-40B4-BE49-F238E27FC236}">
                  <a16:creationId xmlns:a16="http://schemas.microsoft.com/office/drawing/2014/main" id="{F024362F-59DF-424D-9E6C-4F3A272B2624}"/>
                </a:ext>
              </a:extLst>
            </p:cNvPr>
            <p:cNvPicPr>
              <a:picLocks noChangeAspect="1"/>
            </p:cNvPicPr>
            <p:nvPr/>
          </p:nvPicPr>
          <p:blipFill>
            <a:blip r:embed="rId4"/>
            <a:stretch>
              <a:fillRect/>
            </a:stretch>
          </p:blipFill>
          <p:spPr>
            <a:xfrm>
              <a:off x="5002774" y="4841623"/>
              <a:ext cx="3252705" cy="881757"/>
            </a:xfrm>
            <a:prstGeom prst="rect">
              <a:avLst/>
            </a:prstGeom>
          </p:spPr>
        </p:pic>
      </p:grpSp>
    </p:spTree>
    <p:extLst>
      <p:ext uri="{BB962C8B-B14F-4D97-AF65-F5344CB8AC3E}">
        <p14:creationId xmlns:p14="http://schemas.microsoft.com/office/powerpoint/2010/main" val="1617642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Метод опорных векторов (</a:t>
            </a:r>
            <a:r>
              <a:rPr lang="en-US" sz="3600" dirty="0"/>
              <a:t>SVM)</a:t>
            </a:r>
            <a:endParaRPr lang="ru-RU" sz="3600" dirty="0"/>
          </a:p>
        </p:txBody>
      </p:sp>
      <p:sp>
        <p:nvSpPr>
          <p:cNvPr id="3" name="Прямоугольник 2">
            <a:extLst>
              <a:ext uri="{FF2B5EF4-FFF2-40B4-BE49-F238E27FC236}">
                <a16:creationId xmlns:a16="http://schemas.microsoft.com/office/drawing/2014/main" id="{79BF36F6-F37A-4F81-95E0-237393A92E26}"/>
              </a:ext>
            </a:extLst>
          </p:cNvPr>
          <p:cNvSpPr/>
          <p:nvPr/>
        </p:nvSpPr>
        <p:spPr>
          <a:xfrm>
            <a:off x="468701" y="723513"/>
            <a:ext cx="11151079" cy="646331"/>
          </a:xfrm>
          <a:prstGeom prst="rect">
            <a:avLst/>
          </a:prstGeom>
        </p:spPr>
        <p:txBody>
          <a:bodyPr wrap="square">
            <a:spAutoFit/>
          </a:bodyPr>
          <a:lstStyle/>
          <a:p>
            <a:r>
              <a:rPr lang="ru-RU" dirty="0">
                <a:latin typeface="SFRM1200"/>
              </a:rPr>
              <a:t>Рассмотрим теперь другой подход к построению функции потерь, основанный</a:t>
            </a:r>
            <a:r>
              <a:rPr lang="en-US" dirty="0">
                <a:latin typeface="SFRM1200"/>
              </a:rPr>
              <a:t> </a:t>
            </a:r>
            <a:r>
              <a:rPr lang="ru-RU" dirty="0">
                <a:latin typeface="SFRM1200"/>
              </a:rPr>
              <a:t>на максимизации зазора между классами. Будем рассматривать линейные классификаторы вида</a:t>
            </a:r>
            <a:r>
              <a:rPr lang="en-US" dirty="0">
                <a:latin typeface="SFRM1200"/>
              </a:rPr>
              <a:t>:</a:t>
            </a:r>
            <a:endParaRPr lang="ru-RU" dirty="0"/>
          </a:p>
        </p:txBody>
      </p:sp>
      <p:pic>
        <p:nvPicPr>
          <p:cNvPr id="4" name="Рисунок 3">
            <a:extLst>
              <a:ext uri="{FF2B5EF4-FFF2-40B4-BE49-F238E27FC236}">
                <a16:creationId xmlns:a16="http://schemas.microsoft.com/office/drawing/2014/main" id="{10C157C6-1470-45C6-84A4-BFD50B532ED1}"/>
              </a:ext>
            </a:extLst>
          </p:cNvPr>
          <p:cNvPicPr>
            <a:picLocks noChangeAspect="1"/>
          </p:cNvPicPr>
          <p:nvPr/>
        </p:nvPicPr>
        <p:blipFill>
          <a:blip r:embed="rId2"/>
          <a:stretch>
            <a:fillRect/>
          </a:stretch>
        </p:blipFill>
        <p:spPr>
          <a:xfrm>
            <a:off x="3359679" y="1507515"/>
            <a:ext cx="4420217" cy="400106"/>
          </a:xfrm>
          <a:prstGeom prst="rect">
            <a:avLst/>
          </a:prstGeom>
        </p:spPr>
      </p:pic>
      <p:pic>
        <p:nvPicPr>
          <p:cNvPr id="5" name="Рисунок 4">
            <a:extLst>
              <a:ext uri="{FF2B5EF4-FFF2-40B4-BE49-F238E27FC236}">
                <a16:creationId xmlns:a16="http://schemas.microsoft.com/office/drawing/2014/main" id="{9C6C7295-659B-4C12-8B60-8C29DCAC0C35}"/>
              </a:ext>
            </a:extLst>
          </p:cNvPr>
          <p:cNvPicPr>
            <a:picLocks noChangeAspect="1"/>
          </p:cNvPicPr>
          <p:nvPr/>
        </p:nvPicPr>
        <p:blipFill>
          <a:blip r:embed="rId3"/>
          <a:stretch>
            <a:fillRect/>
          </a:stretch>
        </p:blipFill>
        <p:spPr>
          <a:xfrm>
            <a:off x="5337801" y="2589385"/>
            <a:ext cx="2172003" cy="647790"/>
          </a:xfrm>
          <a:prstGeom prst="rect">
            <a:avLst/>
          </a:prstGeom>
        </p:spPr>
      </p:pic>
      <p:sp>
        <p:nvSpPr>
          <p:cNvPr id="6" name="Прямоугольник 5">
            <a:extLst>
              <a:ext uri="{FF2B5EF4-FFF2-40B4-BE49-F238E27FC236}">
                <a16:creationId xmlns:a16="http://schemas.microsoft.com/office/drawing/2014/main" id="{33B496D7-2F74-4CD8-AFE8-65D5F8DB61F5}"/>
              </a:ext>
            </a:extLst>
          </p:cNvPr>
          <p:cNvSpPr/>
          <p:nvPr/>
        </p:nvSpPr>
        <p:spPr>
          <a:xfrm>
            <a:off x="569600" y="2183285"/>
            <a:ext cx="10748258" cy="646331"/>
          </a:xfrm>
          <a:prstGeom prst="rect">
            <a:avLst/>
          </a:prstGeom>
        </p:spPr>
        <p:txBody>
          <a:bodyPr wrap="square">
            <a:spAutoFit/>
          </a:bodyPr>
          <a:lstStyle/>
          <a:p>
            <a:r>
              <a:rPr lang="ru-RU" dirty="0">
                <a:latin typeface="SFRM1200"/>
              </a:rPr>
              <a:t>1. </a:t>
            </a:r>
            <a:r>
              <a:rPr lang="ru-RU" b="1" dirty="0">
                <a:latin typeface="SFRM1200"/>
              </a:rPr>
              <a:t>Разделимый случай. </a:t>
            </a:r>
            <a:r>
              <a:rPr lang="ru-RU" dirty="0">
                <a:latin typeface="SFRM1200"/>
              </a:rPr>
              <a:t>Пусть можно подобрать такие параметры, что классификатор не допускает ошибок вообще. Нормируем параметры так, чтобы</a:t>
            </a:r>
            <a:endParaRPr lang="ru-RU" dirty="0"/>
          </a:p>
        </p:txBody>
      </p:sp>
      <mc:AlternateContent xmlns:mc="http://schemas.openxmlformats.org/markup-compatibility/2006">
        <mc:Choice xmlns:a14="http://schemas.microsoft.com/office/drawing/2010/main" Requires="a14">
          <p:sp>
            <p:nvSpPr>
              <p:cNvPr id="7" name="Прямоугольник 6">
                <a:extLst>
                  <a:ext uri="{FF2B5EF4-FFF2-40B4-BE49-F238E27FC236}">
                    <a16:creationId xmlns:a16="http://schemas.microsoft.com/office/drawing/2014/main" id="{27273A32-BF51-4FC6-B4C5-B1D2CD109493}"/>
                  </a:ext>
                </a:extLst>
              </p:cNvPr>
              <p:cNvSpPr/>
              <p:nvPr/>
            </p:nvSpPr>
            <p:spPr>
              <a:xfrm>
                <a:off x="632602" y="3382054"/>
                <a:ext cx="10831903" cy="646331"/>
              </a:xfrm>
              <a:prstGeom prst="rect">
                <a:avLst/>
              </a:prstGeom>
            </p:spPr>
            <p:txBody>
              <a:bodyPr wrap="square">
                <a:spAutoFit/>
              </a:bodyPr>
              <a:lstStyle/>
              <a:p>
                <a:r>
                  <a:rPr lang="ru-RU" dirty="0">
                    <a:latin typeface="SFRM1200"/>
                  </a:rPr>
                  <a:t>Можно показать, что расстояние от произвольной точки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𝑥</m:t>
                        </m:r>
                      </m:e>
                      <m:sub>
                        <m:r>
                          <a:rPr lang="ru-RU" b="0" i="1" dirty="0" smtClean="0">
                            <a:latin typeface="Cambria Math" panose="02040503050406030204" pitchFamily="18" charset="0"/>
                          </a:rPr>
                          <m:t>0</m:t>
                        </m:r>
                      </m:sub>
                    </m:sSub>
                    <m:r>
                      <a:rPr lang="ru-RU"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𝑅</m:t>
                        </m:r>
                      </m:e>
                      <m:sup>
                        <m:r>
                          <a:rPr lang="en-US" b="0" i="1" dirty="0" smtClean="0">
                            <a:latin typeface="Cambria Math" panose="02040503050406030204" pitchFamily="18" charset="0"/>
                          </a:rPr>
                          <m:t>𝑑</m:t>
                        </m:r>
                      </m:sup>
                    </m:sSup>
                  </m:oMath>
                </a14:m>
                <a:r>
                  <a:rPr lang="ru-RU" sz="1050" b="0" i="0" u="none" strike="noStrike" baseline="0" dirty="0">
                    <a:latin typeface="CMMI8"/>
                  </a:rPr>
                  <a:t> </a:t>
                </a:r>
                <a:r>
                  <a:rPr lang="ru-RU" dirty="0">
                    <a:latin typeface="SFRM1200"/>
                  </a:rPr>
                  <a:t>до гиперплоскости,</a:t>
                </a:r>
                <a:r>
                  <a:rPr lang="en-US" dirty="0">
                    <a:latin typeface="SFRM1200"/>
                  </a:rPr>
                  <a:t> </a:t>
                </a:r>
                <a:r>
                  <a:rPr lang="ru-RU" dirty="0">
                    <a:latin typeface="SFRM1200"/>
                  </a:rPr>
                  <a:t>определяемой данным классификатором, равно</a:t>
                </a:r>
                <a:endParaRPr lang="ru-RU" dirty="0"/>
              </a:p>
            </p:txBody>
          </p:sp>
        </mc:Choice>
        <mc:Fallback>
          <p:sp>
            <p:nvSpPr>
              <p:cNvPr id="7" name="Прямоугольник 6">
                <a:extLst>
                  <a:ext uri="{FF2B5EF4-FFF2-40B4-BE49-F238E27FC236}">
                    <a16:creationId xmlns:a16="http://schemas.microsoft.com/office/drawing/2014/main" id="{27273A32-BF51-4FC6-B4C5-B1D2CD109493}"/>
                  </a:ext>
                </a:extLst>
              </p:cNvPr>
              <p:cNvSpPr>
                <a:spLocks noRot="1" noChangeAspect="1" noMove="1" noResize="1" noEditPoints="1" noAdjustHandles="1" noChangeArrowheads="1" noChangeShapeType="1" noTextEdit="1"/>
              </p:cNvSpPr>
              <p:nvPr/>
            </p:nvSpPr>
            <p:spPr>
              <a:xfrm>
                <a:off x="632602" y="3382054"/>
                <a:ext cx="10831903" cy="646331"/>
              </a:xfrm>
              <a:prstGeom prst="rect">
                <a:avLst/>
              </a:prstGeom>
              <a:blipFill>
                <a:blip r:embed="rId4"/>
                <a:stretch>
                  <a:fillRect l="-506" t="-4717" r="-338" b="-15094"/>
                </a:stretch>
              </a:blipFill>
            </p:spPr>
            <p:txBody>
              <a:bodyPr/>
              <a:lstStyle/>
              <a:p>
                <a:r>
                  <a:rPr lang="ru-RU">
                    <a:noFill/>
                  </a:rPr>
                  <a:t> </a:t>
                </a:r>
              </a:p>
            </p:txBody>
          </p:sp>
        </mc:Fallback>
      </mc:AlternateContent>
      <p:pic>
        <p:nvPicPr>
          <p:cNvPr id="8" name="Рисунок 7">
            <a:extLst>
              <a:ext uri="{FF2B5EF4-FFF2-40B4-BE49-F238E27FC236}">
                <a16:creationId xmlns:a16="http://schemas.microsoft.com/office/drawing/2014/main" id="{2F6301AD-9966-4A10-A0AD-E3238583CB96}"/>
              </a:ext>
            </a:extLst>
          </p:cNvPr>
          <p:cNvPicPr>
            <a:picLocks noChangeAspect="1"/>
          </p:cNvPicPr>
          <p:nvPr/>
        </p:nvPicPr>
        <p:blipFill>
          <a:blip r:embed="rId5"/>
          <a:stretch>
            <a:fillRect/>
          </a:stretch>
        </p:blipFill>
        <p:spPr>
          <a:xfrm>
            <a:off x="4483785" y="3919831"/>
            <a:ext cx="2381582" cy="752580"/>
          </a:xfrm>
          <a:prstGeom prst="rect">
            <a:avLst/>
          </a:prstGeom>
        </p:spPr>
      </p:pic>
      <p:pic>
        <p:nvPicPr>
          <p:cNvPr id="9" name="Рисунок 8">
            <a:extLst>
              <a:ext uri="{FF2B5EF4-FFF2-40B4-BE49-F238E27FC236}">
                <a16:creationId xmlns:a16="http://schemas.microsoft.com/office/drawing/2014/main" id="{4ED3F4C1-5ECC-4242-80EA-7D1A46487265}"/>
              </a:ext>
            </a:extLst>
          </p:cNvPr>
          <p:cNvPicPr>
            <a:picLocks noChangeAspect="1"/>
          </p:cNvPicPr>
          <p:nvPr/>
        </p:nvPicPr>
        <p:blipFill>
          <a:blip r:embed="rId6"/>
          <a:stretch>
            <a:fillRect/>
          </a:stretch>
        </p:blipFill>
        <p:spPr>
          <a:xfrm>
            <a:off x="3359679" y="5502818"/>
            <a:ext cx="4810796" cy="676369"/>
          </a:xfrm>
          <a:prstGeom prst="rect">
            <a:avLst/>
          </a:prstGeom>
        </p:spPr>
      </p:pic>
      <p:sp>
        <p:nvSpPr>
          <p:cNvPr id="10" name="Прямоугольник 9">
            <a:extLst>
              <a:ext uri="{FF2B5EF4-FFF2-40B4-BE49-F238E27FC236}">
                <a16:creationId xmlns:a16="http://schemas.microsoft.com/office/drawing/2014/main" id="{2585DD87-9BA2-4583-AC76-FEE0E587B68A}"/>
              </a:ext>
            </a:extLst>
          </p:cNvPr>
          <p:cNvSpPr/>
          <p:nvPr/>
        </p:nvSpPr>
        <p:spPr>
          <a:xfrm>
            <a:off x="559788" y="4843504"/>
            <a:ext cx="10990982" cy="646331"/>
          </a:xfrm>
          <a:prstGeom prst="rect">
            <a:avLst/>
          </a:prstGeom>
        </p:spPr>
        <p:txBody>
          <a:bodyPr wrap="square">
            <a:spAutoFit/>
          </a:bodyPr>
          <a:lstStyle/>
          <a:p>
            <a:r>
              <a:rPr lang="ru-RU" dirty="0">
                <a:latin typeface="SFRM1200"/>
              </a:rPr>
              <a:t>Тогда расстояние от гиперплоскости до ближайшего объекта обучающей выборки</a:t>
            </a:r>
            <a:r>
              <a:rPr lang="en-US" dirty="0">
                <a:latin typeface="SFRM1200"/>
              </a:rPr>
              <a:t> (</a:t>
            </a:r>
            <a:r>
              <a:rPr lang="ru-RU" dirty="0">
                <a:latin typeface="SFRM1200"/>
              </a:rPr>
              <a:t>минимальное расстояние)</a:t>
            </a:r>
            <a:r>
              <a:rPr lang="en-US" dirty="0">
                <a:latin typeface="SFRM1200"/>
              </a:rPr>
              <a:t> </a:t>
            </a:r>
            <a:r>
              <a:rPr lang="ru-RU" dirty="0">
                <a:latin typeface="SFRM1200"/>
              </a:rPr>
              <a:t>будет равно</a:t>
            </a:r>
            <a:endParaRPr lang="ru-RU" dirty="0"/>
          </a:p>
        </p:txBody>
      </p:sp>
    </p:spTree>
    <p:extLst>
      <p:ext uri="{BB962C8B-B14F-4D97-AF65-F5344CB8AC3E}">
        <p14:creationId xmlns:p14="http://schemas.microsoft.com/office/powerpoint/2010/main" val="39518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a:extLst>
              <a:ext uri="{FF2B5EF4-FFF2-40B4-BE49-F238E27FC236}">
                <a16:creationId xmlns:a16="http://schemas.microsoft.com/office/drawing/2014/main" id="{7B744F30-1C6F-4024-AA10-292A3AD04226}"/>
              </a:ext>
            </a:extLst>
          </p:cNvPr>
          <p:cNvSpPr>
            <a:spLocks noGrp="1"/>
          </p:cNvSpPr>
          <p:nvPr>
            <p:ph type="title"/>
          </p:nvPr>
        </p:nvSpPr>
        <p:spPr>
          <a:xfrm>
            <a:off x="0" y="0"/>
            <a:ext cx="12192000" cy="784002"/>
          </a:xfrm>
        </p:spPr>
        <p:txBody>
          <a:bodyPr>
            <a:noAutofit/>
          </a:bodyPr>
          <a:lstStyle/>
          <a:p>
            <a:pPr algn="ctr"/>
            <a:r>
              <a:rPr lang="ru-RU" sz="3600" dirty="0"/>
              <a:t>Метод опорных векторов (</a:t>
            </a:r>
            <a:r>
              <a:rPr lang="en-US" sz="3600" dirty="0"/>
              <a:t>SVM)</a:t>
            </a:r>
            <a:endParaRPr lang="ru-RU" sz="3600" dirty="0"/>
          </a:p>
        </p:txBody>
      </p:sp>
      <p:sp>
        <p:nvSpPr>
          <p:cNvPr id="6" name="Прямоугольник 5">
            <a:extLst>
              <a:ext uri="{FF2B5EF4-FFF2-40B4-BE49-F238E27FC236}">
                <a16:creationId xmlns:a16="http://schemas.microsoft.com/office/drawing/2014/main" id="{8021911E-8B19-4D0C-95A5-22D81047724F}"/>
              </a:ext>
            </a:extLst>
          </p:cNvPr>
          <p:cNvSpPr/>
          <p:nvPr/>
        </p:nvSpPr>
        <p:spPr>
          <a:xfrm>
            <a:off x="478147" y="784002"/>
            <a:ext cx="11236526" cy="646331"/>
          </a:xfrm>
          <a:prstGeom prst="rect">
            <a:avLst/>
          </a:prstGeom>
        </p:spPr>
        <p:txBody>
          <a:bodyPr wrap="square">
            <a:spAutoFit/>
          </a:bodyPr>
          <a:lstStyle/>
          <a:p>
            <a:r>
              <a:rPr lang="ru-RU" dirty="0">
                <a:latin typeface="SFRM1200"/>
              </a:rPr>
              <a:t>2. </a:t>
            </a:r>
            <a:r>
              <a:rPr lang="ru-RU" b="1" dirty="0">
                <a:latin typeface="SFRM1200"/>
              </a:rPr>
              <a:t>Неразделимый случай. </a:t>
            </a:r>
            <a:r>
              <a:rPr lang="ru-RU" dirty="0"/>
              <a:t>Рассмотрим теперь общий случай, когда выборку невозможно идеально разделить гиперплоскостью. Базой вид задачи </a:t>
            </a:r>
            <a:r>
              <a:rPr lang="en-US" dirty="0"/>
              <a:t>SWM</a:t>
            </a:r>
            <a:r>
              <a:rPr lang="ru-RU" dirty="0"/>
              <a:t> в разделимом случае</a:t>
            </a:r>
            <a:r>
              <a:rPr lang="en-US" dirty="0"/>
              <a:t>:</a:t>
            </a:r>
            <a:endParaRPr lang="ru-RU" dirty="0"/>
          </a:p>
        </p:txBody>
      </p:sp>
      <p:pic>
        <p:nvPicPr>
          <p:cNvPr id="8" name="Рисунок 7">
            <a:extLst>
              <a:ext uri="{FF2B5EF4-FFF2-40B4-BE49-F238E27FC236}">
                <a16:creationId xmlns:a16="http://schemas.microsoft.com/office/drawing/2014/main" id="{72E1A688-C0D3-4D6F-8849-1F812D613C29}"/>
              </a:ext>
            </a:extLst>
          </p:cNvPr>
          <p:cNvPicPr>
            <a:picLocks noChangeAspect="1"/>
          </p:cNvPicPr>
          <p:nvPr/>
        </p:nvPicPr>
        <p:blipFill>
          <a:blip r:embed="rId2"/>
          <a:stretch>
            <a:fillRect/>
          </a:stretch>
        </p:blipFill>
        <p:spPr>
          <a:xfrm>
            <a:off x="4130457" y="1505440"/>
            <a:ext cx="3534268" cy="1038370"/>
          </a:xfrm>
          <a:prstGeom prst="rect">
            <a:avLst/>
          </a:prstGeom>
        </p:spPr>
      </p:pic>
      <p:sp>
        <p:nvSpPr>
          <p:cNvPr id="9" name="Прямоугольник 8">
            <a:extLst>
              <a:ext uri="{FF2B5EF4-FFF2-40B4-BE49-F238E27FC236}">
                <a16:creationId xmlns:a16="http://schemas.microsoft.com/office/drawing/2014/main" id="{16F76D30-D25E-4C0F-A593-FBF23B0AF4E1}"/>
              </a:ext>
            </a:extLst>
          </p:cNvPr>
          <p:cNvSpPr/>
          <p:nvPr/>
        </p:nvSpPr>
        <p:spPr>
          <a:xfrm>
            <a:off x="400507" y="2465494"/>
            <a:ext cx="11107129" cy="646331"/>
          </a:xfrm>
          <a:prstGeom prst="rect">
            <a:avLst/>
          </a:prstGeom>
        </p:spPr>
        <p:txBody>
          <a:bodyPr wrap="square">
            <a:spAutoFit/>
          </a:bodyPr>
          <a:lstStyle/>
          <a:p>
            <a:r>
              <a:rPr lang="ru-RU" dirty="0"/>
              <a:t>Неразделимый случай означает, что какие бы w и b мы не взяли, хотя бы одно из ограничений в задаче будет нарушено</a:t>
            </a:r>
            <a:r>
              <a:rPr lang="ru-RU" dirty="0">
                <a:latin typeface="SFRM1200"/>
              </a:rPr>
              <a:t>:</a:t>
            </a:r>
            <a:endParaRPr lang="ru-RU" dirty="0"/>
          </a:p>
        </p:txBody>
      </p:sp>
      <p:pic>
        <p:nvPicPr>
          <p:cNvPr id="10" name="Рисунок 9">
            <a:extLst>
              <a:ext uri="{FF2B5EF4-FFF2-40B4-BE49-F238E27FC236}">
                <a16:creationId xmlns:a16="http://schemas.microsoft.com/office/drawing/2014/main" id="{2135EB82-F322-45DA-9C83-19CD611D5D3A}"/>
              </a:ext>
            </a:extLst>
          </p:cNvPr>
          <p:cNvPicPr>
            <a:picLocks noChangeAspect="1"/>
          </p:cNvPicPr>
          <p:nvPr/>
        </p:nvPicPr>
        <p:blipFill>
          <a:blip r:embed="rId3"/>
          <a:stretch>
            <a:fillRect/>
          </a:stretch>
        </p:blipFill>
        <p:spPr>
          <a:xfrm>
            <a:off x="4329083" y="3026146"/>
            <a:ext cx="2981741" cy="523948"/>
          </a:xfrm>
          <a:prstGeom prst="rect">
            <a:avLst/>
          </a:prstGeom>
        </p:spPr>
      </p:pic>
      <p:pic>
        <p:nvPicPr>
          <p:cNvPr id="11" name="Рисунок 10">
            <a:extLst>
              <a:ext uri="{FF2B5EF4-FFF2-40B4-BE49-F238E27FC236}">
                <a16:creationId xmlns:a16="http://schemas.microsoft.com/office/drawing/2014/main" id="{6C35CA34-3E83-470C-BD25-28EF0628F301}"/>
              </a:ext>
            </a:extLst>
          </p:cNvPr>
          <p:cNvPicPr>
            <a:picLocks noChangeAspect="1"/>
          </p:cNvPicPr>
          <p:nvPr/>
        </p:nvPicPr>
        <p:blipFill>
          <a:blip r:embed="rId4"/>
          <a:stretch>
            <a:fillRect/>
          </a:stretch>
        </p:blipFill>
        <p:spPr>
          <a:xfrm>
            <a:off x="3854449" y="3834886"/>
            <a:ext cx="3858163" cy="533474"/>
          </a:xfrm>
          <a:prstGeom prst="rect">
            <a:avLst/>
          </a:prstGeom>
        </p:spPr>
      </p:pic>
      <mc:AlternateContent xmlns:mc="http://schemas.openxmlformats.org/markup-compatibility/2006">
        <mc:Choice xmlns:a14="http://schemas.microsoft.com/office/drawing/2010/main" Requires="a14">
          <p:sp>
            <p:nvSpPr>
              <p:cNvPr id="12" name="Прямоугольник 11">
                <a:extLst>
                  <a:ext uri="{FF2B5EF4-FFF2-40B4-BE49-F238E27FC236}">
                    <a16:creationId xmlns:a16="http://schemas.microsoft.com/office/drawing/2014/main" id="{F0CEE0AE-7553-400D-8639-4D47CFA70773}"/>
                  </a:ext>
                </a:extLst>
              </p:cNvPr>
              <p:cNvSpPr/>
              <p:nvPr/>
            </p:nvSpPr>
            <p:spPr>
              <a:xfrm>
                <a:off x="400507" y="3457301"/>
                <a:ext cx="4646785" cy="369332"/>
              </a:xfrm>
              <a:prstGeom prst="rect">
                <a:avLst/>
              </a:prstGeom>
            </p:spPr>
            <p:txBody>
              <a:bodyPr wrap="none">
                <a:spAutoFit/>
              </a:bodyPr>
              <a:lstStyle/>
              <a:p>
                <a:r>
                  <a:rPr lang="ru-RU" dirty="0"/>
                  <a:t>Введем штраф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ru-RU"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oMath>
                </a14:m>
                <a:r>
                  <a:rPr lang="en-US" dirty="0"/>
                  <a:t> </a:t>
                </a:r>
                <a:r>
                  <a:rPr lang="ru-RU" dirty="0"/>
                  <a:t>за нарушение ограничения:</a:t>
                </a:r>
              </a:p>
            </p:txBody>
          </p:sp>
        </mc:Choice>
        <mc:Fallback>
          <p:sp>
            <p:nvSpPr>
              <p:cNvPr id="12" name="Прямоугольник 11">
                <a:extLst>
                  <a:ext uri="{FF2B5EF4-FFF2-40B4-BE49-F238E27FC236}">
                    <a16:creationId xmlns:a16="http://schemas.microsoft.com/office/drawing/2014/main" id="{F0CEE0AE-7553-400D-8639-4D47CFA70773}"/>
                  </a:ext>
                </a:extLst>
              </p:cNvPr>
              <p:cNvSpPr>
                <a:spLocks noRot="1" noChangeAspect="1" noMove="1" noResize="1" noEditPoints="1" noAdjustHandles="1" noChangeArrowheads="1" noChangeShapeType="1" noTextEdit="1"/>
              </p:cNvSpPr>
              <p:nvPr/>
            </p:nvSpPr>
            <p:spPr>
              <a:xfrm>
                <a:off x="400507" y="3457301"/>
                <a:ext cx="4646785" cy="369332"/>
              </a:xfrm>
              <a:prstGeom prst="rect">
                <a:avLst/>
              </a:prstGeom>
              <a:blipFill>
                <a:blip r:embed="rId5"/>
                <a:stretch>
                  <a:fillRect l="-1181" t="-8197" r="-394" b="-24590"/>
                </a:stretch>
              </a:blipFill>
            </p:spPr>
            <p:txBody>
              <a:bodyPr/>
              <a:lstStyle/>
              <a:p>
                <a:r>
                  <a:rPr lang="ru-RU">
                    <a:noFill/>
                  </a:rPr>
                  <a:t> </a:t>
                </a:r>
              </a:p>
            </p:txBody>
          </p:sp>
        </mc:Fallback>
      </mc:AlternateContent>
      <p:pic>
        <p:nvPicPr>
          <p:cNvPr id="13" name="Рисунок 12">
            <a:extLst>
              <a:ext uri="{FF2B5EF4-FFF2-40B4-BE49-F238E27FC236}">
                <a16:creationId xmlns:a16="http://schemas.microsoft.com/office/drawing/2014/main" id="{3136E34E-0158-489E-B083-7371A059826B}"/>
              </a:ext>
            </a:extLst>
          </p:cNvPr>
          <p:cNvPicPr>
            <a:picLocks noChangeAspect="1"/>
          </p:cNvPicPr>
          <p:nvPr/>
        </p:nvPicPr>
        <p:blipFill>
          <a:blip r:embed="rId6"/>
          <a:stretch>
            <a:fillRect/>
          </a:stretch>
        </p:blipFill>
        <p:spPr>
          <a:xfrm>
            <a:off x="3868482" y="5091816"/>
            <a:ext cx="4058216" cy="1505160"/>
          </a:xfrm>
          <a:prstGeom prst="rect">
            <a:avLst/>
          </a:prstGeom>
        </p:spPr>
      </p:pic>
      <p:sp>
        <p:nvSpPr>
          <p:cNvPr id="14" name="Прямоугольник 13">
            <a:extLst>
              <a:ext uri="{FF2B5EF4-FFF2-40B4-BE49-F238E27FC236}">
                <a16:creationId xmlns:a16="http://schemas.microsoft.com/office/drawing/2014/main" id="{02794E25-72E0-4B89-B8C6-F2877DA903F8}"/>
              </a:ext>
            </a:extLst>
          </p:cNvPr>
          <p:cNvSpPr/>
          <p:nvPr/>
        </p:nvSpPr>
        <p:spPr>
          <a:xfrm>
            <a:off x="400507" y="4560135"/>
            <a:ext cx="4322081" cy="369332"/>
          </a:xfrm>
          <a:prstGeom prst="rect">
            <a:avLst/>
          </a:prstGeom>
        </p:spPr>
        <p:txBody>
          <a:bodyPr wrap="none">
            <a:spAutoFit/>
          </a:bodyPr>
          <a:lstStyle/>
          <a:p>
            <a:r>
              <a:rPr lang="ru-RU" dirty="0"/>
              <a:t>Вид задачи </a:t>
            </a:r>
            <a:r>
              <a:rPr lang="en-US" dirty="0"/>
              <a:t>SWM</a:t>
            </a:r>
            <a:r>
              <a:rPr lang="ru-RU" dirty="0"/>
              <a:t> в неразделимом случае</a:t>
            </a:r>
            <a:r>
              <a:rPr lang="en-US" dirty="0"/>
              <a:t>:</a:t>
            </a:r>
            <a:endParaRPr lang="ru-RU" dirty="0"/>
          </a:p>
        </p:txBody>
      </p:sp>
      <mc:AlternateContent xmlns:mc="http://schemas.openxmlformats.org/markup-compatibility/2006">
        <mc:Choice xmlns:a14="http://schemas.microsoft.com/office/drawing/2010/main" Requires="a14">
          <p:sp>
            <p:nvSpPr>
              <p:cNvPr id="15" name="Прямоугольник 14">
                <a:extLst>
                  <a:ext uri="{FF2B5EF4-FFF2-40B4-BE49-F238E27FC236}">
                    <a16:creationId xmlns:a16="http://schemas.microsoft.com/office/drawing/2014/main" id="{5DFE367F-94C9-41EE-A7FC-60DA2FC0D805}"/>
                  </a:ext>
                </a:extLst>
              </p:cNvPr>
              <p:cNvSpPr/>
              <p:nvPr/>
            </p:nvSpPr>
            <p:spPr>
              <a:xfrm>
                <a:off x="8010907" y="1763247"/>
                <a:ext cx="2225930" cy="369332"/>
              </a:xfrm>
              <a:prstGeom prst="rect">
                <a:avLst/>
              </a:prstGeom>
            </p:spPr>
            <p:txBody>
              <a:bodyPr wrap="none">
                <a:spAutoFit/>
              </a:bodyPr>
              <a:lstStyle/>
              <a:p>
                <a:r>
                  <a:rPr lang="ru-RU" dirty="0"/>
                  <a:t>(</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en-US" i="1" dirty="0">
                        <a:latin typeface="Cambria Math" panose="02040503050406030204" pitchFamily="18" charset="0"/>
                      </a:rPr>
                      <m:t>1</m:t>
                    </m:r>
                  </m:oMath>
                </a14:m>
                <a:r>
                  <a:rPr lang="ru-RU" dirty="0"/>
                  <a:t> или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r>
                      <a:rPr lang="ru-RU" b="0" i="1" dirty="0" smtClean="0">
                        <a:latin typeface="Cambria Math" panose="02040503050406030204" pitchFamily="18" charset="0"/>
                      </a:rPr>
                      <m:t>−</m:t>
                    </m:r>
                    <m:r>
                      <a:rPr lang="en-US" i="1" dirty="0">
                        <a:latin typeface="Cambria Math" panose="02040503050406030204" pitchFamily="18" charset="0"/>
                      </a:rPr>
                      <m:t>1</m:t>
                    </m:r>
                  </m:oMath>
                </a14:m>
                <a:r>
                  <a:rPr lang="ru-RU" dirty="0"/>
                  <a:t>)</a:t>
                </a:r>
              </a:p>
            </p:txBody>
          </p:sp>
        </mc:Choice>
        <mc:Fallback>
          <p:sp>
            <p:nvSpPr>
              <p:cNvPr id="15" name="Прямоугольник 14">
                <a:extLst>
                  <a:ext uri="{FF2B5EF4-FFF2-40B4-BE49-F238E27FC236}">
                    <a16:creationId xmlns:a16="http://schemas.microsoft.com/office/drawing/2014/main" id="{5DFE367F-94C9-41EE-A7FC-60DA2FC0D805}"/>
                  </a:ext>
                </a:extLst>
              </p:cNvPr>
              <p:cNvSpPr>
                <a:spLocks noRot="1" noChangeAspect="1" noMove="1" noResize="1" noEditPoints="1" noAdjustHandles="1" noChangeArrowheads="1" noChangeShapeType="1" noTextEdit="1"/>
              </p:cNvSpPr>
              <p:nvPr/>
            </p:nvSpPr>
            <p:spPr>
              <a:xfrm>
                <a:off x="8010907" y="1763247"/>
                <a:ext cx="2225930" cy="369332"/>
              </a:xfrm>
              <a:prstGeom prst="rect">
                <a:avLst/>
              </a:prstGeom>
              <a:blipFill>
                <a:blip r:embed="rId7"/>
                <a:stretch>
                  <a:fillRect l="-2192" t="-8197" r="-1644" b="-24590"/>
                </a:stretch>
              </a:blipFill>
            </p:spPr>
            <p:txBody>
              <a:bodyPr/>
              <a:lstStyle/>
              <a:p>
                <a:r>
                  <a:rPr lang="ru-RU">
                    <a:noFill/>
                  </a:rPr>
                  <a:t> </a:t>
                </a:r>
              </a:p>
            </p:txBody>
          </p:sp>
        </mc:Fallback>
      </mc:AlternateContent>
    </p:spTree>
    <p:extLst>
      <p:ext uri="{BB962C8B-B14F-4D97-AF65-F5344CB8AC3E}">
        <p14:creationId xmlns:p14="http://schemas.microsoft.com/office/powerpoint/2010/main" val="186411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1C59468-EE15-4747-BF3E-135434BBA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826" y="2035835"/>
            <a:ext cx="3579963" cy="3478506"/>
          </a:xfrm>
          <a:prstGeom prst="rect">
            <a:avLst/>
          </a:prstGeom>
          <a:noFill/>
          <a:extLst>
            <a:ext uri="{909E8E84-426E-40DD-AFC4-6F175D3DCCD1}">
              <a14:hiddenFill xmlns:a14="http://schemas.microsoft.com/office/drawing/2010/main">
                <a:solidFill>
                  <a:srgbClr val="FFFFFF"/>
                </a:solidFill>
              </a14:hiddenFill>
            </a:ext>
          </a:extLst>
        </p:spPr>
      </p:pic>
      <p:sp>
        <p:nvSpPr>
          <p:cNvPr id="5" name="Заголовок 1">
            <a:extLst>
              <a:ext uri="{FF2B5EF4-FFF2-40B4-BE49-F238E27FC236}">
                <a16:creationId xmlns:a16="http://schemas.microsoft.com/office/drawing/2014/main" id="{7B744F30-1C6F-4024-AA10-292A3AD04226}"/>
              </a:ext>
            </a:extLst>
          </p:cNvPr>
          <p:cNvSpPr>
            <a:spLocks noGrp="1"/>
          </p:cNvSpPr>
          <p:nvPr>
            <p:ph type="title"/>
          </p:nvPr>
        </p:nvSpPr>
        <p:spPr>
          <a:xfrm>
            <a:off x="0" y="0"/>
            <a:ext cx="12192000" cy="784002"/>
          </a:xfrm>
        </p:spPr>
        <p:txBody>
          <a:bodyPr>
            <a:noAutofit/>
          </a:bodyPr>
          <a:lstStyle/>
          <a:p>
            <a:pPr algn="ctr"/>
            <a:r>
              <a:rPr lang="ru-RU" sz="3600" dirty="0"/>
              <a:t>Метод опорных векторов (</a:t>
            </a:r>
            <a:r>
              <a:rPr lang="en-US" sz="3600" dirty="0"/>
              <a:t>SVM)</a:t>
            </a:r>
            <a:endParaRPr lang="ru-RU" sz="3600" dirty="0"/>
          </a:p>
        </p:txBody>
      </p:sp>
      <p:sp>
        <p:nvSpPr>
          <p:cNvPr id="4" name="Прямоугольник 3">
            <a:extLst>
              <a:ext uri="{FF2B5EF4-FFF2-40B4-BE49-F238E27FC236}">
                <a16:creationId xmlns:a16="http://schemas.microsoft.com/office/drawing/2014/main" id="{5F63D8B0-C022-481E-9965-AB13CF028333}"/>
              </a:ext>
            </a:extLst>
          </p:cNvPr>
          <p:cNvSpPr/>
          <p:nvPr/>
        </p:nvSpPr>
        <p:spPr>
          <a:xfrm>
            <a:off x="801485" y="974327"/>
            <a:ext cx="2140458" cy="369332"/>
          </a:xfrm>
          <a:prstGeom prst="rect">
            <a:avLst/>
          </a:prstGeom>
        </p:spPr>
        <p:txBody>
          <a:bodyPr wrap="none">
            <a:spAutoFit/>
          </a:bodyPr>
          <a:lstStyle/>
          <a:p>
            <a:r>
              <a:rPr lang="ru-RU" dirty="0">
                <a:latin typeface="SFRM1200"/>
              </a:rPr>
              <a:t>Разделимый случай</a:t>
            </a:r>
            <a:endParaRPr lang="ru-RU" dirty="0"/>
          </a:p>
        </p:txBody>
      </p:sp>
      <p:sp>
        <p:nvSpPr>
          <p:cNvPr id="7" name="Прямоугольник 6">
            <a:extLst>
              <a:ext uri="{FF2B5EF4-FFF2-40B4-BE49-F238E27FC236}">
                <a16:creationId xmlns:a16="http://schemas.microsoft.com/office/drawing/2014/main" id="{147A7195-C628-4857-8CA2-DF81B0C56BAE}"/>
              </a:ext>
            </a:extLst>
          </p:cNvPr>
          <p:cNvSpPr/>
          <p:nvPr/>
        </p:nvSpPr>
        <p:spPr>
          <a:xfrm>
            <a:off x="7716994" y="974327"/>
            <a:ext cx="2403350" cy="369332"/>
          </a:xfrm>
          <a:prstGeom prst="rect">
            <a:avLst/>
          </a:prstGeom>
        </p:spPr>
        <p:txBody>
          <a:bodyPr wrap="none">
            <a:spAutoFit/>
          </a:bodyPr>
          <a:lstStyle/>
          <a:p>
            <a:r>
              <a:rPr lang="ru-RU" dirty="0">
                <a:latin typeface="SFRM1200"/>
              </a:rPr>
              <a:t>Неразделимый случай</a:t>
            </a:r>
            <a:endParaRPr lang="ru-RU" dirty="0"/>
          </a:p>
        </p:txBody>
      </p:sp>
      <p:pic>
        <p:nvPicPr>
          <p:cNvPr id="1028" name="Picture 4" descr="Поиск аномалий с One-Class SVM | OTUS">
            <a:extLst>
              <a:ext uri="{FF2B5EF4-FFF2-40B4-BE49-F238E27FC236}">
                <a16:creationId xmlns:a16="http://schemas.microsoft.com/office/drawing/2014/main" id="{2B65CA03-3364-4E50-9117-C366D539D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048" y="1733413"/>
            <a:ext cx="5511201" cy="362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78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lstStyle/>
          <a:p>
            <a:pPr algn="ctr"/>
            <a:r>
              <a:rPr lang="ru-RU" dirty="0"/>
              <a:t>Определение линейной модели</a:t>
            </a:r>
          </a:p>
        </p:txBody>
      </p:sp>
      <p:pic>
        <p:nvPicPr>
          <p:cNvPr id="4" name="Рисунок 3">
            <a:extLst>
              <a:ext uri="{FF2B5EF4-FFF2-40B4-BE49-F238E27FC236}">
                <a16:creationId xmlns:a16="http://schemas.microsoft.com/office/drawing/2014/main" id="{1F85F023-E8CF-48C4-9BBB-429DB6B26B3D}"/>
              </a:ext>
            </a:extLst>
          </p:cNvPr>
          <p:cNvPicPr>
            <a:picLocks noChangeAspect="1"/>
          </p:cNvPicPr>
          <p:nvPr/>
        </p:nvPicPr>
        <p:blipFill>
          <a:blip r:embed="rId2"/>
          <a:stretch>
            <a:fillRect/>
          </a:stretch>
        </p:blipFill>
        <p:spPr>
          <a:xfrm>
            <a:off x="3735969" y="958073"/>
            <a:ext cx="3667637" cy="1267002"/>
          </a:xfrm>
          <a:prstGeom prst="rect">
            <a:avLst/>
          </a:prstGeom>
        </p:spPr>
      </p:pic>
      <mc:AlternateContent xmlns:mc="http://schemas.openxmlformats.org/markup-compatibility/2006">
        <mc:Choice xmlns:a14="http://schemas.microsoft.com/office/drawing/2010/main" Requires="a14">
          <p:sp>
            <p:nvSpPr>
              <p:cNvPr id="5" name="Прямоугольник 4">
                <a:extLst>
                  <a:ext uri="{FF2B5EF4-FFF2-40B4-BE49-F238E27FC236}">
                    <a16:creationId xmlns:a16="http://schemas.microsoft.com/office/drawing/2014/main" id="{61386141-7169-4DC8-831E-95EDB149CD89}"/>
                  </a:ext>
                </a:extLst>
              </p:cNvPr>
              <p:cNvSpPr/>
              <p:nvPr/>
            </p:nvSpPr>
            <p:spPr>
              <a:xfrm>
                <a:off x="1003539" y="2228671"/>
                <a:ext cx="10029646" cy="1499641"/>
              </a:xfrm>
              <a:prstGeom prst="rect">
                <a:avLst/>
              </a:prstGeom>
            </p:spPr>
            <p:txBody>
              <a:bodyPr wrap="square">
                <a:spAutoFit/>
              </a:bodyPr>
              <a:lstStyle/>
              <a:p>
                <a:r>
                  <a:rPr lang="ru-RU" dirty="0">
                    <a:solidFill>
                      <a:srgbClr val="000000"/>
                    </a:solidFill>
                    <a:latin typeface="SFRM1200"/>
                  </a:rPr>
                  <a:t>Параметрами модели являются </a:t>
                </a:r>
                <a:r>
                  <a:rPr lang="ru-RU" dirty="0">
                    <a:solidFill>
                      <a:srgbClr val="000000"/>
                    </a:solidFill>
                    <a:latin typeface="SFTI1200"/>
                  </a:rPr>
                  <a:t>веса </a:t>
                </a:r>
                <a:r>
                  <a:rPr lang="ru-RU" dirty="0">
                    <a:solidFill>
                      <a:srgbClr val="000000"/>
                    </a:solidFill>
                    <a:latin typeface="SFRM1200"/>
                  </a:rPr>
                  <a:t>или </a:t>
                </a:r>
                <a:r>
                  <a:rPr lang="ru-RU" dirty="0">
                    <a:solidFill>
                      <a:srgbClr val="000000"/>
                    </a:solidFill>
                    <a:latin typeface="SFTI1200"/>
                  </a:rPr>
                  <a:t>коэффициенты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en-US" b="0" i="1" smtClean="0">
                            <a:solidFill>
                              <a:srgbClr val="000000"/>
                            </a:solidFill>
                            <a:latin typeface="Cambria Math" panose="02040503050406030204" pitchFamily="18" charset="0"/>
                          </a:rPr>
                          <m:t>𝑗</m:t>
                        </m:r>
                      </m:sub>
                    </m:sSub>
                  </m:oMath>
                </a14:m>
                <a:r>
                  <a:rPr lang="ru-RU" sz="1050" b="0" i="0" u="none" strike="noStrike" baseline="0" dirty="0">
                    <a:solidFill>
                      <a:srgbClr val="000000"/>
                    </a:solidFill>
                    <a:latin typeface="CMMI8"/>
                  </a:rPr>
                  <a:t> </a:t>
                </a:r>
                <a:r>
                  <a:rPr lang="ru-RU" dirty="0">
                    <a:solidFill>
                      <a:srgbClr val="000000"/>
                    </a:solidFill>
                    <a:latin typeface="SFRM1200"/>
                  </a:rPr>
                  <a:t>. Вес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en-US" b="0" i="1" smtClean="0">
                            <a:solidFill>
                              <a:srgbClr val="000000"/>
                            </a:solidFill>
                            <a:latin typeface="Cambria Math" panose="02040503050406030204" pitchFamily="18" charset="0"/>
                          </a:rPr>
                          <m:t>0</m:t>
                        </m:r>
                      </m:sub>
                    </m:sSub>
                    <m:r>
                      <a:rPr lang="en-US" b="0" i="1" smtClean="0">
                        <a:solidFill>
                          <a:srgbClr val="000000"/>
                        </a:solidFill>
                        <a:latin typeface="Cambria Math" panose="02040503050406030204" pitchFamily="18" charset="0"/>
                      </a:rPr>
                      <m:t> </m:t>
                    </m:r>
                  </m:oMath>
                </a14:m>
                <a:r>
                  <a:rPr lang="ru-RU" dirty="0">
                    <a:solidFill>
                      <a:srgbClr val="000000"/>
                    </a:solidFill>
                    <a:latin typeface="SFRM1200"/>
                  </a:rPr>
                  <a:t>также называется</a:t>
                </a:r>
              </a:p>
              <a:p>
                <a:r>
                  <a:rPr lang="ru-RU" dirty="0">
                    <a:solidFill>
                      <a:srgbClr val="000000"/>
                    </a:solidFill>
                    <a:latin typeface="SFRM1200"/>
                  </a:rPr>
                  <a:t>свободным коэффициентом или </a:t>
                </a:r>
                <a:r>
                  <a:rPr lang="ru-RU" dirty="0">
                    <a:solidFill>
                      <a:srgbClr val="000000"/>
                    </a:solidFill>
                    <a:latin typeface="SFTI1200"/>
                  </a:rPr>
                  <a:t>сдвигом </a:t>
                </a:r>
                <a:r>
                  <a:rPr lang="ru-RU" dirty="0">
                    <a:solidFill>
                      <a:srgbClr val="000000"/>
                    </a:solidFill>
                    <a:latin typeface="SFRM1200"/>
                  </a:rPr>
                  <a:t>(</a:t>
                </a:r>
                <a:r>
                  <a:rPr lang="ru-RU" dirty="0" err="1">
                    <a:solidFill>
                      <a:srgbClr val="000000"/>
                    </a:solidFill>
                    <a:latin typeface="SFRM1200"/>
                  </a:rPr>
                  <a:t>bias</a:t>
                </a:r>
                <a:r>
                  <a:rPr lang="ru-RU" dirty="0">
                    <a:solidFill>
                      <a:srgbClr val="000000"/>
                    </a:solidFill>
                    <a:latin typeface="SFRM1200"/>
                  </a:rPr>
                  <a:t>). Входом модели является некий объект с вектором признаков </a:t>
                </a:r>
                <a14:m>
                  <m:oMath xmlns:m="http://schemas.openxmlformats.org/officeDocument/2006/math">
                    <m:r>
                      <a:rPr lang="en-US" b="0" i="1" smtClean="0">
                        <a:solidFill>
                          <a:srgbClr val="000000"/>
                        </a:solidFill>
                        <a:latin typeface="Cambria Math" panose="02040503050406030204" pitchFamily="18" charset="0"/>
                      </a:rPr>
                      <m:t>𝑥</m:t>
                    </m:r>
                    <m:r>
                      <a:rPr lang="ru-RU" b="0" i="0" smtClean="0">
                        <a:solidFill>
                          <a:srgbClr val="000000"/>
                        </a:solidFill>
                        <a:latin typeface="Cambria Math" panose="02040503050406030204" pitchFamily="18" charset="0"/>
                      </a:rPr>
                      <m:t>.</m:t>
                    </m:r>
                  </m:oMath>
                </a14:m>
                <a:r>
                  <a:rPr lang="ru-RU" dirty="0">
                    <a:solidFill>
                      <a:srgbClr val="000000"/>
                    </a:solidFill>
                    <a:latin typeface="SFRM1200"/>
                  </a:rPr>
                  <a:t> </a:t>
                </a:r>
                <a:endParaRPr lang="en-US" dirty="0">
                  <a:solidFill>
                    <a:srgbClr val="000000"/>
                  </a:solidFill>
                  <a:latin typeface="SFRM1200"/>
                </a:endParaRPr>
              </a:p>
              <a:p>
                <a:endParaRPr lang="en-US" dirty="0">
                  <a:solidFill>
                    <a:srgbClr val="000000"/>
                  </a:solidFill>
                  <a:latin typeface="SFRM1200"/>
                </a:endParaRPr>
              </a:p>
              <a:p>
                <a:r>
                  <a:rPr lang="ru-RU" dirty="0">
                    <a:solidFill>
                      <a:srgbClr val="000000"/>
                    </a:solidFill>
                    <a:latin typeface="SFRM1200"/>
                  </a:rPr>
                  <a:t>Сумма в формуле является скалярным произведением вектора признаков на вектор весов:</a:t>
                </a:r>
                <a:endParaRPr lang="ru-RU" dirty="0"/>
              </a:p>
            </p:txBody>
          </p:sp>
        </mc:Choice>
        <mc:Fallback>
          <p:sp>
            <p:nvSpPr>
              <p:cNvPr id="5" name="Прямоугольник 4">
                <a:extLst>
                  <a:ext uri="{FF2B5EF4-FFF2-40B4-BE49-F238E27FC236}">
                    <a16:creationId xmlns:a16="http://schemas.microsoft.com/office/drawing/2014/main" id="{61386141-7169-4DC8-831E-95EDB149CD89}"/>
                  </a:ext>
                </a:extLst>
              </p:cNvPr>
              <p:cNvSpPr>
                <a:spLocks noRot="1" noChangeAspect="1" noMove="1" noResize="1" noEditPoints="1" noAdjustHandles="1" noChangeArrowheads="1" noChangeShapeType="1" noTextEdit="1"/>
              </p:cNvSpPr>
              <p:nvPr/>
            </p:nvSpPr>
            <p:spPr>
              <a:xfrm>
                <a:off x="1003539" y="2228671"/>
                <a:ext cx="10029646" cy="1499641"/>
              </a:xfrm>
              <a:prstGeom prst="rect">
                <a:avLst/>
              </a:prstGeom>
              <a:blipFill>
                <a:blip r:embed="rId3"/>
                <a:stretch>
                  <a:fillRect l="-547" t="-2033" b="-5691"/>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CFC50190-E7E5-481A-AFEE-F4F1EBA221B5}"/>
              </a:ext>
            </a:extLst>
          </p:cNvPr>
          <p:cNvPicPr>
            <a:picLocks noChangeAspect="1"/>
          </p:cNvPicPr>
          <p:nvPr/>
        </p:nvPicPr>
        <p:blipFill rotWithShape="1">
          <a:blip r:embed="rId4"/>
          <a:srcRect b="47312"/>
          <a:stretch/>
        </p:blipFill>
        <p:spPr>
          <a:xfrm>
            <a:off x="4014342" y="3728312"/>
            <a:ext cx="3801005" cy="466791"/>
          </a:xfrm>
          <a:prstGeom prst="rect">
            <a:avLst/>
          </a:prstGeom>
        </p:spPr>
      </p:pic>
      <p:pic>
        <p:nvPicPr>
          <p:cNvPr id="7" name="Рисунок 6">
            <a:extLst>
              <a:ext uri="{FF2B5EF4-FFF2-40B4-BE49-F238E27FC236}">
                <a16:creationId xmlns:a16="http://schemas.microsoft.com/office/drawing/2014/main" id="{5B14E07C-93A5-41D8-8841-CAA383D85947}"/>
              </a:ext>
            </a:extLst>
          </p:cNvPr>
          <p:cNvPicPr>
            <a:picLocks noChangeAspect="1"/>
          </p:cNvPicPr>
          <p:nvPr/>
        </p:nvPicPr>
        <p:blipFill>
          <a:blip r:embed="rId5"/>
          <a:stretch>
            <a:fillRect/>
          </a:stretch>
        </p:blipFill>
        <p:spPr>
          <a:xfrm>
            <a:off x="4656819" y="5227953"/>
            <a:ext cx="1962424" cy="466790"/>
          </a:xfrm>
          <a:prstGeom prst="rect">
            <a:avLst/>
          </a:prstGeom>
        </p:spPr>
      </p:pic>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23DE8761-F201-4F58-A01F-9528F0164509}"/>
                  </a:ext>
                </a:extLst>
              </p:cNvPr>
              <p:cNvSpPr/>
              <p:nvPr/>
            </p:nvSpPr>
            <p:spPr>
              <a:xfrm>
                <a:off x="4464101" y="4315873"/>
                <a:ext cx="2155142" cy="923330"/>
              </a:xfrm>
              <a:prstGeom prst="rect">
                <a:avLst/>
              </a:prstGeom>
            </p:spPr>
            <p:txBody>
              <a:bodyPr wrap="none">
                <a:spAutoFit/>
              </a:bodyPr>
              <a:lstStyle/>
              <a:p>
                <a:r>
                  <a:rPr lang="ru-RU" b="0" dirty="0">
                    <a:solidFill>
                      <a:srgbClr val="000000"/>
                    </a:solidFill>
                  </a:rPr>
                  <a:t>где </a:t>
                </a:r>
                <a14:m>
                  <m:oMath xmlns:m="http://schemas.openxmlformats.org/officeDocument/2006/math">
                    <m:r>
                      <a:rPr lang="ru-RU" b="0" i="1" smtClean="0">
                        <a:solidFill>
                          <a:srgbClr val="000000"/>
                        </a:solidFill>
                        <a:latin typeface="Cambria Math" panose="02040503050406030204" pitchFamily="18" charset="0"/>
                      </a:rPr>
                      <m:t>𝜔</m:t>
                    </m:r>
                    <m:r>
                      <a:rPr lang="ru-RU" b="0" i="1" smtClean="0">
                        <a:solidFill>
                          <a:srgbClr val="000000"/>
                        </a:solidFill>
                        <a:latin typeface="Cambria Math" panose="02040503050406030204" pitchFamily="18" charset="0"/>
                      </a:rPr>
                      <m:t>=</m:t>
                    </m:r>
                    <m:d>
                      <m:dPr>
                        <m:ctrlPr>
                          <a:rPr lang="ru-RU" b="0" i="1" smtClean="0">
                            <a:solidFill>
                              <a:srgbClr val="000000"/>
                            </a:solidFill>
                            <a:latin typeface="Cambria Math" panose="02040503050406030204" pitchFamily="18" charset="0"/>
                          </a:rPr>
                        </m:ctrlPr>
                      </m:dPr>
                      <m:e>
                        <m:sSub>
                          <m:sSubPr>
                            <m:ctrlPr>
                              <a:rPr lang="en-US" b="0" i="1"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ru-RU" b="0" i="1" smtClean="0">
                                <a:solidFill>
                                  <a:srgbClr val="000000"/>
                                </a:solidFill>
                                <a:latin typeface="Cambria Math" panose="02040503050406030204" pitchFamily="18" charset="0"/>
                              </a:rPr>
                              <m:t>1</m:t>
                            </m:r>
                          </m:sub>
                        </m:sSub>
                        <m:r>
                          <a:rPr lang="ru-RU" b="0" i="1" smtClean="0">
                            <a:solidFill>
                              <a:srgbClr val="000000"/>
                            </a:solidFill>
                            <a:latin typeface="Cambria Math" panose="02040503050406030204" pitchFamily="18" charset="0"/>
                          </a:rPr>
                          <m:t>,…</m:t>
                        </m:r>
                        <m:r>
                          <a:rPr lang="ru-RU" b="0" i="0" smtClean="0">
                            <a:solidFill>
                              <a:srgbClr val="000000"/>
                            </a:solidFill>
                            <a:latin typeface="Cambria Math" panose="02040503050406030204" pitchFamily="18" charset="0"/>
                          </a:rPr>
                          <m:t>,</m:t>
                        </m:r>
                        <m:sSub>
                          <m:sSubPr>
                            <m:ctrlPr>
                              <a:rPr lang="ru-RU" b="0" i="0"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en-US" b="0" i="1" smtClean="0">
                                <a:solidFill>
                                  <a:srgbClr val="000000"/>
                                </a:solidFill>
                                <a:latin typeface="Cambria Math" panose="02040503050406030204" pitchFamily="18" charset="0"/>
                              </a:rPr>
                              <m:t>𝑑</m:t>
                            </m:r>
                          </m:sub>
                        </m:sSub>
                      </m:e>
                    </m:d>
                  </m:oMath>
                </a14:m>
                <a:endParaRPr lang="ru-RU" b="0" dirty="0">
                  <a:solidFill>
                    <a:srgbClr val="000000"/>
                  </a:solidFill>
                </a:endParaRPr>
              </a:p>
              <a:p>
                <a:endParaRPr lang="ru-RU" dirty="0"/>
              </a:p>
              <a:p>
                <a:pPr algn="ctr"/>
                <a:r>
                  <a:rPr lang="ru-RU" dirty="0"/>
                  <a:t>или</a:t>
                </a:r>
              </a:p>
            </p:txBody>
          </p:sp>
        </mc:Choice>
        <mc:Fallback>
          <p:sp>
            <p:nvSpPr>
              <p:cNvPr id="8" name="Прямоугольник 7">
                <a:extLst>
                  <a:ext uri="{FF2B5EF4-FFF2-40B4-BE49-F238E27FC236}">
                    <a16:creationId xmlns:a16="http://schemas.microsoft.com/office/drawing/2014/main" id="{23DE8761-F201-4F58-A01F-9528F0164509}"/>
                  </a:ext>
                </a:extLst>
              </p:cNvPr>
              <p:cNvSpPr>
                <a:spLocks noRot="1" noChangeAspect="1" noMove="1" noResize="1" noEditPoints="1" noAdjustHandles="1" noChangeArrowheads="1" noChangeShapeType="1" noTextEdit="1"/>
              </p:cNvSpPr>
              <p:nvPr/>
            </p:nvSpPr>
            <p:spPr>
              <a:xfrm>
                <a:off x="4464101" y="4315873"/>
                <a:ext cx="2155142" cy="923330"/>
              </a:xfrm>
              <a:prstGeom prst="rect">
                <a:avLst/>
              </a:prstGeom>
              <a:blipFill>
                <a:blip r:embed="rId6"/>
                <a:stretch>
                  <a:fillRect l="-2260" t="-3974" b="-993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Прямоугольник 8">
                <a:extLst>
                  <a:ext uri="{FF2B5EF4-FFF2-40B4-BE49-F238E27FC236}">
                    <a16:creationId xmlns:a16="http://schemas.microsoft.com/office/drawing/2014/main" id="{2824FFE5-18DD-49E2-BE79-D3C5BFA5B259}"/>
                  </a:ext>
                </a:extLst>
              </p:cNvPr>
              <p:cNvSpPr/>
              <p:nvPr/>
            </p:nvSpPr>
            <p:spPr>
              <a:xfrm>
                <a:off x="4283795" y="5715261"/>
                <a:ext cx="2515753" cy="369332"/>
              </a:xfrm>
              <a:prstGeom prst="rect">
                <a:avLst/>
              </a:prstGeom>
            </p:spPr>
            <p:txBody>
              <a:bodyPr wrap="none">
                <a:spAutoFit/>
              </a:bodyPr>
              <a:lstStyle/>
              <a:p>
                <a:r>
                  <a:rPr lang="ru-RU" b="0" dirty="0">
                    <a:solidFill>
                      <a:srgbClr val="000000"/>
                    </a:solidFill>
                  </a:rPr>
                  <a:t>где </a:t>
                </a:r>
                <a14:m>
                  <m:oMath xmlns:m="http://schemas.openxmlformats.org/officeDocument/2006/math">
                    <m:r>
                      <a:rPr lang="ru-RU" b="0" i="1" smtClean="0">
                        <a:solidFill>
                          <a:srgbClr val="000000"/>
                        </a:solidFill>
                        <a:latin typeface="Cambria Math" panose="02040503050406030204" pitchFamily="18" charset="0"/>
                      </a:rPr>
                      <m:t>𝜔</m:t>
                    </m:r>
                    <m:r>
                      <a:rPr lang="ru-RU" b="0" i="1" smtClean="0">
                        <a:solidFill>
                          <a:srgbClr val="000000"/>
                        </a:solidFill>
                        <a:latin typeface="Cambria Math" panose="02040503050406030204" pitchFamily="18" charset="0"/>
                      </a:rPr>
                      <m:t>=</m:t>
                    </m:r>
                    <m:d>
                      <m:dPr>
                        <m:ctrlPr>
                          <a:rPr lang="ru-RU" b="0" i="1" smtClean="0">
                            <a:solidFill>
                              <a:srgbClr val="000000"/>
                            </a:solidFill>
                            <a:latin typeface="Cambria Math" panose="02040503050406030204" pitchFamily="18" charset="0"/>
                          </a:rPr>
                        </m:ctrlPr>
                      </m:dPr>
                      <m:e>
                        <m:sSub>
                          <m:sSubPr>
                            <m:ctrlPr>
                              <a:rPr lang="en-US" b="0" i="1" smtClean="0">
                                <a:solidFill>
                                  <a:srgbClr val="000000"/>
                                </a:solidFill>
                                <a:latin typeface="Cambria Math" panose="02040503050406030204" pitchFamily="18" charset="0"/>
                              </a:rPr>
                            </m:ctrlPr>
                          </m:sSubPr>
                          <m:e>
                            <m:sSub>
                              <m:sSubPr>
                                <m:ctrlPr>
                                  <a:rPr lang="en-US" b="0" i="1"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ru-RU" b="0" i="1" smtClean="0">
                                    <a:solidFill>
                                      <a:srgbClr val="000000"/>
                                    </a:solidFill>
                                    <a:latin typeface="Cambria Math" panose="02040503050406030204" pitchFamily="18" charset="0"/>
                                  </a:rPr>
                                  <m:t>0</m:t>
                                </m:r>
                              </m:sub>
                            </m:sSub>
                            <m:r>
                              <a:rPr lang="ru-RU" b="0" i="1" smtClean="0">
                                <a:solidFill>
                                  <a:srgbClr val="000000"/>
                                </a:solidFill>
                                <a:latin typeface="Cambria Math" panose="02040503050406030204" pitchFamily="18" charset="0"/>
                              </a:rPr>
                              <m:t>,</m:t>
                            </m:r>
                            <m:r>
                              <a:rPr lang="ru-RU" b="0" i="1" smtClean="0">
                                <a:solidFill>
                                  <a:srgbClr val="000000"/>
                                </a:solidFill>
                                <a:latin typeface="Cambria Math" panose="02040503050406030204" pitchFamily="18" charset="0"/>
                              </a:rPr>
                              <m:t>𝜔</m:t>
                            </m:r>
                          </m:e>
                          <m:sub>
                            <m:r>
                              <a:rPr lang="ru-RU" b="0" i="1" smtClean="0">
                                <a:solidFill>
                                  <a:srgbClr val="000000"/>
                                </a:solidFill>
                                <a:latin typeface="Cambria Math" panose="02040503050406030204" pitchFamily="18" charset="0"/>
                              </a:rPr>
                              <m:t>1</m:t>
                            </m:r>
                          </m:sub>
                        </m:sSub>
                        <m:r>
                          <a:rPr lang="ru-RU" b="0" i="1" smtClean="0">
                            <a:solidFill>
                              <a:srgbClr val="000000"/>
                            </a:solidFill>
                            <a:latin typeface="Cambria Math" panose="02040503050406030204" pitchFamily="18" charset="0"/>
                          </a:rPr>
                          <m:t>,…</m:t>
                        </m:r>
                        <m:r>
                          <a:rPr lang="ru-RU" b="0" i="0" smtClean="0">
                            <a:solidFill>
                              <a:srgbClr val="000000"/>
                            </a:solidFill>
                            <a:latin typeface="Cambria Math" panose="02040503050406030204" pitchFamily="18" charset="0"/>
                          </a:rPr>
                          <m:t>,</m:t>
                        </m:r>
                        <m:sSub>
                          <m:sSubPr>
                            <m:ctrlPr>
                              <a:rPr lang="ru-RU" b="0" i="1" smtClean="0">
                                <a:solidFill>
                                  <a:srgbClr val="000000"/>
                                </a:solidFill>
                                <a:latin typeface="Cambria Math" panose="02040503050406030204" pitchFamily="18" charset="0"/>
                              </a:rPr>
                            </m:ctrlPr>
                          </m:sSubPr>
                          <m:e>
                            <m:r>
                              <a:rPr lang="ru-RU" b="0" i="1" smtClean="0">
                                <a:solidFill>
                                  <a:srgbClr val="000000"/>
                                </a:solidFill>
                                <a:latin typeface="Cambria Math" panose="02040503050406030204" pitchFamily="18" charset="0"/>
                              </a:rPr>
                              <m:t>𝜔</m:t>
                            </m:r>
                          </m:e>
                          <m:sub>
                            <m:r>
                              <a:rPr lang="en-US" b="0" i="1" smtClean="0">
                                <a:solidFill>
                                  <a:srgbClr val="000000"/>
                                </a:solidFill>
                                <a:latin typeface="Cambria Math" panose="02040503050406030204" pitchFamily="18" charset="0"/>
                              </a:rPr>
                              <m:t>𝑑</m:t>
                            </m:r>
                          </m:sub>
                        </m:sSub>
                      </m:e>
                    </m:d>
                  </m:oMath>
                </a14:m>
                <a:endParaRPr lang="ru-RU" b="0" dirty="0">
                  <a:solidFill>
                    <a:srgbClr val="000000"/>
                  </a:solidFill>
                </a:endParaRPr>
              </a:p>
            </p:txBody>
          </p:sp>
        </mc:Choice>
        <mc:Fallback>
          <p:sp>
            <p:nvSpPr>
              <p:cNvPr id="9" name="Прямоугольник 8">
                <a:extLst>
                  <a:ext uri="{FF2B5EF4-FFF2-40B4-BE49-F238E27FC236}">
                    <a16:creationId xmlns:a16="http://schemas.microsoft.com/office/drawing/2014/main" id="{2824FFE5-18DD-49E2-BE79-D3C5BFA5B259}"/>
                  </a:ext>
                </a:extLst>
              </p:cNvPr>
              <p:cNvSpPr>
                <a:spLocks noRot="1" noChangeAspect="1" noMove="1" noResize="1" noEditPoints="1" noAdjustHandles="1" noChangeArrowheads="1" noChangeShapeType="1" noTextEdit="1"/>
              </p:cNvSpPr>
              <p:nvPr/>
            </p:nvSpPr>
            <p:spPr>
              <a:xfrm>
                <a:off x="4283795" y="5715261"/>
                <a:ext cx="2515753" cy="369332"/>
              </a:xfrm>
              <a:prstGeom prst="rect">
                <a:avLst/>
              </a:prstGeom>
              <a:blipFill>
                <a:blip r:embed="rId7"/>
                <a:stretch>
                  <a:fillRect l="-2184" t="-10000" b="-26667"/>
                </a:stretch>
              </a:blipFill>
            </p:spPr>
            <p:txBody>
              <a:bodyPr/>
              <a:lstStyle/>
              <a:p>
                <a:r>
                  <a:rPr lang="ru-RU">
                    <a:noFill/>
                  </a:rPr>
                  <a:t> </a:t>
                </a:r>
              </a:p>
            </p:txBody>
          </p:sp>
        </mc:Fallback>
      </mc:AlternateContent>
    </p:spTree>
    <p:extLst>
      <p:ext uri="{BB962C8B-B14F-4D97-AF65-F5344CB8AC3E}">
        <p14:creationId xmlns:p14="http://schemas.microsoft.com/office/powerpoint/2010/main" val="176375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lstStyle/>
          <a:p>
            <a:pPr algn="ctr"/>
            <a:r>
              <a:rPr lang="ru-RU" dirty="0"/>
              <a:t>Подготовка данных: категориальные признаки</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E5285CF3-00D2-4E0C-A7D2-E9DFC6C62C7E}"/>
                  </a:ext>
                </a:extLst>
              </p:cNvPr>
              <p:cNvSpPr/>
              <p:nvPr/>
            </p:nvSpPr>
            <p:spPr>
              <a:xfrm>
                <a:off x="969034" y="904192"/>
                <a:ext cx="9460302" cy="369332"/>
              </a:xfrm>
              <a:prstGeom prst="rect">
                <a:avLst/>
              </a:prstGeom>
            </p:spPr>
            <p:txBody>
              <a:bodyPr wrap="square">
                <a:spAutoFit/>
              </a:bodyPr>
              <a:lstStyle/>
              <a:p>
                <a:r>
                  <a:rPr lang="ru-RU" dirty="0">
                    <a:latin typeface="SFRM1200"/>
                  </a:rPr>
                  <a:t>В общем виде можно заменить признаки </a:t>
                </a:r>
                <a14:m>
                  <m:oMath xmlns:m="http://schemas.openxmlformats.org/officeDocument/2006/math">
                    <m:r>
                      <a:rPr lang="en-US" b="0" i="1" smtClean="0">
                        <a:latin typeface="Cambria Math" panose="02040503050406030204" pitchFamily="18" charset="0"/>
                      </a:rPr>
                      <m:t>𝑥</m:t>
                    </m:r>
                  </m:oMath>
                </a14:m>
                <a:r>
                  <a:rPr lang="en-US" dirty="0"/>
                  <a:t> </a:t>
                </a:r>
                <a:r>
                  <a:rPr lang="ru-RU" dirty="0"/>
                  <a:t>на их функции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ru-RU" dirty="0"/>
              </a:p>
            </p:txBody>
          </p:sp>
        </mc:Choice>
        <mc:Fallback>
          <p:sp>
            <p:nvSpPr>
              <p:cNvPr id="3" name="Прямоугольник 2">
                <a:extLst>
                  <a:ext uri="{FF2B5EF4-FFF2-40B4-BE49-F238E27FC236}">
                    <a16:creationId xmlns:a16="http://schemas.microsoft.com/office/drawing/2014/main" id="{E5285CF3-00D2-4E0C-A7D2-E9DFC6C62C7E}"/>
                  </a:ext>
                </a:extLst>
              </p:cNvPr>
              <p:cNvSpPr>
                <a:spLocks noRot="1" noChangeAspect="1" noMove="1" noResize="1" noEditPoints="1" noAdjustHandles="1" noChangeArrowheads="1" noChangeShapeType="1" noTextEdit="1"/>
              </p:cNvSpPr>
              <p:nvPr/>
            </p:nvSpPr>
            <p:spPr>
              <a:xfrm>
                <a:off x="969034" y="904192"/>
                <a:ext cx="9460302" cy="369332"/>
              </a:xfrm>
              <a:prstGeom prst="rect">
                <a:avLst/>
              </a:prstGeom>
              <a:blipFill>
                <a:blip r:embed="rId2"/>
                <a:stretch>
                  <a:fillRect l="-580" t="-8197" b="-24590"/>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F7FEEF39-115C-471E-B4FF-E7DAA15B3CB4}"/>
              </a:ext>
            </a:extLst>
          </p:cNvPr>
          <p:cNvPicPr>
            <a:picLocks noChangeAspect="1"/>
          </p:cNvPicPr>
          <p:nvPr/>
        </p:nvPicPr>
        <p:blipFill>
          <a:blip r:embed="rId3"/>
          <a:stretch>
            <a:fillRect/>
          </a:stretch>
        </p:blipFill>
        <p:spPr>
          <a:xfrm>
            <a:off x="3652933" y="1393714"/>
            <a:ext cx="3781953" cy="638264"/>
          </a:xfrm>
          <a:prstGeom prst="rect">
            <a:avLst/>
          </a:prstGeom>
        </p:spPr>
      </p:pic>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794E4952-AC51-41CD-9889-0759C588EF9C}"/>
                  </a:ext>
                </a:extLst>
              </p:cNvPr>
              <p:cNvSpPr/>
              <p:nvPr/>
            </p:nvSpPr>
            <p:spPr>
              <a:xfrm>
                <a:off x="1046670" y="2031978"/>
                <a:ext cx="10676627" cy="2330638"/>
              </a:xfrm>
              <a:prstGeom prst="rect">
                <a:avLst/>
              </a:prstGeom>
            </p:spPr>
            <p:txBody>
              <a:bodyPr wrap="square">
                <a:spAutoFit/>
              </a:bodyPr>
              <a:lstStyle/>
              <a:p>
                <a:r>
                  <a:rPr lang="ru-RU" b="1" dirty="0">
                    <a:latin typeface="SFSX1200"/>
                  </a:rPr>
                  <a:t>Категориальные признаки. </a:t>
                </a:r>
                <a:r>
                  <a:rPr lang="ru-RU" dirty="0">
                    <a:solidFill>
                      <a:srgbClr val="000000"/>
                    </a:solidFill>
                    <a:latin typeface="SFRM1200"/>
                  </a:rPr>
                  <a:t>Представим себе задачу определения стоимости квартиры по её характеристикам. Одним из важных признаков является район, в котором</a:t>
                </a:r>
                <a:r>
                  <a:rPr lang="en-US" dirty="0">
                    <a:solidFill>
                      <a:srgbClr val="000000"/>
                    </a:solidFill>
                    <a:latin typeface="SFRM1200"/>
                  </a:rPr>
                  <a:t> </a:t>
                </a:r>
                <a:r>
                  <a:rPr lang="ru-RU" dirty="0">
                    <a:solidFill>
                      <a:srgbClr val="000000"/>
                    </a:solidFill>
                    <a:latin typeface="SFRM1200"/>
                  </a:rPr>
                  <a:t>находится квартира. Этот признак является категориальным</a:t>
                </a:r>
                <a:r>
                  <a:rPr lang="en-US" dirty="0">
                    <a:solidFill>
                      <a:srgbClr val="000000"/>
                    </a:solidFill>
                    <a:latin typeface="SFRM1200"/>
                  </a:rPr>
                  <a:t>:</a:t>
                </a:r>
                <a:r>
                  <a:rPr lang="ru-RU" dirty="0">
                    <a:solidFill>
                      <a:srgbClr val="000000"/>
                    </a:solidFill>
                    <a:latin typeface="SFRM1200"/>
                  </a:rPr>
                  <a:t> его значения нельзя</a:t>
                </a:r>
                <a:r>
                  <a:rPr lang="en-US" dirty="0">
                    <a:solidFill>
                      <a:srgbClr val="000000"/>
                    </a:solidFill>
                    <a:latin typeface="SFRM1200"/>
                  </a:rPr>
                  <a:t> </a:t>
                </a:r>
                <a:r>
                  <a:rPr lang="ru-RU" dirty="0">
                    <a:solidFill>
                      <a:srgbClr val="000000"/>
                    </a:solidFill>
                    <a:latin typeface="SFRM1200"/>
                  </a:rPr>
                  <a:t>сравнивать между собой на больше/меньше, их нельзя складывать или вычитать.</a:t>
                </a:r>
                <a:r>
                  <a:rPr lang="en-US" dirty="0">
                    <a:solidFill>
                      <a:srgbClr val="000000"/>
                    </a:solidFill>
                    <a:latin typeface="SFRM1200"/>
                  </a:rPr>
                  <a:t> </a:t>
                </a:r>
                <a:r>
                  <a:rPr lang="ru-RU" dirty="0">
                    <a:solidFill>
                      <a:srgbClr val="000000"/>
                    </a:solidFill>
                    <a:latin typeface="SFRM1200"/>
                  </a:rPr>
                  <a:t>Непосредственно такие признаки нельзя использовать в линейных моделях, но есть</a:t>
                </a:r>
                <a:r>
                  <a:rPr lang="en-US" dirty="0">
                    <a:solidFill>
                      <a:srgbClr val="000000"/>
                    </a:solidFill>
                    <a:latin typeface="SFRM1200"/>
                  </a:rPr>
                  <a:t> </a:t>
                </a:r>
                <a:r>
                  <a:rPr lang="ru-RU" dirty="0">
                    <a:solidFill>
                      <a:srgbClr val="000000"/>
                    </a:solidFill>
                    <a:latin typeface="SFRM1200"/>
                  </a:rPr>
                  <a:t>достаточно распространённый способ их преобразования</a:t>
                </a:r>
                <a:r>
                  <a:rPr lang="en-US" dirty="0">
                    <a:solidFill>
                      <a:srgbClr val="000000"/>
                    </a:solidFill>
                    <a:latin typeface="SFRM1200"/>
                  </a:rPr>
                  <a:t>:</a:t>
                </a:r>
                <a:endParaRPr lang="ru-RU" dirty="0">
                  <a:solidFill>
                    <a:srgbClr val="000000"/>
                  </a:solidFill>
                  <a:latin typeface="SFRM1200"/>
                </a:endParaRPr>
              </a:p>
              <a:p>
                <a:r>
                  <a:rPr lang="ru-RU" dirty="0">
                    <a:solidFill>
                      <a:srgbClr val="000000"/>
                    </a:solidFill>
                    <a:latin typeface="SFRM1200"/>
                  </a:rPr>
                  <a:t>Допустим, категориальный признак принимает значения из множества </a:t>
                </a:r>
                <a14:m>
                  <m:oMath xmlns:m="http://schemas.openxmlformats.org/officeDocument/2006/math">
                    <m:r>
                      <a:rPr lang="ru-RU" i="1" dirty="0" smtClean="0">
                        <a:solidFill>
                          <a:srgbClr val="000000"/>
                        </a:solidFill>
                        <a:latin typeface="Cambria Math" panose="02040503050406030204" pitchFamily="18" charset="0"/>
                      </a:rPr>
                      <m:t>𝐶</m:t>
                    </m:r>
                    <m:r>
                      <a:rPr lang="ru-RU" i="1" dirty="0" smtClean="0">
                        <a:solidFill>
                          <a:srgbClr val="000000"/>
                        </a:solidFill>
                        <a:latin typeface="Cambria Math" panose="02040503050406030204" pitchFamily="18" charset="0"/>
                      </a:rPr>
                      <m:t> = {</m:t>
                    </m:r>
                    <m:sSub>
                      <m:sSubPr>
                        <m:ctrlPr>
                          <a:rPr lang="en-US" b="0" i="1" dirty="0" smtClean="0">
                            <a:solidFill>
                              <a:srgbClr val="000000"/>
                            </a:solidFill>
                            <a:latin typeface="Cambria Math" panose="02040503050406030204" pitchFamily="18" charset="0"/>
                          </a:rPr>
                        </m:ctrlPr>
                      </m:sSubPr>
                      <m:e>
                        <m:r>
                          <a:rPr lang="ru-RU" i="1" dirty="0" smtClean="0">
                            <a:solidFill>
                              <a:srgbClr val="000000"/>
                            </a:solidFill>
                            <a:latin typeface="Cambria Math" panose="02040503050406030204" pitchFamily="18" charset="0"/>
                          </a:rPr>
                          <m:t>𝑐</m:t>
                        </m:r>
                      </m:e>
                      <m:sub>
                        <m:r>
                          <a:rPr lang="en-US" b="0" i="1" dirty="0" smtClean="0">
                            <a:solidFill>
                              <a:srgbClr val="000000"/>
                            </a:solidFill>
                            <a:latin typeface="Cambria Math" panose="02040503050406030204" pitchFamily="18" charset="0"/>
                          </a:rPr>
                          <m:t>1</m:t>
                        </m:r>
                      </m:sub>
                    </m:sSub>
                    <m:r>
                      <a:rPr lang="ru-RU" i="1" dirty="0">
                        <a:solidFill>
                          <a:srgbClr val="000000"/>
                        </a:solidFill>
                        <a:latin typeface="Cambria Math" panose="02040503050406030204" pitchFamily="18" charset="0"/>
                      </a:rPr>
                      <m:t>, . . . , </m:t>
                    </m:r>
                    <m:sSub>
                      <m:sSubPr>
                        <m:ctrlPr>
                          <a:rPr lang="en-US" b="0" i="1" dirty="0" smtClean="0">
                            <a:solidFill>
                              <a:srgbClr val="000000"/>
                            </a:solidFill>
                            <a:latin typeface="Cambria Math" panose="02040503050406030204" pitchFamily="18" charset="0"/>
                          </a:rPr>
                        </m:ctrlPr>
                      </m:sSubPr>
                      <m:e>
                        <m:r>
                          <a:rPr lang="ru-RU" i="1" dirty="0" err="1">
                            <a:solidFill>
                              <a:srgbClr val="000000"/>
                            </a:solidFill>
                            <a:latin typeface="Cambria Math" panose="02040503050406030204" pitchFamily="18" charset="0"/>
                          </a:rPr>
                          <m:t>𝑐</m:t>
                        </m:r>
                      </m:e>
                      <m:sub>
                        <m:r>
                          <a:rPr lang="en-US" b="0" i="1" dirty="0" smtClean="0">
                            <a:solidFill>
                              <a:srgbClr val="000000"/>
                            </a:solidFill>
                            <a:latin typeface="Cambria Math" panose="02040503050406030204" pitchFamily="18" charset="0"/>
                          </a:rPr>
                          <m:t>𝑚</m:t>
                        </m:r>
                      </m:sub>
                    </m:sSub>
                    <m:r>
                      <a:rPr lang="ru-RU" i="1" dirty="0">
                        <a:solidFill>
                          <a:srgbClr val="000000"/>
                        </a:solidFill>
                        <a:latin typeface="Cambria Math" panose="02040503050406030204" pitchFamily="18" charset="0"/>
                      </a:rPr>
                      <m:t>}. </m:t>
                    </m:r>
                  </m:oMath>
                </a14:m>
                <a:r>
                  <a:rPr lang="ru-RU" dirty="0">
                    <a:solidFill>
                      <a:srgbClr val="000000"/>
                    </a:solidFill>
                    <a:latin typeface="SFRM1200"/>
                  </a:rPr>
                  <a:t>Заменим его на </a:t>
                </a:r>
                <a14:m>
                  <m:oMath xmlns:m="http://schemas.openxmlformats.org/officeDocument/2006/math">
                    <m:r>
                      <a:rPr lang="ru-RU" i="1" dirty="0" smtClean="0">
                        <a:solidFill>
                          <a:srgbClr val="000000"/>
                        </a:solidFill>
                        <a:latin typeface="Cambria Math" panose="02040503050406030204" pitchFamily="18" charset="0"/>
                      </a:rPr>
                      <m:t>𝑚</m:t>
                    </m:r>
                  </m:oMath>
                </a14:m>
                <a:r>
                  <a:rPr lang="ru-RU" dirty="0">
                    <a:solidFill>
                      <a:srgbClr val="000000"/>
                    </a:solidFill>
                    <a:latin typeface="CMMI12"/>
                  </a:rPr>
                  <a:t> </a:t>
                </a:r>
                <a:r>
                  <a:rPr lang="ru-RU" dirty="0">
                    <a:solidFill>
                      <a:srgbClr val="000000"/>
                    </a:solidFill>
                    <a:latin typeface="SFRM1200"/>
                  </a:rPr>
                  <a:t>бинарных признаков </a:t>
                </a:r>
                <a14:m>
                  <m:oMath xmlns:m="http://schemas.openxmlformats.org/officeDocument/2006/math">
                    <m:sSub>
                      <m:sSubPr>
                        <m:ctrlPr>
                          <a:rPr lang="en-US" b="0" i="1" dirty="0" smtClean="0">
                            <a:solidFill>
                              <a:srgbClr val="000000"/>
                            </a:solidFill>
                            <a:latin typeface="Cambria Math" panose="02040503050406030204" pitchFamily="18" charset="0"/>
                          </a:rPr>
                        </m:ctrlPr>
                      </m:sSubPr>
                      <m:e>
                        <m:r>
                          <a:rPr lang="ru-RU" i="1" dirty="0" smtClean="0">
                            <a:solidFill>
                              <a:srgbClr val="000000"/>
                            </a:solidFill>
                            <a:latin typeface="Cambria Math" panose="02040503050406030204" pitchFamily="18" charset="0"/>
                          </a:rPr>
                          <m:t>𝑏</m:t>
                        </m:r>
                      </m:e>
                      <m:sub>
                        <m:r>
                          <a:rPr lang="en-US" b="0" i="1" dirty="0" smtClean="0">
                            <a:solidFill>
                              <a:srgbClr val="000000"/>
                            </a:solidFill>
                            <a:latin typeface="Cambria Math" panose="02040503050406030204" pitchFamily="18" charset="0"/>
                          </a:rPr>
                          <m:t>1</m:t>
                        </m:r>
                      </m:sub>
                    </m:sSub>
                    <m:r>
                      <a:rPr lang="ru-RU" i="1" dirty="0">
                        <a:solidFill>
                          <a:srgbClr val="000000"/>
                        </a:solidFill>
                        <a:latin typeface="Cambria Math" panose="02040503050406030204" pitchFamily="18" charset="0"/>
                      </a:rPr>
                      <m:t>(</m:t>
                    </m:r>
                    <m:r>
                      <a:rPr lang="ru-RU" i="1" dirty="0">
                        <a:solidFill>
                          <a:srgbClr val="000000"/>
                        </a:solidFill>
                        <a:latin typeface="Cambria Math" panose="02040503050406030204" pitchFamily="18" charset="0"/>
                      </a:rPr>
                      <m:t>𝑥</m:t>
                    </m:r>
                    <m:r>
                      <a:rPr lang="ru-RU" i="1" dirty="0">
                        <a:solidFill>
                          <a:srgbClr val="000000"/>
                        </a:solidFill>
                        <a:latin typeface="Cambria Math" panose="02040503050406030204" pitchFamily="18" charset="0"/>
                      </a:rPr>
                      <m:t>), . . . , </m:t>
                    </m:r>
                    <m:sSub>
                      <m:sSubPr>
                        <m:ctrlPr>
                          <a:rPr lang="en-US" b="0" i="1" dirty="0" smtClean="0">
                            <a:solidFill>
                              <a:srgbClr val="000000"/>
                            </a:solidFill>
                            <a:latin typeface="Cambria Math" panose="02040503050406030204" pitchFamily="18" charset="0"/>
                          </a:rPr>
                        </m:ctrlPr>
                      </m:sSubPr>
                      <m:e>
                        <m:r>
                          <a:rPr lang="ru-RU" i="1" dirty="0" err="1">
                            <a:solidFill>
                              <a:srgbClr val="000000"/>
                            </a:solidFill>
                            <a:latin typeface="Cambria Math" panose="02040503050406030204" pitchFamily="18" charset="0"/>
                          </a:rPr>
                          <m:t>𝑏</m:t>
                        </m:r>
                      </m:e>
                      <m:sub>
                        <m:r>
                          <a:rPr lang="en-US" b="0" i="1" dirty="0" smtClean="0">
                            <a:solidFill>
                              <a:srgbClr val="000000"/>
                            </a:solidFill>
                            <a:latin typeface="Cambria Math" panose="02040503050406030204" pitchFamily="18" charset="0"/>
                          </a:rPr>
                          <m:t>𝑚</m:t>
                        </m:r>
                      </m:sub>
                    </m:sSub>
                    <m:r>
                      <a:rPr lang="ru-RU" i="1" dirty="0">
                        <a:solidFill>
                          <a:srgbClr val="000000"/>
                        </a:solidFill>
                        <a:latin typeface="Cambria Math" panose="02040503050406030204" pitchFamily="18" charset="0"/>
                      </a:rPr>
                      <m:t>(</m:t>
                    </m:r>
                    <m:r>
                      <a:rPr lang="ru-RU" i="1" dirty="0">
                        <a:solidFill>
                          <a:srgbClr val="000000"/>
                        </a:solidFill>
                        <a:latin typeface="Cambria Math" panose="02040503050406030204" pitchFamily="18" charset="0"/>
                      </a:rPr>
                      <m:t>𝑥</m:t>
                    </m:r>
                    <m:r>
                      <a:rPr lang="ru-RU" i="1" dirty="0">
                        <a:solidFill>
                          <a:srgbClr val="000000"/>
                        </a:solidFill>
                        <a:latin typeface="Cambria Math" panose="02040503050406030204" pitchFamily="18" charset="0"/>
                      </a:rPr>
                      <m:t>)</m:t>
                    </m:r>
                  </m:oMath>
                </a14:m>
                <a:r>
                  <a:rPr lang="ru-RU" dirty="0">
                    <a:solidFill>
                      <a:srgbClr val="000000"/>
                    </a:solidFill>
                    <a:latin typeface="SFRM1200"/>
                  </a:rPr>
                  <a:t>, каждый из которых является индикатором одного из возможных категориальных значений</a:t>
                </a:r>
                <a:r>
                  <a:rPr lang="en-US" dirty="0">
                    <a:solidFill>
                      <a:srgbClr val="000000"/>
                    </a:solidFill>
                    <a:latin typeface="SFRM1200"/>
                  </a:rPr>
                  <a:t>.</a:t>
                </a:r>
                <a:endParaRPr lang="ru-RU" dirty="0"/>
              </a:p>
            </p:txBody>
          </p:sp>
        </mc:Choice>
        <mc:Fallback>
          <p:sp>
            <p:nvSpPr>
              <p:cNvPr id="11" name="Прямоугольник 10">
                <a:extLst>
                  <a:ext uri="{FF2B5EF4-FFF2-40B4-BE49-F238E27FC236}">
                    <a16:creationId xmlns:a16="http://schemas.microsoft.com/office/drawing/2014/main" id="{794E4952-AC51-41CD-9889-0759C588EF9C}"/>
                  </a:ext>
                </a:extLst>
              </p:cNvPr>
              <p:cNvSpPr>
                <a:spLocks noRot="1" noChangeAspect="1" noMove="1" noResize="1" noEditPoints="1" noAdjustHandles="1" noChangeArrowheads="1" noChangeShapeType="1" noTextEdit="1"/>
              </p:cNvSpPr>
              <p:nvPr/>
            </p:nvSpPr>
            <p:spPr>
              <a:xfrm>
                <a:off x="1046670" y="2031978"/>
                <a:ext cx="10676627" cy="2330638"/>
              </a:xfrm>
              <a:prstGeom prst="rect">
                <a:avLst/>
              </a:prstGeom>
              <a:blipFill>
                <a:blip r:embed="rId4"/>
                <a:stretch>
                  <a:fillRect l="-514" t="-1305" b="-2089"/>
                </a:stretch>
              </a:blipFill>
            </p:spPr>
            <p:txBody>
              <a:bodyPr/>
              <a:lstStyle/>
              <a:p>
                <a:r>
                  <a:rPr lang="ru-RU">
                    <a:noFill/>
                  </a:rPr>
                  <a:t> </a:t>
                </a:r>
              </a:p>
            </p:txBody>
          </p:sp>
        </mc:Fallback>
      </mc:AlternateContent>
      <p:pic>
        <p:nvPicPr>
          <p:cNvPr id="12" name="Рисунок 11">
            <a:extLst>
              <a:ext uri="{FF2B5EF4-FFF2-40B4-BE49-F238E27FC236}">
                <a16:creationId xmlns:a16="http://schemas.microsoft.com/office/drawing/2014/main" id="{F2F0E82C-4A83-4D66-A9B7-7CF9B5218ABF}"/>
              </a:ext>
            </a:extLst>
          </p:cNvPr>
          <p:cNvPicPr>
            <a:picLocks noChangeAspect="1"/>
          </p:cNvPicPr>
          <p:nvPr/>
        </p:nvPicPr>
        <p:blipFill>
          <a:blip r:embed="rId5"/>
          <a:stretch>
            <a:fillRect/>
          </a:stretch>
        </p:blipFill>
        <p:spPr>
          <a:xfrm>
            <a:off x="4557935" y="4362616"/>
            <a:ext cx="2876951" cy="2067213"/>
          </a:xfrm>
          <a:prstGeom prst="rect">
            <a:avLst/>
          </a:prstGeom>
        </p:spPr>
      </p:pic>
    </p:spTree>
    <p:extLst>
      <p:ext uri="{BB962C8B-B14F-4D97-AF65-F5344CB8AC3E}">
        <p14:creationId xmlns:p14="http://schemas.microsoft.com/office/powerpoint/2010/main" val="17599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Подготовка данных: текстовые признаки</a:t>
            </a:r>
            <a:r>
              <a:rPr lang="en-US" sz="3600" dirty="0"/>
              <a:t> </a:t>
            </a:r>
            <a:r>
              <a:rPr lang="ru-RU" sz="3600" dirty="0"/>
              <a:t>и бинаризация</a:t>
            </a:r>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E5285CF3-00D2-4E0C-A7D2-E9DFC6C62C7E}"/>
                  </a:ext>
                </a:extLst>
              </p:cNvPr>
              <p:cNvSpPr/>
              <p:nvPr/>
            </p:nvSpPr>
            <p:spPr>
              <a:xfrm>
                <a:off x="934529" y="886939"/>
                <a:ext cx="9460302" cy="369332"/>
              </a:xfrm>
              <a:prstGeom prst="rect">
                <a:avLst/>
              </a:prstGeom>
            </p:spPr>
            <p:txBody>
              <a:bodyPr wrap="square">
                <a:spAutoFit/>
              </a:bodyPr>
              <a:lstStyle/>
              <a:p>
                <a:r>
                  <a:rPr lang="ru-RU" dirty="0">
                    <a:latin typeface="SFRM1200"/>
                  </a:rPr>
                  <a:t>Снова заменим признаки </a:t>
                </a:r>
                <a14:m>
                  <m:oMath xmlns:m="http://schemas.openxmlformats.org/officeDocument/2006/math">
                    <m:r>
                      <a:rPr lang="en-US" b="0" i="1" smtClean="0">
                        <a:latin typeface="Cambria Math" panose="02040503050406030204" pitchFamily="18" charset="0"/>
                      </a:rPr>
                      <m:t>𝑥</m:t>
                    </m:r>
                  </m:oMath>
                </a14:m>
                <a:r>
                  <a:rPr lang="en-US" dirty="0"/>
                  <a:t> </a:t>
                </a:r>
                <a:r>
                  <a:rPr lang="ru-RU" dirty="0"/>
                  <a:t>на их функции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ru-RU" dirty="0"/>
              </a:p>
            </p:txBody>
          </p:sp>
        </mc:Choice>
        <mc:Fallback>
          <p:sp>
            <p:nvSpPr>
              <p:cNvPr id="3" name="Прямоугольник 2">
                <a:extLst>
                  <a:ext uri="{FF2B5EF4-FFF2-40B4-BE49-F238E27FC236}">
                    <a16:creationId xmlns:a16="http://schemas.microsoft.com/office/drawing/2014/main" id="{E5285CF3-00D2-4E0C-A7D2-E9DFC6C62C7E}"/>
                  </a:ext>
                </a:extLst>
              </p:cNvPr>
              <p:cNvSpPr>
                <a:spLocks noRot="1" noChangeAspect="1" noMove="1" noResize="1" noEditPoints="1" noAdjustHandles="1" noChangeArrowheads="1" noChangeShapeType="1" noTextEdit="1"/>
              </p:cNvSpPr>
              <p:nvPr/>
            </p:nvSpPr>
            <p:spPr>
              <a:xfrm>
                <a:off x="934529" y="886939"/>
                <a:ext cx="9460302" cy="369332"/>
              </a:xfrm>
              <a:prstGeom prst="rect">
                <a:avLst/>
              </a:prstGeom>
              <a:blipFill>
                <a:blip r:embed="rId2"/>
                <a:stretch>
                  <a:fillRect l="-515" t="-8197" b="-24590"/>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F7FEEF39-115C-471E-B4FF-E7DAA15B3CB4}"/>
              </a:ext>
            </a:extLst>
          </p:cNvPr>
          <p:cNvPicPr>
            <a:picLocks noChangeAspect="1"/>
          </p:cNvPicPr>
          <p:nvPr/>
        </p:nvPicPr>
        <p:blipFill>
          <a:blip r:embed="rId3"/>
          <a:stretch>
            <a:fillRect/>
          </a:stretch>
        </p:blipFill>
        <p:spPr>
          <a:xfrm>
            <a:off x="3618428" y="1376461"/>
            <a:ext cx="3781953" cy="638264"/>
          </a:xfrm>
          <a:prstGeom prst="rect">
            <a:avLst/>
          </a:prstGeom>
        </p:spPr>
      </p:pic>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794E4952-AC51-41CD-9889-0759C588EF9C}"/>
                  </a:ext>
                </a:extLst>
              </p:cNvPr>
              <p:cNvSpPr/>
              <p:nvPr/>
            </p:nvSpPr>
            <p:spPr>
              <a:xfrm>
                <a:off x="934529" y="2014725"/>
                <a:ext cx="10676627" cy="1222642"/>
              </a:xfrm>
              <a:prstGeom prst="rect">
                <a:avLst/>
              </a:prstGeom>
            </p:spPr>
            <p:txBody>
              <a:bodyPr wrap="square">
                <a:spAutoFit/>
              </a:bodyPr>
              <a:lstStyle/>
              <a:p>
                <a:r>
                  <a:rPr lang="ru-RU" b="1" dirty="0">
                    <a:latin typeface="SFSX1200"/>
                  </a:rPr>
                  <a:t>Текстовые признаки. </a:t>
                </a:r>
                <a:r>
                  <a:rPr lang="ru-RU" dirty="0"/>
                  <a:t>Например, стоимость квартиры предсказывается по текстовому описанию. Есть простой способ кодирования, который называется мешок слов (bag </a:t>
                </a:r>
                <a:r>
                  <a:rPr lang="en-GB" dirty="0"/>
                  <a:t>of words).</a:t>
                </a:r>
              </a:p>
              <a:p>
                <a:r>
                  <a:rPr lang="ru-RU" dirty="0"/>
                  <a:t>Найдём все слова, которые есть в нашей выборке текстов, и пронумеруем их: </a:t>
                </a:r>
                <a14:m>
                  <m:oMath xmlns:m="http://schemas.openxmlformats.org/officeDocument/2006/math">
                    <m:r>
                      <a:rPr lang="ru-RU"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ru-RU" i="1" dirty="0" smtClean="0">
                            <a:latin typeface="Cambria Math" panose="02040503050406030204" pitchFamily="18" charset="0"/>
                          </a:rPr>
                          <m:t>𝑐</m:t>
                        </m:r>
                      </m:e>
                      <m:sub>
                        <m:r>
                          <a:rPr lang="ru-RU" i="1" dirty="0" smtClean="0">
                            <a:latin typeface="Cambria Math" panose="02040503050406030204" pitchFamily="18" charset="0"/>
                          </a:rPr>
                          <m:t>1</m:t>
                        </m:r>
                      </m:sub>
                    </m:sSub>
                    <m:r>
                      <a:rPr lang="ru-RU" i="1" dirty="0" smtClean="0">
                        <a:latin typeface="Cambria Math" panose="02040503050406030204" pitchFamily="18" charset="0"/>
                      </a:rPr>
                      <m:t>, . . . , </m:t>
                    </m:r>
                    <m:sSub>
                      <m:sSubPr>
                        <m:ctrlPr>
                          <a:rPr lang="en-US" b="0" i="1" dirty="0" smtClean="0">
                            <a:latin typeface="Cambria Math" panose="02040503050406030204" pitchFamily="18" charset="0"/>
                          </a:rPr>
                        </m:ctrlPr>
                      </m:sSubPr>
                      <m:e>
                        <m:r>
                          <a:rPr lang="ru-RU" i="1" dirty="0" err="1">
                            <a:latin typeface="Cambria Math" panose="02040503050406030204" pitchFamily="18" charset="0"/>
                          </a:rPr>
                          <m:t>𝑐</m:t>
                        </m:r>
                      </m:e>
                      <m:sub>
                        <m:r>
                          <a:rPr lang="ru-RU" i="1" dirty="0" err="1">
                            <a:latin typeface="Cambria Math" panose="02040503050406030204" pitchFamily="18" charset="0"/>
                          </a:rPr>
                          <m:t>𝑚</m:t>
                        </m:r>
                      </m:sub>
                    </m:sSub>
                    <m:r>
                      <a:rPr lang="ru-RU" i="1" dirty="0">
                        <a:latin typeface="Cambria Math" panose="02040503050406030204" pitchFamily="18" charset="0"/>
                      </a:rPr>
                      <m:t>}</m:t>
                    </m:r>
                  </m:oMath>
                </a14:m>
                <a:r>
                  <a:rPr lang="ru-RU" dirty="0"/>
                  <a:t>. Будем кодировать текст </a:t>
                </a:r>
                <a14:m>
                  <m:oMath xmlns:m="http://schemas.openxmlformats.org/officeDocument/2006/math">
                    <m:r>
                      <a:rPr lang="ru-RU" i="1" dirty="0" smtClean="0">
                        <a:latin typeface="Cambria Math" panose="02040503050406030204" pitchFamily="18" charset="0"/>
                      </a:rPr>
                      <m:t>𝑚</m:t>
                    </m:r>
                  </m:oMath>
                </a14:m>
                <a:r>
                  <a:rPr lang="ru-RU" dirty="0"/>
                  <a:t> признаками </a:t>
                </a:r>
                <a14:m>
                  <m:oMath xmlns:m="http://schemas.openxmlformats.org/officeDocument/2006/math">
                    <m:sSub>
                      <m:sSubPr>
                        <m:ctrlPr>
                          <a:rPr lang="en-US" b="0" i="1" dirty="0" smtClean="0">
                            <a:solidFill>
                              <a:srgbClr val="000000"/>
                            </a:solidFill>
                            <a:latin typeface="Cambria Math" panose="02040503050406030204" pitchFamily="18" charset="0"/>
                          </a:rPr>
                        </m:ctrlPr>
                      </m:sSubPr>
                      <m:e>
                        <m:r>
                          <a:rPr lang="ru-RU" i="1" dirty="0" smtClean="0">
                            <a:solidFill>
                              <a:srgbClr val="000000"/>
                            </a:solidFill>
                            <a:latin typeface="Cambria Math" panose="02040503050406030204" pitchFamily="18" charset="0"/>
                          </a:rPr>
                          <m:t>𝑏</m:t>
                        </m:r>
                      </m:e>
                      <m:sub>
                        <m:r>
                          <a:rPr lang="en-US" b="0" i="1" dirty="0" smtClean="0">
                            <a:solidFill>
                              <a:srgbClr val="000000"/>
                            </a:solidFill>
                            <a:latin typeface="Cambria Math" panose="02040503050406030204" pitchFamily="18" charset="0"/>
                          </a:rPr>
                          <m:t>1</m:t>
                        </m:r>
                      </m:sub>
                    </m:sSub>
                    <m:r>
                      <a:rPr lang="ru-RU" i="1" dirty="0">
                        <a:solidFill>
                          <a:srgbClr val="000000"/>
                        </a:solidFill>
                        <a:latin typeface="Cambria Math" panose="02040503050406030204" pitchFamily="18" charset="0"/>
                      </a:rPr>
                      <m:t>(</m:t>
                    </m:r>
                    <m:r>
                      <a:rPr lang="ru-RU" i="1" dirty="0">
                        <a:solidFill>
                          <a:srgbClr val="000000"/>
                        </a:solidFill>
                        <a:latin typeface="Cambria Math" panose="02040503050406030204" pitchFamily="18" charset="0"/>
                      </a:rPr>
                      <m:t>𝑥</m:t>
                    </m:r>
                    <m:r>
                      <a:rPr lang="ru-RU" i="1" dirty="0">
                        <a:solidFill>
                          <a:srgbClr val="000000"/>
                        </a:solidFill>
                        <a:latin typeface="Cambria Math" panose="02040503050406030204" pitchFamily="18" charset="0"/>
                      </a:rPr>
                      <m:t>), . . . , </m:t>
                    </m:r>
                    <m:sSub>
                      <m:sSubPr>
                        <m:ctrlPr>
                          <a:rPr lang="en-US" b="0" i="1" dirty="0" smtClean="0">
                            <a:solidFill>
                              <a:srgbClr val="000000"/>
                            </a:solidFill>
                            <a:latin typeface="Cambria Math" panose="02040503050406030204" pitchFamily="18" charset="0"/>
                          </a:rPr>
                        </m:ctrlPr>
                      </m:sSubPr>
                      <m:e>
                        <m:r>
                          <a:rPr lang="ru-RU" i="1" dirty="0" err="1">
                            <a:solidFill>
                              <a:srgbClr val="000000"/>
                            </a:solidFill>
                            <a:latin typeface="Cambria Math" panose="02040503050406030204" pitchFamily="18" charset="0"/>
                          </a:rPr>
                          <m:t>𝑏</m:t>
                        </m:r>
                      </m:e>
                      <m:sub>
                        <m:r>
                          <a:rPr lang="en-US" b="0" i="1" dirty="0" smtClean="0">
                            <a:solidFill>
                              <a:srgbClr val="000000"/>
                            </a:solidFill>
                            <a:latin typeface="Cambria Math" panose="02040503050406030204" pitchFamily="18" charset="0"/>
                          </a:rPr>
                          <m:t>𝑚</m:t>
                        </m:r>
                      </m:sub>
                    </m:sSub>
                    <m:r>
                      <a:rPr lang="ru-RU" i="1" dirty="0">
                        <a:solidFill>
                          <a:srgbClr val="000000"/>
                        </a:solidFill>
                        <a:latin typeface="Cambria Math" panose="02040503050406030204" pitchFamily="18" charset="0"/>
                      </a:rPr>
                      <m:t>(</m:t>
                    </m:r>
                    <m:r>
                      <a:rPr lang="ru-RU" i="1" dirty="0">
                        <a:solidFill>
                          <a:srgbClr val="000000"/>
                        </a:solidFill>
                        <a:latin typeface="Cambria Math" panose="02040503050406030204" pitchFamily="18" charset="0"/>
                      </a:rPr>
                      <m:t>𝑥</m:t>
                    </m:r>
                    <m:r>
                      <a:rPr lang="ru-RU" i="1" dirty="0">
                        <a:solidFill>
                          <a:srgbClr val="000000"/>
                        </a:solidFill>
                        <a:latin typeface="Cambria Math" panose="02040503050406030204" pitchFamily="18" charset="0"/>
                      </a:rPr>
                      <m:t>)</m:t>
                    </m:r>
                  </m:oMath>
                </a14:m>
                <a:r>
                  <a:rPr lang="ru-RU" dirty="0"/>
                  <a:t>, где </a:t>
                </a:r>
                <a14:m>
                  <m:oMath xmlns:m="http://schemas.openxmlformats.org/officeDocument/2006/math">
                    <m:sSub>
                      <m:sSubPr>
                        <m:ctrlPr>
                          <a:rPr lang="ru-RU" b="0" i="1" dirty="0" smtClean="0">
                            <a:latin typeface="Cambria Math" panose="02040503050406030204" pitchFamily="18" charset="0"/>
                          </a:rPr>
                        </m:ctrlPr>
                      </m:sSubPr>
                      <m:e>
                        <m:r>
                          <a:rPr lang="ru-RU" i="1" dirty="0" smtClean="0">
                            <a:latin typeface="Cambria Math" panose="02040503050406030204" pitchFamily="18" charset="0"/>
                          </a:rPr>
                          <m:t>𝑏</m:t>
                        </m:r>
                      </m:e>
                      <m:sub>
                        <m:r>
                          <a:rPr lang="en-US" b="0" i="1" dirty="0" smtClean="0">
                            <a:latin typeface="Cambria Math" panose="02040503050406030204" pitchFamily="18" charset="0"/>
                          </a:rPr>
                          <m:t>𝑗</m:t>
                        </m:r>
                      </m:sub>
                    </m:sSub>
                    <m:r>
                      <a:rPr lang="ru-RU" i="1" dirty="0">
                        <a:latin typeface="Cambria Math" panose="02040503050406030204" pitchFamily="18" charset="0"/>
                      </a:rPr>
                      <m:t>(</m:t>
                    </m:r>
                    <m:r>
                      <a:rPr lang="ru-RU" i="1" dirty="0">
                        <a:latin typeface="Cambria Math" panose="02040503050406030204" pitchFamily="18" charset="0"/>
                      </a:rPr>
                      <m:t>𝑥</m:t>
                    </m:r>
                    <m:r>
                      <a:rPr lang="ru-RU" i="1" dirty="0">
                        <a:latin typeface="Cambria Math" panose="02040503050406030204" pitchFamily="18" charset="0"/>
                      </a:rPr>
                      <m:t>)</m:t>
                    </m:r>
                  </m:oMath>
                </a14:m>
                <a:r>
                  <a:rPr lang="ru-RU" dirty="0"/>
                  <a:t> равен количеству вхождений слова </a:t>
                </a:r>
                <a14:m>
                  <m:oMath xmlns:m="http://schemas.openxmlformats.org/officeDocument/2006/math">
                    <m:sSub>
                      <m:sSubPr>
                        <m:ctrlPr>
                          <a:rPr lang="en-US" b="0" i="1" dirty="0" smtClean="0">
                            <a:latin typeface="Cambria Math" panose="02040503050406030204" pitchFamily="18" charset="0"/>
                          </a:rPr>
                        </m:ctrlPr>
                      </m:sSubPr>
                      <m:e>
                        <m:r>
                          <a:rPr lang="ru-RU" i="1" dirty="0" smtClean="0">
                            <a:latin typeface="Cambria Math" panose="02040503050406030204" pitchFamily="18" charset="0"/>
                          </a:rPr>
                          <m:t>𝑐</m:t>
                        </m:r>
                      </m:e>
                      <m:sub>
                        <m:r>
                          <a:rPr lang="ru-RU" i="1" dirty="0" smtClean="0">
                            <a:latin typeface="Cambria Math" panose="02040503050406030204" pitchFamily="18" charset="0"/>
                          </a:rPr>
                          <m:t>𝑗</m:t>
                        </m:r>
                      </m:sub>
                    </m:sSub>
                  </m:oMath>
                </a14:m>
                <a:r>
                  <a:rPr lang="ru-RU" dirty="0"/>
                  <a:t> в текст. </a:t>
                </a:r>
              </a:p>
            </p:txBody>
          </p:sp>
        </mc:Choice>
        <mc:Fallback>
          <p:sp>
            <p:nvSpPr>
              <p:cNvPr id="11" name="Прямоугольник 10">
                <a:extLst>
                  <a:ext uri="{FF2B5EF4-FFF2-40B4-BE49-F238E27FC236}">
                    <a16:creationId xmlns:a16="http://schemas.microsoft.com/office/drawing/2014/main" id="{794E4952-AC51-41CD-9889-0759C588EF9C}"/>
                  </a:ext>
                </a:extLst>
              </p:cNvPr>
              <p:cNvSpPr>
                <a:spLocks noRot="1" noChangeAspect="1" noMove="1" noResize="1" noEditPoints="1" noAdjustHandles="1" noChangeArrowheads="1" noChangeShapeType="1" noTextEdit="1"/>
              </p:cNvSpPr>
              <p:nvPr/>
            </p:nvSpPr>
            <p:spPr>
              <a:xfrm>
                <a:off x="934529" y="2014725"/>
                <a:ext cx="10676627" cy="1222642"/>
              </a:xfrm>
              <a:prstGeom prst="rect">
                <a:avLst/>
              </a:prstGeom>
              <a:blipFill>
                <a:blip r:embed="rId4"/>
                <a:stretch>
                  <a:fillRect l="-457" t="-2488" b="-5473"/>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4C1C86DA-D94E-49C1-B197-E6B50C2EB972}"/>
                  </a:ext>
                </a:extLst>
              </p:cNvPr>
              <p:cNvSpPr/>
              <p:nvPr/>
            </p:nvSpPr>
            <p:spPr>
              <a:xfrm>
                <a:off x="934529" y="3616321"/>
                <a:ext cx="10598988" cy="1477328"/>
              </a:xfrm>
              <a:prstGeom prst="rect">
                <a:avLst/>
              </a:prstGeom>
            </p:spPr>
            <p:txBody>
              <a:bodyPr wrap="square">
                <a:spAutoFit/>
              </a:bodyPr>
              <a:lstStyle/>
              <a:p>
                <a:r>
                  <a:rPr lang="ru-RU" b="1" dirty="0">
                    <a:latin typeface="SFRM1200"/>
                  </a:rPr>
                  <a:t>Бинаризация признаков</a:t>
                </a:r>
                <a:r>
                  <a:rPr lang="ru-RU" dirty="0">
                    <a:latin typeface="SFRM1200"/>
                  </a:rPr>
                  <a:t>. Наконец, подумаем о предсказании стоимости квартиры по расстоянию до ближайшей станции метро. Может оказаться, что самые дорогие квартиры расположены где-то в 5-10 минутах ходьбы от метро, а те, что ближе или дальше, стоят не так дорого. В этом случае зависимость целевой переменной от признака не будет линейной. Чтобы сделать линейную модель подходящей, можно </a:t>
                </a:r>
                <a:r>
                  <a:rPr lang="ru-RU" dirty="0" err="1">
                    <a:latin typeface="SFRM1200"/>
                  </a:rPr>
                  <a:t>бинаризовать</a:t>
                </a:r>
                <a:r>
                  <a:rPr lang="ru-RU" dirty="0">
                    <a:latin typeface="SFRM1200"/>
                  </a:rPr>
                  <a:t> признак по интервалам. Для этого выберем некоторую сетку точек </a:t>
                </a:r>
                <a14:m>
                  <m:oMath xmlns:m="http://schemas.openxmlformats.org/officeDocument/2006/math">
                    <m:r>
                      <a:rPr lang="ru-RU" i="1" dirty="0" smtClean="0">
                        <a:latin typeface="Cambria Math" panose="02040503050406030204" pitchFamily="18" charset="0"/>
                      </a:rPr>
                      <m:t>{</m:t>
                    </m:r>
                    <m:sSub>
                      <m:sSubPr>
                        <m:ctrlPr>
                          <a:rPr lang="ru-RU" b="0" i="1" dirty="0" smtClean="0">
                            <a:latin typeface="Cambria Math" panose="02040503050406030204" pitchFamily="18" charset="0"/>
                          </a:rPr>
                        </m:ctrlPr>
                      </m:sSubPr>
                      <m:e>
                        <m:r>
                          <a:rPr lang="en-GB" i="1" dirty="0">
                            <a:latin typeface="Cambria Math" panose="02040503050406030204" pitchFamily="18" charset="0"/>
                          </a:rPr>
                          <m:t>𝑡</m:t>
                        </m:r>
                      </m:e>
                      <m:sub>
                        <m:r>
                          <a:rPr lang="ru-RU" b="0" i="1" dirty="0" smtClean="0">
                            <a:latin typeface="Cambria Math" panose="02040503050406030204" pitchFamily="18" charset="0"/>
                          </a:rPr>
                          <m:t>1</m:t>
                        </m:r>
                      </m:sub>
                    </m:sSub>
                    <m:r>
                      <a:rPr lang="en-GB" i="1" dirty="0">
                        <a:latin typeface="Cambria Math" panose="02040503050406030204" pitchFamily="18" charset="0"/>
                      </a:rPr>
                      <m:t>, . . . , </m:t>
                    </m:r>
                    <m:sSub>
                      <m:sSubPr>
                        <m:ctrlPr>
                          <a:rPr lang="ru-RU" b="0" i="1" dirty="0" smtClean="0">
                            <a:latin typeface="Cambria Math" panose="02040503050406030204" pitchFamily="18" charset="0"/>
                          </a:rPr>
                        </m:ctrlPr>
                      </m:sSubPr>
                      <m:e>
                        <m:r>
                          <a:rPr lang="en-GB" i="1" dirty="0">
                            <a:latin typeface="Cambria Math" panose="02040503050406030204" pitchFamily="18" charset="0"/>
                          </a:rPr>
                          <m:t>𝑡</m:t>
                        </m:r>
                      </m:e>
                      <m:sub>
                        <m:r>
                          <a:rPr lang="en-US" b="0" i="1" dirty="0" smtClean="0">
                            <a:latin typeface="Cambria Math" panose="02040503050406030204" pitchFamily="18" charset="0"/>
                          </a:rPr>
                          <m:t>𝑚</m:t>
                        </m:r>
                      </m:sub>
                    </m:sSub>
                    <m:r>
                      <a:rPr lang="en-GB" i="1" dirty="0">
                        <a:latin typeface="Cambria Math" panose="02040503050406030204" pitchFamily="18" charset="0"/>
                      </a:rPr>
                      <m:t>}.</m:t>
                    </m:r>
                  </m:oMath>
                </a14:m>
                <a:endParaRPr lang="ru-RU" dirty="0"/>
              </a:p>
            </p:txBody>
          </p:sp>
        </mc:Choice>
        <mc:Fallback>
          <p:sp>
            <p:nvSpPr>
              <p:cNvPr id="4" name="Прямоугольник 3">
                <a:extLst>
                  <a:ext uri="{FF2B5EF4-FFF2-40B4-BE49-F238E27FC236}">
                    <a16:creationId xmlns:a16="http://schemas.microsoft.com/office/drawing/2014/main" id="{4C1C86DA-D94E-49C1-B197-E6B50C2EB972}"/>
                  </a:ext>
                </a:extLst>
              </p:cNvPr>
              <p:cNvSpPr>
                <a:spLocks noRot="1" noChangeAspect="1" noMove="1" noResize="1" noEditPoints="1" noAdjustHandles="1" noChangeArrowheads="1" noChangeShapeType="1" noTextEdit="1"/>
              </p:cNvSpPr>
              <p:nvPr/>
            </p:nvSpPr>
            <p:spPr>
              <a:xfrm>
                <a:off x="934529" y="3616321"/>
                <a:ext cx="10598988" cy="1477328"/>
              </a:xfrm>
              <a:prstGeom prst="rect">
                <a:avLst/>
              </a:prstGeom>
              <a:blipFill>
                <a:blip r:embed="rId5"/>
                <a:stretch>
                  <a:fillRect l="-460" t="-2058" b="-5350"/>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6CB315E1-E8DD-4C40-BB09-416335A249B3}"/>
              </a:ext>
            </a:extLst>
          </p:cNvPr>
          <p:cNvPicPr>
            <a:picLocks noChangeAspect="1"/>
          </p:cNvPicPr>
          <p:nvPr/>
        </p:nvPicPr>
        <p:blipFill>
          <a:blip r:embed="rId6"/>
          <a:stretch>
            <a:fillRect/>
          </a:stretch>
        </p:blipFill>
        <p:spPr>
          <a:xfrm>
            <a:off x="3525009" y="5171054"/>
            <a:ext cx="4572638" cy="466790"/>
          </a:xfrm>
          <a:prstGeom prst="rect">
            <a:avLst/>
          </a:prstGeom>
        </p:spPr>
      </p:pic>
    </p:spTree>
    <p:extLst>
      <p:ext uri="{BB962C8B-B14F-4D97-AF65-F5344CB8AC3E}">
        <p14:creationId xmlns:p14="http://schemas.microsoft.com/office/powerpoint/2010/main" val="220494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Функции потерь в линейных моделях</a:t>
            </a:r>
          </a:p>
        </p:txBody>
      </p:sp>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3E67D6B0-9A32-4C41-816B-B2D644810CDD}"/>
                  </a:ext>
                </a:extLst>
              </p:cNvPr>
              <p:cNvSpPr/>
              <p:nvPr/>
            </p:nvSpPr>
            <p:spPr>
              <a:xfrm>
                <a:off x="874142" y="784002"/>
                <a:ext cx="10555858" cy="923330"/>
              </a:xfrm>
              <a:prstGeom prst="rect">
                <a:avLst/>
              </a:prstGeom>
            </p:spPr>
            <p:txBody>
              <a:bodyPr wrap="square">
                <a:spAutoFit/>
              </a:bodyPr>
              <a:lstStyle/>
              <a:p>
                <a:r>
                  <a:rPr lang="ru-RU" dirty="0">
                    <a:latin typeface="SFRM1200"/>
                  </a:rPr>
                  <a:t>Чтобы обучать регрессионные модели, нужно определиться, как именно измеряется качество предсказаний. Будем обозначать через </a:t>
                </a:r>
                <a14:m>
                  <m:oMath xmlns:m="http://schemas.openxmlformats.org/officeDocument/2006/math">
                    <m:r>
                      <a:rPr lang="ru-RU" i="1" dirty="0" smtClean="0">
                        <a:latin typeface="Cambria Math" panose="02040503050406030204" pitchFamily="18" charset="0"/>
                      </a:rPr>
                      <m:t>𝑦</m:t>
                    </m:r>
                  </m:oMath>
                </a14:m>
                <a:r>
                  <a:rPr lang="ru-RU" dirty="0">
                    <a:latin typeface="CMMI12"/>
                  </a:rPr>
                  <a:t> </a:t>
                </a:r>
                <a:r>
                  <a:rPr lang="ru-RU" dirty="0">
                    <a:latin typeface="SFRM1200"/>
                  </a:rPr>
                  <a:t>значение целевой переменной </a:t>
                </a:r>
                <a:r>
                  <a:rPr lang="en-US" dirty="0">
                    <a:latin typeface="SFRM1200"/>
                  </a:rPr>
                  <a:t>(ground truth)</a:t>
                </a:r>
                <a:r>
                  <a:rPr lang="ru-RU" dirty="0">
                    <a:latin typeface="SFRM1200"/>
                  </a:rPr>
                  <a:t>, через </a:t>
                </a:r>
                <a14:m>
                  <m:oMath xmlns:m="http://schemas.openxmlformats.org/officeDocument/2006/math">
                    <m:r>
                      <a:rPr lang="ru-RU" i="1" dirty="0" smtClean="0">
                        <a:latin typeface="Cambria Math" panose="02040503050406030204" pitchFamily="18" charset="0"/>
                      </a:rPr>
                      <m:t>𝑎</m:t>
                    </m:r>
                  </m:oMath>
                </a14:m>
                <a:r>
                  <a:rPr lang="en-US" dirty="0">
                    <a:latin typeface="SFRM1200"/>
                  </a:rPr>
                  <a:t> – </a:t>
                </a:r>
                <a:r>
                  <a:rPr lang="ru-RU" dirty="0">
                    <a:latin typeface="SFRM1200"/>
                  </a:rPr>
                  <a:t>прогноз модели. Рассмотрим несколько способов оценить отклонение </a:t>
                </a:r>
                <a14:m>
                  <m:oMath xmlns:m="http://schemas.openxmlformats.org/officeDocument/2006/math">
                    <m:r>
                      <a:rPr lang="ru-RU" i="1" dirty="0" smtClean="0">
                        <a:latin typeface="Cambria Math" panose="02040503050406030204" pitchFamily="18" charset="0"/>
                      </a:rPr>
                      <m:t>𝐿</m:t>
                    </m:r>
                    <m:r>
                      <a:rPr lang="ru-RU" i="1" dirty="0" smtClean="0">
                        <a:latin typeface="Cambria Math" panose="02040503050406030204" pitchFamily="18" charset="0"/>
                      </a:rPr>
                      <m:t>(</m:t>
                    </m:r>
                    <m:r>
                      <a:rPr lang="ru-RU" i="1" dirty="0" smtClean="0">
                        <a:latin typeface="Cambria Math" panose="02040503050406030204" pitchFamily="18" charset="0"/>
                      </a:rPr>
                      <m:t>𝑦</m:t>
                    </m:r>
                    <m:r>
                      <a:rPr lang="ru-RU" i="1" dirty="0" smtClean="0">
                        <a:latin typeface="Cambria Math" panose="02040503050406030204" pitchFamily="18" charset="0"/>
                      </a:rPr>
                      <m:t>, </m:t>
                    </m:r>
                    <m:r>
                      <a:rPr lang="ru-RU" i="1" dirty="0" smtClean="0">
                        <a:latin typeface="Cambria Math" panose="02040503050406030204" pitchFamily="18" charset="0"/>
                      </a:rPr>
                      <m:t>𝑎</m:t>
                    </m:r>
                    <m:r>
                      <a:rPr lang="ru-RU" i="1" dirty="0" smtClean="0">
                        <a:latin typeface="Cambria Math" panose="02040503050406030204" pitchFamily="18" charset="0"/>
                      </a:rPr>
                      <m:t>)</m:t>
                    </m:r>
                  </m:oMath>
                </a14:m>
                <a:r>
                  <a:rPr lang="ru-RU" dirty="0">
                    <a:latin typeface="CMR12"/>
                  </a:rPr>
                  <a:t> </a:t>
                </a:r>
                <a:r>
                  <a:rPr lang="ru-RU" dirty="0">
                    <a:latin typeface="SFRM1200"/>
                  </a:rPr>
                  <a:t>прогноза от истинного ответа.</a:t>
                </a:r>
                <a:endParaRPr lang="ru-RU" dirty="0"/>
              </a:p>
            </p:txBody>
          </p:sp>
        </mc:Choice>
        <mc:Fallback>
          <p:sp>
            <p:nvSpPr>
              <p:cNvPr id="6" name="Прямоугольник 5">
                <a:extLst>
                  <a:ext uri="{FF2B5EF4-FFF2-40B4-BE49-F238E27FC236}">
                    <a16:creationId xmlns:a16="http://schemas.microsoft.com/office/drawing/2014/main" id="{3E67D6B0-9A32-4C41-816B-B2D644810CDD}"/>
                  </a:ext>
                </a:extLst>
              </p:cNvPr>
              <p:cNvSpPr>
                <a:spLocks noRot="1" noChangeAspect="1" noMove="1" noResize="1" noEditPoints="1" noAdjustHandles="1" noChangeArrowheads="1" noChangeShapeType="1" noTextEdit="1"/>
              </p:cNvSpPr>
              <p:nvPr/>
            </p:nvSpPr>
            <p:spPr>
              <a:xfrm>
                <a:off x="874142" y="784002"/>
                <a:ext cx="10555858" cy="923330"/>
              </a:xfrm>
              <a:prstGeom prst="rect">
                <a:avLst/>
              </a:prstGeom>
              <a:blipFill>
                <a:blip r:embed="rId2"/>
                <a:stretch>
                  <a:fillRect l="-462" t="-3974" r="-924" b="-9934"/>
                </a:stretch>
              </a:blipFill>
            </p:spPr>
            <p:txBody>
              <a:bodyPr/>
              <a:lstStyle/>
              <a:p>
                <a:r>
                  <a:rPr lang="ru-RU">
                    <a:noFill/>
                  </a:rPr>
                  <a:t> </a:t>
                </a:r>
              </a:p>
            </p:txBody>
          </p:sp>
        </mc:Fallback>
      </mc:AlternateContent>
      <p:pic>
        <p:nvPicPr>
          <p:cNvPr id="7" name="Рисунок 6">
            <a:extLst>
              <a:ext uri="{FF2B5EF4-FFF2-40B4-BE49-F238E27FC236}">
                <a16:creationId xmlns:a16="http://schemas.microsoft.com/office/drawing/2014/main" id="{CE61B935-CAD3-4A8B-BA2B-6C95781EE571}"/>
              </a:ext>
            </a:extLst>
          </p:cNvPr>
          <p:cNvPicPr>
            <a:picLocks noChangeAspect="1"/>
          </p:cNvPicPr>
          <p:nvPr/>
        </p:nvPicPr>
        <p:blipFill>
          <a:blip r:embed="rId3"/>
          <a:stretch>
            <a:fillRect/>
          </a:stretch>
        </p:blipFill>
        <p:spPr>
          <a:xfrm>
            <a:off x="4283669" y="2386416"/>
            <a:ext cx="3486637" cy="1019317"/>
          </a:xfrm>
          <a:prstGeom prst="rect">
            <a:avLst/>
          </a:prstGeom>
        </p:spPr>
      </p:pic>
      <p:sp>
        <p:nvSpPr>
          <p:cNvPr id="9" name="Прямоугольник 8">
            <a:extLst>
              <a:ext uri="{FF2B5EF4-FFF2-40B4-BE49-F238E27FC236}">
                <a16:creationId xmlns:a16="http://schemas.microsoft.com/office/drawing/2014/main" id="{44EA93A5-C2DD-4CE7-9ACC-B01D81F016E9}"/>
              </a:ext>
            </a:extLst>
          </p:cNvPr>
          <p:cNvSpPr/>
          <p:nvPr/>
        </p:nvSpPr>
        <p:spPr>
          <a:xfrm>
            <a:off x="994129" y="1844829"/>
            <a:ext cx="10435871" cy="646331"/>
          </a:xfrm>
          <a:prstGeom prst="rect">
            <a:avLst/>
          </a:prstGeom>
        </p:spPr>
        <p:txBody>
          <a:bodyPr wrap="square">
            <a:spAutoFit/>
          </a:bodyPr>
          <a:lstStyle/>
          <a:p>
            <a:r>
              <a:rPr lang="ru-RU" dirty="0">
                <a:solidFill>
                  <a:srgbClr val="000000"/>
                </a:solidFill>
                <a:latin typeface="SFSX1200"/>
              </a:rPr>
              <a:t>1. </a:t>
            </a:r>
            <a:r>
              <a:rPr lang="ru-RU" b="1" dirty="0">
                <a:solidFill>
                  <a:srgbClr val="000000"/>
                </a:solidFill>
                <a:latin typeface="SFSX1200"/>
              </a:rPr>
              <a:t>Квадрат разности / среднеквадратическое отклонение</a:t>
            </a:r>
            <a:r>
              <a:rPr lang="ru-RU" dirty="0">
                <a:solidFill>
                  <a:srgbClr val="000000"/>
                </a:solidFill>
                <a:latin typeface="SFSX1200"/>
              </a:rPr>
              <a:t>. </a:t>
            </a:r>
            <a:r>
              <a:rPr lang="ru-RU" dirty="0">
                <a:solidFill>
                  <a:srgbClr val="000000"/>
                </a:solidFill>
                <a:latin typeface="SFRM1200"/>
              </a:rPr>
              <a:t>Основной способ измерить отклонение – посчитать квадрат разности (</a:t>
            </a:r>
            <a:r>
              <a:rPr lang="en-US" dirty="0">
                <a:solidFill>
                  <a:srgbClr val="000000"/>
                </a:solidFill>
                <a:latin typeface="SFRM1200"/>
              </a:rPr>
              <a:t>Mean Squared Error, Root Mean Squared Error)</a:t>
            </a:r>
            <a:endParaRPr lang="ru-RU" dirty="0"/>
          </a:p>
        </p:txBody>
      </p:sp>
      <p:pic>
        <p:nvPicPr>
          <p:cNvPr id="12" name="Рисунок 11">
            <a:extLst>
              <a:ext uri="{FF2B5EF4-FFF2-40B4-BE49-F238E27FC236}">
                <a16:creationId xmlns:a16="http://schemas.microsoft.com/office/drawing/2014/main" id="{AAB6597F-C29E-4704-B8EF-AAEEABF0E16C}"/>
              </a:ext>
            </a:extLst>
          </p:cNvPr>
          <p:cNvPicPr>
            <a:picLocks noChangeAspect="1"/>
          </p:cNvPicPr>
          <p:nvPr/>
        </p:nvPicPr>
        <p:blipFill>
          <a:blip r:embed="rId4"/>
          <a:stretch>
            <a:fillRect/>
          </a:stretch>
        </p:blipFill>
        <p:spPr>
          <a:xfrm>
            <a:off x="3978357" y="3332872"/>
            <a:ext cx="3915321" cy="1228896"/>
          </a:xfrm>
          <a:prstGeom prst="rect">
            <a:avLst/>
          </a:prstGeom>
        </p:spPr>
      </p:pic>
      <mc:AlternateContent xmlns:mc="http://schemas.openxmlformats.org/markup-compatibility/2006">
        <mc:Choice xmlns:a14="http://schemas.microsoft.com/office/drawing/2010/main" Requires="a14">
          <p:sp>
            <p:nvSpPr>
              <p:cNvPr id="13" name="Прямоугольник 12">
                <a:extLst>
                  <a:ext uri="{FF2B5EF4-FFF2-40B4-BE49-F238E27FC236}">
                    <a16:creationId xmlns:a16="http://schemas.microsoft.com/office/drawing/2014/main" id="{D0B3B9CD-1BA4-4451-917F-A6B7ABDC1947}"/>
                  </a:ext>
                </a:extLst>
              </p:cNvPr>
              <p:cNvSpPr/>
              <p:nvPr/>
            </p:nvSpPr>
            <p:spPr>
              <a:xfrm>
                <a:off x="938839" y="4561768"/>
                <a:ext cx="10176295" cy="923330"/>
              </a:xfrm>
              <a:prstGeom prst="rect">
                <a:avLst/>
              </a:prstGeom>
            </p:spPr>
            <p:txBody>
              <a:bodyPr wrap="square">
                <a:spAutoFit/>
              </a:bodyPr>
              <a:lstStyle/>
              <a:p>
                <a:r>
                  <a:rPr lang="ru-RU" dirty="0">
                    <a:latin typeface="SFRM1200"/>
                  </a:rPr>
                  <a:t>Недостаток: MSE </a:t>
                </a:r>
                <a:r>
                  <a:rPr lang="ru-RU" dirty="0">
                    <a:latin typeface="CMR12"/>
                  </a:rPr>
                  <a:t>= 10 </a:t>
                </a:r>
                <a:r>
                  <a:rPr lang="ru-RU" dirty="0">
                    <a:latin typeface="SFRM1200"/>
                  </a:rPr>
                  <a:t>является очень плохим показателем, если целевая переменная принимает значения от 0 до 1, и очень хорошим, если целевая переменная лежит в интервале </a:t>
                </a:r>
                <a:r>
                  <a:rPr lang="ru-RU" dirty="0">
                    <a:latin typeface="CMR12"/>
                  </a:rPr>
                  <a:t>(10000</a:t>
                </a:r>
                <a:r>
                  <a:rPr lang="ru-RU" dirty="0">
                    <a:latin typeface="CMMI12"/>
                  </a:rPr>
                  <a:t>, </a:t>
                </a:r>
                <a:r>
                  <a:rPr lang="ru-RU" dirty="0">
                    <a:latin typeface="CMR12"/>
                  </a:rPr>
                  <a:t>100000)</a:t>
                </a:r>
                <a:r>
                  <a:rPr lang="ru-RU" dirty="0">
                    <a:latin typeface="SFRM1200"/>
                  </a:rPr>
                  <a:t>.</a:t>
                </a:r>
                <a:r>
                  <a:rPr lang="en-US" dirty="0">
                    <a:latin typeface="SFRM1200"/>
                  </a:rPr>
                  <a:t> </a:t>
                </a:r>
                <a:r>
                  <a:rPr lang="ru-RU" dirty="0">
                    <a:latin typeface="SFRM1200"/>
                  </a:rPr>
                  <a:t>Для ясности используют коэффициент детерминации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endParaRPr lang="ru-RU" dirty="0"/>
              </a:p>
            </p:txBody>
          </p:sp>
        </mc:Choice>
        <mc:Fallback>
          <p:sp>
            <p:nvSpPr>
              <p:cNvPr id="13" name="Прямоугольник 12">
                <a:extLst>
                  <a:ext uri="{FF2B5EF4-FFF2-40B4-BE49-F238E27FC236}">
                    <a16:creationId xmlns:a16="http://schemas.microsoft.com/office/drawing/2014/main" id="{D0B3B9CD-1BA4-4451-917F-A6B7ABDC1947}"/>
                  </a:ext>
                </a:extLst>
              </p:cNvPr>
              <p:cNvSpPr>
                <a:spLocks noRot="1" noChangeAspect="1" noMove="1" noResize="1" noEditPoints="1" noAdjustHandles="1" noChangeArrowheads="1" noChangeShapeType="1" noTextEdit="1"/>
              </p:cNvSpPr>
              <p:nvPr/>
            </p:nvSpPr>
            <p:spPr>
              <a:xfrm>
                <a:off x="938839" y="4561768"/>
                <a:ext cx="10176295" cy="923330"/>
              </a:xfrm>
              <a:prstGeom prst="rect">
                <a:avLst/>
              </a:prstGeom>
              <a:blipFill>
                <a:blip r:embed="rId5"/>
                <a:stretch>
                  <a:fillRect l="-479" t="-3289" b="-9211"/>
                </a:stretch>
              </a:blipFill>
            </p:spPr>
            <p:txBody>
              <a:bodyPr/>
              <a:lstStyle/>
              <a:p>
                <a:r>
                  <a:rPr lang="ru-RU">
                    <a:noFill/>
                  </a:rPr>
                  <a:t> </a:t>
                </a:r>
              </a:p>
            </p:txBody>
          </p:sp>
        </mc:Fallback>
      </mc:AlternateContent>
      <p:pic>
        <p:nvPicPr>
          <p:cNvPr id="14" name="Рисунок 13">
            <a:extLst>
              <a:ext uri="{FF2B5EF4-FFF2-40B4-BE49-F238E27FC236}">
                <a16:creationId xmlns:a16="http://schemas.microsoft.com/office/drawing/2014/main" id="{AE469945-20CE-44F4-8A87-F7823B858EEF}"/>
              </a:ext>
            </a:extLst>
          </p:cNvPr>
          <p:cNvPicPr>
            <a:picLocks noChangeAspect="1"/>
          </p:cNvPicPr>
          <p:nvPr/>
        </p:nvPicPr>
        <p:blipFill rotWithShape="1">
          <a:blip r:embed="rId6"/>
          <a:srcRect r="9154"/>
          <a:stretch/>
        </p:blipFill>
        <p:spPr>
          <a:xfrm>
            <a:off x="3844778" y="5566062"/>
            <a:ext cx="3479048" cy="838317"/>
          </a:xfrm>
          <a:prstGeom prst="rect">
            <a:avLst/>
          </a:prstGeom>
        </p:spPr>
      </p:pic>
    </p:spTree>
    <p:extLst>
      <p:ext uri="{BB962C8B-B14F-4D97-AF65-F5344CB8AC3E}">
        <p14:creationId xmlns:p14="http://schemas.microsoft.com/office/powerpoint/2010/main" val="234129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Функции потерь в линейных моделях</a:t>
            </a:r>
          </a:p>
        </p:txBody>
      </p:sp>
      <p:sp>
        <p:nvSpPr>
          <p:cNvPr id="9" name="Прямоугольник 8">
            <a:extLst>
              <a:ext uri="{FF2B5EF4-FFF2-40B4-BE49-F238E27FC236}">
                <a16:creationId xmlns:a16="http://schemas.microsoft.com/office/drawing/2014/main" id="{44EA93A5-C2DD-4CE7-9ACC-B01D81F016E9}"/>
              </a:ext>
            </a:extLst>
          </p:cNvPr>
          <p:cNvSpPr/>
          <p:nvPr/>
        </p:nvSpPr>
        <p:spPr>
          <a:xfrm>
            <a:off x="726710" y="938877"/>
            <a:ext cx="9883779" cy="646331"/>
          </a:xfrm>
          <a:prstGeom prst="rect">
            <a:avLst/>
          </a:prstGeom>
        </p:spPr>
        <p:txBody>
          <a:bodyPr wrap="square">
            <a:spAutoFit/>
          </a:bodyPr>
          <a:lstStyle/>
          <a:p>
            <a:r>
              <a:rPr lang="ru-RU" dirty="0">
                <a:solidFill>
                  <a:srgbClr val="000000"/>
                </a:solidFill>
                <a:latin typeface="SFSX1200"/>
              </a:rPr>
              <a:t>2. </a:t>
            </a:r>
            <a:r>
              <a:rPr lang="ru-RU" b="1" dirty="0">
                <a:solidFill>
                  <a:srgbClr val="000000"/>
                </a:solidFill>
                <a:latin typeface="SFSX1200"/>
              </a:rPr>
              <a:t>Модуль разности</a:t>
            </a:r>
            <a:r>
              <a:rPr lang="ru-RU" dirty="0">
                <a:solidFill>
                  <a:srgbClr val="000000"/>
                </a:solidFill>
                <a:latin typeface="SFSX1200"/>
              </a:rPr>
              <a:t>. </a:t>
            </a:r>
            <a:r>
              <a:rPr lang="ru-RU" dirty="0">
                <a:solidFill>
                  <a:srgbClr val="000000"/>
                </a:solidFill>
                <a:latin typeface="SFRM1200"/>
              </a:rPr>
              <a:t>Данный способ измерить отклонение – посчитать модуль разности (</a:t>
            </a:r>
            <a:r>
              <a:rPr lang="en-US" dirty="0">
                <a:solidFill>
                  <a:srgbClr val="000000"/>
                </a:solidFill>
                <a:latin typeface="SFRM1200"/>
              </a:rPr>
              <a:t>Mean</a:t>
            </a:r>
            <a:r>
              <a:rPr lang="ru-RU" dirty="0">
                <a:solidFill>
                  <a:srgbClr val="000000"/>
                </a:solidFill>
                <a:latin typeface="SFRM1200"/>
              </a:rPr>
              <a:t> </a:t>
            </a:r>
            <a:r>
              <a:rPr lang="en-US" dirty="0">
                <a:solidFill>
                  <a:srgbClr val="000000"/>
                </a:solidFill>
                <a:latin typeface="SFRM1200"/>
              </a:rPr>
              <a:t>Absolute Error)</a:t>
            </a:r>
            <a:endParaRPr lang="ru-RU" dirty="0"/>
          </a:p>
        </p:txBody>
      </p:sp>
      <p:pic>
        <p:nvPicPr>
          <p:cNvPr id="3" name="Рисунок 2">
            <a:extLst>
              <a:ext uri="{FF2B5EF4-FFF2-40B4-BE49-F238E27FC236}">
                <a16:creationId xmlns:a16="http://schemas.microsoft.com/office/drawing/2014/main" id="{15ECDFE0-81A0-4F6C-B992-1ADF3D7BCB4D}"/>
              </a:ext>
            </a:extLst>
          </p:cNvPr>
          <p:cNvPicPr>
            <a:picLocks noChangeAspect="1"/>
          </p:cNvPicPr>
          <p:nvPr/>
        </p:nvPicPr>
        <p:blipFill>
          <a:blip r:embed="rId2"/>
          <a:stretch>
            <a:fillRect/>
          </a:stretch>
        </p:blipFill>
        <p:spPr>
          <a:xfrm>
            <a:off x="4182480" y="1223223"/>
            <a:ext cx="3620005" cy="943107"/>
          </a:xfrm>
          <a:prstGeom prst="rect">
            <a:avLst/>
          </a:prstGeom>
        </p:spPr>
      </p:pic>
      <p:pic>
        <p:nvPicPr>
          <p:cNvPr id="5" name="Рисунок 4">
            <a:extLst>
              <a:ext uri="{FF2B5EF4-FFF2-40B4-BE49-F238E27FC236}">
                <a16:creationId xmlns:a16="http://schemas.microsoft.com/office/drawing/2014/main" id="{6E774912-8874-4721-A9D8-5D59FE0CB0AA}"/>
              </a:ext>
            </a:extLst>
          </p:cNvPr>
          <p:cNvPicPr>
            <a:picLocks noChangeAspect="1"/>
          </p:cNvPicPr>
          <p:nvPr/>
        </p:nvPicPr>
        <p:blipFill>
          <a:blip r:embed="rId3"/>
          <a:stretch>
            <a:fillRect/>
          </a:stretch>
        </p:blipFill>
        <p:spPr>
          <a:xfrm>
            <a:off x="1669490" y="3673687"/>
            <a:ext cx="2429214" cy="876422"/>
          </a:xfrm>
          <a:prstGeom prst="rect">
            <a:avLst/>
          </a:prstGeom>
        </p:spPr>
      </p:pic>
      <p:pic>
        <p:nvPicPr>
          <p:cNvPr id="8" name="Рисунок 7">
            <a:extLst>
              <a:ext uri="{FF2B5EF4-FFF2-40B4-BE49-F238E27FC236}">
                <a16:creationId xmlns:a16="http://schemas.microsoft.com/office/drawing/2014/main" id="{2297752B-5F67-4F14-8D4C-1EBA5E523E74}"/>
              </a:ext>
            </a:extLst>
          </p:cNvPr>
          <p:cNvPicPr>
            <a:picLocks noChangeAspect="1"/>
          </p:cNvPicPr>
          <p:nvPr/>
        </p:nvPicPr>
        <p:blipFill>
          <a:blip r:embed="rId4"/>
          <a:stretch>
            <a:fillRect/>
          </a:stretch>
        </p:blipFill>
        <p:spPr>
          <a:xfrm>
            <a:off x="1669490" y="4437062"/>
            <a:ext cx="1867161" cy="847843"/>
          </a:xfrm>
          <a:prstGeom prst="rect">
            <a:avLst/>
          </a:prstGeom>
        </p:spPr>
      </p:pic>
      <p:pic>
        <p:nvPicPr>
          <p:cNvPr id="10" name="Рисунок 9">
            <a:extLst>
              <a:ext uri="{FF2B5EF4-FFF2-40B4-BE49-F238E27FC236}">
                <a16:creationId xmlns:a16="http://schemas.microsoft.com/office/drawing/2014/main" id="{02F86538-9D62-40AB-8C06-C96DE9B5A7F0}"/>
              </a:ext>
            </a:extLst>
          </p:cNvPr>
          <p:cNvPicPr>
            <a:picLocks noChangeAspect="1"/>
          </p:cNvPicPr>
          <p:nvPr/>
        </p:nvPicPr>
        <p:blipFill>
          <a:blip r:embed="rId5"/>
          <a:stretch>
            <a:fillRect/>
          </a:stretch>
        </p:blipFill>
        <p:spPr>
          <a:xfrm>
            <a:off x="7051258" y="3506636"/>
            <a:ext cx="2010056" cy="1038370"/>
          </a:xfrm>
          <a:prstGeom prst="rect">
            <a:avLst/>
          </a:prstGeom>
        </p:spPr>
      </p:pic>
      <p:pic>
        <p:nvPicPr>
          <p:cNvPr id="11" name="Рисунок 10">
            <a:extLst>
              <a:ext uri="{FF2B5EF4-FFF2-40B4-BE49-F238E27FC236}">
                <a16:creationId xmlns:a16="http://schemas.microsoft.com/office/drawing/2014/main" id="{BA7553A1-7644-441D-A578-BA2F5CD6E051}"/>
              </a:ext>
            </a:extLst>
          </p:cNvPr>
          <p:cNvPicPr>
            <a:picLocks noChangeAspect="1"/>
          </p:cNvPicPr>
          <p:nvPr/>
        </p:nvPicPr>
        <p:blipFill>
          <a:blip r:embed="rId6"/>
          <a:stretch>
            <a:fillRect/>
          </a:stretch>
        </p:blipFill>
        <p:spPr>
          <a:xfrm>
            <a:off x="6806161" y="4545006"/>
            <a:ext cx="2619741" cy="581106"/>
          </a:xfrm>
          <a:prstGeom prst="rect">
            <a:avLst/>
          </a:prstGeom>
        </p:spPr>
      </p:pic>
      <p:sp>
        <p:nvSpPr>
          <p:cNvPr id="15" name="Прямоугольник 14">
            <a:extLst>
              <a:ext uri="{FF2B5EF4-FFF2-40B4-BE49-F238E27FC236}">
                <a16:creationId xmlns:a16="http://schemas.microsoft.com/office/drawing/2014/main" id="{43FF91A4-45EA-4D05-AAC0-C64168B4F45C}"/>
              </a:ext>
            </a:extLst>
          </p:cNvPr>
          <p:cNvSpPr/>
          <p:nvPr/>
        </p:nvSpPr>
        <p:spPr>
          <a:xfrm>
            <a:off x="874886" y="5560224"/>
            <a:ext cx="10442225" cy="646331"/>
          </a:xfrm>
          <a:prstGeom prst="rect">
            <a:avLst/>
          </a:prstGeom>
        </p:spPr>
        <p:txBody>
          <a:bodyPr wrap="square">
            <a:spAutoFit/>
          </a:bodyPr>
          <a:lstStyle/>
          <a:p>
            <a:r>
              <a:rPr lang="ru-RU" dirty="0">
                <a:latin typeface="SFRM1200"/>
              </a:rPr>
              <a:t>Небольшое количество выбросов никак не повлияет на медиану </a:t>
            </a:r>
            <a:r>
              <a:rPr lang="en-US" dirty="0">
                <a:latin typeface="SFRM1200"/>
              </a:rPr>
              <a:t>–</a:t>
            </a:r>
            <a:r>
              <a:rPr lang="ru-RU" dirty="0">
                <a:latin typeface="SFRM1200"/>
              </a:rPr>
              <a:t> она существенно</a:t>
            </a:r>
          </a:p>
          <a:p>
            <a:r>
              <a:rPr lang="ru-RU" dirty="0">
                <a:latin typeface="SFRM1200"/>
              </a:rPr>
              <a:t>более устойчива к величинам, выбивающимся из общего распределения.</a:t>
            </a:r>
            <a:endParaRPr lang="ru-RU" dirty="0"/>
          </a:p>
        </p:txBody>
      </p:sp>
      <mc:AlternateContent xmlns:mc="http://schemas.openxmlformats.org/markup-compatibility/2006">
        <mc:Choice xmlns:a14="http://schemas.microsoft.com/office/drawing/2010/main" Requires="a14">
          <p:sp>
            <p:nvSpPr>
              <p:cNvPr id="16" name="Прямоугольник 15">
                <a:extLst>
                  <a:ext uri="{FF2B5EF4-FFF2-40B4-BE49-F238E27FC236}">
                    <a16:creationId xmlns:a16="http://schemas.microsoft.com/office/drawing/2014/main" id="{C6A8DC5E-B3AE-4BF5-A6EE-812BC7293832}"/>
                  </a:ext>
                </a:extLst>
              </p:cNvPr>
              <p:cNvSpPr/>
              <p:nvPr/>
            </p:nvSpPr>
            <p:spPr>
              <a:xfrm>
                <a:off x="874887" y="2454407"/>
                <a:ext cx="10313574" cy="646331"/>
              </a:xfrm>
              <a:prstGeom prst="rect">
                <a:avLst/>
              </a:prstGeom>
            </p:spPr>
            <p:txBody>
              <a:bodyPr wrap="square">
                <a:spAutoFit/>
              </a:bodyPr>
              <a:lstStyle/>
              <a:p>
                <a:r>
                  <a:rPr lang="ru-RU" dirty="0">
                    <a:latin typeface="SFRM1200"/>
                  </a:rPr>
                  <a:t>Чтобы понять отличие </a:t>
                </a:r>
                <a:r>
                  <a:rPr lang="en-US" dirty="0">
                    <a:latin typeface="SFRM1200"/>
                  </a:rPr>
                  <a:t>MSE </a:t>
                </a:r>
                <a:r>
                  <a:rPr lang="ru-RU" dirty="0">
                    <a:latin typeface="SFRM1200"/>
                  </a:rPr>
                  <a:t>от </a:t>
                </a:r>
                <a:r>
                  <a:rPr lang="en-US" dirty="0">
                    <a:latin typeface="SFRM1200"/>
                  </a:rPr>
                  <a:t>MAE</a:t>
                </a:r>
                <a:r>
                  <a:rPr lang="ru-RU" dirty="0">
                    <a:latin typeface="SFRM1200"/>
                  </a:rPr>
                  <a:t>, найдем оптимальные прогнозы по данным </a:t>
                </a:r>
                <a:r>
                  <a:rPr lang="en-US" dirty="0">
                    <a:latin typeface="SFRM1200"/>
                  </a:rPr>
                  <a:t>Loss-</a:t>
                </a:r>
                <a:r>
                  <a:rPr lang="ru-RU" dirty="0">
                    <a:latin typeface="SFRM1200"/>
                  </a:rPr>
                  <a:t>функциям, если признак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 </a:t>
                </a:r>
                <a:r>
                  <a:rPr lang="ru-RU" dirty="0"/>
                  <a:t>один </a:t>
                </a:r>
              </a:p>
            </p:txBody>
          </p:sp>
        </mc:Choice>
        <mc:Fallback>
          <p:sp>
            <p:nvSpPr>
              <p:cNvPr id="16" name="Прямоугольник 15">
                <a:extLst>
                  <a:ext uri="{FF2B5EF4-FFF2-40B4-BE49-F238E27FC236}">
                    <a16:creationId xmlns:a16="http://schemas.microsoft.com/office/drawing/2014/main" id="{C6A8DC5E-B3AE-4BF5-A6EE-812BC7293832}"/>
                  </a:ext>
                </a:extLst>
              </p:cNvPr>
              <p:cNvSpPr>
                <a:spLocks noRot="1" noChangeAspect="1" noMove="1" noResize="1" noEditPoints="1" noAdjustHandles="1" noChangeArrowheads="1" noChangeShapeType="1" noTextEdit="1"/>
              </p:cNvSpPr>
              <p:nvPr/>
            </p:nvSpPr>
            <p:spPr>
              <a:xfrm>
                <a:off x="874887" y="2454407"/>
                <a:ext cx="10313574" cy="646331"/>
              </a:xfrm>
              <a:prstGeom prst="rect">
                <a:avLst/>
              </a:prstGeom>
              <a:blipFill>
                <a:blip r:embed="rId7"/>
                <a:stretch>
                  <a:fillRect l="-532" t="-5660" b="-14151"/>
                </a:stretch>
              </a:blipFill>
            </p:spPr>
            <p:txBody>
              <a:bodyPr/>
              <a:lstStyle/>
              <a:p>
                <a:r>
                  <a:rPr lang="ru-RU">
                    <a:noFill/>
                  </a:rPr>
                  <a:t> </a:t>
                </a:r>
              </a:p>
            </p:txBody>
          </p:sp>
        </mc:Fallback>
      </mc:AlternateContent>
      <p:sp>
        <p:nvSpPr>
          <p:cNvPr id="17" name="Прямоугольник 16">
            <a:extLst>
              <a:ext uri="{FF2B5EF4-FFF2-40B4-BE49-F238E27FC236}">
                <a16:creationId xmlns:a16="http://schemas.microsoft.com/office/drawing/2014/main" id="{F738DC5A-44CA-4725-B729-9A85EEA13C5A}"/>
              </a:ext>
            </a:extLst>
          </p:cNvPr>
          <p:cNvSpPr/>
          <p:nvPr/>
        </p:nvSpPr>
        <p:spPr>
          <a:xfrm>
            <a:off x="2584175" y="3184389"/>
            <a:ext cx="599844" cy="369332"/>
          </a:xfrm>
          <a:prstGeom prst="rect">
            <a:avLst/>
          </a:prstGeom>
        </p:spPr>
        <p:txBody>
          <a:bodyPr wrap="none">
            <a:spAutoFit/>
          </a:bodyPr>
          <a:lstStyle/>
          <a:p>
            <a:r>
              <a:rPr lang="en-US">
                <a:latin typeface="SFRM1200"/>
              </a:rPr>
              <a:t>MSE</a:t>
            </a:r>
            <a:endParaRPr lang="ru-RU" dirty="0"/>
          </a:p>
        </p:txBody>
      </p:sp>
      <p:sp>
        <p:nvSpPr>
          <p:cNvPr id="18" name="Прямоугольник 17">
            <a:extLst>
              <a:ext uri="{FF2B5EF4-FFF2-40B4-BE49-F238E27FC236}">
                <a16:creationId xmlns:a16="http://schemas.microsoft.com/office/drawing/2014/main" id="{7F5C0193-4D29-4BE3-8D30-1D910C9E7C36}"/>
              </a:ext>
            </a:extLst>
          </p:cNvPr>
          <p:cNvSpPr/>
          <p:nvPr/>
        </p:nvSpPr>
        <p:spPr>
          <a:xfrm>
            <a:off x="7802485" y="3137304"/>
            <a:ext cx="627095" cy="369332"/>
          </a:xfrm>
          <a:prstGeom prst="rect">
            <a:avLst/>
          </a:prstGeom>
        </p:spPr>
        <p:txBody>
          <a:bodyPr wrap="none">
            <a:spAutoFit/>
          </a:bodyPr>
          <a:lstStyle/>
          <a:p>
            <a:r>
              <a:rPr lang="en-US" dirty="0">
                <a:latin typeface="SFRM1200"/>
              </a:rPr>
              <a:t>MAE</a:t>
            </a:r>
            <a:endParaRPr lang="ru-RU" dirty="0"/>
          </a:p>
        </p:txBody>
      </p:sp>
    </p:spTree>
    <p:extLst>
      <p:ext uri="{BB962C8B-B14F-4D97-AF65-F5344CB8AC3E}">
        <p14:creationId xmlns:p14="http://schemas.microsoft.com/office/powerpoint/2010/main" val="385499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Функции потерь в линейных моделях</a:t>
            </a:r>
          </a:p>
        </p:txBody>
      </p:sp>
      <p:sp>
        <p:nvSpPr>
          <p:cNvPr id="9" name="Прямоугольник 8">
            <a:extLst>
              <a:ext uri="{FF2B5EF4-FFF2-40B4-BE49-F238E27FC236}">
                <a16:creationId xmlns:a16="http://schemas.microsoft.com/office/drawing/2014/main" id="{44EA93A5-C2DD-4CE7-9ACC-B01D81F016E9}"/>
              </a:ext>
            </a:extLst>
          </p:cNvPr>
          <p:cNvSpPr/>
          <p:nvPr/>
        </p:nvSpPr>
        <p:spPr>
          <a:xfrm>
            <a:off x="726710" y="938877"/>
            <a:ext cx="9883779" cy="646331"/>
          </a:xfrm>
          <a:prstGeom prst="rect">
            <a:avLst/>
          </a:prstGeom>
        </p:spPr>
        <p:txBody>
          <a:bodyPr wrap="square">
            <a:spAutoFit/>
          </a:bodyPr>
          <a:lstStyle/>
          <a:p>
            <a:r>
              <a:rPr lang="en-US" dirty="0">
                <a:solidFill>
                  <a:srgbClr val="000000"/>
                </a:solidFill>
                <a:latin typeface="SFSX1200"/>
              </a:rPr>
              <a:t>3</a:t>
            </a:r>
            <a:r>
              <a:rPr lang="ru-RU" dirty="0">
                <a:solidFill>
                  <a:srgbClr val="000000"/>
                </a:solidFill>
                <a:latin typeface="SFSX1200"/>
              </a:rPr>
              <a:t>. </a:t>
            </a:r>
            <a:r>
              <a:rPr lang="ru-RU" b="1" dirty="0">
                <a:solidFill>
                  <a:srgbClr val="000000"/>
                </a:solidFill>
                <a:latin typeface="SFSX1200"/>
              </a:rPr>
              <a:t>Среднеквадратическая логарифмическая ошибка</a:t>
            </a:r>
            <a:r>
              <a:rPr lang="ru-RU" dirty="0">
                <a:solidFill>
                  <a:srgbClr val="000000"/>
                </a:solidFill>
                <a:latin typeface="SFSX1200"/>
              </a:rPr>
              <a:t>. </a:t>
            </a:r>
            <a:r>
              <a:rPr lang="ru-RU" dirty="0">
                <a:solidFill>
                  <a:srgbClr val="000000"/>
                </a:solidFill>
                <a:latin typeface="SFRM1200"/>
              </a:rPr>
              <a:t>Данный способ измерить отклонение – посчитать модуль разности логарифмов (</a:t>
            </a:r>
            <a:r>
              <a:rPr lang="en-US" dirty="0">
                <a:solidFill>
                  <a:srgbClr val="000000"/>
                </a:solidFill>
                <a:latin typeface="SFRM1200"/>
              </a:rPr>
              <a:t>Mean</a:t>
            </a:r>
            <a:r>
              <a:rPr lang="ru-RU" dirty="0">
                <a:solidFill>
                  <a:srgbClr val="000000"/>
                </a:solidFill>
                <a:latin typeface="SFRM1200"/>
              </a:rPr>
              <a:t> </a:t>
            </a:r>
            <a:r>
              <a:rPr lang="en-US" dirty="0">
                <a:solidFill>
                  <a:srgbClr val="000000"/>
                </a:solidFill>
                <a:latin typeface="SFRM1200"/>
              </a:rPr>
              <a:t>Squared Logarithmic Error)</a:t>
            </a:r>
            <a:endParaRPr lang="ru-RU" dirty="0"/>
          </a:p>
        </p:txBody>
      </p:sp>
      <p:pic>
        <p:nvPicPr>
          <p:cNvPr id="4" name="Рисунок 3">
            <a:extLst>
              <a:ext uri="{FF2B5EF4-FFF2-40B4-BE49-F238E27FC236}">
                <a16:creationId xmlns:a16="http://schemas.microsoft.com/office/drawing/2014/main" id="{32BB503F-2BF6-45E9-9A2F-7E85F3937BDB}"/>
              </a:ext>
            </a:extLst>
          </p:cNvPr>
          <p:cNvPicPr>
            <a:picLocks noChangeAspect="1"/>
          </p:cNvPicPr>
          <p:nvPr/>
        </p:nvPicPr>
        <p:blipFill rotWithShape="1">
          <a:blip r:embed="rId2"/>
          <a:srcRect t="9538"/>
          <a:stretch/>
        </p:blipFill>
        <p:spPr>
          <a:xfrm>
            <a:off x="4015878" y="1585208"/>
            <a:ext cx="3677163" cy="646331"/>
          </a:xfrm>
          <a:prstGeom prst="rect">
            <a:avLst/>
          </a:prstGeom>
        </p:spPr>
      </p:pic>
      <p:sp>
        <p:nvSpPr>
          <p:cNvPr id="6" name="Прямоугольник 5">
            <a:extLst>
              <a:ext uri="{FF2B5EF4-FFF2-40B4-BE49-F238E27FC236}">
                <a16:creationId xmlns:a16="http://schemas.microsoft.com/office/drawing/2014/main" id="{BDCDA05D-99F2-4BB7-87F5-E54A62A6A624}"/>
              </a:ext>
            </a:extLst>
          </p:cNvPr>
          <p:cNvSpPr/>
          <p:nvPr/>
        </p:nvSpPr>
        <p:spPr>
          <a:xfrm>
            <a:off x="726710" y="2410470"/>
            <a:ext cx="10824060" cy="1200329"/>
          </a:xfrm>
          <a:prstGeom prst="rect">
            <a:avLst/>
          </a:prstGeom>
        </p:spPr>
        <p:txBody>
          <a:bodyPr wrap="square">
            <a:spAutoFit/>
          </a:bodyPr>
          <a:lstStyle/>
          <a:p>
            <a:r>
              <a:rPr lang="ru-RU" dirty="0">
                <a:latin typeface="SFRM1200"/>
              </a:rPr>
              <a:t>Данная метрика подходит для задач</a:t>
            </a:r>
            <a:r>
              <a:rPr lang="en-US" dirty="0">
                <a:latin typeface="SFRM1200"/>
              </a:rPr>
              <a:t> </a:t>
            </a:r>
            <a:r>
              <a:rPr lang="ru-RU" dirty="0">
                <a:latin typeface="SFRM1200"/>
              </a:rPr>
              <a:t>с неотрицательной целевой переменной. За счёт логарифмирования ответов и прогнозов мы скорее штрафуем за отклонения в порядке величин, чем за отклонения в их</a:t>
            </a:r>
          </a:p>
          <a:p>
            <a:r>
              <a:rPr lang="ru-RU" dirty="0">
                <a:latin typeface="SFRM1200"/>
              </a:rPr>
              <a:t>значениях. Также следует помнить, что логарифм не является симметричной функцией, и поэтому данная функция потерь штрафует заниженные прогнозы сильнее,</a:t>
            </a:r>
            <a:r>
              <a:rPr lang="en-US" dirty="0">
                <a:latin typeface="SFRM1200"/>
              </a:rPr>
              <a:t> </a:t>
            </a:r>
            <a:r>
              <a:rPr lang="ru-RU" dirty="0">
                <a:latin typeface="SFRM1200"/>
              </a:rPr>
              <a:t>чем завышенные.</a:t>
            </a:r>
            <a:endParaRPr lang="ru-RU" dirty="0"/>
          </a:p>
        </p:txBody>
      </p:sp>
      <p:sp>
        <p:nvSpPr>
          <p:cNvPr id="19" name="Прямоугольник 18">
            <a:extLst>
              <a:ext uri="{FF2B5EF4-FFF2-40B4-BE49-F238E27FC236}">
                <a16:creationId xmlns:a16="http://schemas.microsoft.com/office/drawing/2014/main" id="{1CFAA7BD-B9AA-4B35-B2C4-C1C2843A0225}"/>
              </a:ext>
            </a:extLst>
          </p:cNvPr>
          <p:cNvSpPr/>
          <p:nvPr/>
        </p:nvSpPr>
        <p:spPr>
          <a:xfrm>
            <a:off x="726709" y="3858007"/>
            <a:ext cx="9883779" cy="923330"/>
          </a:xfrm>
          <a:prstGeom prst="rect">
            <a:avLst/>
          </a:prstGeom>
        </p:spPr>
        <p:txBody>
          <a:bodyPr wrap="square">
            <a:spAutoFit/>
          </a:bodyPr>
          <a:lstStyle/>
          <a:p>
            <a:r>
              <a:rPr lang="en-US" dirty="0">
                <a:solidFill>
                  <a:srgbClr val="000000"/>
                </a:solidFill>
                <a:latin typeface="SFSX1200"/>
              </a:rPr>
              <a:t>4</a:t>
            </a:r>
            <a:r>
              <a:rPr lang="ru-RU" dirty="0">
                <a:solidFill>
                  <a:srgbClr val="000000"/>
                </a:solidFill>
                <a:latin typeface="SFSX1200"/>
              </a:rPr>
              <a:t>. </a:t>
            </a:r>
            <a:r>
              <a:rPr lang="ru-RU" b="1" dirty="0">
                <a:solidFill>
                  <a:srgbClr val="000000"/>
                </a:solidFill>
                <a:latin typeface="SFSX1200"/>
              </a:rPr>
              <a:t>Средние абсолютные процентные ошибки</a:t>
            </a:r>
            <a:r>
              <a:rPr lang="ru-RU" dirty="0">
                <a:solidFill>
                  <a:srgbClr val="000000"/>
                </a:solidFill>
                <a:latin typeface="SFSX1200"/>
              </a:rPr>
              <a:t>. </a:t>
            </a:r>
            <a:r>
              <a:rPr lang="ru-RU" dirty="0">
                <a:solidFill>
                  <a:srgbClr val="000000"/>
                </a:solidFill>
                <a:latin typeface="SFRM1200"/>
              </a:rPr>
              <a:t>Данный способ измерить отклонение – посчитать процентное отношение ошибки к целевой переменной (</a:t>
            </a:r>
            <a:r>
              <a:rPr lang="en-US" dirty="0">
                <a:solidFill>
                  <a:srgbClr val="000000"/>
                </a:solidFill>
                <a:latin typeface="SFRM1200"/>
              </a:rPr>
              <a:t>Mean</a:t>
            </a:r>
            <a:r>
              <a:rPr lang="ru-RU" dirty="0">
                <a:solidFill>
                  <a:srgbClr val="000000"/>
                </a:solidFill>
                <a:latin typeface="SFRM1200"/>
              </a:rPr>
              <a:t> </a:t>
            </a:r>
            <a:r>
              <a:rPr lang="en-US" dirty="0">
                <a:solidFill>
                  <a:srgbClr val="000000"/>
                </a:solidFill>
                <a:latin typeface="SFRM1200"/>
              </a:rPr>
              <a:t>Absolute Percentage Error </a:t>
            </a:r>
            <a:r>
              <a:rPr lang="ru-RU" dirty="0">
                <a:solidFill>
                  <a:srgbClr val="000000"/>
                </a:solidFill>
                <a:latin typeface="SFRM1200"/>
              </a:rPr>
              <a:t>и </a:t>
            </a:r>
            <a:r>
              <a:rPr lang="en-US" dirty="0">
                <a:solidFill>
                  <a:srgbClr val="000000"/>
                </a:solidFill>
                <a:latin typeface="SFRM1200"/>
              </a:rPr>
              <a:t>Symmetric Mean Absolute Percentage Error)</a:t>
            </a:r>
            <a:endParaRPr lang="ru-RU" dirty="0"/>
          </a:p>
        </p:txBody>
      </p:sp>
      <p:pic>
        <p:nvPicPr>
          <p:cNvPr id="7" name="Рисунок 6">
            <a:extLst>
              <a:ext uri="{FF2B5EF4-FFF2-40B4-BE49-F238E27FC236}">
                <a16:creationId xmlns:a16="http://schemas.microsoft.com/office/drawing/2014/main" id="{C854814B-010B-4075-8BC6-4D32239A2DCE}"/>
              </a:ext>
            </a:extLst>
          </p:cNvPr>
          <p:cNvPicPr>
            <a:picLocks noChangeAspect="1"/>
          </p:cNvPicPr>
          <p:nvPr/>
        </p:nvPicPr>
        <p:blipFill>
          <a:blip r:embed="rId3"/>
          <a:stretch>
            <a:fillRect/>
          </a:stretch>
        </p:blipFill>
        <p:spPr>
          <a:xfrm>
            <a:off x="2804445" y="5382228"/>
            <a:ext cx="1838582" cy="733527"/>
          </a:xfrm>
          <a:prstGeom prst="rect">
            <a:avLst/>
          </a:prstGeom>
        </p:spPr>
      </p:pic>
      <p:pic>
        <p:nvPicPr>
          <p:cNvPr id="12" name="Рисунок 11">
            <a:extLst>
              <a:ext uri="{FF2B5EF4-FFF2-40B4-BE49-F238E27FC236}">
                <a16:creationId xmlns:a16="http://schemas.microsoft.com/office/drawing/2014/main" id="{8FA51D89-C806-4FFE-8E27-B32136A45BD6}"/>
              </a:ext>
            </a:extLst>
          </p:cNvPr>
          <p:cNvPicPr>
            <a:picLocks noChangeAspect="1"/>
          </p:cNvPicPr>
          <p:nvPr/>
        </p:nvPicPr>
        <p:blipFill>
          <a:blip r:embed="rId4"/>
          <a:stretch>
            <a:fillRect/>
          </a:stretch>
        </p:blipFill>
        <p:spPr>
          <a:xfrm>
            <a:off x="6591859" y="5344122"/>
            <a:ext cx="2286319" cy="809738"/>
          </a:xfrm>
          <a:prstGeom prst="rect">
            <a:avLst/>
          </a:prstGeom>
        </p:spPr>
      </p:pic>
      <p:sp>
        <p:nvSpPr>
          <p:cNvPr id="13" name="Прямоугольник 12">
            <a:extLst>
              <a:ext uri="{FF2B5EF4-FFF2-40B4-BE49-F238E27FC236}">
                <a16:creationId xmlns:a16="http://schemas.microsoft.com/office/drawing/2014/main" id="{C0011A51-E38D-4389-8376-E59B7F99E52A}"/>
              </a:ext>
            </a:extLst>
          </p:cNvPr>
          <p:cNvSpPr/>
          <p:nvPr/>
        </p:nvSpPr>
        <p:spPr>
          <a:xfrm>
            <a:off x="3450938" y="4887835"/>
            <a:ext cx="745717" cy="369332"/>
          </a:xfrm>
          <a:prstGeom prst="rect">
            <a:avLst/>
          </a:prstGeom>
        </p:spPr>
        <p:txBody>
          <a:bodyPr wrap="none">
            <a:spAutoFit/>
          </a:bodyPr>
          <a:lstStyle/>
          <a:p>
            <a:r>
              <a:rPr lang="en-US" dirty="0">
                <a:solidFill>
                  <a:srgbClr val="000000"/>
                </a:solidFill>
                <a:latin typeface="SFRM1200"/>
              </a:rPr>
              <a:t>MAPE</a:t>
            </a:r>
            <a:endParaRPr lang="ru-RU" dirty="0"/>
          </a:p>
        </p:txBody>
      </p:sp>
      <p:sp>
        <p:nvSpPr>
          <p:cNvPr id="20" name="Прямоугольник 19">
            <a:extLst>
              <a:ext uri="{FF2B5EF4-FFF2-40B4-BE49-F238E27FC236}">
                <a16:creationId xmlns:a16="http://schemas.microsoft.com/office/drawing/2014/main" id="{DFEED70B-99C4-404B-8905-C0D9D9FEA25E}"/>
              </a:ext>
            </a:extLst>
          </p:cNvPr>
          <p:cNvSpPr/>
          <p:nvPr/>
        </p:nvSpPr>
        <p:spPr>
          <a:xfrm>
            <a:off x="7502478" y="4843879"/>
            <a:ext cx="851515" cy="369332"/>
          </a:xfrm>
          <a:prstGeom prst="rect">
            <a:avLst/>
          </a:prstGeom>
        </p:spPr>
        <p:txBody>
          <a:bodyPr wrap="none">
            <a:spAutoFit/>
          </a:bodyPr>
          <a:lstStyle/>
          <a:p>
            <a:r>
              <a:rPr lang="en-US" dirty="0">
                <a:solidFill>
                  <a:srgbClr val="000000"/>
                </a:solidFill>
                <a:latin typeface="SFRM1200"/>
              </a:rPr>
              <a:t>SMAPE</a:t>
            </a:r>
            <a:endParaRPr lang="ru-RU" dirty="0"/>
          </a:p>
        </p:txBody>
      </p:sp>
    </p:spTree>
    <p:extLst>
      <p:ext uri="{BB962C8B-B14F-4D97-AF65-F5344CB8AC3E}">
        <p14:creationId xmlns:p14="http://schemas.microsoft.com/office/powerpoint/2010/main" val="4440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Обучение линейной регрессии</a:t>
            </a:r>
            <a:r>
              <a:rPr lang="en-US" sz="3600" dirty="0"/>
              <a:t> c MSE-loss</a:t>
            </a:r>
            <a:endParaRPr lang="ru-RU" sz="3600" dirty="0"/>
          </a:p>
        </p:txBody>
      </p:sp>
      <mc:AlternateContent xmlns:mc="http://schemas.openxmlformats.org/markup-compatibility/2006">
        <mc:Choice xmlns:a14="http://schemas.microsoft.com/office/drawing/2010/main" Requires="a14">
          <p:sp>
            <p:nvSpPr>
              <p:cNvPr id="3" name="Прямоугольник 2">
                <a:extLst>
                  <a:ext uri="{FF2B5EF4-FFF2-40B4-BE49-F238E27FC236}">
                    <a16:creationId xmlns:a16="http://schemas.microsoft.com/office/drawing/2014/main" id="{6525E956-18CC-472B-8289-C969367EA6A8}"/>
                  </a:ext>
                </a:extLst>
              </p:cNvPr>
              <p:cNvSpPr/>
              <p:nvPr/>
            </p:nvSpPr>
            <p:spPr>
              <a:xfrm>
                <a:off x="856889" y="921444"/>
                <a:ext cx="11047563" cy="923330"/>
              </a:xfrm>
              <a:prstGeom prst="rect">
                <a:avLst/>
              </a:prstGeom>
            </p:spPr>
            <p:txBody>
              <a:bodyPr wrap="square">
                <a:spAutoFit/>
              </a:bodyPr>
              <a:lstStyle/>
              <a:p>
                <a:r>
                  <a:rPr lang="ru-RU" dirty="0">
                    <a:latin typeface="SFRM1200"/>
                  </a:rPr>
                  <a:t>Чаще всего линейная регрессия обучается с использованием среднеквадратичной ошибки</a:t>
                </a:r>
                <a:r>
                  <a:rPr lang="en-US" dirty="0">
                    <a:latin typeface="SFRM1200"/>
                  </a:rPr>
                  <a:t> </a:t>
                </a:r>
                <a14:m>
                  <m:oMath xmlns:m="http://schemas.openxmlformats.org/officeDocument/2006/math">
                    <m:r>
                      <a:rPr lang="ru-RU" i="1" dirty="0" smtClean="0">
                        <a:latin typeface="Cambria Math" panose="02040503050406030204" pitchFamily="18" charset="0"/>
                      </a:rPr>
                      <m:t>𝑄</m:t>
                    </m:r>
                    <m:d>
                      <m:dPr>
                        <m:ctrlPr>
                          <a:rPr lang="ru-RU" i="1" dirty="0" smtClean="0">
                            <a:latin typeface="Cambria Math" panose="02040503050406030204" pitchFamily="18" charset="0"/>
                          </a:rPr>
                        </m:ctrlPr>
                      </m:dPr>
                      <m:e>
                        <m:r>
                          <a:rPr lang="ru-RU" b="0" i="1" smtClean="0">
                            <a:latin typeface="Cambria Math" panose="02040503050406030204" pitchFamily="18" charset="0"/>
                          </a:rPr>
                          <m:t>𝜔</m:t>
                        </m:r>
                      </m:e>
                    </m:d>
                    <m:r>
                      <a:rPr lang="ru-RU" b="0" i="1" dirty="0" smtClean="0">
                        <a:latin typeface="Cambria Math" panose="02040503050406030204" pitchFamily="18" charset="0"/>
                      </a:rPr>
                      <m:t>=</m:t>
                    </m:r>
                    <m:r>
                      <a:rPr lang="en-US" b="0" i="1" dirty="0" smtClean="0">
                        <a:latin typeface="Cambria Math" panose="02040503050406030204" pitchFamily="18" charset="0"/>
                      </a:rPr>
                      <m:t>𝐿</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ru-RU" b="0" dirty="0"/>
                  <a:t> </a:t>
                </a:r>
                <a14:m>
                  <m:oMath xmlns:m="http://schemas.openxmlformats.org/officeDocument/2006/math">
                    <m:r>
                      <a:rPr lang="ru-RU" b="0" i="1" smtClean="0">
                        <a:latin typeface="Cambria Math" panose="02040503050406030204" pitchFamily="18" charset="0"/>
                      </a:rPr>
                      <m:t>𝜔</m:t>
                    </m:r>
                  </m:oMath>
                </a14:m>
                <a:r>
                  <a:rPr lang="en-US" dirty="0">
                    <a:latin typeface="CMR12"/>
                  </a:rPr>
                  <a:t>)</a:t>
                </a:r>
                <a:r>
                  <a:rPr lang="ru-RU" dirty="0">
                    <a:latin typeface="SFRM1200"/>
                  </a:rPr>
                  <a:t>. В этом случае получаем задачу оптимизации (считаем, что среди признаков есть константный, и поэтому свободный коэффициент не нужен):</a:t>
                </a:r>
                <a:endParaRPr lang="ru-RU" dirty="0"/>
              </a:p>
            </p:txBody>
          </p:sp>
        </mc:Choice>
        <mc:Fallback>
          <p:sp>
            <p:nvSpPr>
              <p:cNvPr id="3" name="Прямоугольник 2">
                <a:extLst>
                  <a:ext uri="{FF2B5EF4-FFF2-40B4-BE49-F238E27FC236}">
                    <a16:creationId xmlns:a16="http://schemas.microsoft.com/office/drawing/2014/main" id="{6525E956-18CC-472B-8289-C969367EA6A8}"/>
                  </a:ext>
                </a:extLst>
              </p:cNvPr>
              <p:cNvSpPr>
                <a:spLocks noRot="1" noChangeAspect="1" noMove="1" noResize="1" noEditPoints="1" noAdjustHandles="1" noChangeArrowheads="1" noChangeShapeType="1" noTextEdit="1"/>
              </p:cNvSpPr>
              <p:nvPr/>
            </p:nvSpPr>
            <p:spPr>
              <a:xfrm>
                <a:off x="856889" y="921444"/>
                <a:ext cx="11047563" cy="923330"/>
              </a:xfrm>
              <a:prstGeom prst="rect">
                <a:avLst/>
              </a:prstGeom>
              <a:blipFill>
                <a:blip r:embed="rId2"/>
                <a:stretch>
                  <a:fillRect l="-497" t="-3289" b="-9211"/>
                </a:stretch>
              </a:blipFill>
            </p:spPr>
            <p:txBody>
              <a:bodyPr/>
              <a:lstStyle/>
              <a:p>
                <a:r>
                  <a:rPr lang="ru-RU">
                    <a:noFill/>
                  </a:rPr>
                  <a:t> </a:t>
                </a:r>
              </a:p>
            </p:txBody>
          </p:sp>
        </mc:Fallback>
      </mc:AlternateContent>
      <p:pic>
        <p:nvPicPr>
          <p:cNvPr id="5" name="Рисунок 4">
            <a:extLst>
              <a:ext uri="{FF2B5EF4-FFF2-40B4-BE49-F238E27FC236}">
                <a16:creationId xmlns:a16="http://schemas.microsoft.com/office/drawing/2014/main" id="{084FC2B1-59D8-4237-A29A-A393441E1B81}"/>
              </a:ext>
            </a:extLst>
          </p:cNvPr>
          <p:cNvPicPr>
            <a:picLocks noChangeAspect="1"/>
          </p:cNvPicPr>
          <p:nvPr/>
        </p:nvPicPr>
        <p:blipFill>
          <a:blip r:embed="rId3"/>
          <a:stretch>
            <a:fillRect/>
          </a:stretch>
        </p:blipFill>
        <p:spPr>
          <a:xfrm>
            <a:off x="4562632" y="1702978"/>
            <a:ext cx="2876951" cy="838317"/>
          </a:xfrm>
          <a:prstGeom prst="rect">
            <a:avLst/>
          </a:prstGeom>
        </p:spPr>
      </p:pic>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43D103A4-CF43-46E4-8EFC-7FD9A0072B82}"/>
                  </a:ext>
                </a:extLst>
              </p:cNvPr>
              <p:cNvSpPr/>
              <p:nvPr/>
            </p:nvSpPr>
            <p:spPr>
              <a:xfrm>
                <a:off x="934528" y="2476059"/>
                <a:ext cx="10417834" cy="646331"/>
              </a:xfrm>
              <a:prstGeom prst="rect">
                <a:avLst/>
              </a:prstGeom>
            </p:spPr>
            <p:txBody>
              <a:bodyPr wrap="square">
                <a:spAutoFit/>
              </a:bodyPr>
              <a:lstStyle/>
              <a:p>
                <a:r>
                  <a:rPr lang="ru-RU" dirty="0">
                    <a:latin typeface="SFRM1200"/>
                  </a:rPr>
                  <a:t>Эту задачу можно переписать в матричном виде. Если </a:t>
                </a:r>
                <a14:m>
                  <m:oMath xmlns:m="http://schemas.openxmlformats.org/officeDocument/2006/math">
                    <m:r>
                      <a:rPr lang="ru-RU" i="1" dirty="0" smtClean="0">
                        <a:latin typeface="Cambria Math" panose="02040503050406030204" pitchFamily="18" charset="0"/>
                      </a:rPr>
                      <m:t>𝑋</m:t>
                    </m:r>
                  </m:oMath>
                </a14:m>
                <a:r>
                  <a:rPr lang="ru-RU" dirty="0">
                    <a:latin typeface="CMMI12"/>
                  </a:rPr>
                  <a:t> – </a:t>
                </a:r>
                <a:r>
                  <a:rPr lang="ru-RU" dirty="0">
                    <a:latin typeface="SFRM1200"/>
                  </a:rPr>
                  <a:t>матрица «объекты-признаки», </a:t>
                </a:r>
                <a14:m>
                  <m:oMath xmlns:m="http://schemas.openxmlformats.org/officeDocument/2006/math">
                    <m:r>
                      <a:rPr lang="en-US" b="0" i="1" smtClean="0">
                        <a:latin typeface="Cambria Math" panose="02040503050406030204" pitchFamily="18" charset="0"/>
                      </a:rPr>
                      <m:t>𝑦</m:t>
                    </m:r>
                  </m:oMath>
                </a14:m>
                <a:r>
                  <a:rPr lang="en-US" dirty="0">
                    <a:latin typeface="SFRM1200"/>
                  </a:rPr>
                  <a:t> </a:t>
                </a:r>
                <a:r>
                  <a:rPr lang="ru-RU" dirty="0">
                    <a:latin typeface="CMMI12"/>
                  </a:rPr>
                  <a:t>– </a:t>
                </a:r>
                <a:r>
                  <a:rPr lang="ru-RU" dirty="0">
                    <a:latin typeface="SFRM1200"/>
                  </a:rPr>
                  <a:t>вектор ответов, </a:t>
                </a:r>
                <a14:m>
                  <m:oMath xmlns:m="http://schemas.openxmlformats.org/officeDocument/2006/math">
                    <m:r>
                      <a:rPr lang="ru-RU" b="0" i="1" smtClean="0">
                        <a:latin typeface="Cambria Math" panose="02040503050406030204" pitchFamily="18" charset="0"/>
                      </a:rPr>
                      <m:t>𝜔</m:t>
                    </m:r>
                    <m:r>
                      <a:rPr lang="ru-RU" b="0" i="1" smtClean="0">
                        <a:latin typeface="Cambria Math" panose="02040503050406030204" pitchFamily="18" charset="0"/>
                      </a:rPr>
                      <m:t> </m:t>
                    </m:r>
                  </m:oMath>
                </a14:m>
                <a:r>
                  <a:rPr lang="ru-RU" dirty="0">
                    <a:latin typeface="CMMI12"/>
                  </a:rPr>
                  <a:t>–</a:t>
                </a:r>
                <a:r>
                  <a:rPr lang="ru-RU" dirty="0">
                    <a:latin typeface="SFRM1200"/>
                  </a:rPr>
                  <a:t> вектор параметров, то приходим к виду</a:t>
                </a:r>
                <a:endParaRPr lang="ru-RU" dirty="0"/>
              </a:p>
            </p:txBody>
          </p:sp>
        </mc:Choice>
        <mc:Fallback>
          <p:sp>
            <p:nvSpPr>
              <p:cNvPr id="8" name="Прямоугольник 7">
                <a:extLst>
                  <a:ext uri="{FF2B5EF4-FFF2-40B4-BE49-F238E27FC236}">
                    <a16:creationId xmlns:a16="http://schemas.microsoft.com/office/drawing/2014/main" id="{43D103A4-CF43-46E4-8EFC-7FD9A0072B82}"/>
                  </a:ext>
                </a:extLst>
              </p:cNvPr>
              <p:cNvSpPr>
                <a:spLocks noRot="1" noChangeAspect="1" noMove="1" noResize="1" noEditPoints="1" noAdjustHandles="1" noChangeArrowheads="1" noChangeShapeType="1" noTextEdit="1"/>
              </p:cNvSpPr>
              <p:nvPr/>
            </p:nvSpPr>
            <p:spPr>
              <a:xfrm>
                <a:off x="934528" y="2476059"/>
                <a:ext cx="10417834" cy="646331"/>
              </a:xfrm>
              <a:prstGeom prst="rect">
                <a:avLst/>
              </a:prstGeom>
              <a:blipFill>
                <a:blip r:embed="rId4"/>
                <a:stretch>
                  <a:fillRect l="-468" t="-4717" b="-14151"/>
                </a:stretch>
              </a:blipFill>
            </p:spPr>
            <p:txBody>
              <a:bodyPr/>
              <a:lstStyle/>
              <a:p>
                <a:r>
                  <a:rPr lang="ru-RU">
                    <a:noFill/>
                  </a:rPr>
                  <a:t> </a:t>
                </a:r>
              </a:p>
            </p:txBody>
          </p:sp>
        </mc:Fallback>
      </mc:AlternateContent>
      <p:pic>
        <p:nvPicPr>
          <p:cNvPr id="10" name="Рисунок 9">
            <a:extLst>
              <a:ext uri="{FF2B5EF4-FFF2-40B4-BE49-F238E27FC236}">
                <a16:creationId xmlns:a16="http://schemas.microsoft.com/office/drawing/2014/main" id="{C4635ED8-3FE9-4FEE-9BC6-9A65B1B320D6}"/>
              </a:ext>
            </a:extLst>
          </p:cNvPr>
          <p:cNvPicPr>
            <a:picLocks noChangeAspect="1"/>
          </p:cNvPicPr>
          <p:nvPr/>
        </p:nvPicPr>
        <p:blipFill>
          <a:blip r:embed="rId5"/>
          <a:stretch>
            <a:fillRect/>
          </a:stretch>
        </p:blipFill>
        <p:spPr>
          <a:xfrm>
            <a:off x="4747606" y="3248222"/>
            <a:ext cx="2248214" cy="647790"/>
          </a:xfrm>
          <a:prstGeom prst="rect">
            <a:avLst/>
          </a:prstGeom>
        </p:spPr>
      </p:pic>
      <p:pic>
        <p:nvPicPr>
          <p:cNvPr id="11" name="Рисунок 10">
            <a:extLst>
              <a:ext uri="{FF2B5EF4-FFF2-40B4-BE49-F238E27FC236}">
                <a16:creationId xmlns:a16="http://schemas.microsoft.com/office/drawing/2014/main" id="{D8671525-EC1E-4C3C-9E9F-2498C97EA96B}"/>
              </a:ext>
            </a:extLst>
          </p:cNvPr>
          <p:cNvPicPr>
            <a:picLocks noChangeAspect="1"/>
          </p:cNvPicPr>
          <p:nvPr/>
        </p:nvPicPr>
        <p:blipFill rotWithShape="1">
          <a:blip r:embed="rId6"/>
          <a:srcRect t="16899"/>
          <a:stretch/>
        </p:blipFill>
        <p:spPr>
          <a:xfrm>
            <a:off x="4581581" y="4314814"/>
            <a:ext cx="2324424" cy="451239"/>
          </a:xfrm>
          <a:prstGeom prst="rect">
            <a:avLst/>
          </a:prstGeom>
        </p:spPr>
      </p:pic>
      <p:sp>
        <p:nvSpPr>
          <p:cNvPr id="14" name="Прямоугольник 13">
            <a:extLst>
              <a:ext uri="{FF2B5EF4-FFF2-40B4-BE49-F238E27FC236}">
                <a16:creationId xmlns:a16="http://schemas.microsoft.com/office/drawing/2014/main" id="{A44D5467-BAEF-464A-9DD8-D6469E15666F}"/>
              </a:ext>
            </a:extLst>
          </p:cNvPr>
          <p:cNvSpPr/>
          <p:nvPr/>
        </p:nvSpPr>
        <p:spPr>
          <a:xfrm>
            <a:off x="934528" y="3848185"/>
            <a:ext cx="4809265" cy="369332"/>
          </a:xfrm>
          <a:prstGeom prst="rect">
            <a:avLst/>
          </a:prstGeom>
        </p:spPr>
        <p:txBody>
          <a:bodyPr wrap="none">
            <a:spAutoFit/>
          </a:bodyPr>
          <a:lstStyle/>
          <a:p>
            <a:r>
              <a:rPr lang="ru-RU" dirty="0">
                <a:latin typeface="SFRM1200"/>
              </a:rPr>
              <a:t>У данной задачи есть аналитическое решение:</a:t>
            </a:r>
            <a:endParaRPr lang="ru-RU" dirty="0"/>
          </a:p>
        </p:txBody>
      </p:sp>
      <mc:AlternateContent xmlns:mc="http://schemas.openxmlformats.org/markup-compatibility/2006">
        <mc:Choice xmlns:a14="http://schemas.microsoft.com/office/drawing/2010/main" Requires="a14">
          <p:sp>
            <p:nvSpPr>
              <p:cNvPr id="15" name="Прямоугольник 14">
                <a:extLst>
                  <a:ext uri="{FF2B5EF4-FFF2-40B4-BE49-F238E27FC236}">
                    <a16:creationId xmlns:a16="http://schemas.microsoft.com/office/drawing/2014/main" id="{E72680F5-20C4-4954-AC8B-F2CBB759F258}"/>
                  </a:ext>
                </a:extLst>
              </p:cNvPr>
              <p:cNvSpPr/>
              <p:nvPr/>
            </p:nvSpPr>
            <p:spPr>
              <a:xfrm>
                <a:off x="560717" y="4863350"/>
                <a:ext cx="11447253" cy="1754326"/>
              </a:xfrm>
              <a:prstGeom prst="rect">
                <a:avLst/>
              </a:prstGeom>
            </p:spPr>
            <p:txBody>
              <a:bodyPr wrap="square">
                <a:spAutoFit/>
              </a:bodyPr>
              <a:lstStyle/>
              <a:p>
                <a:r>
                  <a:rPr lang="ru-RU" dirty="0">
                    <a:latin typeface="SFRM1200"/>
                  </a:rPr>
                  <a:t>Недостатки: </a:t>
                </a:r>
              </a:p>
              <a:p>
                <a:r>
                  <a:rPr lang="ru-RU" dirty="0">
                    <a:latin typeface="CMSY10"/>
                  </a:rPr>
                  <a:t>• </a:t>
                </a:r>
                <a:r>
                  <a:rPr lang="ru-RU" dirty="0">
                    <a:latin typeface="SFRM1200"/>
                  </a:rPr>
                  <a:t>Обращение матрицы – сложная операция с кубической сложностью от количества признаков. Если в выборке тысячи признаков, то вычисления могут стать слишком трудоёмкими. Решить эту проблему можно путём использования численных методов оптимизации.</a:t>
                </a:r>
              </a:p>
              <a:p>
                <a:r>
                  <a:rPr lang="ru-RU" dirty="0">
                    <a:latin typeface="CMSY10"/>
                  </a:rPr>
                  <a:t>• </a:t>
                </a:r>
                <a:r>
                  <a:rPr lang="ru-RU" dirty="0">
                    <a:latin typeface="SFRM1200"/>
                  </a:rPr>
                  <a:t>Матрица </a:t>
                </a:r>
                <a14:m>
                  <m:oMath xmlns:m="http://schemas.openxmlformats.org/officeDocument/2006/math">
                    <m:sSup>
                      <m:sSupPr>
                        <m:ctrlPr>
                          <a:rPr lang="en-US" b="0" i="1" dirty="0" smtClean="0">
                            <a:latin typeface="Cambria Math" panose="02040503050406030204" pitchFamily="18" charset="0"/>
                          </a:rPr>
                        </m:ctrlPr>
                      </m:sSupPr>
                      <m:e>
                        <m:r>
                          <a:rPr lang="ru-RU" i="1" dirty="0" smtClean="0">
                            <a:latin typeface="Cambria Math" panose="02040503050406030204" pitchFamily="18" charset="0"/>
                          </a:rPr>
                          <m:t>𝑋</m:t>
                        </m:r>
                      </m:e>
                      <m:sup>
                        <m:r>
                          <a:rPr lang="en-US" b="0" i="1" dirty="0" smtClean="0">
                            <a:latin typeface="Cambria Math" panose="02040503050406030204" pitchFamily="18" charset="0"/>
                          </a:rPr>
                          <m:t>𝑇</m:t>
                        </m:r>
                      </m:sup>
                    </m:sSup>
                    <m:r>
                      <a:rPr lang="ru-RU" i="1" dirty="0">
                        <a:latin typeface="Cambria Math" panose="02040503050406030204" pitchFamily="18" charset="0"/>
                      </a:rPr>
                      <m:t>𝑋</m:t>
                    </m:r>
                  </m:oMath>
                </a14:m>
                <a:r>
                  <a:rPr lang="ru-RU" dirty="0">
                    <a:latin typeface="CMMI12"/>
                  </a:rPr>
                  <a:t> </a:t>
                </a:r>
                <a:r>
                  <a:rPr lang="ru-RU" dirty="0">
                    <a:latin typeface="SFRM1200"/>
                  </a:rPr>
                  <a:t>может быть вырожденной или плохо обусловленной. В этом случае обращение либо невозможно, либо может привести к неустойчивым результатам. Проблема решается с помощью регуляризации</a:t>
                </a:r>
                <a:endParaRPr lang="ru-RU" dirty="0"/>
              </a:p>
            </p:txBody>
          </p:sp>
        </mc:Choice>
        <mc:Fallback>
          <p:sp>
            <p:nvSpPr>
              <p:cNvPr id="15" name="Прямоугольник 14">
                <a:extLst>
                  <a:ext uri="{FF2B5EF4-FFF2-40B4-BE49-F238E27FC236}">
                    <a16:creationId xmlns:a16="http://schemas.microsoft.com/office/drawing/2014/main" id="{E72680F5-20C4-4954-AC8B-F2CBB759F258}"/>
                  </a:ext>
                </a:extLst>
              </p:cNvPr>
              <p:cNvSpPr>
                <a:spLocks noRot="1" noChangeAspect="1" noMove="1" noResize="1" noEditPoints="1" noAdjustHandles="1" noChangeArrowheads="1" noChangeShapeType="1" noTextEdit="1"/>
              </p:cNvSpPr>
              <p:nvPr/>
            </p:nvSpPr>
            <p:spPr>
              <a:xfrm>
                <a:off x="560717" y="4863350"/>
                <a:ext cx="11447253" cy="1754326"/>
              </a:xfrm>
              <a:prstGeom prst="rect">
                <a:avLst/>
              </a:prstGeom>
              <a:blipFill>
                <a:blip r:embed="rId7"/>
                <a:stretch>
                  <a:fillRect l="-479" t="-2083" r="-745" b="-4514"/>
                </a:stretch>
              </a:blipFill>
            </p:spPr>
            <p:txBody>
              <a:bodyPr/>
              <a:lstStyle/>
              <a:p>
                <a:r>
                  <a:rPr lang="ru-RU">
                    <a:noFill/>
                  </a:rPr>
                  <a:t> </a:t>
                </a:r>
              </a:p>
            </p:txBody>
          </p:sp>
        </mc:Fallback>
      </mc:AlternateContent>
    </p:spTree>
    <p:extLst>
      <p:ext uri="{BB962C8B-B14F-4D97-AF65-F5344CB8AC3E}">
        <p14:creationId xmlns:p14="http://schemas.microsoft.com/office/powerpoint/2010/main" val="109215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786B6-AF79-48F2-A6BC-F0391002C1A4}"/>
              </a:ext>
            </a:extLst>
          </p:cNvPr>
          <p:cNvSpPr>
            <a:spLocks noGrp="1"/>
          </p:cNvSpPr>
          <p:nvPr>
            <p:ph type="title"/>
          </p:nvPr>
        </p:nvSpPr>
        <p:spPr>
          <a:xfrm>
            <a:off x="0" y="0"/>
            <a:ext cx="12192000" cy="784002"/>
          </a:xfrm>
        </p:spPr>
        <p:txBody>
          <a:bodyPr>
            <a:noAutofit/>
          </a:bodyPr>
          <a:lstStyle/>
          <a:p>
            <a:pPr algn="ctr"/>
            <a:r>
              <a:rPr lang="ru-RU" sz="3600" dirty="0"/>
              <a:t>Обучение линейной регрессии численными методами</a:t>
            </a:r>
          </a:p>
        </p:txBody>
      </p:sp>
      <mc:AlternateContent xmlns:mc="http://schemas.openxmlformats.org/markup-compatibility/2006">
        <mc:Choice xmlns:a14="http://schemas.microsoft.com/office/drawing/2010/main" Requires="a14">
          <p:sp>
            <p:nvSpPr>
              <p:cNvPr id="4" name="Прямоугольник 3">
                <a:extLst>
                  <a:ext uri="{FF2B5EF4-FFF2-40B4-BE49-F238E27FC236}">
                    <a16:creationId xmlns:a16="http://schemas.microsoft.com/office/drawing/2014/main" id="{D0DE8036-F825-49B2-9B94-43598931D85F}"/>
                  </a:ext>
                </a:extLst>
              </p:cNvPr>
              <p:cNvSpPr/>
              <p:nvPr/>
            </p:nvSpPr>
            <p:spPr>
              <a:xfrm>
                <a:off x="684361" y="784002"/>
                <a:ext cx="10771517" cy="2054986"/>
              </a:xfrm>
              <a:prstGeom prst="rect">
                <a:avLst/>
              </a:prstGeom>
            </p:spPr>
            <p:txBody>
              <a:bodyPr wrap="square">
                <a:spAutoFit/>
              </a:bodyPr>
              <a:lstStyle/>
              <a:p>
                <a:r>
                  <a:rPr lang="ru-RU" dirty="0">
                    <a:latin typeface="SFRM1200"/>
                  </a:rPr>
                  <a:t>Основное свойство антиградиента – он указывает в сторону наискорейшего убывания функции в данной точке. Соответственно, будет логично стартовать из некоторой точки, сдвинуться в сторону антиградиента, пересчитать антиградиент и снова сдвинуться в его сторону и т. д. </a:t>
                </a:r>
              </a:p>
              <a:p>
                <a:endParaRPr lang="ru-RU" dirty="0">
                  <a:latin typeface="SFRM1200"/>
                </a:endParaRPr>
              </a:p>
              <a:p>
                <a:r>
                  <a:rPr lang="ru-RU" dirty="0">
                    <a:latin typeface="SFRM1200"/>
                  </a:rPr>
                  <a:t>Пусть </a:t>
                </a:r>
                <a14:m>
                  <m:oMath xmlns:m="http://schemas.openxmlformats.org/officeDocument/2006/math">
                    <m:sSup>
                      <m:sSupPr>
                        <m:ctrlPr>
                          <a:rPr lang="en-US" b="0" i="1" smtClean="0">
                            <a:latin typeface="Cambria Math" panose="02040503050406030204" pitchFamily="18" charset="0"/>
                          </a:rPr>
                        </m:ctrlPr>
                      </m:sSupPr>
                      <m:e>
                        <m:r>
                          <a:rPr lang="ru-RU" b="0" i="1" smtClean="0">
                            <a:latin typeface="Cambria Math" panose="02040503050406030204" pitchFamily="18" charset="0"/>
                          </a:rPr>
                          <m:t>𝜔</m:t>
                        </m:r>
                      </m:e>
                      <m:sup>
                        <m:r>
                          <a:rPr lang="en-US" b="0" i="1" smtClean="0">
                            <a:latin typeface="Cambria Math" panose="02040503050406030204" pitchFamily="18" charset="0"/>
                          </a:rPr>
                          <m:t>(0)</m:t>
                        </m:r>
                      </m:sup>
                    </m:sSup>
                  </m:oMath>
                </a14:m>
                <a:r>
                  <a:rPr lang="ru-RU" dirty="0">
                    <a:latin typeface="SFRM1200"/>
                  </a:rPr>
                  <a:t>– начальный набор параметров (например, нулевой или сгенерированный из некоторого</a:t>
                </a:r>
              </a:p>
              <a:p>
                <a:r>
                  <a:rPr lang="ru-RU" dirty="0">
                    <a:latin typeface="SFRM1200"/>
                  </a:rPr>
                  <a:t>случайного распределения). Тогда градиентный спуск состоит в повторении следующих шагов до сходимости:</a:t>
                </a:r>
                <a:endParaRPr lang="ru-RU" dirty="0"/>
              </a:p>
            </p:txBody>
          </p:sp>
        </mc:Choice>
        <mc:Fallback>
          <p:sp>
            <p:nvSpPr>
              <p:cNvPr id="4" name="Прямоугольник 3">
                <a:extLst>
                  <a:ext uri="{FF2B5EF4-FFF2-40B4-BE49-F238E27FC236}">
                    <a16:creationId xmlns:a16="http://schemas.microsoft.com/office/drawing/2014/main" id="{D0DE8036-F825-49B2-9B94-43598931D85F}"/>
                  </a:ext>
                </a:extLst>
              </p:cNvPr>
              <p:cNvSpPr>
                <a:spLocks noRot="1" noChangeAspect="1" noMove="1" noResize="1" noEditPoints="1" noAdjustHandles="1" noChangeArrowheads="1" noChangeShapeType="1" noTextEdit="1"/>
              </p:cNvSpPr>
              <p:nvPr/>
            </p:nvSpPr>
            <p:spPr>
              <a:xfrm>
                <a:off x="684361" y="784002"/>
                <a:ext cx="10771517" cy="2054986"/>
              </a:xfrm>
              <a:prstGeom prst="rect">
                <a:avLst/>
              </a:prstGeom>
              <a:blipFill>
                <a:blip r:embed="rId2"/>
                <a:stretch>
                  <a:fillRect l="-453" t="-1780" b="-3264"/>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B15FA9D2-78CC-434E-9F1F-DDBC5570EB87}"/>
              </a:ext>
            </a:extLst>
          </p:cNvPr>
          <p:cNvPicPr>
            <a:picLocks noChangeAspect="1"/>
          </p:cNvPicPr>
          <p:nvPr/>
        </p:nvPicPr>
        <p:blipFill>
          <a:blip r:embed="rId3"/>
          <a:stretch>
            <a:fillRect/>
          </a:stretch>
        </p:blipFill>
        <p:spPr>
          <a:xfrm>
            <a:off x="3988418" y="2962055"/>
            <a:ext cx="3162741" cy="571580"/>
          </a:xfrm>
          <a:prstGeom prst="rect">
            <a:avLst/>
          </a:prstGeom>
        </p:spPr>
      </p:pic>
      <mc:AlternateContent xmlns:mc="http://schemas.openxmlformats.org/markup-compatibility/2006">
        <mc:Choice xmlns:a14="http://schemas.microsoft.com/office/drawing/2010/main" Requires="a14">
          <p:sp>
            <p:nvSpPr>
              <p:cNvPr id="7" name="Прямоугольник 6">
                <a:extLst>
                  <a:ext uri="{FF2B5EF4-FFF2-40B4-BE49-F238E27FC236}">
                    <a16:creationId xmlns:a16="http://schemas.microsoft.com/office/drawing/2014/main" id="{B4C3D607-1CD2-4F68-916C-5B64423CEA3B}"/>
                  </a:ext>
                </a:extLst>
              </p:cNvPr>
              <p:cNvSpPr/>
              <p:nvPr/>
            </p:nvSpPr>
            <p:spPr>
              <a:xfrm>
                <a:off x="597958" y="3656702"/>
                <a:ext cx="10616382" cy="646331"/>
              </a:xfrm>
              <a:prstGeom prst="rect">
                <a:avLst/>
              </a:prstGeom>
            </p:spPr>
            <p:txBody>
              <a:bodyPr wrap="square">
                <a:spAutoFit/>
              </a:bodyPr>
              <a:lstStyle/>
              <a:p>
                <a:r>
                  <a:rPr lang="ru-RU" dirty="0">
                    <a:latin typeface="SFRM1200"/>
                  </a:rPr>
                  <a:t>Здесь под </a:t>
                </a:r>
                <a14:m>
                  <m:oMath xmlns:m="http://schemas.openxmlformats.org/officeDocument/2006/math">
                    <m:r>
                      <a:rPr lang="ru-RU" i="1" dirty="0" smtClean="0">
                        <a:latin typeface="Cambria Math" panose="02040503050406030204" pitchFamily="18" charset="0"/>
                      </a:rPr>
                      <m:t>𝑄</m:t>
                    </m:r>
                    <m:d>
                      <m:dPr>
                        <m:ctrlPr>
                          <a:rPr lang="ru-RU" i="1" dirty="0" smtClean="0">
                            <a:latin typeface="Cambria Math" panose="02040503050406030204" pitchFamily="18" charset="0"/>
                          </a:rPr>
                        </m:ctrlPr>
                      </m:dPr>
                      <m:e>
                        <m:r>
                          <a:rPr lang="ru-RU" b="0" i="1" smtClean="0">
                            <a:latin typeface="Cambria Math" panose="02040503050406030204" pitchFamily="18" charset="0"/>
                          </a:rPr>
                          <m:t>𝜔</m:t>
                        </m:r>
                      </m:e>
                    </m:d>
                    <m:r>
                      <a:rPr lang="ru-RU" b="0" i="1" dirty="0" smtClean="0">
                        <a:latin typeface="Cambria Math" panose="02040503050406030204" pitchFamily="18" charset="0"/>
                      </a:rPr>
                      <m:t>=</m:t>
                    </m:r>
                    <m:r>
                      <a:rPr lang="en-US" b="0" i="1" dirty="0" smtClean="0">
                        <a:latin typeface="Cambria Math" panose="02040503050406030204" pitchFamily="18" charset="0"/>
                      </a:rPr>
                      <m:t>𝐿</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ru-RU" b="0" dirty="0"/>
                  <a:t> </a:t>
                </a:r>
                <a14:m>
                  <m:oMath xmlns:m="http://schemas.openxmlformats.org/officeDocument/2006/math">
                    <m:r>
                      <a:rPr lang="ru-RU" b="0" i="1" smtClean="0">
                        <a:latin typeface="Cambria Math" panose="02040503050406030204" pitchFamily="18" charset="0"/>
                      </a:rPr>
                      <m:t>𝜔</m:t>
                    </m:r>
                  </m:oMath>
                </a14:m>
                <a:r>
                  <a:rPr lang="en-US" dirty="0">
                    <a:latin typeface="CMR12"/>
                  </a:rPr>
                  <a:t>)</a:t>
                </a:r>
                <a:r>
                  <a:rPr lang="ru-RU" dirty="0">
                    <a:latin typeface="CMR12"/>
                  </a:rPr>
                  <a:t> </a:t>
                </a:r>
                <a:r>
                  <a:rPr lang="ru-RU" dirty="0">
                    <a:latin typeface="SFRM1200"/>
                  </a:rPr>
                  <a:t>понимается значение </a:t>
                </a:r>
                <a:r>
                  <a:rPr lang="en-US" dirty="0">
                    <a:latin typeface="SFRM1200"/>
                  </a:rPr>
                  <a:t>loss-</a:t>
                </a:r>
                <a:r>
                  <a:rPr lang="ru-RU" dirty="0">
                    <a:latin typeface="SFRM1200"/>
                  </a:rPr>
                  <a:t>функции для набора параметров </a:t>
                </a:r>
                <a14:m>
                  <m:oMath xmlns:m="http://schemas.openxmlformats.org/officeDocument/2006/math">
                    <m:r>
                      <a:rPr lang="ru-RU" b="0" i="1" smtClean="0">
                        <a:latin typeface="Cambria Math" panose="02040503050406030204" pitchFamily="18" charset="0"/>
                      </a:rPr>
                      <m:t>𝜔</m:t>
                    </m:r>
                  </m:oMath>
                </a14:m>
                <a:r>
                  <a:rPr lang="ru-RU" dirty="0">
                    <a:latin typeface="SFRM1200"/>
                  </a:rPr>
                  <a:t>. Градиент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t>
                </a:r>
                <a:r>
                  <a:rPr lang="ru-RU" dirty="0"/>
                  <a:t>– вектор частных производных по оцениваемым параметрам,  </a:t>
                </a:r>
                <a14:m>
                  <m:oMath xmlns:m="http://schemas.openxmlformats.org/officeDocument/2006/math">
                    <m:sSub>
                      <m:sSubPr>
                        <m:ctrlPr>
                          <a:rPr lang="en-US" b="0" i="1" smtClean="0">
                            <a:latin typeface="Cambria Math" panose="02040503050406030204" pitchFamily="18" charset="0"/>
                          </a:rPr>
                        </m:ctrlPr>
                      </m:sSubPr>
                      <m:e>
                        <m:r>
                          <a:rPr lang="ru-RU" b="0" i="1" smtClean="0">
                            <a:latin typeface="Cambria Math" panose="02040503050406030204" pitchFamily="18" charset="0"/>
                          </a:rPr>
                          <m:t>𝜂</m:t>
                        </m:r>
                      </m:e>
                      <m:sub>
                        <m:r>
                          <a:rPr lang="en-US" b="0" i="1" smtClean="0">
                            <a:latin typeface="Cambria Math" panose="02040503050406030204" pitchFamily="18" charset="0"/>
                          </a:rPr>
                          <m:t>𝑘</m:t>
                        </m:r>
                      </m:sub>
                    </m:sSub>
                  </m:oMath>
                </a14:m>
                <a:r>
                  <a:rPr lang="en-US" dirty="0"/>
                  <a:t> </a:t>
                </a:r>
                <a:r>
                  <a:rPr lang="ru-RU" dirty="0"/>
                  <a:t>–</a:t>
                </a:r>
                <a:r>
                  <a:rPr lang="en-US" dirty="0"/>
                  <a:t> </a:t>
                </a:r>
                <a:r>
                  <a:rPr lang="ru-RU" dirty="0"/>
                  <a:t>некая величина шага, например,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𝑘</m:t>
                    </m:r>
                  </m:oMath>
                </a14:m>
                <a:endParaRPr lang="ru-RU" dirty="0"/>
              </a:p>
            </p:txBody>
          </p:sp>
        </mc:Choice>
        <mc:Fallback>
          <p:sp>
            <p:nvSpPr>
              <p:cNvPr id="7" name="Прямоугольник 6">
                <a:extLst>
                  <a:ext uri="{FF2B5EF4-FFF2-40B4-BE49-F238E27FC236}">
                    <a16:creationId xmlns:a16="http://schemas.microsoft.com/office/drawing/2014/main" id="{B4C3D607-1CD2-4F68-916C-5B64423CEA3B}"/>
                  </a:ext>
                </a:extLst>
              </p:cNvPr>
              <p:cNvSpPr>
                <a:spLocks noRot="1" noChangeAspect="1" noMove="1" noResize="1" noEditPoints="1" noAdjustHandles="1" noChangeArrowheads="1" noChangeShapeType="1" noTextEdit="1"/>
              </p:cNvSpPr>
              <p:nvPr/>
            </p:nvSpPr>
            <p:spPr>
              <a:xfrm>
                <a:off x="597958" y="3656702"/>
                <a:ext cx="10616382" cy="646331"/>
              </a:xfrm>
              <a:prstGeom prst="rect">
                <a:avLst/>
              </a:prstGeom>
              <a:blipFill>
                <a:blip r:embed="rId4"/>
                <a:stretch>
                  <a:fillRect l="-459" t="-5660" b="-14151"/>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FC106003-87AD-4F95-817D-BBB8CC841CBB}"/>
              </a:ext>
            </a:extLst>
          </p:cNvPr>
          <p:cNvPicPr>
            <a:picLocks noChangeAspect="1"/>
          </p:cNvPicPr>
          <p:nvPr/>
        </p:nvPicPr>
        <p:blipFill rotWithShape="1">
          <a:blip r:embed="rId5"/>
          <a:srcRect t="11973" r="5607" b="-671"/>
          <a:stretch/>
        </p:blipFill>
        <p:spPr>
          <a:xfrm>
            <a:off x="5415302" y="4351349"/>
            <a:ext cx="1960283" cy="861865"/>
          </a:xfrm>
          <a:prstGeom prst="rect">
            <a:avLst/>
          </a:prstGeom>
        </p:spPr>
      </p:pic>
      <p:pic>
        <p:nvPicPr>
          <p:cNvPr id="12" name="Рисунок 11">
            <a:extLst>
              <a:ext uri="{FF2B5EF4-FFF2-40B4-BE49-F238E27FC236}">
                <a16:creationId xmlns:a16="http://schemas.microsoft.com/office/drawing/2014/main" id="{F42E8CE1-FA44-4C2F-B710-B5146735EA40}"/>
              </a:ext>
            </a:extLst>
          </p:cNvPr>
          <p:cNvPicPr>
            <a:picLocks noChangeAspect="1"/>
          </p:cNvPicPr>
          <p:nvPr/>
        </p:nvPicPr>
        <p:blipFill rotWithShape="1">
          <a:blip r:embed="rId6"/>
          <a:srcRect t="11348"/>
          <a:stretch/>
        </p:blipFill>
        <p:spPr>
          <a:xfrm>
            <a:off x="8220409" y="4256945"/>
            <a:ext cx="2943636" cy="903653"/>
          </a:xfrm>
          <a:prstGeom prst="rect">
            <a:avLst/>
          </a:prstGeom>
        </p:spPr>
      </p:pic>
      <p:pic>
        <p:nvPicPr>
          <p:cNvPr id="13" name="Рисунок 12">
            <a:extLst>
              <a:ext uri="{FF2B5EF4-FFF2-40B4-BE49-F238E27FC236}">
                <a16:creationId xmlns:a16="http://schemas.microsoft.com/office/drawing/2014/main" id="{D48E8975-041D-43DB-B2E1-16B7AC5F0A46}"/>
              </a:ext>
            </a:extLst>
          </p:cNvPr>
          <p:cNvPicPr>
            <a:picLocks noChangeAspect="1"/>
          </p:cNvPicPr>
          <p:nvPr/>
        </p:nvPicPr>
        <p:blipFill>
          <a:blip r:embed="rId7"/>
          <a:stretch>
            <a:fillRect/>
          </a:stretch>
        </p:blipFill>
        <p:spPr>
          <a:xfrm>
            <a:off x="4565814" y="5695119"/>
            <a:ext cx="2353003" cy="533474"/>
          </a:xfrm>
          <a:prstGeom prst="rect">
            <a:avLst/>
          </a:prstGeom>
        </p:spPr>
      </p:pic>
      <p:sp>
        <p:nvSpPr>
          <p:cNvPr id="17" name="Прямоугольник 16">
            <a:extLst>
              <a:ext uri="{FF2B5EF4-FFF2-40B4-BE49-F238E27FC236}">
                <a16:creationId xmlns:a16="http://schemas.microsoft.com/office/drawing/2014/main" id="{D329AE17-32C4-49A7-8975-1ECD97460E4B}"/>
              </a:ext>
            </a:extLst>
          </p:cNvPr>
          <p:cNvSpPr/>
          <p:nvPr/>
        </p:nvSpPr>
        <p:spPr>
          <a:xfrm>
            <a:off x="597958" y="4490949"/>
            <a:ext cx="4879862" cy="369332"/>
          </a:xfrm>
          <a:prstGeom prst="rect">
            <a:avLst/>
          </a:prstGeom>
        </p:spPr>
        <p:txBody>
          <a:bodyPr wrap="none">
            <a:spAutoFit/>
          </a:bodyPr>
          <a:lstStyle/>
          <a:p>
            <a:r>
              <a:rPr lang="ru-RU" dirty="0">
                <a:latin typeface="SFRM1200"/>
              </a:rPr>
              <a:t>Если </a:t>
            </a:r>
            <a:r>
              <a:rPr lang="en-US" dirty="0">
                <a:latin typeface="SFRM1200"/>
              </a:rPr>
              <a:t>loss </a:t>
            </a:r>
            <a:r>
              <a:rPr lang="ru-RU" dirty="0">
                <a:latin typeface="SFRM1200"/>
              </a:rPr>
              <a:t>представим в виде суммы слагаемых: </a:t>
            </a:r>
            <a:endParaRPr lang="ru-RU" dirty="0"/>
          </a:p>
        </p:txBody>
      </p:sp>
      <p:sp>
        <p:nvSpPr>
          <p:cNvPr id="18" name="Прямоугольник 17">
            <a:extLst>
              <a:ext uri="{FF2B5EF4-FFF2-40B4-BE49-F238E27FC236}">
                <a16:creationId xmlns:a16="http://schemas.microsoft.com/office/drawing/2014/main" id="{752C6F64-88BF-4A13-B156-DA1F16D7B54E}"/>
              </a:ext>
            </a:extLst>
          </p:cNvPr>
          <p:cNvSpPr/>
          <p:nvPr/>
        </p:nvSpPr>
        <p:spPr>
          <a:xfrm>
            <a:off x="7661000" y="4490949"/>
            <a:ext cx="509114" cy="369332"/>
          </a:xfrm>
          <a:prstGeom prst="rect">
            <a:avLst/>
          </a:prstGeom>
        </p:spPr>
        <p:txBody>
          <a:bodyPr wrap="none">
            <a:spAutoFit/>
          </a:bodyPr>
          <a:lstStyle/>
          <a:p>
            <a:r>
              <a:rPr lang="ru-RU" dirty="0">
                <a:latin typeface="SFRM1200"/>
              </a:rPr>
              <a:t>то: </a:t>
            </a:r>
            <a:endParaRPr lang="ru-RU" dirty="0"/>
          </a:p>
        </p:txBody>
      </p:sp>
      <p:sp>
        <p:nvSpPr>
          <p:cNvPr id="19" name="Прямоугольник 18">
            <a:extLst>
              <a:ext uri="{FF2B5EF4-FFF2-40B4-BE49-F238E27FC236}">
                <a16:creationId xmlns:a16="http://schemas.microsoft.com/office/drawing/2014/main" id="{AC1CAC5E-1B1B-4858-8FA2-61F3C060CDF3}"/>
              </a:ext>
            </a:extLst>
          </p:cNvPr>
          <p:cNvSpPr/>
          <p:nvPr/>
        </p:nvSpPr>
        <p:spPr>
          <a:xfrm>
            <a:off x="684360" y="5240672"/>
            <a:ext cx="10115912" cy="646331"/>
          </a:xfrm>
          <a:prstGeom prst="rect">
            <a:avLst/>
          </a:prstGeom>
        </p:spPr>
        <p:txBody>
          <a:bodyPr wrap="square">
            <a:spAutoFit/>
          </a:bodyPr>
          <a:lstStyle/>
          <a:p>
            <a:r>
              <a:rPr lang="ru-RU" dirty="0">
                <a:latin typeface="SFRM1200"/>
              </a:rPr>
              <a:t>Оценить градиент суммы функций можно градиентом одного последовательного или случайно взятого слагаемого:</a:t>
            </a:r>
            <a:endParaRPr lang="ru-RU" dirty="0"/>
          </a:p>
        </p:txBody>
      </p:sp>
      <p:sp>
        <p:nvSpPr>
          <p:cNvPr id="20" name="Прямоугольник 19">
            <a:extLst>
              <a:ext uri="{FF2B5EF4-FFF2-40B4-BE49-F238E27FC236}">
                <a16:creationId xmlns:a16="http://schemas.microsoft.com/office/drawing/2014/main" id="{54616537-9CE2-4351-946E-EB2332716FFC}"/>
              </a:ext>
            </a:extLst>
          </p:cNvPr>
          <p:cNvSpPr/>
          <p:nvPr/>
        </p:nvSpPr>
        <p:spPr>
          <a:xfrm>
            <a:off x="684360" y="6113942"/>
            <a:ext cx="6802760" cy="369332"/>
          </a:xfrm>
          <a:prstGeom prst="rect">
            <a:avLst/>
          </a:prstGeom>
        </p:spPr>
        <p:txBody>
          <a:bodyPr wrap="none">
            <a:spAutoFit/>
          </a:bodyPr>
          <a:lstStyle/>
          <a:p>
            <a:r>
              <a:rPr lang="ru-RU" dirty="0">
                <a:latin typeface="SFRM1200"/>
              </a:rPr>
              <a:t>Получаем покоординатный или стохастический градиентный спуск</a:t>
            </a:r>
            <a:endParaRPr lang="ru-RU" dirty="0"/>
          </a:p>
        </p:txBody>
      </p:sp>
    </p:spTree>
    <p:extLst>
      <p:ext uri="{BB962C8B-B14F-4D97-AF65-F5344CB8AC3E}">
        <p14:creationId xmlns:p14="http://schemas.microsoft.com/office/powerpoint/2010/main" val="193931187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2039</Words>
  <Application>Microsoft Office PowerPoint</Application>
  <PresentationFormat>Широкоэкранный</PresentationFormat>
  <Paragraphs>105</Paragraphs>
  <Slides>19</Slides>
  <Notes>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19</vt:i4>
      </vt:variant>
    </vt:vector>
  </HeadingPairs>
  <TitlesOfParts>
    <vt:vector size="31" baseType="lpstr">
      <vt:lpstr>Arial</vt:lpstr>
      <vt:lpstr>Calibri</vt:lpstr>
      <vt:lpstr>Calibri Light</vt:lpstr>
      <vt:lpstr>Cambria Math</vt:lpstr>
      <vt:lpstr>CMMI12</vt:lpstr>
      <vt:lpstr>CMMI8</vt:lpstr>
      <vt:lpstr>CMR12</vt:lpstr>
      <vt:lpstr>CMSY10</vt:lpstr>
      <vt:lpstr>SFRM1200</vt:lpstr>
      <vt:lpstr>SFSX1200</vt:lpstr>
      <vt:lpstr>SFTI1200</vt:lpstr>
      <vt:lpstr>Тема Office</vt:lpstr>
      <vt:lpstr>Лекция 5</vt:lpstr>
      <vt:lpstr>Определение линейной модели</vt:lpstr>
      <vt:lpstr>Подготовка данных: категориальные признаки</vt:lpstr>
      <vt:lpstr>Подготовка данных: текстовые признаки и бинаризация</vt:lpstr>
      <vt:lpstr>Функции потерь в линейных моделях</vt:lpstr>
      <vt:lpstr>Функции потерь в линейных моделях</vt:lpstr>
      <vt:lpstr>Функции потерь в линейных моделях</vt:lpstr>
      <vt:lpstr>Обучение линейной регрессии c MSE-loss</vt:lpstr>
      <vt:lpstr>Обучение линейной регрессии численными методами</vt:lpstr>
      <vt:lpstr>Переобучение и регуляризация</vt:lpstr>
      <vt:lpstr>Регуляризация</vt:lpstr>
      <vt:lpstr>Классификация линейной моделью</vt:lpstr>
      <vt:lpstr>Метрики качества классификации</vt:lpstr>
      <vt:lpstr>Метрики качества классификации</vt:lpstr>
      <vt:lpstr>Метрики качества классификации</vt:lpstr>
      <vt:lpstr>Логистическая регрессия</vt:lpstr>
      <vt:lpstr>Метод опорных векторов (SVM)</vt:lpstr>
      <vt:lpstr>Метод опорных векторов (SVM)</vt:lpstr>
      <vt:lpstr>Метод опорных векторов (SVM)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5</dc:title>
  <dc:creator>Борис Вишняков</dc:creator>
  <cp:lastModifiedBy>Борис Вишняков</cp:lastModifiedBy>
  <cp:revision>73</cp:revision>
  <dcterms:created xsi:type="dcterms:W3CDTF">2021-10-04T20:15:20Z</dcterms:created>
  <dcterms:modified xsi:type="dcterms:W3CDTF">2021-10-05T00:30:03Z</dcterms:modified>
</cp:coreProperties>
</file>