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notesMasterIdLst>
    <p:notesMasterId r:id="rId19"/>
  </p:notesMasterIdLst>
  <p:handoutMasterIdLst>
    <p:handoutMasterId r:id="rId20"/>
  </p:handoutMasterIdLst>
  <p:sldIdLst>
    <p:sldId id="267" r:id="rId5"/>
    <p:sldId id="295" r:id="rId6"/>
    <p:sldId id="320" r:id="rId7"/>
    <p:sldId id="322" r:id="rId8"/>
    <p:sldId id="324" r:id="rId9"/>
    <p:sldId id="330" r:id="rId10"/>
    <p:sldId id="326" r:id="rId11"/>
    <p:sldId id="327" r:id="rId12"/>
    <p:sldId id="328" r:id="rId13"/>
    <p:sldId id="329" r:id="rId14"/>
    <p:sldId id="332" r:id="rId15"/>
    <p:sldId id="331" r:id="rId16"/>
    <p:sldId id="333" r:id="rId17"/>
    <p:sldId id="319" r:id="rId1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 Learning Schoo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FF00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6374" autoAdjust="0"/>
  </p:normalViewPr>
  <p:slideViewPr>
    <p:cSldViewPr>
      <p:cViewPr varScale="1">
        <p:scale>
          <a:sx n="102" d="100"/>
          <a:sy n="102" d="100"/>
        </p:scale>
        <p:origin x="258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032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531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494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630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69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40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784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738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20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607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626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257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94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42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8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4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2" y="1845734"/>
            <a:ext cx="4936474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53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45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27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90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r>
              <a:rPr lang="en-US"/>
              <a:t>01.08.2016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9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48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1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2526032"/>
          </a:xfrm>
        </p:spPr>
        <p:txBody>
          <a:bodyPr rtlCol="0">
            <a:noAutofit/>
          </a:bodyPr>
          <a:lstStyle/>
          <a:p>
            <a:pPr algn="ctr" rtl="0"/>
            <a:r>
              <a:rPr lang="ru-RU" sz="5400" b="1" dirty="0">
                <a:ea typeface="Times New Roman" panose="02020603050405020304" pitchFamily="18" charset="0"/>
              </a:rPr>
              <a:t>Решающие деревья</a:t>
            </a:r>
            <a:endParaRPr lang="ru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521" y="4437112"/>
            <a:ext cx="10055781" cy="1143000"/>
          </a:xfrm>
        </p:spPr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Лектор: </a:t>
            </a:r>
            <a:r>
              <a:rPr lang="ru-RU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сгибнев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и. В.</a:t>
            </a:r>
          </a:p>
          <a:p>
            <a:pPr rtl="0"/>
            <a:endParaRPr lang="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Критерии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C36537-5C89-430C-8E01-E09C57E08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07" y="2255341"/>
            <a:ext cx="8215610" cy="23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Гиперпараметры и регуляризация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3862A3-0C94-49A9-8C84-C7E122549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1367982"/>
            <a:ext cx="2626021" cy="3312368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90703AE-AF3B-43EC-AEF3-A1584913E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91702"/>
              </p:ext>
            </p:extLst>
          </p:nvPr>
        </p:nvGraphicFramePr>
        <p:xfrm>
          <a:off x="3936039" y="1367982"/>
          <a:ext cx="7455221" cy="3429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7245">
                  <a:extLst>
                    <a:ext uri="{9D8B030D-6E8A-4147-A177-3AD203B41FA5}">
                      <a16:colId xmlns:a16="http://schemas.microsoft.com/office/drawing/2014/main" val="4218761205"/>
                    </a:ext>
                  </a:extLst>
                </a:gridCol>
                <a:gridCol w="3727976">
                  <a:extLst>
                    <a:ext uri="{9D8B030D-6E8A-4147-A177-3AD203B41FA5}">
                      <a16:colId xmlns:a16="http://schemas.microsoft.com/office/drawing/2014/main" val="2137126542"/>
                    </a:ext>
                  </a:extLst>
                </a:gridCol>
              </a:tblGrid>
              <a:tr h="363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Гиперпараметры деревьев решений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Описание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85369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max_depth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максимальная глубина дерева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0179731"/>
                  </a:ext>
                </a:extLst>
              </a:tr>
              <a:tr h="7707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max_features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доля признаков, используемых при разбиении вершины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244822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err="1">
                          <a:effectLst/>
                        </a:rPr>
                        <a:t>min_samples_leaf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минимальное число объектов в листе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7148000"/>
                  </a:ext>
                </a:extLst>
              </a:tr>
              <a:tr h="11778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min_samples_split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минимальное количество объектов, необходимое для разделения внутреннего узла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151649"/>
                  </a:ext>
                </a:extLst>
              </a:tr>
              <a:tr h="3901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max_leaf_nodes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максимальное количество листьев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5312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79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Случайный лес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08D204-9290-4C8D-9A5D-1240B6F7A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96" y="1539731"/>
            <a:ext cx="6360576" cy="3778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232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Гиперпараметры и регуляризация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3862A3-0C94-49A9-8C84-C7E122549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1367982"/>
            <a:ext cx="2626021" cy="3312368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63CBB25-9499-45DA-93C2-55F464B79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90403"/>
              </p:ext>
            </p:extLst>
          </p:nvPr>
        </p:nvGraphicFramePr>
        <p:xfrm>
          <a:off x="3936039" y="1389470"/>
          <a:ext cx="7455221" cy="34079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7245">
                  <a:extLst>
                    <a:ext uri="{9D8B030D-6E8A-4147-A177-3AD203B41FA5}">
                      <a16:colId xmlns:a16="http://schemas.microsoft.com/office/drawing/2014/main" val="2843726751"/>
                    </a:ext>
                  </a:extLst>
                </a:gridCol>
                <a:gridCol w="3727976">
                  <a:extLst>
                    <a:ext uri="{9D8B030D-6E8A-4147-A177-3AD203B41FA5}">
                      <a16:colId xmlns:a16="http://schemas.microsoft.com/office/drawing/2014/main" val="3552761237"/>
                    </a:ext>
                  </a:extLst>
                </a:gridCol>
              </a:tblGrid>
              <a:tr h="3289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Гиперпараметры случайного леса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Описание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716750"/>
                  </a:ext>
                </a:extLst>
              </a:tr>
              <a:tr h="3289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n_estimators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число деревьев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7417924"/>
                  </a:ext>
                </a:extLst>
              </a:tr>
              <a:tr h="6973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max_features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доля признаков, используемых при разбиении вершины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6868517"/>
                  </a:ext>
                </a:extLst>
              </a:tr>
              <a:tr h="3289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max_depth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максимальная глубина дерева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108285"/>
                  </a:ext>
                </a:extLst>
              </a:tr>
              <a:tr h="10657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min_samples_split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минимальное количество объектов, необходимое для разделения внутреннего узла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804946"/>
                  </a:ext>
                </a:extLst>
              </a:tr>
              <a:tr h="3289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min_samples_leaf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минимальное число объектов в листе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091794"/>
                  </a:ext>
                </a:extLst>
              </a:tr>
              <a:tr h="3289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max_leaf_nodes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максимальное количество листьев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938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877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4582244" y="278266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" sz="3600" dirty="0">
                <a:latin typeface="Segoe UI" panose="020B0502040204020203" pitchFamily="34" charset="0"/>
                <a:cs typeface="Segoe UI" panose="020B0502040204020203" pitchFamily="34" charset="0"/>
              </a:rPr>
              <a:t>Вопросы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5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Программа курса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FA427C7-3C09-4837-9C56-E02EBA590E64}"/>
              </a:ext>
            </a:extLst>
          </p:cNvPr>
          <p:cNvSpPr/>
          <p:nvPr/>
        </p:nvSpPr>
        <p:spPr>
          <a:xfrm>
            <a:off x="189756" y="615454"/>
            <a:ext cx="1191061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Математика для машинного обучения</a:t>
            </a:r>
            <a:br>
              <a:rPr lang="ru-RU" sz="1300" b="1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Основы линейной алгебры. Основы теории вероятностей и статистики. Основы оптимизации.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Python для машинного обучения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Основы </a:t>
            </a:r>
            <a:r>
              <a:rPr lang="ru-RU" sz="1300" i="1" dirty="0" err="1">
                <a:ea typeface="Times New Roman" panose="02020603050405020304" pitchFamily="18" charset="0"/>
              </a:rPr>
              <a:t>numpy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en-US" sz="1300" i="1" dirty="0">
                <a:ea typeface="Times New Roman" panose="02020603050405020304" pitchFamily="18" charset="0"/>
              </a:rPr>
              <a:t>pandas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en-US" sz="1300" i="1" dirty="0" err="1">
                <a:ea typeface="Times New Roman" panose="02020603050405020304" pitchFamily="18" charset="0"/>
              </a:rPr>
              <a:t>scipy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en-US" sz="1300" i="1" dirty="0">
                <a:ea typeface="Times New Roman" panose="02020603050405020304" pitchFamily="18" charset="0"/>
              </a:rPr>
              <a:t>matplotlib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en-US" sz="1300" i="1" dirty="0" err="1">
                <a:ea typeface="Times New Roman" panose="02020603050405020304" pitchFamily="18" charset="0"/>
              </a:rPr>
              <a:t>scikit</a:t>
            </a:r>
            <a:r>
              <a:rPr lang="ru-RU" sz="1300" i="1" dirty="0">
                <a:ea typeface="Times New Roman" panose="02020603050405020304" pitchFamily="18" charset="0"/>
              </a:rPr>
              <a:t>-</a:t>
            </a:r>
            <a:r>
              <a:rPr lang="en-US" sz="1300" i="1" dirty="0">
                <a:ea typeface="Times New Roman" panose="02020603050405020304" pitchFamily="18" charset="0"/>
              </a:rPr>
              <a:t>learn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en-US" sz="1300" i="1" dirty="0">
                <a:ea typeface="Times New Roman" panose="02020603050405020304" pitchFamily="18" charset="0"/>
              </a:rPr>
              <a:t>seaborn</a:t>
            </a:r>
            <a:r>
              <a:rPr lang="ru-RU" sz="1300" i="1" dirty="0">
                <a:ea typeface="Times New Roman" panose="02020603050405020304" pitchFamily="18" charset="0"/>
              </a:rPr>
              <a:t>;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Основы машинного обучения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Постановки задач в машинном обучении. Примеры задач. Виды данных. Объекты. Признаки. Обучающая, проверочная и тестовая выборки. Кросс-валидация. Переобучение. Обучение с учителем. Обучение без учителя. Параметры. Гиперпараметры.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Первичный анализ данных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Представление данных. Визуализация данных. Подготовка данных. Отбор признаков. Разработка признаков. Выбор модели. Подбор </a:t>
            </a:r>
            <a:r>
              <a:rPr lang="ru-RU" sz="1300" i="1" dirty="0" err="1">
                <a:ea typeface="Times New Roman" panose="02020603050405020304" pitchFamily="18" charset="0"/>
              </a:rPr>
              <a:t>гиперпараметров</a:t>
            </a:r>
            <a:r>
              <a:rPr lang="ru-RU" sz="1300" i="1" dirty="0">
                <a:ea typeface="Times New Roman" panose="02020603050405020304" pitchFamily="18" charset="0"/>
              </a:rPr>
              <a:t>. Метрики качества. 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Линейные модели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Линейная регрессия. Функции активации. Логистическая регрессия. Метрики качества.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Решающие деревья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Дерево решений. Критерии информативности. Случайный лес. Регуляризация.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Композиции алгоритмов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 err="1">
                <a:ea typeface="Times New Roman" panose="02020603050405020304" pitchFamily="18" charset="0"/>
              </a:rPr>
              <a:t>Бэггинг</a:t>
            </a:r>
            <a:r>
              <a:rPr lang="ru-RU" sz="1300" i="1" dirty="0">
                <a:ea typeface="Times New Roman" panose="02020603050405020304" pitchFamily="18" charset="0"/>
              </a:rPr>
              <a:t>. </a:t>
            </a:r>
            <a:r>
              <a:rPr lang="ru-RU" sz="1300" i="1" dirty="0" err="1">
                <a:ea typeface="Times New Roman" panose="02020603050405020304" pitchFamily="18" charset="0"/>
              </a:rPr>
              <a:t>Стэкинг</a:t>
            </a:r>
            <a:r>
              <a:rPr lang="ru-RU" sz="1300" i="1" dirty="0">
                <a:ea typeface="Times New Roman" panose="02020603050405020304" pitchFamily="18" charset="0"/>
              </a:rPr>
              <a:t>. </a:t>
            </a:r>
            <a:r>
              <a:rPr lang="ru-RU" sz="1300" i="1" dirty="0" err="1">
                <a:ea typeface="Times New Roman" panose="02020603050405020304" pitchFamily="18" charset="0"/>
              </a:rPr>
              <a:t>Бустинг</a:t>
            </a:r>
            <a:r>
              <a:rPr lang="ru-RU" sz="1300" i="1" dirty="0">
                <a:ea typeface="Times New Roman" panose="02020603050405020304" pitchFamily="18" charset="0"/>
              </a:rPr>
              <a:t>. Градиентный </a:t>
            </a:r>
            <a:r>
              <a:rPr lang="ru-RU" sz="1300" i="1" dirty="0" err="1">
                <a:ea typeface="Times New Roman" panose="02020603050405020304" pitchFamily="18" charset="0"/>
              </a:rPr>
              <a:t>бустинг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ru-RU" sz="1300" i="1" dirty="0" err="1">
                <a:ea typeface="Times New Roman" panose="02020603050405020304" pitchFamily="18" charset="0"/>
              </a:rPr>
              <a:t>catboost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ru-RU" sz="1300" i="1" dirty="0" err="1">
                <a:ea typeface="Times New Roman" panose="02020603050405020304" pitchFamily="18" charset="0"/>
              </a:rPr>
              <a:t>lightgbm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ru-RU" sz="1300" i="1" dirty="0" err="1">
                <a:ea typeface="Times New Roman" panose="02020603050405020304" pitchFamily="18" charset="0"/>
              </a:rPr>
              <a:t>xgboost</a:t>
            </a:r>
            <a:r>
              <a:rPr lang="ru-RU" sz="1300" i="1" dirty="0">
                <a:ea typeface="Times New Roman" panose="02020603050405020304" pitchFamily="18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Основы глубокого обучения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Тензоры. Вычислительный граф. Нейронная сеть. Метод обратного распространения ошибки. Стохастический градиентный спуск и его аналоги. Типы нейронных сетей. Базовые слои и операции. Основные семейства архитектур. Методы обучения. 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Платформы и фреймворки глубокого обучения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Фреймворки для обучения нейронных сетей. Платформы для обучения нейронных сетей.</a:t>
            </a:r>
            <a:r>
              <a:rPr lang="ru-RU" sz="1300" dirty="0">
                <a:ea typeface="Times New Roman" panose="02020603050405020304" pitchFamily="18" charset="0"/>
              </a:rPr>
              <a:t> </a:t>
            </a:r>
            <a:r>
              <a:rPr lang="ru-RU" sz="1300" i="1" dirty="0">
                <a:ea typeface="Times New Roman" panose="02020603050405020304" pitchFamily="18" charset="0"/>
              </a:rPr>
              <a:t>Инференс-фреймворки для аппаратных платформ.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Отечественная Платформа глубокого обучения и фреймворк </a:t>
            </a:r>
            <a:r>
              <a:rPr lang="ru-RU" sz="1300" b="1" dirty="0" err="1">
                <a:ea typeface="Times New Roman" panose="02020603050405020304" pitchFamily="18" charset="0"/>
              </a:rPr>
              <a:t>Plat</a:t>
            </a:r>
            <a:r>
              <a:rPr lang="en-US" sz="1300" b="1" dirty="0">
                <a:ea typeface="Times New Roman" panose="02020603050405020304" pitchFamily="18" charset="0"/>
              </a:rPr>
              <a:t>Lib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Уровни Платформы. Типовые решения. Визуальное программирование. Фреймворк </a:t>
            </a:r>
            <a:r>
              <a:rPr lang="en-US" sz="1300" i="1" dirty="0">
                <a:ea typeface="Times New Roman" panose="02020603050405020304" pitchFamily="18" charset="0"/>
              </a:rPr>
              <a:t>Plat</a:t>
            </a:r>
            <a:r>
              <a:rPr lang="ru-RU" sz="1300" i="1" dirty="0">
                <a:ea typeface="Times New Roman" panose="02020603050405020304" pitchFamily="18" charset="0"/>
              </a:rPr>
              <a:t>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Нейросетевой фреймворк PyTorch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Введение в </a:t>
            </a:r>
            <a:r>
              <a:rPr lang="en-US" sz="1300" i="1" dirty="0">
                <a:ea typeface="Times New Roman" panose="02020603050405020304" pitchFamily="18" charset="0"/>
              </a:rPr>
              <a:t>PyTorch</a:t>
            </a:r>
            <a:r>
              <a:rPr lang="ru-RU" sz="1300" i="1" dirty="0">
                <a:ea typeface="Times New Roman" panose="02020603050405020304" pitchFamily="18" charset="0"/>
              </a:rPr>
              <a:t>. Загрузка данных. Работы с тензорами. Модули </a:t>
            </a:r>
            <a:r>
              <a:rPr lang="en-US" sz="1300" i="1" dirty="0">
                <a:ea typeface="Times New Roman" panose="02020603050405020304" pitchFamily="18" charset="0"/>
              </a:rPr>
              <a:t>PyTorch</a:t>
            </a:r>
            <a:r>
              <a:rPr lang="ru-RU" sz="1300" i="1" dirty="0">
                <a:ea typeface="Times New Roman" panose="02020603050405020304" pitchFamily="18" charset="0"/>
              </a:rPr>
              <a:t>. Формат хранения нейронных сетей.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Обработка изображений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Представление изображения. Классические методы обработки изображений. Свёртка. Генерация признаков. Классификация. Семантическая сегментация. Детектирование объектов. Аугментации. Локальные ключевые точки. Сопоставление ключевых точек. Карты глубины. </a:t>
            </a:r>
            <a:endParaRPr lang="ru-RU" sz="13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Решающее дерево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5C82E738-E888-4D42-941C-434227184D89}"/>
              </a:ext>
            </a:extLst>
          </p:cNvPr>
          <p:cNvGrpSpPr/>
          <p:nvPr/>
        </p:nvGrpSpPr>
        <p:grpSpPr>
          <a:xfrm>
            <a:off x="4179947" y="1582102"/>
            <a:ext cx="3796029" cy="3693795"/>
            <a:chOff x="5399608" y="2531560"/>
            <a:chExt cx="3796029" cy="3693795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E41FF498-544D-48A3-99A4-9F6C34FDC62C}"/>
                </a:ext>
              </a:extLst>
            </p:cNvPr>
            <p:cNvSpPr/>
            <p:nvPr/>
          </p:nvSpPr>
          <p:spPr>
            <a:xfrm>
              <a:off x="5627983" y="2531560"/>
              <a:ext cx="3511814" cy="35523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A4AB1ED5-1F28-451F-BE6D-847B1DAC7F03}"/>
                </a:ext>
              </a:extLst>
            </p:cNvPr>
            <p:cNvSpPr/>
            <p:nvPr/>
          </p:nvSpPr>
          <p:spPr>
            <a:xfrm>
              <a:off x="5399608" y="3751795"/>
              <a:ext cx="3796029" cy="2473325"/>
            </a:xfrm>
            <a:custGeom>
              <a:avLst/>
              <a:gdLst/>
              <a:ahLst/>
              <a:cxnLst/>
              <a:rect l="l" t="t" r="r" b="b"/>
              <a:pathLst>
                <a:path w="3796029" h="2473325">
                  <a:moveTo>
                    <a:pt x="1014412" y="1096962"/>
                  </a:moveTo>
                  <a:lnTo>
                    <a:pt x="0" y="1096962"/>
                  </a:lnTo>
                  <a:lnTo>
                    <a:pt x="0" y="1425575"/>
                  </a:lnTo>
                  <a:lnTo>
                    <a:pt x="1014412" y="1425575"/>
                  </a:lnTo>
                  <a:lnTo>
                    <a:pt x="1014412" y="1096962"/>
                  </a:lnTo>
                  <a:close/>
                </a:path>
                <a:path w="3796029" h="2473325">
                  <a:moveTo>
                    <a:pt x="2028812" y="2144712"/>
                  </a:moveTo>
                  <a:lnTo>
                    <a:pt x="1014412" y="2144712"/>
                  </a:lnTo>
                  <a:lnTo>
                    <a:pt x="1014412" y="2473325"/>
                  </a:lnTo>
                  <a:lnTo>
                    <a:pt x="2028812" y="2473325"/>
                  </a:lnTo>
                  <a:lnTo>
                    <a:pt x="2028812" y="2144712"/>
                  </a:lnTo>
                  <a:close/>
                </a:path>
                <a:path w="3796029" h="2473325">
                  <a:moveTo>
                    <a:pt x="3404006" y="2144712"/>
                  </a:moveTo>
                  <a:lnTo>
                    <a:pt x="2389594" y="2144712"/>
                  </a:lnTo>
                  <a:lnTo>
                    <a:pt x="2389594" y="2473325"/>
                  </a:lnTo>
                  <a:lnTo>
                    <a:pt x="3404006" y="2473325"/>
                  </a:lnTo>
                  <a:lnTo>
                    <a:pt x="3404006" y="2144712"/>
                  </a:lnTo>
                  <a:close/>
                </a:path>
                <a:path w="3796029" h="2473325">
                  <a:moveTo>
                    <a:pt x="3795725" y="0"/>
                  </a:moveTo>
                  <a:lnTo>
                    <a:pt x="2781312" y="0"/>
                  </a:lnTo>
                  <a:lnTo>
                    <a:pt x="2781312" y="328612"/>
                  </a:lnTo>
                  <a:lnTo>
                    <a:pt x="3795725" y="328612"/>
                  </a:lnTo>
                  <a:lnTo>
                    <a:pt x="37957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4704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Классификация</a:t>
            </a:r>
          </a:p>
          <a:p>
            <a:pPr marL="534988">
              <a:spcBef>
                <a:spcPts val="1800"/>
              </a:spcBef>
              <a:spcAft>
                <a:spcPts val="1800"/>
              </a:spcAft>
            </a:pP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5C82E738-E888-4D42-941C-434227184D89}"/>
              </a:ext>
            </a:extLst>
          </p:cNvPr>
          <p:cNvGrpSpPr/>
          <p:nvPr/>
        </p:nvGrpSpPr>
        <p:grpSpPr>
          <a:xfrm>
            <a:off x="4179947" y="1582102"/>
            <a:ext cx="3796029" cy="3693795"/>
            <a:chOff x="5399608" y="2531560"/>
            <a:chExt cx="3796029" cy="3693795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E41FF498-544D-48A3-99A4-9F6C34FDC62C}"/>
                </a:ext>
              </a:extLst>
            </p:cNvPr>
            <p:cNvSpPr/>
            <p:nvPr/>
          </p:nvSpPr>
          <p:spPr>
            <a:xfrm>
              <a:off x="5627983" y="2531560"/>
              <a:ext cx="3511814" cy="35523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A4AB1ED5-1F28-451F-BE6D-847B1DAC7F03}"/>
                </a:ext>
              </a:extLst>
            </p:cNvPr>
            <p:cNvSpPr/>
            <p:nvPr/>
          </p:nvSpPr>
          <p:spPr>
            <a:xfrm>
              <a:off x="5399608" y="3751795"/>
              <a:ext cx="3796029" cy="2473325"/>
            </a:xfrm>
            <a:custGeom>
              <a:avLst/>
              <a:gdLst/>
              <a:ahLst/>
              <a:cxnLst/>
              <a:rect l="l" t="t" r="r" b="b"/>
              <a:pathLst>
                <a:path w="3796029" h="2473325">
                  <a:moveTo>
                    <a:pt x="1014412" y="1096962"/>
                  </a:moveTo>
                  <a:lnTo>
                    <a:pt x="0" y="1096962"/>
                  </a:lnTo>
                  <a:lnTo>
                    <a:pt x="0" y="1425575"/>
                  </a:lnTo>
                  <a:lnTo>
                    <a:pt x="1014412" y="1425575"/>
                  </a:lnTo>
                  <a:lnTo>
                    <a:pt x="1014412" y="1096962"/>
                  </a:lnTo>
                  <a:close/>
                </a:path>
                <a:path w="3796029" h="2473325">
                  <a:moveTo>
                    <a:pt x="2028812" y="2144712"/>
                  </a:moveTo>
                  <a:lnTo>
                    <a:pt x="1014412" y="2144712"/>
                  </a:lnTo>
                  <a:lnTo>
                    <a:pt x="1014412" y="2473325"/>
                  </a:lnTo>
                  <a:lnTo>
                    <a:pt x="2028812" y="2473325"/>
                  </a:lnTo>
                  <a:lnTo>
                    <a:pt x="2028812" y="2144712"/>
                  </a:lnTo>
                  <a:close/>
                </a:path>
                <a:path w="3796029" h="2473325">
                  <a:moveTo>
                    <a:pt x="3404006" y="2144712"/>
                  </a:moveTo>
                  <a:lnTo>
                    <a:pt x="2389594" y="2144712"/>
                  </a:lnTo>
                  <a:lnTo>
                    <a:pt x="2389594" y="2473325"/>
                  </a:lnTo>
                  <a:lnTo>
                    <a:pt x="3404006" y="2473325"/>
                  </a:lnTo>
                  <a:lnTo>
                    <a:pt x="3404006" y="2144712"/>
                  </a:lnTo>
                  <a:close/>
                </a:path>
                <a:path w="3796029" h="2473325">
                  <a:moveTo>
                    <a:pt x="3795725" y="0"/>
                  </a:moveTo>
                  <a:lnTo>
                    <a:pt x="2781312" y="0"/>
                  </a:lnTo>
                  <a:lnTo>
                    <a:pt x="2781312" y="328612"/>
                  </a:lnTo>
                  <a:lnTo>
                    <a:pt x="3795725" y="328612"/>
                  </a:lnTo>
                  <a:lnTo>
                    <a:pt x="37957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C39A2B-FE90-453E-8EDC-00482497D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436" y="411082"/>
            <a:ext cx="34861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16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Классификация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5C82E738-E888-4D42-941C-434227184D89}"/>
              </a:ext>
            </a:extLst>
          </p:cNvPr>
          <p:cNvGrpSpPr/>
          <p:nvPr/>
        </p:nvGrpSpPr>
        <p:grpSpPr>
          <a:xfrm>
            <a:off x="4179947" y="1582102"/>
            <a:ext cx="3796029" cy="3693795"/>
            <a:chOff x="5399608" y="2531560"/>
            <a:chExt cx="3796029" cy="3693795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E41FF498-544D-48A3-99A4-9F6C34FDC62C}"/>
                </a:ext>
              </a:extLst>
            </p:cNvPr>
            <p:cNvSpPr/>
            <p:nvPr/>
          </p:nvSpPr>
          <p:spPr>
            <a:xfrm>
              <a:off x="5627983" y="2531560"/>
              <a:ext cx="3511814" cy="35523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A4AB1ED5-1F28-451F-BE6D-847B1DAC7F03}"/>
                </a:ext>
              </a:extLst>
            </p:cNvPr>
            <p:cNvSpPr/>
            <p:nvPr/>
          </p:nvSpPr>
          <p:spPr>
            <a:xfrm>
              <a:off x="5399608" y="3751795"/>
              <a:ext cx="3796029" cy="2473325"/>
            </a:xfrm>
            <a:custGeom>
              <a:avLst/>
              <a:gdLst/>
              <a:ahLst/>
              <a:cxnLst/>
              <a:rect l="l" t="t" r="r" b="b"/>
              <a:pathLst>
                <a:path w="3796029" h="2473325">
                  <a:moveTo>
                    <a:pt x="1014412" y="1096962"/>
                  </a:moveTo>
                  <a:lnTo>
                    <a:pt x="0" y="1096962"/>
                  </a:lnTo>
                  <a:lnTo>
                    <a:pt x="0" y="1425575"/>
                  </a:lnTo>
                  <a:lnTo>
                    <a:pt x="1014412" y="1425575"/>
                  </a:lnTo>
                  <a:lnTo>
                    <a:pt x="1014412" y="1096962"/>
                  </a:lnTo>
                  <a:close/>
                </a:path>
                <a:path w="3796029" h="2473325">
                  <a:moveTo>
                    <a:pt x="2028812" y="2144712"/>
                  </a:moveTo>
                  <a:lnTo>
                    <a:pt x="1014412" y="2144712"/>
                  </a:lnTo>
                  <a:lnTo>
                    <a:pt x="1014412" y="2473325"/>
                  </a:lnTo>
                  <a:lnTo>
                    <a:pt x="2028812" y="2473325"/>
                  </a:lnTo>
                  <a:lnTo>
                    <a:pt x="2028812" y="2144712"/>
                  </a:lnTo>
                  <a:close/>
                </a:path>
                <a:path w="3796029" h="2473325">
                  <a:moveTo>
                    <a:pt x="3404006" y="2144712"/>
                  </a:moveTo>
                  <a:lnTo>
                    <a:pt x="2389594" y="2144712"/>
                  </a:lnTo>
                  <a:lnTo>
                    <a:pt x="2389594" y="2473325"/>
                  </a:lnTo>
                  <a:lnTo>
                    <a:pt x="3404006" y="2473325"/>
                  </a:lnTo>
                  <a:lnTo>
                    <a:pt x="3404006" y="2144712"/>
                  </a:lnTo>
                  <a:close/>
                </a:path>
                <a:path w="3796029" h="2473325">
                  <a:moveTo>
                    <a:pt x="3795725" y="0"/>
                  </a:moveTo>
                  <a:lnTo>
                    <a:pt x="2781312" y="0"/>
                  </a:lnTo>
                  <a:lnTo>
                    <a:pt x="2781312" y="328612"/>
                  </a:lnTo>
                  <a:lnTo>
                    <a:pt x="3795725" y="328612"/>
                  </a:lnTo>
                  <a:lnTo>
                    <a:pt x="37957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C39A2B-FE90-453E-8EDC-00482497D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436" y="411082"/>
            <a:ext cx="3486150" cy="981075"/>
          </a:xfrm>
          <a:prstGeom prst="rect">
            <a:avLst/>
          </a:prstGeom>
        </p:spPr>
      </p:pic>
      <p:grpSp>
        <p:nvGrpSpPr>
          <p:cNvPr id="15" name="object 3">
            <a:extLst>
              <a:ext uri="{FF2B5EF4-FFF2-40B4-BE49-F238E27FC236}">
                <a16:creationId xmlns:a16="http://schemas.microsoft.com/office/drawing/2014/main" id="{DD461A88-BA78-44E7-9EDB-332BE7166184}"/>
              </a:ext>
            </a:extLst>
          </p:cNvPr>
          <p:cNvGrpSpPr/>
          <p:nvPr/>
        </p:nvGrpSpPr>
        <p:grpSpPr>
          <a:xfrm>
            <a:off x="4196397" y="1581867"/>
            <a:ext cx="3796029" cy="3693795"/>
            <a:chOff x="5238750" y="2472292"/>
            <a:chExt cx="3796029" cy="3693795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A5E0A667-F4A9-4A5C-AC6A-585CFACE3816}"/>
                </a:ext>
              </a:extLst>
            </p:cNvPr>
            <p:cNvSpPr/>
            <p:nvPr/>
          </p:nvSpPr>
          <p:spPr>
            <a:xfrm>
              <a:off x="5467125" y="2472292"/>
              <a:ext cx="3511814" cy="35523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8F9AE0A4-793A-4FB6-B489-919F1C44A061}"/>
                </a:ext>
              </a:extLst>
            </p:cNvPr>
            <p:cNvSpPr/>
            <p:nvPr/>
          </p:nvSpPr>
          <p:spPr>
            <a:xfrm>
              <a:off x="5238750" y="3692524"/>
              <a:ext cx="3796029" cy="2473960"/>
            </a:xfrm>
            <a:custGeom>
              <a:avLst/>
              <a:gdLst/>
              <a:ahLst/>
              <a:cxnLst/>
              <a:rect l="l" t="t" r="r" b="b"/>
              <a:pathLst>
                <a:path w="3796029" h="2473960">
                  <a:moveTo>
                    <a:pt x="1014412" y="1096962"/>
                  </a:moveTo>
                  <a:lnTo>
                    <a:pt x="0" y="1096962"/>
                  </a:lnTo>
                  <a:lnTo>
                    <a:pt x="0" y="1425575"/>
                  </a:lnTo>
                  <a:lnTo>
                    <a:pt x="1014412" y="1425575"/>
                  </a:lnTo>
                  <a:lnTo>
                    <a:pt x="1014412" y="1096962"/>
                  </a:lnTo>
                  <a:close/>
                </a:path>
                <a:path w="3796029" h="2473960">
                  <a:moveTo>
                    <a:pt x="2028825" y="2144725"/>
                  </a:moveTo>
                  <a:lnTo>
                    <a:pt x="1014412" y="2144725"/>
                  </a:lnTo>
                  <a:lnTo>
                    <a:pt x="1014412" y="2473337"/>
                  </a:lnTo>
                  <a:lnTo>
                    <a:pt x="2028825" y="2473337"/>
                  </a:lnTo>
                  <a:lnTo>
                    <a:pt x="2028825" y="2144725"/>
                  </a:lnTo>
                  <a:close/>
                </a:path>
                <a:path w="3796029" h="2473960">
                  <a:moveTo>
                    <a:pt x="3403993" y="2144725"/>
                  </a:moveTo>
                  <a:lnTo>
                    <a:pt x="2389581" y="2144725"/>
                  </a:lnTo>
                  <a:lnTo>
                    <a:pt x="2389581" y="2473337"/>
                  </a:lnTo>
                  <a:lnTo>
                    <a:pt x="3403993" y="2473337"/>
                  </a:lnTo>
                  <a:lnTo>
                    <a:pt x="3403993" y="2144725"/>
                  </a:lnTo>
                  <a:close/>
                </a:path>
                <a:path w="3796029" h="2473960">
                  <a:moveTo>
                    <a:pt x="3795712" y="0"/>
                  </a:moveTo>
                  <a:lnTo>
                    <a:pt x="2781300" y="0"/>
                  </a:lnTo>
                  <a:lnTo>
                    <a:pt x="2781300" y="328612"/>
                  </a:lnTo>
                  <a:lnTo>
                    <a:pt x="3795712" y="328612"/>
                  </a:lnTo>
                  <a:lnTo>
                    <a:pt x="379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812257E-1710-43C8-95E0-D2D8E388C98F}"/>
                </a:ext>
              </a:extLst>
            </p:cNvPr>
            <p:cNvSpPr/>
            <p:nvPr/>
          </p:nvSpPr>
          <p:spPr>
            <a:xfrm>
              <a:off x="6755333" y="2865577"/>
              <a:ext cx="216535" cy="426084"/>
            </a:xfrm>
            <a:custGeom>
              <a:avLst/>
              <a:gdLst/>
              <a:ahLst/>
              <a:cxnLst/>
              <a:rect l="l" t="t" r="r" b="b"/>
              <a:pathLst>
                <a:path w="216534" h="426085">
                  <a:moveTo>
                    <a:pt x="0" y="276910"/>
                  </a:moveTo>
                  <a:lnTo>
                    <a:pt x="5029" y="425907"/>
                  </a:lnTo>
                  <a:lnTo>
                    <a:pt x="119136" y="334162"/>
                  </a:lnTo>
                  <a:lnTo>
                    <a:pt x="71551" y="334162"/>
                  </a:lnTo>
                  <a:lnTo>
                    <a:pt x="31140" y="315633"/>
                  </a:lnTo>
                  <a:lnTo>
                    <a:pt x="40401" y="295433"/>
                  </a:lnTo>
                  <a:lnTo>
                    <a:pt x="0" y="276910"/>
                  </a:lnTo>
                  <a:close/>
                </a:path>
                <a:path w="216534" h="426085">
                  <a:moveTo>
                    <a:pt x="40401" y="295433"/>
                  </a:moveTo>
                  <a:lnTo>
                    <a:pt x="31140" y="315633"/>
                  </a:lnTo>
                  <a:lnTo>
                    <a:pt x="71551" y="334162"/>
                  </a:lnTo>
                  <a:lnTo>
                    <a:pt x="80813" y="313960"/>
                  </a:lnTo>
                  <a:lnTo>
                    <a:pt x="40401" y="295433"/>
                  </a:lnTo>
                  <a:close/>
                </a:path>
                <a:path w="216534" h="426085">
                  <a:moveTo>
                    <a:pt x="80813" y="313960"/>
                  </a:moveTo>
                  <a:lnTo>
                    <a:pt x="71551" y="334162"/>
                  </a:lnTo>
                  <a:lnTo>
                    <a:pt x="119136" y="334162"/>
                  </a:lnTo>
                  <a:lnTo>
                    <a:pt x="121221" y="332485"/>
                  </a:lnTo>
                  <a:lnTo>
                    <a:pt x="80813" y="313960"/>
                  </a:lnTo>
                  <a:close/>
                </a:path>
                <a:path w="216534" h="426085">
                  <a:moveTo>
                    <a:pt x="175856" y="0"/>
                  </a:moveTo>
                  <a:lnTo>
                    <a:pt x="40401" y="295433"/>
                  </a:lnTo>
                  <a:lnTo>
                    <a:pt x="80813" y="313960"/>
                  </a:lnTo>
                  <a:lnTo>
                    <a:pt x="216268" y="18516"/>
                  </a:lnTo>
                  <a:lnTo>
                    <a:pt x="175856" y="0"/>
                  </a:lnTo>
                  <a:close/>
                </a:path>
              </a:pathLst>
            </a:custGeom>
            <a:solidFill>
              <a:srgbClr val="FCC7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0905E931-7969-4641-8A69-768DE3E598D1}"/>
                </a:ext>
              </a:extLst>
            </p:cNvPr>
            <p:cNvSpPr/>
            <p:nvPr/>
          </p:nvSpPr>
          <p:spPr>
            <a:xfrm>
              <a:off x="7079538" y="4011866"/>
              <a:ext cx="180340" cy="346710"/>
            </a:xfrm>
            <a:custGeom>
              <a:avLst/>
              <a:gdLst/>
              <a:ahLst/>
              <a:cxnLst/>
              <a:rect l="l" t="t" r="r" b="b"/>
              <a:pathLst>
                <a:path w="180340" h="346710">
                  <a:moveTo>
                    <a:pt x="99159" y="234607"/>
                  </a:moveTo>
                  <a:lnTo>
                    <a:pt x="58762" y="253149"/>
                  </a:lnTo>
                  <a:lnTo>
                    <a:pt x="174980" y="346532"/>
                  </a:lnTo>
                  <a:lnTo>
                    <a:pt x="178044" y="254812"/>
                  </a:lnTo>
                  <a:lnTo>
                    <a:pt x="108432" y="254812"/>
                  </a:lnTo>
                  <a:lnTo>
                    <a:pt x="99159" y="234607"/>
                  </a:lnTo>
                  <a:close/>
                </a:path>
                <a:path w="180340" h="346710">
                  <a:moveTo>
                    <a:pt x="139558" y="216065"/>
                  </a:moveTo>
                  <a:lnTo>
                    <a:pt x="99159" y="234607"/>
                  </a:lnTo>
                  <a:lnTo>
                    <a:pt x="108432" y="254812"/>
                  </a:lnTo>
                  <a:lnTo>
                    <a:pt x="148831" y="236270"/>
                  </a:lnTo>
                  <a:lnTo>
                    <a:pt x="139558" y="216065"/>
                  </a:lnTo>
                  <a:close/>
                </a:path>
                <a:path w="180340" h="346710">
                  <a:moveTo>
                    <a:pt x="179959" y="197523"/>
                  </a:moveTo>
                  <a:lnTo>
                    <a:pt x="139558" y="216065"/>
                  </a:lnTo>
                  <a:lnTo>
                    <a:pt x="148831" y="236270"/>
                  </a:lnTo>
                  <a:lnTo>
                    <a:pt x="108432" y="254812"/>
                  </a:lnTo>
                  <a:lnTo>
                    <a:pt x="178044" y="254812"/>
                  </a:lnTo>
                  <a:lnTo>
                    <a:pt x="179959" y="197523"/>
                  </a:lnTo>
                  <a:close/>
                </a:path>
                <a:path w="180340" h="346710">
                  <a:moveTo>
                    <a:pt x="40398" y="0"/>
                  </a:moveTo>
                  <a:lnTo>
                    <a:pt x="0" y="18542"/>
                  </a:lnTo>
                  <a:lnTo>
                    <a:pt x="99159" y="234607"/>
                  </a:lnTo>
                  <a:lnTo>
                    <a:pt x="139558" y="216065"/>
                  </a:lnTo>
                  <a:lnTo>
                    <a:pt x="40398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8">
              <a:extLst>
                <a:ext uri="{FF2B5EF4-FFF2-40B4-BE49-F238E27FC236}">
                  <a16:creationId xmlns:a16="http://schemas.microsoft.com/office/drawing/2014/main" id="{FF4B2399-577F-49E5-910E-9AC1261DB296}"/>
                </a:ext>
              </a:extLst>
            </p:cNvPr>
            <p:cNvSpPr/>
            <p:nvPr/>
          </p:nvSpPr>
          <p:spPr>
            <a:xfrm>
              <a:off x="7099312" y="4939588"/>
              <a:ext cx="238760" cy="448945"/>
            </a:xfrm>
            <a:custGeom>
              <a:avLst/>
              <a:gdLst/>
              <a:ahLst/>
              <a:cxnLst/>
              <a:rect l="l" t="t" r="r" b="b"/>
              <a:pathLst>
                <a:path w="238759" h="448945">
                  <a:moveTo>
                    <a:pt x="0" y="299618"/>
                  </a:moveTo>
                  <a:lnTo>
                    <a:pt x="419" y="448716"/>
                  </a:lnTo>
                  <a:lnTo>
                    <a:pt x="119258" y="359054"/>
                  </a:lnTo>
                  <a:lnTo>
                    <a:pt x="69748" y="359054"/>
                  </a:lnTo>
                  <a:lnTo>
                    <a:pt x="29933" y="339293"/>
                  </a:lnTo>
                  <a:lnTo>
                    <a:pt x="39816" y="319384"/>
                  </a:lnTo>
                  <a:lnTo>
                    <a:pt x="0" y="299618"/>
                  </a:lnTo>
                  <a:close/>
                </a:path>
                <a:path w="238759" h="448945">
                  <a:moveTo>
                    <a:pt x="39816" y="319384"/>
                  </a:moveTo>
                  <a:lnTo>
                    <a:pt x="29933" y="339293"/>
                  </a:lnTo>
                  <a:lnTo>
                    <a:pt x="69748" y="359054"/>
                  </a:lnTo>
                  <a:lnTo>
                    <a:pt x="79629" y="339149"/>
                  </a:lnTo>
                  <a:lnTo>
                    <a:pt x="39816" y="319384"/>
                  </a:lnTo>
                  <a:close/>
                </a:path>
                <a:path w="238759" h="448945">
                  <a:moveTo>
                    <a:pt x="79629" y="339149"/>
                  </a:moveTo>
                  <a:lnTo>
                    <a:pt x="69748" y="359054"/>
                  </a:lnTo>
                  <a:lnTo>
                    <a:pt x="119258" y="359054"/>
                  </a:lnTo>
                  <a:lnTo>
                    <a:pt x="119443" y="358914"/>
                  </a:lnTo>
                  <a:lnTo>
                    <a:pt x="79629" y="339149"/>
                  </a:lnTo>
                  <a:close/>
                </a:path>
                <a:path w="238759" h="448945">
                  <a:moveTo>
                    <a:pt x="198361" y="0"/>
                  </a:moveTo>
                  <a:lnTo>
                    <a:pt x="39816" y="319384"/>
                  </a:lnTo>
                  <a:lnTo>
                    <a:pt x="79629" y="339149"/>
                  </a:lnTo>
                  <a:lnTo>
                    <a:pt x="238175" y="19761"/>
                  </a:lnTo>
                  <a:lnTo>
                    <a:pt x="198361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669A2597-08FA-4177-BA2C-9484B7C2852B}"/>
                </a:ext>
              </a:extLst>
            </p:cNvPr>
            <p:cNvSpPr/>
            <p:nvPr/>
          </p:nvSpPr>
          <p:spPr>
            <a:xfrm>
              <a:off x="6421818" y="5341010"/>
              <a:ext cx="895985" cy="613410"/>
            </a:xfrm>
            <a:custGeom>
              <a:avLst/>
              <a:gdLst/>
              <a:ahLst/>
              <a:cxnLst/>
              <a:rect l="l" t="t" r="r" b="b"/>
              <a:pathLst>
                <a:path w="895984" h="613410">
                  <a:moveTo>
                    <a:pt x="0" y="306623"/>
                  </a:moveTo>
                  <a:lnTo>
                    <a:pt x="3489" y="268161"/>
                  </a:lnTo>
                  <a:lnTo>
                    <a:pt x="13678" y="231124"/>
                  </a:lnTo>
                  <a:lnTo>
                    <a:pt x="30147" y="195801"/>
                  </a:lnTo>
                  <a:lnTo>
                    <a:pt x="52476" y="162478"/>
                  </a:lnTo>
                  <a:lnTo>
                    <a:pt x="80244" y="131442"/>
                  </a:lnTo>
                  <a:lnTo>
                    <a:pt x="113034" y="102982"/>
                  </a:lnTo>
                  <a:lnTo>
                    <a:pt x="150424" y="77384"/>
                  </a:lnTo>
                  <a:lnTo>
                    <a:pt x="191996" y="54936"/>
                  </a:lnTo>
                  <a:lnTo>
                    <a:pt x="237328" y="35925"/>
                  </a:lnTo>
                  <a:lnTo>
                    <a:pt x="286003" y="20639"/>
                  </a:lnTo>
                  <a:lnTo>
                    <a:pt x="337599" y="9364"/>
                  </a:lnTo>
                  <a:lnTo>
                    <a:pt x="391698" y="2389"/>
                  </a:lnTo>
                  <a:lnTo>
                    <a:pt x="447879" y="0"/>
                  </a:lnTo>
                  <a:lnTo>
                    <a:pt x="504060" y="2389"/>
                  </a:lnTo>
                  <a:lnTo>
                    <a:pt x="558159" y="9364"/>
                  </a:lnTo>
                  <a:lnTo>
                    <a:pt x="609755" y="20639"/>
                  </a:lnTo>
                  <a:lnTo>
                    <a:pt x="658430" y="35925"/>
                  </a:lnTo>
                  <a:lnTo>
                    <a:pt x="703763" y="54936"/>
                  </a:lnTo>
                  <a:lnTo>
                    <a:pt x="745334" y="77384"/>
                  </a:lnTo>
                  <a:lnTo>
                    <a:pt x="782724" y="102982"/>
                  </a:lnTo>
                  <a:lnTo>
                    <a:pt x="815514" y="131442"/>
                  </a:lnTo>
                  <a:lnTo>
                    <a:pt x="843283" y="162478"/>
                  </a:lnTo>
                  <a:lnTo>
                    <a:pt x="865612" y="195801"/>
                  </a:lnTo>
                  <a:lnTo>
                    <a:pt x="882080" y="231124"/>
                  </a:lnTo>
                  <a:lnTo>
                    <a:pt x="892269" y="268161"/>
                  </a:lnTo>
                  <a:lnTo>
                    <a:pt x="895759" y="306623"/>
                  </a:lnTo>
                  <a:lnTo>
                    <a:pt x="892269" y="345085"/>
                  </a:lnTo>
                  <a:lnTo>
                    <a:pt x="882080" y="382121"/>
                  </a:lnTo>
                  <a:lnTo>
                    <a:pt x="865612" y="417444"/>
                  </a:lnTo>
                  <a:lnTo>
                    <a:pt x="843283" y="450767"/>
                  </a:lnTo>
                  <a:lnTo>
                    <a:pt x="815514" y="481802"/>
                  </a:lnTo>
                  <a:lnTo>
                    <a:pt x="782724" y="510262"/>
                  </a:lnTo>
                  <a:lnTo>
                    <a:pt x="745334" y="535860"/>
                  </a:lnTo>
                  <a:lnTo>
                    <a:pt x="703763" y="558308"/>
                  </a:lnTo>
                  <a:lnTo>
                    <a:pt x="658430" y="577319"/>
                  </a:lnTo>
                  <a:lnTo>
                    <a:pt x="609755" y="592606"/>
                  </a:lnTo>
                  <a:lnTo>
                    <a:pt x="558159" y="603880"/>
                  </a:lnTo>
                  <a:lnTo>
                    <a:pt x="504060" y="610856"/>
                  </a:lnTo>
                  <a:lnTo>
                    <a:pt x="447879" y="613245"/>
                  </a:lnTo>
                  <a:lnTo>
                    <a:pt x="391698" y="610856"/>
                  </a:lnTo>
                  <a:lnTo>
                    <a:pt x="337599" y="603880"/>
                  </a:lnTo>
                  <a:lnTo>
                    <a:pt x="286003" y="592606"/>
                  </a:lnTo>
                  <a:lnTo>
                    <a:pt x="237328" y="577319"/>
                  </a:lnTo>
                  <a:lnTo>
                    <a:pt x="191996" y="558308"/>
                  </a:lnTo>
                  <a:lnTo>
                    <a:pt x="150424" y="535860"/>
                  </a:lnTo>
                  <a:lnTo>
                    <a:pt x="113034" y="510262"/>
                  </a:lnTo>
                  <a:lnTo>
                    <a:pt x="80244" y="481802"/>
                  </a:lnTo>
                  <a:lnTo>
                    <a:pt x="52476" y="450767"/>
                  </a:lnTo>
                  <a:lnTo>
                    <a:pt x="30147" y="417444"/>
                  </a:lnTo>
                  <a:lnTo>
                    <a:pt x="13678" y="382121"/>
                  </a:lnTo>
                  <a:lnTo>
                    <a:pt x="3489" y="345085"/>
                  </a:lnTo>
                  <a:lnTo>
                    <a:pt x="0" y="306623"/>
                  </a:lnTo>
                  <a:close/>
                </a:path>
              </a:pathLst>
            </a:custGeom>
            <a:ln w="28575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961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Классификация</a:t>
            </a:r>
            <a:endParaRPr lang="ru-RU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598460-681E-4FAA-BB26-10F69104F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74" y="1347787"/>
            <a:ext cx="42576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94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Регрессия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1CFA8D2-9A5C-4745-9893-BA5DB3156A3D}"/>
              </a:ext>
            </a:extLst>
          </p:cNvPr>
          <p:cNvSpPr/>
          <p:nvPr/>
        </p:nvSpPr>
        <p:spPr>
          <a:xfrm>
            <a:off x="3027088" y="1021290"/>
            <a:ext cx="6134647" cy="4815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2706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Построение решающего дерева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2ACAF4-4894-4837-BDB3-B1FB9F089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915" y="1971496"/>
            <a:ext cx="5264993" cy="291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8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Правило разбиения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659AB8-2EFE-4670-A7D1-D4D4AD48B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369" y="1800676"/>
            <a:ext cx="4834086" cy="32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Тема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2062</TotalTime>
  <Words>454</Words>
  <Application>Microsoft Office PowerPoint</Application>
  <PresentationFormat>Произвольный</PresentationFormat>
  <Paragraphs>66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Constantia</vt:lpstr>
      <vt:lpstr>Segoe UI</vt:lpstr>
      <vt:lpstr>Times New Roman</vt:lpstr>
      <vt:lpstr>Ретро</vt:lpstr>
      <vt:lpstr>Решающие деревья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интеллектуальной обработки данных и машинного обучения с использованием глубоких нейронных сетей</dc:title>
  <dc:creator>Борис Вишняков</dc:creator>
  <cp:lastModifiedBy>Ivan Sgibnev</cp:lastModifiedBy>
  <cp:revision>61</cp:revision>
  <dcterms:created xsi:type="dcterms:W3CDTF">2021-09-06T17:40:32Z</dcterms:created>
  <dcterms:modified xsi:type="dcterms:W3CDTF">2021-10-12T11:14:06Z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