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notesMasterIdLst>
    <p:notesMasterId r:id="rId17"/>
  </p:notesMasterIdLst>
  <p:handoutMasterIdLst>
    <p:handoutMasterId r:id="rId18"/>
  </p:handoutMasterIdLst>
  <p:sldIdLst>
    <p:sldId id="267" r:id="rId5"/>
    <p:sldId id="295" r:id="rId6"/>
    <p:sldId id="334" r:id="rId7"/>
    <p:sldId id="320" r:id="rId8"/>
    <p:sldId id="335" r:id="rId9"/>
    <p:sldId id="336" r:id="rId10"/>
    <p:sldId id="337" r:id="rId11"/>
    <p:sldId id="340" r:id="rId12"/>
    <p:sldId id="343" r:id="rId13"/>
    <p:sldId id="347" r:id="rId14"/>
    <p:sldId id="338" r:id="rId15"/>
    <p:sldId id="319" r:id="rId1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 Learning Schoo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FF00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6374" autoAdjust="0"/>
  </p:normalViewPr>
  <p:slideViewPr>
    <p:cSldViewPr>
      <p:cViewPr varScale="1">
        <p:scale>
          <a:sx n="102" d="100"/>
          <a:sy n="102" d="100"/>
        </p:scale>
        <p:origin x="258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032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866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69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10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406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7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554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153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28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606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84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0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42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8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04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2" y="1845734"/>
            <a:ext cx="4936474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53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45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27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90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r>
              <a:rPr lang="en-US"/>
              <a:t>01.08.2016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9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48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1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01.08.2016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2526032"/>
          </a:xfrm>
        </p:spPr>
        <p:txBody>
          <a:bodyPr rtlCol="0">
            <a:noAutofit/>
          </a:bodyPr>
          <a:lstStyle/>
          <a:p>
            <a:pPr algn="ctr" rtl="0"/>
            <a:r>
              <a:rPr lang="ru-RU" sz="5400" b="1" dirty="0">
                <a:ea typeface="Times New Roman" panose="02020603050405020304" pitchFamily="18" charset="0"/>
              </a:rPr>
              <a:t>Композиции алгоритмов</a:t>
            </a:r>
            <a:endParaRPr lang="ru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6521" y="4437112"/>
            <a:ext cx="10055781" cy="1143000"/>
          </a:xfrm>
        </p:spPr>
        <p:txBody>
          <a:bodyPr rtlCol="0"/>
          <a:lstStyle/>
          <a:p>
            <a:pPr rtl="0"/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Лектор: </a:t>
            </a:r>
            <a:r>
              <a:rPr lang="ru-RU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сгибнев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и. В.</a:t>
            </a:r>
          </a:p>
          <a:p>
            <a:pPr rtl="0"/>
            <a:endParaRPr lang="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Градиентный </a:t>
            </a:r>
            <a:r>
              <a:rPr lang="ru-RU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бустинг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4AB1ED5-1F28-451F-BE6D-847B1DAC7F03}"/>
              </a:ext>
            </a:extLst>
          </p:cNvPr>
          <p:cNvSpPr/>
          <p:nvPr/>
        </p:nvSpPr>
        <p:spPr>
          <a:xfrm>
            <a:off x="4179947" y="2802337"/>
            <a:ext cx="3796029" cy="2473325"/>
          </a:xfrm>
          <a:custGeom>
            <a:avLst/>
            <a:gdLst/>
            <a:ahLst/>
            <a:cxnLst/>
            <a:rect l="l" t="t" r="r" b="b"/>
            <a:pathLst>
              <a:path w="3796029" h="2473325">
                <a:moveTo>
                  <a:pt x="1014412" y="1096962"/>
                </a:moveTo>
                <a:lnTo>
                  <a:pt x="0" y="1096962"/>
                </a:lnTo>
                <a:lnTo>
                  <a:pt x="0" y="1425575"/>
                </a:lnTo>
                <a:lnTo>
                  <a:pt x="1014412" y="1425575"/>
                </a:lnTo>
                <a:lnTo>
                  <a:pt x="1014412" y="1096962"/>
                </a:lnTo>
                <a:close/>
              </a:path>
              <a:path w="3796029" h="2473325">
                <a:moveTo>
                  <a:pt x="2028812" y="2144712"/>
                </a:moveTo>
                <a:lnTo>
                  <a:pt x="1014412" y="2144712"/>
                </a:lnTo>
                <a:lnTo>
                  <a:pt x="1014412" y="2473325"/>
                </a:lnTo>
                <a:lnTo>
                  <a:pt x="2028812" y="2473325"/>
                </a:lnTo>
                <a:lnTo>
                  <a:pt x="2028812" y="2144712"/>
                </a:lnTo>
                <a:close/>
              </a:path>
              <a:path w="3796029" h="2473325">
                <a:moveTo>
                  <a:pt x="3404006" y="2144712"/>
                </a:moveTo>
                <a:lnTo>
                  <a:pt x="2389594" y="2144712"/>
                </a:lnTo>
                <a:lnTo>
                  <a:pt x="2389594" y="2473325"/>
                </a:lnTo>
                <a:lnTo>
                  <a:pt x="3404006" y="2473325"/>
                </a:lnTo>
                <a:lnTo>
                  <a:pt x="3404006" y="2144712"/>
                </a:lnTo>
                <a:close/>
              </a:path>
              <a:path w="3796029" h="2473325">
                <a:moveTo>
                  <a:pt x="3795725" y="0"/>
                </a:moveTo>
                <a:lnTo>
                  <a:pt x="2781312" y="0"/>
                </a:lnTo>
                <a:lnTo>
                  <a:pt x="2781312" y="328612"/>
                </a:lnTo>
                <a:lnTo>
                  <a:pt x="3795725" y="328612"/>
                </a:lnTo>
                <a:lnTo>
                  <a:pt x="3795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3A3F78-5246-4A07-9CE3-EA5CD8EA6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082" y="1052736"/>
            <a:ext cx="6490659" cy="511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Гиперпараметры и регуляризация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3862A3-0C94-49A9-8C84-C7E122549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1367982"/>
            <a:ext cx="2626021" cy="3312368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7B2AEE2-85C9-4BC3-B774-699A83CA4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387114"/>
              </p:ext>
            </p:extLst>
          </p:nvPr>
        </p:nvGraphicFramePr>
        <p:xfrm>
          <a:off x="4003502" y="1367982"/>
          <a:ext cx="7455221" cy="3429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7245">
                  <a:extLst>
                    <a:ext uri="{9D8B030D-6E8A-4147-A177-3AD203B41FA5}">
                      <a16:colId xmlns:a16="http://schemas.microsoft.com/office/drawing/2014/main" val="3065580815"/>
                    </a:ext>
                  </a:extLst>
                </a:gridCol>
                <a:gridCol w="3727976">
                  <a:extLst>
                    <a:ext uri="{9D8B030D-6E8A-4147-A177-3AD203B41FA5}">
                      <a16:colId xmlns:a16="http://schemas.microsoft.com/office/drawing/2014/main" val="1937879356"/>
                    </a:ext>
                  </a:extLst>
                </a:gridCol>
              </a:tblGrid>
              <a:tr h="3711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Гиперпараметры градиентного бустинга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Описание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144654"/>
                  </a:ext>
                </a:extLst>
              </a:tr>
              <a:tr h="3711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learning</a:t>
                      </a:r>
                      <a:r>
                        <a:rPr lang="ru-RU" sz="1400">
                          <a:effectLst/>
                        </a:rPr>
                        <a:t>_</a:t>
                      </a:r>
                      <a:r>
                        <a:rPr lang="en-US" sz="1400">
                          <a:effectLst/>
                        </a:rPr>
                        <a:t>rate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шаг обучения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247955"/>
                  </a:ext>
                </a:extLst>
              </a:tr>
              <a:tr h="3711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ru-RU" sz="1400">
                          <a:effectLst/>
                        </a:rPr>
                        <a:t>_</a:t>
                      </a:r>
                      <a:r>
                        <a:rPr lang="en-US" sz="1400">
                          <a:effectLst/>
                        </a:rPr>
                        <a:t>estimators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число итераций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9119871"/>
                  </a:ext>
                </a:extLst>
              </a:tr>
              <a:tr h="3711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max_depth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максимальная глубина дерева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048503"/>
                  </a:ext>
                </a:extLst>
              </a:tr>
              <a:tr h="7867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err="1">
                          <a:effectLst/>
                        </a:rPr>
                        <a:t>min_samples_split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минимальное число примеров, необходимое для разветвления в данной вершине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2065776"/>
                  </a:ext>
                </a:extLst>
              </a:tr>
              <a:tr h="3711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min_samples_leaf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минимальное число примеров в листе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0679045"/>
                  </a:ext>
                </a:extLst>
              </a:tr>
              <a:tr h="7867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max</a:t>
                      </a:r>
                      <a:r>
                        <a:rPr lang="ru-RU" sz="1400">
                          <a:effectLst/>
                        </a:rPr>
                        <a:t>_</a:t>
                      </a:r>
                      <a:r>
                        <a:rPr lang="en-US" sz="1400">
                          <a:effectLst/>
                        </a:rPr>
                        <a:t>features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доля признаков, используемых при разбиении вершины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2114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70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4582244" y="278266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" sz="3600" dirty="0">
                <a:latin typeface="Segoe UI" panose="020B0502040204020203" pitchFamily="34" charset="0"/>
                <a:cs typeface="Segoe UI" panose="020B0502040204020203" pitchFamily="34" charset="0"/>
              </a:rPr>
              <a:t>Вопросы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5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Программа курса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FA427C7-3C09-4837-9C56-E02EBA590E64}"/>
              </a:ext>
            </a:extLst>
          </p:cNvPr>
          <p:cNvSpPr/>
          <p:nvPr/>
        </p:nvSpPr>
        <p:spPr>
          <a:xfrm>
            <a:off x="189756" y="615454"/>
            <a:ext cx="1191061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Математика для машинного обучения</a:t>
            </a:r>
            <a:br>
              <a:rPr lang="ru-RU" sz="1300" b="1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Основы линейной алгебры. Основы теории вероятностей и статистики. Основы оптимизации.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Python для машинного обучения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Основы </a:t>
            </a:r>
            <a:r>
              <a:rPr lang="ru-RU" sz="1300" i="1" dirty="0" err="1">
                <a:ea typeface="Times New Roman" panose="02020603050405020304" pitchFamily="18" charset="0"/>
              </a:rPr>
              <a:t>numpy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en-US" sz="1300" i="1" dirty="0">
                <a:ea typeface="Times New Roman" panose="02020603050405020304" pitchFamily="18" charset="0"/>
              </a:rPr>
              <a:t>pandas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en-US" sz="1300" i="1" dirty="0" err="1">
                <a:ea typeface="Times New Roman" panose="02020603050405020304" pitchFamily="18" charset="0"/>
              </a:rPr>
              <a:t>scipy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en-US" sz="1300" i="1" dirty="0">
                <a:ea typeface="Times New Roman" panose="02020603050405020304" pitchFamily="18" charset="0"/>
              </a:rPr>
              <a:t>matplotlib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en-US" sz="1300" i="1" dirty="0" err="1">
                <a:ea typeface="Times New Roman" panose="02020603050405020304" pitchFamily="18" charset="0"/>
              </a:rPr>
              <a:t>scikit</a:t>
            </a:r>
            <a:r>
              <a:rPr lang="ru-RU" sz="1300" i="1" dirty="0">
                <a:ea typeface="Times New Roman" panose="02020603050405020304" pitchFamily="18" charset="0"/>
              </a:rPr>
              <a:t>-</a:t>
            </a:r>
            <a:r>
              <a:rPr lang="en-US" sz="1300" i="1" dirty="0">
                <a:ea typeface="Times New Roman" panose="02020603050405020304" pitchFamily="18" charset="0"/>
              </a:rPr>
              <a:t>learn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en-US" sz="1300" i="1" dirty="0">
                <a:ea typeface="Times New Roman" panose="02020603050405020304" pitchFamily="18" charset="0"/>
              </a:rPr>
              <a:t>seaborn</a:t>
            </a:r>
            <a:r>
              <a:rPr lang="ru-RU" sz="1300" i="1" dirty="0">
                <a:ea typeface="Times New Roman" panose="02020603050405020304" pitchFamily="18" charset="0"/>
              </a:rPr>
              <a:t>;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Основы машинного обучения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Постановки задач в машинном обучении. Примеры задач. Виды данных. Объекты. Признаки. Обучающая, проверочная и тестовая выборки. Кросс-валидация. Переобучение. Обучение с учителем. Обучение без учителя. Параметры. Гиперпараметры.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Первичный анализ данных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Представление данных. Визуализация данных. Подготовка данных. Отбор признаков. Разработка признаков. Выбор модели. Подбор </a:t>
            </a:r>
            <a:r>
              <a:rPr lang="ru-RU" sz="1300" i="1" dirty="0" err="1">
                <a:ea typeface="Times New Roman" panose="02020603050405020304" pitchFamily="18" charset="0"/>
              </a:rPr>
              <a:t>гиперпараметров</a:t>
            </a:r>
            <a:r>
              <a:rPr lang="ru-RU" sz="1300" i="1" dirty="0">
                <a:ea typeface="Times New Roman" panose="02020603050405020304" pitchFamily="18" charset="0"/>
              </a:rPr>
              <a:t>. Метрики качества. 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Линейные модели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Линейная регрессия. Функции активации. Логистическая регрессия. Метрики качества.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Решающие деревья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Дерево решений. Критерии информативности. Случайный лес. Регуляризация.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Композиции алгоритмов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 err="1">
                <a:ea typeface="Times New Roman" panose="02020603050405020304" pitchFamily="18" charset="0"/>
              </a:rPr>
              <a:t>Бустинг</a:t>
            </a:r>
            <a:r>
              <a:rPr lang="ru-RU" sz="1300" i="1" dirty="0">
                <a:ea typeface="Times New Roman" panose="02020603050405020304" pitchFamily="18" charset="0"/>
              </a:rPr>
              <a:t>. </a:t>
            </a:r>
            <a:r>
              <a:rPr lang="en-US" sz="1300" i="1" dirty="0" err="1">
                <a:ea typeface="Times New Roman" panose="02020603050405020304" pitchFamily="18" charset="0"/>
              </a:rPr>
              <a:t>Adaboost</a:t>
            </a:r>
            <a:r>
              <a:rPr lang="en-US" sz="1300" i="1" dirty="0">
                <a:ea typeface="Times New Roman" panose="02020603050405020304" pitchFamily="18" charset="0"/>
              </a:rPr>
              <a:t>. </a:t>
            </a:r>
            <a:r>
              <a:rPr lang="ru-RU" sz="1300" i="1" dirty="0">
                <a:ea typeface="Times New Roman" panose="02020603050405020304" pitchFamily="18" charset="0"/>
              </a:rPr>
              <a:t>Градиентный </a:t>
            </a:r>
            <a:r>
              <a:rPr lang="ru-RU" sz="1300" i="1" dirty="0" err="1">
                <a:ea typeface="Times New Roman" panose="02020603050405020304" pitchFamily="18" charset="0"/>
              </a:rPr>
              <a:t>бустинг</a:t>
            </a:r>
            <a:r>
              <a:rPr lang="ru-RU" sz="1300" i="1" dirty="0">
                <a:ea typeface="Times New Roman" panose="02020603050405020304" pitchFamily="18" charset="0"/>
              </a:rPr>
              <a:t> и его аналоги</a:t>
            </a:r>
            <a:r>
              <a:rPr lang="en-US" sz="1300" i="1" dirty="0">
                <a:ea typeface="Times New Roman" panose="02020603050405020304" pitchFamily="18" charset="0"/>
              </a:rPr>
              <a:t> </a:t>
            </a:r>
            <a:r>
              <a:rPr lang="ru-RU" sz="1300" i="1" dirty="0">
                <a:ea typeface="Times New Roman" panose="02020603050405020304" pitchFamily="18" charset="0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Основы глубокого обучения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Тензоры. Вычислительный граф. Нейронная сеть. Метод обратного распространения ошибки. Стохастический градиентный спуск и его аналоги. Типы нейронных сетей. Базовые слои и операции. Основные семейства архитектур. Методы обучения. 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Платформы и фреймворки глубокого обучения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Фреймворки для обучения нейронных сетей. Платформы для обучения нейронных сетей.</a:t>
            </a:r>
            <a:r>
              <a:rPr lang="ru-RU" sz="1300" dirty="0">
                <a:ea typeface="Times New Roman" panose="02020603050405020304" pitchFamily="18" charset="0"/>
              </a:rPr>
              <a:t> </a:t>
            </a:r>
            <a:r>
              <a:rPr lang="ru-RU" sz="1300" i="1" dirty="0">
                <a:ea typeface="Times New Roman" panose="02020603050405020304" pitchFamily="18" charset="0"/>
              </a:rPr>
              <a:t>Инференс-фреймворки для аппаратных платформ.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Отечественная Платформа глубокого обучения и фреймворк </a:t>
            </a:r>
            <a:r>
              <a:rPr lang="ru-RU" sz="1300" b="1" dirty="0" err="1">
                <a:ea typeface="Times New Roman" panose="02020603050405020304" pitchFamily="18" charset="0"/>
              </a:rPr>
              <a:t>Plat</a:t>
            </a:r>
            <a:r>
              <a:rPr lang="en-US" sz="1300" b="1" dirty="0">
                <a:ea typeface="Times New Roman" panose="02020603050405020304" pitchFamily="18" charset="0"/>
              </a:rPr>
              <a:t>Lib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Уровни Платформы. Типовые решения. Визуальное программирование. Фреймворк </a:t>
            </a:r>
            <a:r>
              <a:rPr lang="en-US" sz="1300" i="1" dirty="0">
                <a:ea typeface="Times New Roman" panose="02020603050405020304" pitchFamily="18" charset="0"/>
              </a:rPr>
              <a:t>Plat</a:t>
            </a:r>
            <a:r>
              <a:rPr lang="ru-RU" sz="1300" i="1" dirty="0">
                <a:ea typeface="Times New Roman" panose="02020603050405020304" pitchFamily="18" charset="0"/>
              </a:rPr>
              <a:t>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Нейросетевой фреймворк PyTorch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Введение в </a:t>
            </a:r>
            <a:r>
              <a:rPr lang="en-US" sz="1300" i="1" dirty="0">
                <a:ea typeface="Times New Roman" panose="02020603050405020304" pitchFamily="18" charset="0"/>
              </a:rPr>
              <a:t>PyTorch</a:t>
            </a:r>
            <a:r>
              <a:rPr lang="ru-RU" sz="1300" i="1" dirty="0">
                <a:ea typeface="Times New Roman" panose="02020603050405020304" pitchFamily="18" charset="0"/>
              </a:rPr>
              <a:t>. Загрузка данных. Работы с тензорами. Модули </a:t>
            </a:r>
            <a:r>
              <a:rPr lang="en-US" sz="1300" i="1" dirty="0">
                <a:ea typeface="Times New Roman" panose="02020603050405020304" pitchFamily="18" charset="0"/>
              </a:rPr>
              <a:t>PyTorch</a:t>
            </a:r>
            <a:r>
              <a:rPr lang="ru-RU" sz="1300" i="1" dirty="0">
                <a:ea typeface="Times New Roman" panose="02020603050405020304" pitchFamily="18" charset="0"/>
              </a:rPr>
              <a:t>. Формат хранения нейронных сетей.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Обработка изображений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Представление изображения. Классические методы обработки изображений. Свёртка. Генерация признаков. Классификация. Семантическая сегментация. Детектирование объектов. Аугментации. Локальные ключевые точки. Сопоставление ключевых точек. Карты глубины. </a:t>
            </a:r>
            <a:endParaRPr lang="ru-RU" sz="13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Adaboost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4AB1ED5-1F28-451F-BE6D-847B1DAC7F03}"/>
              </a:ext>
            </a:extLst>
          </p:cNvPr>
          <p:cNvSpPr/>
          <p:nvPr/>
        </p:nvSpPr>
        <p:spPr>
          <a:xfrm>
            <a:off x="4179947" y="2802337"/>
            <a:ext cx="3796029" cy="2473325"/>
          </a:xfrm>
          <a:custGeom>
            <a:avLst/>
            <a:gdLst/>
            <a:ahLst/>
            <a:cxnLst/>
            <a:rect l="l" t="t" r="r" b="b"/>
            <a:pathLst>
              <a:path w="3796029" h="2473325">
                <a:moveTo>
                  <a:pt x="1014412" y="1096962"/>
                </a:moveTo>
                <a:lnTo>
                  <a:pt x="0" y="1096962"/>
                </a:lnTo>
                <a:lnTo>
                  <a:pt x="0" y="1425575"/>
                </a:lnTo>
                <a:lnTo>
                  <a:pt x="1014412" y="1425575"/>
                </a:lnTo>
                <a:lnTo>
                  <a:pt x="1014412" y="1096962"/>
                </a:lnTo>
                <a:close/>
              </a:path>
              <a:path w="3796029" h="2473325">
                <a:moveTo>
                  <a:pt x="2028812" y="2144712"/>
                </a:moveTo>
                <a:lnTo>
                  <a:pt x="1014412" y="2144712"/>
                </a:lnTo>
                <a:lnTo>
                  <a:pt x="1014412" y="2473325"/>
                </a:lnTo>
                <a:lnTo>
                  <a:pt x="2028812" y="2473325"/>
                </a:lnTo>
                <a:lnTo>
                  <a:pt x="2028812" y="2144712"/>
                </a:lnTo>
                <a:close/>
              </a:path>
              <a:path w="3796029" h="2473325">
                <a:moveTo>
                  <a:pt x="3404006" y="2144712"/>
                </a:moveTo>
                <a:lnTo>
                  <a:pt x="2389594" y="2144712"/>
                </a:lnTo>
                <a:lnTo>
                  <a:pt x="2389594" y="2473325"/>
                </a:lnTo>
                <a:lnTo>
                  <a:pt x="3404006" y="2473325"/>
                </a:lnTo>
                <a:lnTo>
                  <a:pt x="3404006" y="2144712"/>
                </a:lnTo>
                <a:close/>
              </a:path>
              <a:path w="3796029" h="2473325">
                <a:moveTo>
                  <a:pt x="3795725" y="0"/>
                </a:moveTo>
                <a:lnTo>
                  <a:pt x="2781312" y="0"/>
                </a:lnTo>
                <a:lnTo>
                  <a:pt x="2781312" y="328612"/>
                </a:lnTo>
                <a:lnTo>
                  <a:pt x="3795725" y="328612"/>
                </a:lnTo>
                <a:lnTo>
                  <a:pt x="3795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844445-160F-447F-A01C-B061E39CD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825"/>
          <a:stretch/>
        </p:blipFill>
        <p:spPr>
          <a:xfrm>
            <a:off x="3602654" y="861105"/>
            <a:ext cx="4983516" cy="17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2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Adaboost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4AB1ED5-1F28-451F-BE6D-847B1DAC7F03}"/>
              </a:ext>
            </a:extLst>
          </p:cNvPr>
          <p:cNvSpPr/>
          <p:nvPr/>
        </p:nvSpPr>
        <p:spPr>
          <a:xfrm>
            <a:off x="4179947" y="2802337"/>
            <a:ext cx="3796029" cy="2473325"/>
          </a:xfrm>
          <a:custGeom>
            <a:avLst/>
            <a:gdLst/>
            <a:ahLst/>
            <a:cxnLst/>
            <a:rect l="l" t="t" r="r" b="b"/>
            <a:pathLst>
              <a:path w="3796029" h="2473325">
                <a:moveTo>
                  <a:pt x="1014412" y="1096962"/>
                </a:moveTo>
                <a:lnTo>
                  <a:pt x="0" y="1096962"/>
                </a:lnTo>
                <a:lnTo>
                  <a:pt x="0" y="1425575"/>
                </a:lnTo>
                <a:lnTo>
                  <a:pt x="1014412" y="1425575"/>
                </a:lnTo>
                <a:lnTo>
                  <a:pt x="1014412" y="1096962"/>
                </a:lnTo>
                <a:close/>
              </a:path>
              <a:path w="3796029" h="2473325">
                <a:moveTo>
                  <a:pt x="2028812" y="2144712"/>
                </a:moveTo>
                <a:lnTo>
                  <a:pt x="1014412" y="2144712"/>
                </a:lnTo>
                <a:lnTo>
                  <a:pt x="1014412" y="2473325"/>
                </a:lnTo>
                <a:lnTo>
                  <a:pt x="2028812" y="2473325"/>
                </a:lnTo>
                <a:lnTo>
                  <a:pt x="2028812" y="2144712"/>
                </a:lnTo>
                <a:close/>
              </a:path>
              <a:path w="3796029" h="2473325">
                <a:moveTo>
                  <a:pt x="3404006" y="2144712"/>
                </a:moveTo>
                <a:lnTo>
                  <a:pt x="2389594" y="2144712"/>
                </a:lnTo>
                <a:lnTo>
                  <a:pt x="2389594" y="2473325"/>
                </a:lnTo>
                <a:lnTo>
                  <a:pt x="3404006" y="2473325"/>
                </a:lnTo>
                <a:lnTo>
                  <a:pt x="3404006" y="2144712"/>
                </a:lnTo>
                <a:close/>
              </a:path>
              <a:path w="3796029" h="2473325">
                <a:moveTo>
                  <a:pt x="3795725" y="0"/>
                </a:moveTo>
                <a:lnTo>
                  <a:pt x="2781312" y="0"/>
                </a:lnTo>
                <a:lnTo>
                  <a:pt x="2781312" y="328612"/>
                </a:lnTo>
                <a:lnTo>
                  <a:pt x="3795725" y="328612"/>
                </a:lnTo>
                <a:lnTo>
                  <a:pt x="3795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844445-160F-447F-A01C-B061E39CD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175"/>
          <a:stretch/>
        </p:blipFill>
        <p:spPr>
          <a:xfrm>
            <a:off x="3602654" y="861105"/>
            <a:ext cx="4983516" cy="343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0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Adaboost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4AB1ED5-1F28-451F-BE6D-847B1DAC7F03}"/>
              </a:ext>
            </a:extLst>
          </p:cNvPr>
          <p:cNvSpPr/>
          <p:nvPr/>
        </p:nvSpPr>
        <p:spPr>
          <a:xfrm>
            <a:off x="4179947" y="2802337"/>
            <a:ext cx="3796029" cy="2473325"/>
          </a:xfrm>
          <a:custGeom>
            <a:avLst/>
            <a:gdLst/>
            <a:ahLst/>
            <a:cxnLst/>
            <a:rect l="l" t="t" r="r" b="b"/>
            <a:pathLst>
              <a:path w="3796029" h="2473325">
                <a:moveTo>
                  <a:pt x="1014412" y="1096962"/>
                </a:moveTo>
                <a:lnTo>
                  <a:pt x="0" y="1096962"/>
                </a:lnTo>
                <a:lnTo>
                  <a:pt x="0" y="1425575"/>
                </a:lnTo>
                <a:lnTo>
                  <a:pt x="1014412" y="1425575"/>
                </a:lnTo>
                <a:lnTo>
                  <a:pt x="1014412" y="1096962"/>
                </a:lnTo>
                <a:close/>
              </a:path>
              <a:path w="3796029" h="2473325">
                <a:moveTo>
                  <a:pt x="2028812" y="2144712"/>
                </a:moveTo>
                <a:lnTo>
                  <a:pt x="1014412" y="2144712"/>
                </a:lnTo>
                <a:lnTo>
                  <a:pt x="1014412" y="2473325"/>
                </a:lnTo>
                <a:lnTo>
                  <a:pt x="2028812" y="2473325"/>
                </a:lnTo>
                <a:lnTo>
                  <a:pt x="2028812" y="2144712"/>
                </a:lnTo>
                <a:close/>
              </a:path>
              <a:path w="3796029" h="2473325">
                <a:moveTo>
                  <a:pt x="3404006" y="2144712"/>
                </a:moveTo>
                <a:lnTo>
                  <a:pt x="2389594" y="2144712"/>
                </a:lnTo>
                <a:lnTo>
                  <a:pt x="2389594" y="2473325"/>
                </a:lnTo>
                <a:lnTo>
                  <a:pt x="3404006" y="2473325"/>
                </a:lnTo>
                <a:lnTo>
                  <a:pt x="3404006" y="2144712"/>
                </a:lnTo>
                <a:close/>
              </a:path>
              <a:path w="3796029" h="2473325">
                <a:moveTo>
                  <a:pt x="3795725" y="0"/>
                </a:moveTo>
                <a:lnTo>
                  <a:pt x="2781312" y="0"/>
                </a:lnTo>
                <a:lnTo>
                  <a:pt x="2781312" y="328612"/>
                </a:lnTo>
                <a:lnTo>
                  <a:pt x="3795725" y="328612"/>
                </a:lnTo>
                <a:lnTo>
                  <a:pt x="3795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844445-160F-447F-A01C-B061E39C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654" y="861105"/>
            <a:ext cx="4983516" cy="513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3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Adaboost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4AB1ED5-1F28-451F-BE6D-847B1DAC7F03}"/>
              </a:ext>
            </a:extLst>
          </p:cNvPr>
          <p:cNvSpPr/>
          <p:nvPr/>
        </p:nvSpPr>
        <p:spPr>
          <a:xfrm>
            <a:off x="4179947" y="2802337"/>
            <a:ext cx="3796029" cy="2473325"/>
          </a:xfrm>
          <a:custGeom>
            <a:avLst/>
            <a:gdLst/>
            <a:ahLst/>
            <a:cxnLst/>
            <a:rect l="l" t="t" r="r" b="b"/>
            <a:pathLst>
              <a:path w="3796029" h="2473325">
                <a:moveTo>
                  <a:pt x="1014412" y="1096962"/>
                </a:moveTo>
                <a:lnTo>
                  <a:pt x="0" y="1096962"/>
                </a:lnTo>
                <a:lnTo>
                  <a:pt x="0" y="1425575"/>
                </a:lnTo>
                <a:lnTo>
                  <a:pt x="1014412" y="1425575"/>
                </a:lnTo>
                <a:lnTo>
                  <a:pt x="1014412" y="1096962"/>
                </a:lnTo>
                <a:close/>
              </a:path>
              <a:path w="3796029" h="2473325">
                <a:moveTo>
                  <a:pt x="2028812" y="2144712"/>
                </a:moveTo>
                <a:lnTo>
                  <a:pt x="1014412" y="2144712"/>
                </a:lnTo>
                <a:lnTo>
                  <a:pt x="1014412" y="2473325"/>
                </a:lnTo>
                <a:lnTo>
                  <a:pt x="2028812" y="2473325"/>
                </a:lnTo>
                <a:lnTo>
                  <a:pt x="2028812" y="2144712"/>
                </a:lnTo>
                <a:close/>
              </a:path>
              <a:path w="3796029" h="2473325">
                <a:moveTo>
                  <a:pt x="3404006" y="2144712"/>
                </a:moveTo>
                <a:lnTo>
                  <a:pt x="2389594" y="2144712"/>
                </a:lnTo>
                <a:lnTo>
                  <a:pt x="2389594" y="2473325"/>
                </a:lnTo>
                <a:lnTo>
                  <a:pt x="3404006" y="2473325"/>
                </a:lnTo>
                <a:lnTo>
                  <a:pt x="3404006" y="2144712"/>
                </a:lnTo>
                <a:close/>
              </a:path>
              <a:path w="3796029" h="2473325">
                <a:moveTo>
                  <a:pt x="3795725" y="0"/>
                </a:moveTo>
                <a:lnTo>
                  <a:pt x="2781312" y="0"/>
                </a:lnTo>
                <a:lnTo>
                  <a:pt x="2781312" y="328612"/>
                </a:lnTo>
                <a:lnTo>
                  <a:pt x="3795725" y="328612"/>
                </a:lnTo>
                <a:lnTo>
                  <a:pt x="3795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844445-160F-447F-A01C-B061E39C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31" y="836712"/>
            <a:ext cx="4983516" cy="51357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8968EB-9F0E-48CA-9CE2-6E8C88007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380" y="836712"/>
            <a:ext cx="5633075" cy="344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0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Градиентный </a:t>
            </a:r>
            <a:r>
              <a:rPr lang="ru-RU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бустинг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4AB1ED5-1F28-451F-BE6D-847B1DAC7F03}"/>
              </a:ext>
            </a:extLst>
          </p:cNvPr>
          <p:cNvSpPr/>
          <p:nvPr/>
        </p:nvSpPr>
        <p:spPr>
          <a:xfrm>
            <a:off x="4179947" y="2802337"/>
            <a:ext cx="3796029" cy="2473325"/>
          </a:xfrm>
          <a:custGeom>
            <a:avLst/>
            <a:gdLst/>
            <a:ahLst/>
            <a:cxnLst/>
            <a:rect l="l" t="t" r="r" b="b"/>
            <a:pathLst>
              <a:path w="3796029" h="2473325">
                <a:moveTo>
                  <a:pt x="1014412" y="1096962"/>
                </a:moveTo>
                <a:lnTo>
                  <a:pt x="0" y="1096962"/>
                </a:lnTo>
                <a:lnTo>
                  <a:pt x="0" y="1425575"/>
                </a:lnTo>
                <a:lnTo>
                  <a:pt x="1014412" y="1425575"/>
                </a:lnTo>
                <a:lnTo>
                  <a:pt x="1014412" y="1096962"/>
                </a:lnTo>
                <a:close/>
              </a:path>
              <a:path w="3796029" h="2473325">
                <a:moveTo>
                  <a:pt x="2028812" y="2144712"/>
                </a:moveTo>
                <a:lnTo>
                  <a:pt x="1014412" y="2144712"/>
                </a:lnTo>
                <a:lnTo>
                  <a:pt x="1014412" y="2473325"/>
                </a:lnTo>
                <a:lnTo>
                  <a:pt x="2028812" y="2473325"/>
                </a:lnTo>
                <a:lnTo>
                  <a:pt x="2028812" y="2144712"/>
                </a:lnTo>
                <a:close/>
              </a:path>
              <a:path w="3796029" h="2473325">
                <a:moveTo>
                  <a:pt x="3404006" y="2144712"/>
                </a:moveTo>
                <a:lnTo>
                  <a:pt x="2389594" y="2144712"/>
                </a:lnTo>
                <a:lnTo>
                  <a:pt x="2389594" y="2473325"/>
                </a:lnTo>
                <a:lnTo>
                  <a:pt x="3404006" y="2473325"/>
                </a:lnTo>
                <a:lnTo>
                  <a:pt x="3404006" y="2144712"/>
                </a:lnTo>
                <a:close/>
              </a:path>
              <a:path w="3796029" h="2473325">
                <a:moveTo>
                  <a:pt x="3795725" y="0"/>
                </a:moveTo>
                <a:lnTo>
                  <a:pt x="2781312" y="0"/>
                </a:lnTo>
                <a:lnTo>
                  <a:pt x="2781312" y="328612"/>
                </a:lnTo>
                <a:lnTo>
                  <a:pt x="3795725" y="328612"/>
                </a:lnTo>
                <a:lnTo>
                  <a:pt x="3795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AE8CAC-C709-4846-8648-074B671E5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893" y="1582338"/>
            <a:ext cx="8983037" cy="335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329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Градиентный </a:t>
            </a:r>
            <a:r>
              <a:rPr lang="ru-RU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бустинг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4AB1ED5-1F28-451F-BE6D-847B1DAC7F03}"/>
              </a:ext>
            </a:extLst>
          </p:cNvPr>
          <p:cNvSpPr/>
          <p:nvPr/>
        </p:nvSpPr>
        <p:spPr>
          <a:xfrm>
            <a:off x="4179947" y="2802337"/>
            <a:ext cx="3796029" cy="2473325"/>
          </a:xfrm>
          <a:custGeom>
            <a:avLst/>
            <a:gdLst/>
            <a:ahLst/>
            <a:cxnLst/>
            <a:rect l="l" t="t" r="r" b="b"/>
            <a:pathLst>
              <a:path w="3796029" h="2473325">
                <a:moveTo>
                  <a:pt x="1014412" y="1096962"/>
                </a:moveTo>
                <a:lnTo>
                  <a:pt x="0" y="1096962"/>
                </a:lnTo>
                <a:lnTo>
                  <a:pt x="0" y="1425575"/>
                </a:lnTo>
                <a:lnTo>
                  <a:pt x="1014412" y="1425575"/>
                </a:lnTo>
                <a:lnTo>
                  <a:pt x="1014412" y="1096962"/>
                </a:lnTo>
                <a:close/>
              </a:path>
              <a:path w="3796029" h="2473325">
                <a:moveTo>
                  <a:pt x="2028812" y="2144712"/>
                </a:moveTo>
                <a:lnTo>
                  <a:pt x="1014412" y="2144712"/>
                </a:lnTo>
                <a:lnTo>
                  <a:pt x="1014412" y="2473325"/>
                </a:lnTo>
                <a:lnTo>
                  <a:pt x="2028812" y="2473325"/>
                </a:lnTo>
                <a:lnTo>
                  <a:pt x="2028812" y="2144712"/>
                </a:lnTo>
                <a:close/>
              </a:path>
              <a:path w="3796029" h="2473325">
                <a:moveTo>
                  <a:pt x="3404006" y="2144712"/>
                </a:moveTo>
                <a:lnTo>
                  <a:pt x="2389594" y="2144712"/>
                </a:lnTo>
                <a:lnTo>
                  <a:pt x="2389594" y="2473325"/>
                </a:lnTo>
                <a:lnTo>
                  <a:pt x="3404006" y="2473325"/>
                </a:lnTo>
                <a:lnTo>
                  <a:pt x="3404006" y="2144712"/>
                </a:lnTo>
                <a:close/>
              </a:path>
              <a:path w="3796029" h="2473325">
                <a:moveTo>
                  <a:pt x="3795725" y="0"/>
                </a:moveTo>
                <a:lnTo>
                  <a:pt x="2781312" y="0"/>
                </a:lnTo>
                <a:lnTo>
                  <a:pt x="2781312" y="328612"/>
                </a:lnTo>
                <a:lnTo>
                  <a:pt x="3795725" y="328612"/>
                </a:lnTo>
                <a:lnTo>
                  <a:pt x="3795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3D7EEB-A1FA-48F0-9336-2690C72BE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015" y="979777"/>
            <a:ext cx="8398793" cy="48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53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Градиентный </a:t>
            </a:r>
            <a:r>
              <a:rPr lang="ru-RU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бустинг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4AB1ED5-1F28-451F-BE6D-847B1DAC7F03}"/>
              </a:ext>
            </a:extLst>
          </p:cNvPr>
          <p:cNvSpPr/>
          <p:nvPr/>
        </p:nvSpPr>
        <p:spPr>
          <a:xfrm>
            <a:off x="4179947" y="2802337"/>
            <a:ext cx="3796029" cy="2473325"/>
          </a:xfrm>
          <a:custGeom>
            <a:avLst/>
            <a:gdLst/>
            <a:ahLst/>
            <a:cxnLst/>
            <a:rect l="l" t="t" r="r" b="b"/>
            <a:pathLst>
              <a:path w="3796029" h="2473325">
                <a:moveTo>
                  <a:pt x="1014412" y="1096962"/>
                </a:moveTo>
                <a:lnTo>
                  <a:pt x="0" y="1096962"/>
                </a:lnTo>
                <a:lnTo>
                  <a:pt x="0" y="1425575"/>
                </a:lnTo>
                <a:lnTo>
                  <a:pt x="1014412" y="1425575"/>
                </a:lnTo>
                <a:lnTo>
                  <a:pt x="1014412" y="1096962"/>
                </a:lnTo>
                <a:close/>
              </a:path>
              <a:path w="3796029" h="2473325">
                <a:moveTo>
                  <a:pt x="2028812" y="2144712"/>
                </a:moveTo>
                <a:lnTo>
                  <a:pt x="1014412" y="2144712"/>
                </a:lnTo>
                <a:lnTo>
                  <a:pt x="1014412" y="2473325"/>
                </a:lnTo>
                <a:lnTo>
                  <a:pt x="2028812" y="2473325"/>
                </a:lnTo>
                <a:lnTo>
                  <a:pt x="2028812" y="2144712"/>
                </a:lnTo>
                <a:close/>
              </a:path>
              <a:path w="3796029" h="2473325">
                <a:moveTo>
                  <a:pt x="3404006" y="2144712"/>
                </a:moveTo>
                <a:lnTo>
                  <a:pt x="2389594" y="2144712"/>
                </a:lnTo>
                <a:lnTo>
                  <a:pt x="2389594" y="2473325"/>
                </a:lnTo>
                <a:lnTo>
                  <a:pt x="3404006" y="2473325"/>
                </a:lnTo>
                <a:lnTo>
                  <a:pt x="3404006" y="2144712"/>
                </a:lnTo>
                <a:close/>
              </a:path>
              <a:path w="3796029" h="2473325">
                <a:moveTo>
                  <a:pt x="3795725" y="0"/>
                </a:moveTo>
                <a:lnTo>
                  <a:pt x="2781312" y="0"/>
                </a:lnTo>
                <a:lnTo>
                  <a:pt x="2781312" y="328612"/>
                </a:lnTo>
                <a:lnTo>
                  <a:pt x="3795725" y="328612"/>
                </a:lnTo>
                <a:lnTo>
                  <a:pt x="3795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43D486-812F-4F2A-BB56-58B253A5EB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65" b="8367"/>
          <a:stretch/>
        </p:blipFill>
        <p:spPr>
          <a:xfrm>
            <a:off x="2710036" y="980728"/>
            <a:ext cx="6203304" cy="233062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7C3B80-7B2C-4E50-BDA0-3430DD7F1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090" y="3475529"/>
            <a:ext cx="5443196" cy="2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Тема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2448</TotalTime>
  <Words>388</Words>
  <Application>Microsoft Office PowerPoint</Application>
  <PresentationFormat>Произвольный</PresentationFormat>
  <Paragraphs>50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Constantia</vt:lpstr>
      <vt:lpstr>Segoe UI</vt:lpstr>
      <vt:lpstr>Times New Roman</vt:lpstr>
      <vt:lpstr>Ретро</vt:lpstr>
      <vt:lpstr>Композиции алгоритмов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интеллектуальной обработки данных и машинного обучения с использованием глубоких нейронных сетей</dc:title>
  <dc:creator>Борис Вишняков</dc:creator>
  <cp:lastModifiedBy>Ivan Sgibnev</cp:lastModifiedBy>
  <cp:revision>65</cp:revision>
  <dcterms:created xsi:type="dcterms:W3CDTF">2021-09-06T17:40:32Z</dcterms:created>
  <dcterms:modified xsi:type="dcterms:W3CDTF">2021-10-20T18:44:19Z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