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notesMasterIdLst>
    <p:notesMasterId r:id="rId19"/>
  </p:notesMasterIdLst>
  <p:handoutMasterIdLst>
    <p:handoutMasterId r:id="rId20"/>
  </p:handoutMasterIdLst>
  <p:sldIdLst>
    <p:sldId id="267" r:id="rId5"/>
    <p:sldId id="279" r:id="rId6"/>
    <p:sldId id="281" r:id="rId7"/>
    <p:sldId id="280" r:id="rId8"/>
    <p:sldId id="282" r:id="rId9"/>
    <p:sldId id="283" r:id="rId10"/>
    <p:sldId id="285" r:id="rId11"/>
    <p:sldId id="284" r:id="rId12"/>
    <p:sldId id="286" r:id="rId13"/>
    <p:sldId id="287" r:id="rId14"/>
    <p:sldId id="288" r:id="rId15"/>
    <p:sldId id="289" r:id="rId16"/>
    <p:sldId id="290" r:id="rId17"/>
    <p:sldId id="291" r:id="rId1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FF00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374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1200" b="1" dirty="0">
                <a:ea typeface="Times New Roman" panose="02020603050405020304" pitchFamily="18" charset="0"/>
              </a:rPr>
              <a:t>Математика для машинного обучения</a:t>
            </a:r>
            <a:br>
              <a:rPr lang="ru-RU" sz="1200" b="1" dirty="0">
                <a:ea typeface="Times New Roman" panose="02020603050405020304" pitchFamily="18" charset="0"/>
              </a:rPr>
            </a:br>
            <a:r>
              <a:rPr lang="ru-RU" sz="1200" i="1" dirty="0">
                <a:ea typeface="Times New Roman" panose="02020603050405020304" pitchFamily="18" charset="0"/>
              </a:rPr>
              <a:t>Основы линейной алгебры. Основы теории вероятностей и статистики. Основы оптимизации.</a:t>
            </a:r>
            <a:endParaRPr lang="ru-RU" sz="12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200" b="1" dirty="0">
                <a:ea typeface="Times New Roman" panose="02020603050405020304" pitchFamily="18" charset="0"/>
              </a:rPr>
              <a:t>Python для машинного обучения</a:t>
            </a:r>
            <a:br>
              <a:rPr lang="ru-RU" sz="1200" dirty="0">
                <a:ea typeface="Times New Roman" panose="02020603050405020304" pitchFamily="18" charset="0"/>
              </a:rPr>
            </a:br>
            <a:r>
              <a:rPr lang="ru-RU" sz="1200" i="1" dirty="0">
                <a:ea typeface="Times New Roman" panose="02020603050405020304" pitchFamily="18" charset="0"/>
              </a:rPr>
              <a:t>Основы </a:t>
            </a:r>
            <a:r>
              <a:rPr lang="ru-RU" sz="1200" i="1" dirty="0" err="1">
                <a:ea typeface="Times New Roman" panose="02020603050405020304" pitchFamily="18" charset="0"/>
              </a:rPr>
              <a:t>numpy</a:t>
            </a:r>
            <a:r>
              <a:rPr lang="ru-RU" sz="1200" i="1" dirty="0">
                <a:ea typeface="Times New Roman" panose="02020603050405020304" pitchFamily="18" charset="0"/>
              </a:rPr>
              <a:t>, </a:t>
            </a:r>
            <a:r>
              <a:rPr lang="en-US" sz="1200" i="1" dirty="0">
                <a:ea typeface="Times New Roman" panose="02020603050405020304" pitchFamily="18" charset="0"/>
              </a:rPr>
              <a:t>pandas</a:t>
            </a:r>
            <a:r>
              <a:rPr lang="ru-RU" sz="1200" i="1" dirty="0">
                <a:ea typeface="Times New Roman" panose="02020603050405020304" pitchFamily="18" charset="0"/>
              </a:rPr>
              <a:t>, </a:t>
            </a:r>
            <a:r>
              <a:rPr lang="en-US" sz="1200" i="1" dirty="0" err="1">
                <a:ea typeface="Times New Roman" panose="02020603050405020304" pitchFamily="18" charset="0"/>
              </a:rPr>
              <a:t>scipy</a:t>
            </a:r>
            <a:r>
              <a:rPr lang="ru-RU" sz="1200" i="1" dirty="0">
                <a:ea typeface="Times New Roman" panose="02020603050405020304" pitchFamily="18" charset="0"/>
              </a:rPr>
              <a:t>, </a:t>
            </a:r>
            <a:r>
              <a:rPr lang="en-US" sz="1200" i="1" dirty="0">
                <a:ea typeface="Times New Roman" panose="02020603050405020304" pitchFamily="18" charset="0"/>
              </a:rPr>
              <a:t>matplotlib</a:t>
            </a:r>
            <a:r>
              <a:rPr lang="ru-RU" sz="1200" i="1" dirty="0">
                <a:ea typeface="Times New Roman" panose="02020603050405020304" pitchFamily="18" charset="0"/>
              </a:rPr>
              <a:t>, </a:t>
            </a:r>
            <a:r>
              <a:rPr lang="en-US" sz="1200" i="1" dirty="0" err="1">
                <a:ea typeface="Times New Roman" panose="02020603050405020304" pitchFamily="18" charset="0"/>
              </a:rPr>
              <a:t>scikit</a:t>
            </a:r>
            <a:r>
              <a:rPr lang="ru-RU" sz="1200" i="1" dirty="0">
                <a:ea typeface="Times New Roman" panose="02020603050405020304" pitchFamily="18" charset="0"/>
              </a:rPr>
              <a:t>-</a:t>
            </a:r>
            <a:r>
              <a:rPr lang="en-US" sz="1200" i="1" dirty="0">
                <a:ea typeface="Times New Roman" panose="02020603050405020304" pitchFamily="18" charset="0"/>
              </a:rPr>
              <a:t>learn</a:t>
            </a:r>
            <a:r>
              <a:rPr lang="ru-RU" sz="1200" i="1" dirty="0">
                <a:ea typeface="Times New Roman" panose="02020603050405020304" pitchFamily="18" charset="0"/>
              </a:rPr>
              <a:t>, </a:t>
            </a:r>
            <a:r>
              <a:rPr lang="en-US" sz="1200" i="1" dirty="0">
                <a:ea typeface="Times New Roman" panose="02020603050405020304" pitchFamily="18" charset="0"/>
              </a:rPr>
              <a:t>seaborn</a:t>
            </a:r>
            <a:r>
              <a:rPr lang="ru-RU" sz="1200" i="1" dirty="0">
                <a:ea typeface="Times New Roman" panose="02020603050405020304" pitchFamily="18" charset="0"/>
              </a:rPr>
              <a:t>;</a:t>
            </a:r>
            <a:endParaRPr lang="ru-RU" sz="12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200" b="1" dirty="0">
                <a:ea typeface="Times New Roman" panose="02020603050405020304" pitchFamily="18" charset="0"/>
              </a:rPr>
              <a:t>Основы машинного обучения</a:t>
            </a:r>
            <a:br>
              <a:rPr lang="ru-RU" sz="1200" dirty="0">
                <a:ea typeface="Times New Roman" panose="02020603050405020304" pitchFamily="18" charset="0"/>
              </a:rPr>
            </a:br>
            <a:r>
              <a:rPr lang="ru-RU" sz="1200" i="1" dirty="0">
                <a:ea typeface="Times New Roman" panose="02020603050405020304" pitchFamily="18" charset="0"/>
              </a:rPr>
              <a:t>Постановки задач в машинном обучении. Примеры задач. Виды данных. Объекты. Признаки. Обучающая, проверочная и тестовая выборки. Кросс-валидация. Переобучение. Обучение с учителем. Обучение без учителя. Параметры. </a:t>
            </a:r>
            <a:r>
              <a:rPr lang="ru-RU" sz="1200" i="1" dirty="0" err="1">
                <a:ea typeface="Times New Roman" panose="02020603050405020304" pitchFamily="18" charset="0"/>
              </a:rPr>
              <a:t>Гиперпараметры</a:t>
            </a:r>
            <a:r>
              <a:rPr lang="ru-RU" sz="1200" i="1" dirty="0">
                <a:ea typeface="Times New Roman" panose="02020603050405020304" pitchFamily="18" charset="0"/>
              </a:rPr>
              <a:t>. Функция ошибки.</a:t>
            </a:r>
            <a:endParaRPr lang="ru-RU" sz="12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200" b="1" dirty="0">
                <a:ea typeface="Times New Roman" panose="02020603050405020304" pitchFamily="18" charset="0"/>
              </a:rPr>
              <a:t>Первичный анализ данных</a:t>
            </a:r>
            <a:br>
              <a:rPr lang="ru-RU" sz="1200" dirty="0">
                <a:ea typeface="Times New Roman" panose="02020603050405020304" pitchFamily="18" charset="0"/>
              </a:rPr>
            </a:br>
            <a:r>
              <a:rPr lang="ru-RU" sz="1200" i="1" dirty="0">
                <a:ea typeface="Times New Roman" panose="02020603050405020304" pitchFamily="18" charset="0"/>
              </a:rPr>
              <a:t>Представление данных. Визуализация данных. Подготовка данных. Отбор признаков. Разработка признаков. Выбор модели. Подбор </a:t>
            </a:r>
            <a:r>
              <a:rPr lang="ru-RU" sz="1200" i="1" dirty="0" err="1">
                <a:ea typeface="Times New Roman" panose="02020603050405020304" pitchFamily="18" charset="0"/>
              </a:rPr>
              <a:t>гиперпараметров</a:t>
            </a:r>
            <a:r>
              <a:rPr lang="ru-RU" sz="1200" i="1" dirty="0">
                <a:ea typeface="Times New Roman" panose="02020603050405020304" pitchFamily="18" charset="0"/>
              </a:rPr>
              <a:t>. Метрики качества. </a:t>
            </a:r>
            <a:endParaRPr lang="ru-RU" sz="12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200" b="1" dirty="0">
                <a:ea typeface="Times New Roman" panose="02020603050405020304" pitchFamily="18" charset="0"/>
              </a:rPr>
              <a:t>Линейные модели</a:t>
            </a:r>
            <a:br>
              <a:rPr lang="ru-RU" sz="1200" dirty="0">
                <a:ea typeface="Times New Roman" panose="02020603050405020304" pitchFamily="18" charset="0"/>
              </a:rPr>
            </a:br>
            <a:r>
              <a:rPr lang="ru-RU" sz="1200" i="1" dirty="0">
                <a:ea typeface="Times New Roman" panose="02020603050405020304" pitchFamily="18" charset="0"/>
              </a:rPr>
              <a:t>Линейная регрессия. Регуляризация. Функции активации. Логистическая регрессия. Метрики качества.</a:t>
            </a:r>
            <a:endParaRPr lang="ru-RU" sz="12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200" b="1" dirty="0">
                <a:ea typeface="Times New Roman" panose="02020603050405020304" pitchFamily="18" charset="0"/>
              </a:rPr>
              <a:t>Решающие деревья</a:t>
            </a:r>
            <a:br>
              <a:rPr lang="ru-RU" sz="1200" dirty="0">
                <a:ea typeface="Times New Roman" panose="02020603050405020304" pitchFamily="18" charset="0"/>
              </a:rPr>
            </a:br>
            <a:r>
              <a:rPr lang="ru-RU" sz="1200" i="1" dirty="0">
                <a:ea typeface="Times New Roman" panose="02020603050405020304" pitchFamily="18" charset="0"/>
              </a:rPr>
              <a:t>Дерево решений. Критерии информативности. Регуляризация.</a:t>
            </a:r>
            <a:endParaRPr lang="ru-RU" sz="12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200" b="1" dirty="0">
                <a:ea typeface="Times New Roman" panose="02020603050405020304" pitchFamily="18" charset="0"/>
              </a:rPr>
              <a:t>Композиции алгоритмов</a:t>
            </a:r>
            <a:br>
              <a:rPr lang="ru-RU" sz="1200" dirty="0">
                <a:ea typeface="Times New Roman" panose="02020603050405020304" pitchFamily="18" charset="0"/>
              </a:rPr>
            </a:br>
            <a:r>
              <a:rPr lang="ru-RU" sz="1200" i="1" dirty="0" err="1">
                <a:ea typeface="Times New Roman" panose="02020603050405020304" pitchFamily="18" charset="0"/>
              </a:rPr>
              <a:t>Бэггинг</a:t>
            </a:r>
            <a:r>
              <a:rPr lang="ru-RU" sz="1200" i="1" dirty="0">
                <a:ea typeface="Times New Roman" panose="02020603050405020304" pitchFamily="18" charset="0"/>
              </a:rPr>
              <a:t>. Случайный лес. </a:t>
            </a:r>
            <a:r>
              <a:rPr lang="ru-RU" sz="1200" i="1" dirty="0" err="1">
                <a:ea typeface="Times New Roman" panose="02020603050405020304" pitchFamily="18" charset="0"/>
              </a:rPr>
              <a:t>Бустинг</a:t>
            </a:r>
            <a:r>
              <a:rPr lang="ru-RU" sz="1200" i="1" dirty="0">
                <a:ea typeface="Times New Roman" panose="02020603050405020304" pitchFamily="18" charset="0"/>
              </a:rPr>
              <a:t>. Градиентный спуск. Градиентный </a:t>
            </a:r>
            <a:r>
              <a:rPr lang="ru-RU" sz="1200" i="1" dirty="0" err="1">
                <a:ea typeface="Times New Roman" panose="02020603050405020304" pitchFamily="18" charset="0"/>
              </a:rPr>
              <a:t>бустинг</a:t>
            </a:r>
            <a:r>
              <a:rPr lang="ru-RU" sz="1200" i="1" dirty="0">
                <a:ea typeface="Times New Roman" panose="02020603050405020304" pitchFamily="18" charset="0"/>
              </a:rPr>
              <a:t>, </a:t>
            </a:r>
            <a:r>
              <a:rPr lang="ru-RU" sz="1200" i="1" dirty="0" err="1">
                <a:ea typeface="Times New Roman" panose="02020603050405020304" pitchFamily="18" charset="0"/>
              </a:rPr>
              <a:t>catboost</a:t>
            </a:r>
            <a:r>
              <a:rPr lang="ru-RU" sz="1200" i="1" dirty="0">
                <a:ea typeface="Times New Roman" panose="02020603050405020304" pitchFamily="18" charset="0"/>
              </a:rPr>
              <a:t>, </a:t>
            </a:r>
            <a:r>
              <a:rPr lang="ru-RU" sz="1200" i="1" dirty="0" err="1">
                <a:ea typeface="Times New Roman" panose="02020603050405020304" pitchFamily="18" charset="0"/>
              </a:rPr>
              <a:t>lightgbm</a:t>
            </a:r>
            <a:r>
              <a:rPr lang="ru-RU" sz="1200" i="1" dirty="0">
                <a:ea typeface="Times New Roman" panose="02020603050405020304" pitchFamily="18" charset="0"/>
              </a:rPr>
              <a:t>, </a:t>
            </a:r>
            <a:r>
              <a:rPr lang="ru-RU" sz="1200" i="1" dirty="0" err="1">
                <a:ea typeface="Times New Roman" panose="02020603050405020304" pitchFamily="18" charset="0"/>
              </a:rPr>
              <a:t>xgboost</a:t>
            </a:r>
            <a:r>
              <a:rPr lang="ru-RU" sz="1200" i="1" dirty="0">
                <a:ea typeface="Times New Roman" panose="02020603050405020304" pitchFamily="18" charset="0"/>
              </a:rPr>
              <a:t>. </a:t>
            </a:r>
            <a:r>
              <a:rPr lang="ru-RU" sz="1200" i="1" dirty="0" err="1">
                <a:ea typeface="Times New Roman" panose="02020603050405020304" pitchFamily="18" charset="0"/>
              </a:rPr>
              <a:t>Стэкинг</a:t>
            </a:r>
            <a:r>
              <a:rPr lang="ru-RU" sz="1200" i="1" dirty="0">
                <a:ea typeface="Times New Roman" panose="02020603050405020304" pitchFamily="18" charset="0"/>
              </a:rPr>
              <a:t>.</a:t>
            </a:r>
            <a:endParaRPr lang="ru-RU" sz="12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200" b="1" dirty="0">
                <a:ea typeface="Times New Roman" panose="02020603050405020304" pitchFamily="18" charset="0"/>
              </a:rPr>
              <a:t>Основы глубокого обучения</a:t>
            </a:r>
            <a:br>
              <a:rPr lang="ru-RU" sz="1200" dirty="0">
                <a:ea typeface="Times New Roman" panose="02020603050405020304" pitchFamily="18" charset="0"/>
              </a:rPr>
            </a:br>
            <a:r>
              <a:rPr lang="ru-RU" sz="1200" i="1" dirty="0">
                <a:ea typeface="Times New Roman" panose="02020603050405020304" pitchFamily="18" charset="0"/>
              </a:rPr>
              <a:t>Тензоры. Вычислительный граф. Нейронная сеть. Метод обратного распространения ошибки. Стохастический градиентный спуск и его аналоги. Типы нейронных сетей. Базовые слои и операции. Основные семейства архитектур. Методы обучения. </a:t>
            </a:r>
            <a:endParaRPr lang="ru-RU" sz="12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200" b="1" dirty="0">
                <a:ea typeface="Times New Roman" panose="02020603050405020304" pitchFamily="18" charset="0"/>
              </a:rPr>
              <a:t>Платформы и фреймворки глубокого обучения</a:t>
            </a:r>
            <a:br>
              <a:rPr lang="ru-RU" sz="1200" dirty="0">
                <a:ea typeface="Times New Roman" panose="02020603050405020304" pitchFamily="18" charset="0"/>
              </a:rPr>
            </a:br>
            <a:r>
              <a:rPr lang="ru-RU" sz="1200" i="1" dirty="0">
                <a:ea typeface="Times New Roman" panose="02020603050405020304" pitchFamily="18" charset="0"/>
              </a:rPr>
              <a:t>Фреймворки для обучения нейронных сетей. Платформы для обучения нейронных сетей.</a:t>
            </a:r>
            <a:r>
              <a:rPr lang="ru-RU" sz="1200" dirty="0">
                <a:ea typeface="Times New Roman" panose="02020603050405020304" pitchFamily="18" charset="0"/>
              </a:rPr>
              <a:t> </a:t>
            </a:r>
            <a:r>
              <a:rPr lang="ru-RU" sz="1200" i="1" dirty="0">
                <a:ea typeface="Times New Roman" panose="02020603050405020304" pitchFamily="18" charset="0"/>
              </a:rPr>
              <a:t>Инференс-фреймворки для аппаратных платформ.</a:t>
            </a:r>
            <a:endParaRPr lang="ru-RU" sz="12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200" b="1" dirty="0">
                <a:ea typeface="Times New Roman" panose="02020603050405020304" pitchFamily="18" charset="0"/>
              </a:rPr>
              <a:t>Отечественная Платформа глубокого обучения и фреймворк </a:t>
            </a:r>
            <a:r>
              <a:rPr lang="ru-RU" sz="1200" b="1" dirty="0" err="1">
                <a:ea typeface="Times New Roman" panose="02020603050405020304" pitchFamily="18" charset="0"/>
              </a:rPr>
              <a:t>Plat</a:t>
            </a:r>
            <a:r>
              <a:rPr lang="en-US" sz="1200" b="1" dirty="0">
                <a:ea typeface="Times New Roman" panose="02020603050405020304" pitchFamily="18" charset="0"/>
              </a:rPr>
              <a:t>Lib</a:t>
            </a:r>
            <a:br>
              <a:rPr lang="ru-RU" sz="1200" dirty="0">
                <a:ea typeface="Times New Roman" panose="02020603050405020304" pitchFamily="18" charset="0"/>
              </a:rPr>
            </a:br>
            <a:r>
              <a:rPr lang="ru-RU" sz="1200" i="1" dirty="0">
                <a:ea typeface="Times New Roman" panose="02020603050405020304" pitchFamily="18" charset="0"/>
              </a:rPr>
              <a:t>Уровни Платформы. Типовые решения. Визуальное программирование. Фреймворк </a:t>
            </a:r>
            <a:r>
              <a:rPr lang="en-US" sz="1200" i="1" dirty="0">
                <a:ea typeface="Times New Roman" panose="02020603050405020304" pitchFamily="18" charset="0"/>
              </a:rPr>
              <a:t>Plat</a:t>
            </a:r>
            <a:r>
              <a:rPr lang="ru-RU" sz="1200" i="1" dirty="0">
                <a:ea typeface="Times New Roman" panose="02020603050405020304" pitchFamily="18" charset="0"/>
              </a:rPr>
              <a:t>.</a:t>
            </a:r>
            <a:endParaRPr lang="ru-RU" sz="12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200" b="1" dirty="0">
                <a:ea typeface="Times New Roman" panose="02020603050405020304" pitchFamily="18" charset="0"/>
              </a:rPr>
              <a:t>Нейросетевой фреймворк PyTorch</a:t>
            </a:r>
            <a:br>
              <a:rPr lang="ru-RU" sz="1200" dirty="0">
                <a:ea typeface="Times New Roman" panose="02020603050405020304" pitchFamily="18" charset="0"/>
              </a:rPr>
            </a:br>
            <a:r>
              <a:rPr lang="ru-RU" sz="1200" i="1" dirty="0">
                <a:ea typeface="Times New Roman" panose="02020603050405020304" pitchFamily="18" charset="0"/>
              </a:rPr>
              <a:t>Введение в </a:t>
            </a:r>
            <a:r>
              <a:rPr lang="en-US" sz="1200" i="1" dirty="0">
                <a:ea typeface="Times New Roman" panose="02020603050405020304" pitchFamily="18" charset="0"/>
              </a:rPr>
              <a:t>PyTorch</a:t>
            </a:r>
            <a:r>
              <a:rPr lang="ru-RU" sz="1200" i="1" dirty="0">
                <a:ea typeface="Times New Roman" panose="02020603050405020304" pitchFamily="18" charset="0"/>
              </a:rPr>
              <a:t>. Загрузка данных. Работы с тензорами. Модули </a:t>
            </a:r>
            <a:r>
              <a:rPr lang="en-US" sz="1200" i="1" dirty="0">
                <a:ea typeface="Times New Roman" panose="02020603050405020304" pitchFamily="18" charset="0"/>
              </a:rPr>
              <a:t>PyTorch</a:t>
            </a:r>
            <a:r>
              <a:rPr lang="ru-RU" sz="1200" i="1" dirty="0">
                <a:ea typeface="Times New Roman" panose="02020603050405020304" pitchFamily="18" charset="0"/>
              </a:rPr>
              <a:t>. Формат хранения нейронных сетей.</a:t>
            </a:r>
            <a:endParaRPr lang="ru-RU" sz="12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200" b="1" dirty="0">
                <a:ea typeface="Times New Roman" panose="02020603050405020304" pitchFamily="18" charset="0"/>
              </a:rPr>
              <a:t>Обработка изображений</a:t>
            </a:r>
            <a:br>
              <a:rPr lang="ru-RU" sz="1200" dirty="0">
                <a:ea typeface="Times New Roman" panose="02020603050405020304" pitchFamily="18" charset="0"/>
              </a:rPr>
            </a:br>
            <a:r>
              <a:rPr lang="ru-RU" sz="1200" i="1" dirty="0">
                <a:ea typeface="Times New Roman" panose="02020603050405020304" pitchFamily="18" charset="0"/>
              </a:rPr>
              <a:t>Представление изображения. Классические методы обработки изображений. Свёртка. Генерация признаков. Классификация. Семантическая сегментация. Детектирование объектов. Аугментации. Локальные ключевые точки. Сопоставление ключевых точек. Карты глубины.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900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1200"/>
              </a:spcBef>
              <a:buFont typeface="+mj-lt"/>
              <a:buNone/>
            </a:pPr>
            <a:endParaRPr lang="ru-RU" sz="1200" i="1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03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 startAt="13"/>
            </a:pP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Классификация изображений</a:t>
            </a:r>
            <a:b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Задача классификации изображений. Сверточные нейронные сети. Перенос знаний.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13"/>
            </a:pP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Семантическая сегментация</a:t>
            </a:r>
            <a:b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Задача семантической сегментации. Нейросетевые модели сегментации. Метрики качества. Функции ошибки.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13"/>
            </a:pP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Детектирование объектов</a:t>
            </a:r>
            <a:b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 детектирования объектов. Нейросетевые модели детектирования. Одностадийные детекторы. </a:t>
            </a:r>
            <a:r>
              <a:rPr lang="ru-RU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Двухстадийные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детекторы.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Anchor-free 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детекторы. Метрики качества. Функции ошибки.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13"/>
            </a:pP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Особенности применения нейросетевых алгоритмов в реальных задачах</a:t>
            </a:r>
            <a:b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Конвертация моделей в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ONNX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Инференс-фреймворки: </a:t>
            </a:r>
            <a:r>
              <a:rPr lang="en-US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OpenVINO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TensorRT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TensorFlow Lite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MNN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13"/>
            </a:pP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Компьютерное зрение в биометрии и робототехнике</a:t>
            </a:r>
            <a:b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Детектирование лиц. Распознавание лиц. Определение атрибутов лица.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SLAM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Визуальная одометрия.  Трехмерная реконструкция. Семантическая сегментация сцены. Детектирование объектов в 3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13"/>
            </a:pP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Обработка естественного языка</a:t>
            </a:r>
            <a:b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Мешок слов.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N-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граммы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TF-IDF. Word2Vec. Embedding. Seq2Seq. 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Машинный перевод.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Attention. Transformer. GPT. BERT. 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13"/>
            </a:pP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Обработка звука</a:t>
            </a:r>
            <a:b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Обработка аудиосигналов. Распознавание речи.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13"/>
            </a:pP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Обучение с подкреплением</a:t>
            </a:r>
            <a:b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 кросс-энтропии. DQN. Метод </a:t>
            </a:r>
            <a:r>
              <a:rPr lang="ru-RU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актора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-критика.</a:t>
            </a:r>
          </a:p>
          <a:p>
            <a:pPr marL="342900" lvl="0" indent="-342900">
              <a:buFont typeface="+mj-lt"/>
              <a:buAutoNum type="arabicPeriod" startAt="13"/>
            </a:pP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Специальные архитектуры и альтернативные приложения нейронных сетей</a:t>
            </a:r>
            <a:b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Автокодировщики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Генеративно-состязательные сети. Перенос стиля. </a:t>
            </a:r>
            <a:b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Трансформеры в компьютерном зрении.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DALL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CLIP. </a:t>
            </a:r>
            <a:r>
              <a:rPr lang="en-US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AlphaFold</a:t>
            </a: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NAS. AutoML. 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13"/>
            </a:pP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Продвинутые методы обучения нейронных сетей</a:t>
            </a: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Label Smoothing, Knowledge Distillation, Hyperparameter optimization, Noisy Student, LBFGS.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13"/>
            </a:pPr>
            <a:r>
              <a:rPr lang="ru-RU" sz="1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Спортивный анализ данных</a:t>
            </a:r>
            <a:b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Исследование данных на предмет скрытых закономерностей. Продвинутые методы подготовки данных, отбора признаков, генерации признаков и валидации. </a:t>
            </a:r>
            <a:r>
              <a:rPr lang="ru-RU" sz="12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Ансамблирование</a:t>
            </a:r>
            <a:r>
              <a: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моделей. 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074690-7256-4BB9-AC0F-97AEAE8CDEC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51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02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42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8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04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2" y="1845734"/>
            <a:ext cx="4936474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53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45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27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90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r>
              <a:rPr lang="en-US"/>
              <a:t>01.08.2016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9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01.08.2016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48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1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01.08.2016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DF28FB93-0A08-4E7D-8E63-9EFA29F1E09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ru-RU" sz="5400" dirty="0">
                <a:latin typeface="Segoe UI" panose="020B0502040204020203" pitchFamily="34" charset="0"/>
                <a:cs typeface="Segoe UI" panose="020B0502040204020203" pitchFamily="34" charset="0"/>
              </a:rPr>
              <a:t>Методы интеллектуальной обработки данных и машинного обучения с использованием глубоких нейронных сетей</a:t>
            </a:r>
            <a:endParaRPr lang="ru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6521" y="4437112"/>
            <a:ext cx="10055781" cy="1143000"/>
          </a:xfrm>
        </p:spPr>
        <p:txBody>
          <a:bodyPr rtlCol="0"/>
          <a:lstStyle/>
          <a:p>
            <a:pPr rtl="0"/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Лектор: к.ф.-м.н., Вишняков Б. В.</a:t>
            </a:r>
          </a:p>
          <a:p>
            <a:pPr rtl="0"/>
            <a:endParaRPr lang="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Программа курса (лабораторные)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4A5A7FF-159E-457B-B257-96BE69EE5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976496"/>
              </p:ext>
            </p:extLst>
          </p:nvPr>
        </p:nvGraphicFramePr>
        <p:xfrm>
          <a:off x="3308" y="662027"/>
          <a:ext cx="12169067" cy="57718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9676">
                  <a:extLst>
                    <a:ext uri="{9D8B030D-6E8A-4147-A177-3AD203B41FA5}">
                      <a16:colId xmlns:a16="http://schemas.microsoft.com/office/drawing/2014/main" val="3552616801"/>
                    </a:ext>
                  </a:extLst>
                </a:gridCol>
                <a:gridCol w="8049740">
                  <a:extLst>
                    <a:ext uri="{9D8B030D-6E8A-4147-A177-3AD203B41FA5}">
                      <a16:colId xmlns:a16="http://schemas.microsoft.com/office/drawing/2014/main" val="1212485904"/>
                    </a:ext>
                  </a:extLst>
                </a:gridCol>
                <a:gridCol w="3269651">
                  <a:extLst>
                    <a:ext uri="{9D8B030D-6E8A-4147-A177-3AD203B41FA5}">
                      <a16:colId xmlns:a16="http://schemas.microsoft.com/office/drawing/2014/main" val="3672479873"/>
                    </a:ext>
                  </a:extLst>
                </a:gridCol>
              </a:tblGrid>
              <a:tr h="463383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№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Тема лабораторной работы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Формат проведения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 anchor="ctr"/>
                </a:tc>
                <a:extLst>
                  <a:ext uri="{0D108BD9-81ED-4DB2-BD59-A6C34878D82A}">
                    <a16:rowId xmlns:a16="http://schemas.microsoft.com/office/drawing/2014/main" val="4183334917"/>
                  </a:ext>
                </a:extLst>
              </a:tr>
              <a:tr h="295904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Python </a:t>
                      </a:r>
                      <a:r>
                        <a:rPr lang="ru-RU" sz="2000">
                          <a:effectLst/>
                        </a:rPr>
                        <a:t>для машинного обучения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Google Colab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extLst>
                  <a:ext uri="{0D108BD9-81ED-4DB2-BD59-A6C34878D82A}">
                    <a16:rowId xmlns:a16="http://schemas.microsoft.com/office/drawing/2014/main" val="110324509"/>
                  </a:ext>
                </a:extLst>
              </a:tr>
              <a:tr h="295904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Основы машинного обучения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Google Colab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extLst>
                  <a:ext uri="{0D108BD9-81ED-4DB2-BD59-A6C34878D82A}">
                    <a16:rowId xmlns:a16="http://schemas.microsoft.com/office/drawing/2014/main" val="3691875336"/>
                  </a:ext>
                </a:extLst>
              </a:tr>
              <a:tr h="295904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l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Первичный анализ данных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Google Colab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extLst>
                  <a:ext uri="{0D108BD9-81ED-4DB2-BD59-A6C34878D82A}">
                    <a16:rowId xmlns:a16="http://schemas.microsoft.com/office/drawing/2014/main" val="1232911237"/>
                  </a:ext>
                </a:extLst>
              </a:tr>
              <a:tr h="295904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Линейные модели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Google Colab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extLst>
                  <a:ext uri="{0D108BD9-81ED-4DB2-BD59-A6C34878D82A}">
                    <a16:rowId xmlns:a16="http://schemas.microsoft.com/office/drawing/2014/main" val="3479949239"/>
                  </a:ext>
                </a:extLst>
              </a:tr>
              <a:tr h="295904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Композиции алгоритмов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Google Colab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extLst>
                  <a:ext uri="{0D108BD9-81ED-4DB2-BD59-A6C34878D82A}">
                    <a16:rowId xmlns:a16="http://schemas.microsoft.com/office/drawing/2014/main" val="9374949"/>
                  </a:ext>
                </a:extLst>
              </a:tr>
              <a:tr h="591808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Отечественная Платформа глубокого обучения и фреймворк </a:t>
                      </a:r>
                      <a:r>
                        <a:rPr lang="en-US" sz="2000">
                          <a:effectLst/>
                        </a:rPr>
                        <a:t>PlatLib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Вычислительный кластер ГосНИИАС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extLst>
                  <a:ext uri="{0D108BD9-81ED-4DB2-BD59-A6C34878D82A}">
                    <a16:rowId xmlns:a16="http://schemas.microsoft.com/office/drawing/2014/main" val="50116102"/>
                  </a:ext>
                </a:extLst>
              </a:tr>
              <a:tr h="295904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Нейросетевой фреймворк </a:t>
                      </a:r>
                      <a:r>
                        <a:rPr lang="en-US" sz="2000">
                          <a:effectLst/>
                        </a:rPr>
                        <a:t>PyTorch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Google Colab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extLst>
                  <a:ext uri="{0D108BD9-81ED-4DB2-BD59-A6C34878D82A}">
                    <a16:rowId xmlns:a16="http://schemas.microsoft.com/office/drawing/2014/main" val="1127357745"/>
                  </a:ext>
                </a:extLst>
              </a:tr>
              <a:tr h="591808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Классификация изображений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Google Colab +</a:t>
                      </a:r>
                      <a:endParaRPr lang="ru-RU" sz="2000">
                        <a:effectLst/>
                      </a:endParaRPr>
                    </a:p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Kaggle InClass </a:t>
                      </a:r>
                      <a:r>
                        <a:rPr lang="ru-RU" sz="2000">
                          <a:effectLst/>
                        </a:rPr>
                        <a:t>С</a:t>
                      </a:r>
                      <a:r>
                        <a:rPr lang="en-US" sz="2000">
                          <a:effectLst/>
                        </a:rPr>
                        <a:t>ompetition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extLst>
                  <a:ext uri="{0D108BD9-81ED-4DB2-BD59-A6C34878D82A}">
                    <a16:rowId xmlns:a16="http://schemas.microsoft.com/office/drawing/2014/main" val="2459162192"/>
                  </a:ext>
                </a:extLst>
              </a:tr>
              <a:tr h="591808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Сегментация силуэтов людей 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Google Colab +</a:t>
                      </a:r>
                      <a:endParaRPr lang="ru-RU" sz="2000">
                        <a:effectLst/>
                      </a:endParaRPr>
                    </a:p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Kaggle InClass </a:t>
                      </a:r>
                      <a:r>
                        <a:rPr lang="ru-RU" sz="2000">
                          <a:effectLst/>
                        </a:rPr>
                        <a:t>С</a:t>
                      </a:r>
                      <a:r>
                        <a:rPr lang="en-US" sz="2000">
                          <a:effectLst/>
                        </a:rPr>
                        <a:t>ompetition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extLst>
                  <a:ext uri="{0D108BD9-81ED-4DB2-BD59-A6C34878D82A}">
                    <a16:rowId xmlns:a16="http://schemas.microsoft.com/office/drawing/2014/main" val="3218118823"/>
                  </a:ext>
                </a:extLst>
              </a:tr>
              <a:tr h="591808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Детектирование объектов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Google Colab +</a:t>
                      </a:r>
                      <a:endParaRPr lang="ru-RU" sz="2000">
                        <a:effectLst/>
                      </a:endParaRPr>
                    </a:p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Kaggle InClass </a:t>
                      </a:r>
                      <a:r>
                        <a:rPr lang="ru-RU" sz="2000">
                          <a:effectLst/>
                        </a:rPr>
                        <a:t>С</a:t>
                      </a:r>
                      <a:r>
                        <a:rPr lang="en-US" sz="2000">
                          <a:effectLst/>
                        </a:rPr>
                        <a:t>ompetition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extLst>
                  <a:ext uri="{0D108BD9-81ED-4DB2-BD59-A6C34878D82A}">
                    <a16:rowId xmlns:a16="http://schemas.microsoft.com/office/drawing/2014/main" val="2400543043"/>
                  </a:ext>
                </a:extLst>
              </a:tr>
              <a:tr h="347085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Обработка естественного языка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Google Colab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extLst>
                  <a:ext uri="{0D108BD9-81ED-4DB2-BD59-A6C34878D82A}">
                    <a16:rowId xmlns:a16="http://schemas.microsoft.com/office/drawing/2014/main" val="2885558335"/>
                  </a:ext>
                </a:extLst>
              </a:tr>
              <a:tr h="347085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Продвинутые методы обучения нейронных сетей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Google Colab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extLst>
                  <a:ext uri="{0D108BD9-81ED-4DB2-BD59-A6C34878D82A}">
                    <a16:rowId xmlns:a16="http://schemas.microsoft.com/office/drawing/2014/main" val="3786396078"/>
                  </a:ext>
                </a:extLst>
              </a:tr>
              <a:tr h="347085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  <a:tabLst>
                          <a:tab pos="704850" algn="l"/>
                        </a:tabLst>
                      </a:pPr>
                      <a:r>
                        <a:rPr lang="ru-RU" sz="2000">
                          <a:effectLst/>
                        </a:rPr>
                        <a:t>Спортивный анализ данных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Kaggle </a:t>
                      </a:r>
                      <a:r>
                        <a:rPr lang="en-US" sz="2000" dirty="0" err="1">
                          <a:effectLst/>
                        </a:rPr>
                        <a:t>InClass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035" marR="67035" marT="0" marB="0"/>
                </a:tc>
                <a:extLst>
                  <a:ext uri="{0D108BD9-81ED-4DB2-BD59-A6C34878D82A}">
                    <a16:rowId xmlns:a16="http://schemas.microsoft.com/office/drawing/2014/main" val="2216025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7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Линейная алгебра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3CD9F-54C9-436A-8300-D28A8BDFF01F}"/>
              </a:ext>
            </a:extLst>
          </p:cNvPr>
          <p:cNvSpPr txBox="1"/>
          <p:nvPr/>
        </p:nvSpPr>
        <p:spPr>
          <a:xfrm>
            <a:off x="549796" y="1196752"/>
            <a:ext cx="24878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Вектор, норма вектора </a:t>
            </a:r>
            <a:br>
              <a:rPr lang="ru-RU" dirty="0"/>
            </a:br>
            <a:r>
              <a:rPr lang="ru-RU" sz="1600" i="1" dirty="0"/>
              <a:t>(общее, регуляризация)</a:t>
            </a:r>
            <a:endParaRPr lang="ru-RU" i="1" dirty="0"/>
          </a:p>
        </p:txBody>
      </p:sp>
      <p:pic>
        <p:nvPicPr>
          <p:cNvPr id="6146" name="Picture 2" descr="Mathcad: про нормы векторов и матриц">
            <a:extLst>
              <a:ext uri="{FF2B5EF4-FFF2-40B4-BE49-F238E27FC236}">
                <a16:creationId xmlns:a16="http://schemas.microsoft.com/office/drawing/2014/main" id="{DB47BC18-9EC6-4860-99E9-80FD18AD7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028" y="1023610"/>
            <a:ext cx="4588768" cy="78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Умножение матриц в EXCEL. Примеры и описание">
            <a:extLst>
              <a:ext uri="{FF2B5EF4-FFF2-40B4-BE49-F238E27FC236}">
                <a16:creationId xmlns:a16="http://schemas.microsoft.com/office/drawing/2014/main" id="{4B2AF033-1311-4DBF-9888-AC2D9DE72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804" y="2101344"/>
            <a:ext cx="62579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17300F-C347-454E-849F-85CAB6B544A1}"/>
              </a:ext>
            </a:extLst>
          </p:cNvPr>
          <p:cNvSpPr txBox="1"/>
          <p:nvPr/>
        </p:nvSpPr>
        <p:spPr>
          <a:xfrm>
            <a:off x="549796" y="2635428"/>
            <a:ext cx="237962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Матрица, </a:t>
            </a:r>
            <a:br>
              <a:rPr lang="ru-RU" dirty="0"/>
            </a:br>
            <a:r>
              <a:rPr lang="ru-RU" dirty="0"/>
              <a:t>произведение матриц</a:t>
            </a:r>
            <a:br>
              <a:rPr lang="ru-RU" dirty="0"/>
            </a:br>
            <a:r>
              <a:rPr lang="ru-RU" sz="1600" i="1" dirty="0"/>
              <a:t>(свертки, обучение)</a:t>
            </a:r>
            <a:endParaRPr lang="ru-RU" i="1" dirty="0"/>
          </a:p>
        </p:txBody>
      </p:sp>
      <p:pic>
        <p:nvPicPr>
          <p:cNvPr id="6152" name="Picture 8" descr="Метод главных компонент (PCA) — Викиконспекты">
            <a:extLst>
              <a:ext uri="{FF2B5EF4-FFF2-40B4-BE49-F238E27FC236}">
                <a16:creationId xmlns:a16="http://schemas.microsoft.com/office/drawing/2014/main" id="{4BFA1580-DD4D-4D41-ADA0-115C6FA6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804" y="4116670"/>
            <a:ext cx="47625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A441F5-AB0D-42B0-9F19-63C64DD0529B}"/>
              </a:ext>
            </a:extLst>
          </p:cNvPr>
          <p:cNvSpPr txBox="1"/>
          <p:nvPr/>
        </p:nvSpPr>
        <p:spPr>
          <a:xfrm>
            <a:off x="605132" y="4653136"/>
            <a:ext cx="279454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Метод главных компонент</a:t>
            </a:r>
          </a:p>
          <a:p>
            <a:r>
              <a:rPr lang="ru-RU" sz="1600" i="1" dirty="0"/>
              <a:t>(уменьшение размерности)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8149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Теория вероятностей и мат. статистика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3CD9F-54C9-436A-8300-D28A8BDFF01F}"/>
              </a:ext>
            </a:extLst>
          </p:cNvPr>
          <p:cNvSpPr txBox="1"/>
          <p:nvPr/>
        </p:nvSpPr>
        <p:spPr>
          <a:xfrm>
            <a:off x="549796" y="1196752"/>
            <a:ext cx="22647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Случайная величина</a:t>
            </a:r>
            <a:br>
              <a:rPr lang="en-US" dirty="0"/>
            </a:br>
            <a:r>
              <a:rPr lang="en-US" sz="1600" i="1" dirty="0"/>
              <a:t>(</a:t>
            </a:r>
            <a:r>
              <a:rPr lang="ru-RU" sz="1600" i="1" dirty="0"/>
              <a:t>общее, веса)</a:t>
            </a:r>
            <a:endParaRPr lang="ru-RU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7300F-C347-454E-849F-85CAB6B544A1}"/>
              </a:ext>
            </a:extLst>
          </p:cNvPr>
          <p:cNvSpPr txBox="1"/>
          <p:nvPr/>
        </p:nvSpPr>
        <p:spPr>
          <a:xfrm>
            <a:off x="549796" y="2635428"/>
            <a:ext cx="29873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Простейшие статистики</a:t>
            </a:r>
            <a:br>
              <a:rPr lang="ru-RU" dirty="0"/>
            </a:br>
            <a:r>
              <a:rPr lang="ru-RU" sz="1600" i="1" dirty="0"/>
              <a:t>(</a:t>
            </a:r>
            <a:r>
              <a:rPr lang="ru-RU" sz="1600" i="1" dirty="0" err="1"/>
              <a:t>пуллинги</a:t>
            </a:r>
            <a:r>
              <a:rPr lang="ru-RU" sz="1600" i="1" dirty="0"/>
              <a:t>, критерии качества)</a:t>
            </a:r>
            <a:endParaRPr lang="ru-RU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441F5-AB0D-42B0-9F19-63C64DD0529B}"/>
              </a:ext>
            </a:extLst>
          </p:cNvPr>
          <p:cNvSpPr txBox="1"/>
          <p:nvPr/>
        </p:nvSpPr>
        <p:spPr>
          <a:xfrm>
            <a:off x="605132" y="4653136"/>
            <a:ext cx="29894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Условная вероятность</a:t>
            </a:r>
          </a:p>
          <a:p>
            <a:r>
              <a:rPr lang="ru-RU" sz="1600" i="1" dirty="0"/>
              <a:t>(обучение, критерии качества)</a:t>
            </a:r>
            <a:endParaRPr lang="ru-RU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B1B56F-2540-4E11-87E8-8BBBE93EE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156" y="1196752"/>
            <a:ext cx="3172268" cy="51442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5372414-BF50-4544-BF3D-F237F9FDA0FF}"/>
              </a:ext>
            </a:extLst>
          </p:cNvPr>
          <p:cNvSpPr/>
          <p:nvPr/>
        </p:nvSpPr>
        <p:spPr>
          <a:xfrm>
            <a:off x="4438228" y="827420"/>
            <a:ext cx="1333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Дискретная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0615B59-787E-4D04-BA4C-164401D460C6}"/>
              </a:ext>
            </a:extLst>
          </p:cNvPr>
          <p:cNvSpPr/>
          <p:nvPr/>
        </p:nvSpPr>
        <p:spPr>
          <a:xfrm>
            <a:off x="8347422" y="827420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Непрерывная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BDE0AE-D519-4973-9C55-8EF877C675E9}"/>
                  </a:ext>
                </a:extLst>
              </p:cNvPr>
              <p:cNvSpPr txBox="1"/>
              <p:nvPr/>
            </p:nvSpPr>
            <p:spPr>
              <a:xfrm>
                <a:off x="8301814" y="1315463"/>
                <a:ext cx="1708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BDE0AE-D519-4973-9C55-8EF877C67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814" y="1315463"/>
                <a:ext cx="1708673" cy="276999"/>
              </a:xfrm>
              <a:prstGeom prst="rect">
                <a:avLst/>
              </a:prstGeom>
              <a:blipFill>
                <a:blip r:embed="rId3"/>
                <a:stretch>
                  <a:fillRect l="-2857" t="-2222" r="-4643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0593A5B-97F6-4308-AC8A-2FDDA8C12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741" y="2819361"/>
            <a:ext cx="2057687" cy="24768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11BC93C-B657-438E-8DAA-D44EA640B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6881" y="2562877"/>
            <a:ext cx="1171739" cy="51442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2CE1A3C-F814-4D11-AAC1-299DE656E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9340" y="2969954"/>
            <a:ext cx="1590897" cy="562053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9FF4D29-4E17-4135-B50D-1D548D764D50}"/>
              </a:ext>
            </a:extLst>
          </p:cNvPr>
          <p:cNvSpPr/>
          <p:nvPr/>
        </p:nvSpPr>
        <p:spPr>
          <a:xfrm>
            <a:off x="4257126" y="2193545"/>
            <a:ext cx="164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Мат ожидание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B41531A-6C49-4F5C-B379-1C6BBFBCC901}"/>
              </a:ext>
            </a:extLst>
          </p:cNvPr>
          <p:cNvSpPr/>
          <p:nvPr/>
        </p:nvSpPr>
        <p:spPr>
          <a:xfrm>
            <a:off x="6838093" y="2193545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Дисперсия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AF0B3E2-291A-41B5-B6AF-CB944933DFCE}"/>
              </a:ext>
            </a:extLst>
          </p:cNvPr>
          <p:cNvSpPr/>
          <p:nvPr/>
        </p:nvSpPr>
        <p:spPr>
          <a:xfrm>
            <a:off x="8789309" y="2193545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Квантиль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C4D7621-40DB-426D-9B43-0F901401D7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4932" y="2621165"/>
            <a:ext cx="1686160" cy="581106"/>
          </a:xfrm>
          <a:prstGeom prst="rect">
            <a:avLst/>
          </a:prstGeom>
        </p:spPr>
      </p:pic>
      <p:pic>
        <p:nvPicPr>
          <p:cNvPr id="7174" name="Picture 6" descr="2.1 Условная вероятность">
            <a:extLst>
              <a:ext uri="{FF2B5EF4-FFF2-40B4-BE49-F238E27FC236}">
                <a16:creationId xmlns:a16="http://schemas.microsoft.com/office/drawing/2014/main" id="{8F83CEE4-697B-47EA-BBAC-95194FD26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73"/>
          <a:stretch/>
        </p:blipFill>
        <p:spPr bwMode="auto">
          <a:xfrm>
            <a:off x="4489776" y="4499769"/>
            <a:ext cx="2057687" cy="76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83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Теория вероятностей и мат. статистика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3CD9F-54C9-436A-8300-D28A8BDFF01F}"/>
              </a:ext>
            </a:extLst>
          </p:cNvPr>
          <p:cNvSpPr txBox="1"/>
          <p:nvPr/>
        </p:nvSpPr>
        <p:spPr>
          <a:xfrm>
            <a:off x="693812" y="2989981"/>
            <a:ext cx="180292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Формула Байеса</a:t>
            </a:r>
            <a:br>
              <a:rPr lang="en-US" dirty="0"/>
            </a:br>
            <a:r>
              <a:rPr lang="en-US" sz="1600" i="1" dirty="0"/>
              <a:t>(</a:t>
            </a:r>
            <a:r>
              <a:rPr lang="ru-RU" sz="1600" i="1" dirty="0"/>
              <a:t>обучение)</a:t>
            </a:r>
            <a:endParaRPr lang="ru-RU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7300F-C347-454E-849F-85CAB6B544A1}"/>
              </a:ext>
            </a:extLst>
          </p:cNvPr>
          <p:cNvSpPr txBox="1"/>
          <p:nvPr/>
        </p:nvSpPr>
        <p:spPr>
          <a:xfrm>
            <a:off x="693812" y="4428657"/>
            <a:ext cx="208133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Ошибки 1 и 2 рода</a:t>
            </a:r>
            <a:br>
              <a:rPr lang="ru-RU" dirty="0"/>
            </a:br>
            <a:r>
              <a:rPr lang="ru-RU" sz="1600" i="1" dirty="0"/>
              <a:t>(критерии качества)</a:t>
            </a:r>
            <a:endParaRPr lang="ru-RU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441F5-AB0D-42B0-9F19-63C64DD0529B}"/>
              </a:ext>
            </a:extLst>
          </p:cNvPr>
          <p:cNvSpPr txBox="1"/>
          <p:nvPr/>
        </p:nvSpPr>
        <p:spPr>
          <a:xfrm>
            <a:off x="693812" y="1169162"/>
            <a:ext cx="29894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Гипотезы</a:t>
            </a:r>
          </a:p>
          <a:p>
            <a:r>
              <a:rPr lang="ru-RU" sz="1600" i="1" dirty="0"/>
              <a:t>(обучение, критерии качества)</a:t>
            </a:r>
            <a:endParaRPr lang="ru-RU" i="1" dirty="0"/>
          </a:p>
        </p:txBody>
      </p:sp>
      <p:pic>
        <p:nvPicPr>
          <p:cNvPr id="8194" name="Picture 2" descr="Байеса Теорема | Game Wiki">
            <a:extLst>
              <a:ext uri="{FF2B5EF4-FFF2-40B4-BE49-F238E27FC236}">
                <a16:creationId xmlns:a16="http://schemas.microsoft.com/office/drawing/2014/main" id="{E4AE8031-5A66-46FD-B127-0BEA3A044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316" y="2845966"/>
            <a:ext cx="3286101" cy="101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Ошибки, встроенные в систему: их роль в статистике / Хабр">
            <a:extLst>
              <a:ext uri="{FF2B5EF4-FFF2-40B4-BE49-F238E27FC236}">
                <a16:creationId xmlns:a16="http://schemas.microsoft.com/office/drawing/2014/main" id="{7C9D65F9-D2C0-4118-AD87-E1468E569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123" y="3917593"/>
            <a:ext cx="3301134" cy="225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ypothesis Testing - Introduction - YouTube">
            <a:extLst>
              <a:ext uri="{FF2B5EF4-FFF2-40B4-BE49-F238E27FC236}">
                <a16:creationId xmlns:a16="http://schemas.microsoft.com/office/drawing/2014/main" id="{B0C3C427-F281-46C9-B165-9C4564E70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5" b="11687"/>
          <a:stretch/>
        </p:blipFill>
        <p:spPr bwMode="auto">
          <a:xfrm>
            <a:off x="4870276" y="529180"/>
            <a:ext cx="5488047" cy="225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41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Теория оптимизации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3CD9F-54C9-436A-8300-D28A8BDFF01F}"/>
              </a:ext>
            </a:extLst>
          </p:cNvPr>
          <p:cNvSpPr txBox="1"/>
          <p:nvPr/>
        </p:nvSpPr>
        <p:spPr>
          <a:xfrm>
            <a:off x="621804" y="4834351"/>
            <a:ext cx="364567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Стохастический градиентный спуск</a:t>
            </a:r>
            <a:br>
              <a:rPr lang="en-US" dirty="0"/>
            </a:br>
            <a:r>
              <a:rPr lang="en-US" sz="1600" i="1" dirty="0"/>
              <a:t>(</a:t>
            </a:r>
            <a:r>
              <a:rPr lang="ru-RU" sz="1600" i="1" dirty="0"/>
              <a:t>обучение)</a:t>
            </a:r>
            <a:endParaRPr lang="ru-RU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441F5-AB0D-42B0-9F19-63C64DD0529B}"/>
              </a:ext>
            </a:extLst>
          </p:cNvPr>
          <p:cNvSpPr txBox="1"/>
          <p:nvPr/>
        </p:nvSpPr>
        <p:spPr>
          <a:xfrm>
            <a:off x="654333" y="2816862"/>
            <a:ext cx="20640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Градиентный спуск</a:t>
            </a:r>
          </a:p>
          <a:p>
            <a:r>
              <a:rPr lang="ru-RU" sz="1600" i="1" dirty="0"/>
              <a:t>(обучение)</a:t>
            </a:r>
            <a:endParaRPr lang="ru-RU" i="1" dirty="0"/>
          </a:p>
        </p:txBody>
      </p:sp>
      <p:pic>
        <p:nvPicPr>
          <p:cNvPr id="10242" name="Picture 2" descr="Введение в градиентный спуск">
            <a:extLst>
              <a:ext uri="{FF2B5EF4-FFF2-40B4-BE49-F238E27FC236}">
                <a16:creationId xmlns:a16="http://schemas.microsoft.com/office/drawing/2014/main" id="{2D1E64CD-3746-4C76-AEFC-DEDE57D52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488" y="1670229"/>
            <a:ext cx="3842792" cy="23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локальный минимум градиентный спуск">
            <a:extLst>
              <a:ext uri="{FF2B5EF4-FFF2-40B4-BE49-F238E27FC236}">
                <a16:creationId xmlns:a16="http://schemas.microsoft.com/office/drawing/2014/main" id="{604956C5-1BA2-44D7-9B0E-0D9CE6870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76" y="4065569"/>
            <a:ext cx="3902933" cy="215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F13AE0-61CE-4937-A9D0-FAA0453F142E}"/>
              </a:ext>
            </a:extLst>
          </p:cNvPr>
          <p:cNvSpPr txBox="1"/>
          <p:nvPr/>
        </p:nvSpPr>
        <p:spPr>
          <a:xfrm>
            <a:off x="621804" y="992628"/>
            <a:ext cx="250536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Критерии оптимизации</a:t>
            </a:r>
            <a:br>
              <a:rPr lang="ru-RU" dirty="0"/>
            </a:br>
            <a:r>
              <a:rPr lang="ru-RU" sz="1600" i="1" dirty="0"/>
              <a:t>(критерии качества)</a:t>
            </a:r>
            <a:endParaRPr lang="ru-RU" i="1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1671341-5B03-445D-BA6D-0065672EA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244" y="816426"/>
            <a:ext cx="3620005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2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Лекторы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9082EC-7BEC-4674-A317-1B676632A6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720080"/>
            <a:ext cx="3743121" cy="566124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3AE15B-1FF8-49FF-8499-F6DA09D224CF}"/>
              </a:ext>
            </a:extLst>
          </p:cNvPr>
          <p:cNvSpPr/>
          <p:nvPr/>
        </p:nvSpPr>
        <p:spPr>
          <a:xfrm>
            <a:off x="4006180" y="330650"/>
            <a:ext cx="77768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ru-RU" sz="1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Должность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 Заместитель начальника подразделения «Системы интеллектуального анализа данных, технического зрения, улучшенного и синтезированного видения» в части направлений «искусственный интеллект» и «анализ данных» ФГУП ГосНИИАС.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ru-RU" sz="1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Научные интересы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 Глубокое обучение, Обучение с подкреплением, Автоматическое обучение, Техническое зрение, Робототехнические системы, Биометрия, Видеоаналитика.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  <a:tabLst>
                <a:tab pos="1255395" algn="l"/>
              </a:tabLst>
            </a:pPr>
            <a:r>
              <a:rPr lang="ru-RU" sz="1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Опыт работы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 более 17 лет в сфере разработки алгоритмического программного обеспечения для решения задач технического зрения, биометрии, видеоаналитики, робототехники, обучения глубоких нейронных сетей.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  <a:tabLst>
                <a:tab pos="1255395" algn="l"/>
              </a:tabLst>
            </a:pPr>
            <a:r>
              <a:rPr lang="ru-RU" sz="1600" b="1" dirty="0"/>
              <a:t>Биография</a:t>
            </a:r>
            <a:r>
              <a:rPr lang="ru-RU" sz="1600" dirty="0"/>
              <a:t>: родился в 1984 году в Москве, закончил Московский авиационный институт (национальный исследовательский университет) с красным дипломом по специальности математик-инженер в 2006 году. В 2009 году защитил кандидатскую диссертацию. С 2004 года работает в ФГУП ГосНИИАС, пройдя путь от техника (2004) до инженера (2006), начальника сектора (2009), начальника лаборатории (2011), заместителя начальника подразделения (2021). На данный момент в подчинении находится три лаборатории общей численностью более 70 человек: разработчиков алгоритмов, разработчиков программного обеспечения, руководителей проектов, специалистов по разметке данных, инженеров сопровождения проектов, специалистов в области продвижения и продаж программного обеспечения</a:t>
            </a:r>
            <a:r>
              <a:rPr lang="en-US" sz="1600" dirty="0"/>
              <a:t>.</a:t>
            </a:r>
            <a:endParaRPr lang="ru-RU" sz="16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355524E-63CC-448B-A6AD-FC339E023FFB}"/>
              </a:ext>
            </a:extLst>
          </p:cNvPr>
          <p:cNvSpPr/>
          <p:nvPr/>
        </p:nvSpPr>
        <p:spPr>
          <a:xfrm>
            <a:off x="0" y="5366953"/>
            <a:ext cx="1080120" cy="101437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1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Лекторы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7BBF42-784B-4886-9370-F2ECC144D2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908720"/>
            <a:ext cx="2787774" cy="371703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BA23F1A-E067-4182-87C5-72FCD014B706}"/>
              </a:ext>
            </a:extLst>
          </p:cNvPr>
          <p:cNvSpPr/>
          <p:nvPr/>
        </p:nvSpPr>
        <p:spPr>
          <a:xfrm>
            <a:off x="3430116" y="653816"/>
            <a:ext cx="851902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ea typeface="Times New Roman" panose="02020603050405020304" pitchFamily="18" charset="0"/>
              </a:rPr>
              <a:t>Должность</a:t>
            </a: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: начальник лаборатории «Методы 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AutoML</a:t>
            </a: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в глубоком обучении»</a:t>
            </a:r>
            <a:endParaRPr lang="ru-RU" sz="1600" dirty="0">
              <a:solidFill>
                <a:srgbClr val="00000A"/>
              </a:solidFill>
              <a:ea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ea typeface="Times New Roman" panose="02020603050405020304" pitchFamily="18" charset="0"/>
              </a:rPr>
              <a:t>Научные интересы</a:t>
            </a: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: Глубокое обучение, Компьютерное зрение, Биометрия, Робототехнические платформы, 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AutoML</a:t>
            </a: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ru-RU" sz="1600" dirty="0">
              <a:solidFill>
                <a:srgbClr val="00000A"/>
              </a:solidFill>
              <a:ea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tabLst>
                <a:tab pos="1255395" algn="l"/>
              </a:tabLst>
            </a:pPr>
            <a:r>
              <a:rPr lang="ru-RU" sz="1600" b="1" dirty="0">
                <a:solidFill>
                  <a:srgbClr val="000000"/>
                </a:solidFill>
                <a:ea typeface="Times New Roman" panose="02020603050405020304" pitchFamily="18" charset="0"/>
              </a:rPr>
              <a:t>Опыт работы</a:t>
            </a: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: более 3 лет в сфере разработки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ea typeface="Times New Roman" panose="02020603050405020304" pitchFamily="18" charset="0"/>
              </a:rPr>
              <a:t> алгоритмов компьютерного зрения.</a:t>
            </a: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endParaRPr lang="ru-RU" sz="1600" dirty="0">
              <a:solidFill>
                <a:srgbClr val="00000A"/>
              </a:solidFill>
              <a:ea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tabLst>
                <a:tab pos="1255395" algn="l"/>
              </a:tabLst>
            </a:pPr>
            <a:r>
              <a:rPr lang="ru-RU" sz="1600" b="1" dirty="0">
                <a:solidFill>
                  <a:srgbClr val="0D0D0D"/>
                </a:solidFill>
                <a:ea typeface="Times New Roman" panose="02020603050405020304" pitchFamily="18" charset="0"/>
              </a:rPr>
              <a:t>Участие в проектах:</a:t>
            </a:r>
            <a:endParaRPr lang="ru-RU" sz="1600" dirty="0">
              <a:solidFill>
                <a:srgbClr val="00000A"/>
              </a:solidFill>
              <a:ea typeface="Times New Roman" panose="02020603050405020304" pitchFamily="18" charset="0"/>
            </a:endParaRPr>
          </a:p>
          <a:p>
            <a:pPr marL="200660" indent="-180340" algn="just">
              <a:spcBef>
                <a:spcPts val="1200"/>
              </a:spcBef>
              <a:spcAft>
                <a:spcPts val="0"/>
              </a:spcAft>
              <a:tabLst>
                <a:tab pos="1255395" algn="l"/>
              </a:tabLst>
            </a:pP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- Биометрия: Разработка алгоритмов обнаружения и распознавания лиц под различные аппаратные платформы. Поддержка решений в условиях COVID-19 при перекрытии лиц медицинскими масками;</a:t>
            </a:r>
            <a:endParaRPr lang="ru-RU" sz="1600" dirty="0">
              <a:solidFill>
                <a:srgbClr val="00000A"/>
              </a:solidFill>
              <a:ea typeface="Times New Roman" panose="02020603050405020304" pitchFamily="18" charset="0"/>
            </a:endParaRPr>
          </a:p>
          <a:p>
            <a:pPr marL="306070" indent="-285750" algn="just">
              <a:spcBef>
                <a:spcPts val="1200"/>
              </a:spcBef>
              <a:spcAft>
                <a:spcPts val="0"/>
              </a:spcAft>
              <a:buFontTx/>
              <a:buChar char="-"/>
              <a:tabLst>
                <a:tab pos="1255395" algn="l"/>
              </a:tabLst>
            </a:pP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Робототехнические платформы: Разработка алгоритмических модулей сематической сегментации, плотной трехмерной реконструкции, обнаружения объектов с оконтуриванием трехмерными объемлющими параллелепипедами, детектирования и соотнесения особых точек</a:t>
            </a:r>
          </a:p>
          <a:p>
            <a:pPr marL="306070" indent="-285750" algn="just">
              <a:spcBef>
                <a:spcPts val="1200"/>
              </a:spcBef>
              <a:spcAft>
                <a:spcPts val="0"/>
              </a:spcAft>
              <a:buFontTx/>
              <a:buChar char="-"/>
              <a:tabLst>
                <a:tab pos="1255395" algn="l"/>
              </a:tabLst>
            </a:pP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Разработка алгоритмов сегментации и восстановления высот по аэрофотоснимкам</a:t>
            </a:r>
          </a:p>
          <a:p>
            <a:pPr marL="20320" algn="just">
              <a:spcBef>
                <a:spcPts val="1200"/>
              </a:spcBef>
              <a:tabLst>
                <a:tab pos="1255395" algn="l"/>
              </a:tabLst>
            </a:pPr>
            <a:r>
              <a:rPr lang="ru-RU" sz="1600" b="1" dirty="0">
                <a:solidFill>
                  <a:srgbClr val="000000"/>
                </a:solidFill>
                <a:ea typeface="Times New Roman" panose="02020603050405020304" pitchFamily="18" charset="0"/>
              </a:rPr>
              <a:t>Биография</a:t>
            </a: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: 1995 года рождения, в 2017 году окончил бакалавриат НИУ ВШЭ, в 2019 году - магистратуру НИУ ВШЭ. С 2019 года работает инженером в ФГУП ГосНИИАС, с 2021 года занимает позицию начальника лаборатории «Методы </a:t>
            </a:r>
            <a:r>
              <a:rPr lang="en-US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AutoML</a:t>
            </a: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 в глубоком обучении»</a:t>
            </a:r>
            <a:r>
              <a:rPr lang="ru-RU" sz="1600" dirty="0">
                <a:solidFill>
                  <a:srgbClr val="00000A"/>
                </a:solidFill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E095DF7-AE0B-454C-9D94-0CCB0FDFE77C}"/>
              </a:ext>
            </a:extLst>
          </p:cNvPr>
          <p:cNvSpPr/>
          <p:nvPr/>
        </p:nvSpPr>
        <p:spPr>
          <a:xfrm>
            <a:off x="0" y="5366953"/>
            <a:ext cx="1080120" cy="1014375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Лекторы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00CCD4-488D-4A5F-9C67-BA97172E5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836712"/>
            <a:ext cx="2787774" cy="371703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F6CB7AE-798B-4959-88C3-ADEE6ED556A5}"/>
              </a:ext>
            </a:extLst>
          </p:cNvPr>
          <p:cNvSpPr/>
          <p:nvPr/>
        </p:nvSpPr>
        <p:spPr>
          <a:xfrm>
            <a:off x="3574132" y="476672"/>
            <a:ext cx="835292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ru-RU" sz="1600" b="1" dirty="0">
                <a:solidFill>
                  <a:srgbClr val="000000"/>
                </a:solidFill>
                <a:ea typeface="Times New Roman" panose="02020603050405020304" pitchFamily="18" charset="0"/>
              </a:rPr>
              <a:t>Должность</a:t>
            </a: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: руководитель группы «Технологии обучения нейросетевых алгоритмов»</a:t>
            </a:r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</a:pPr>
            <a:r>
              <a:rPr lang="ru-RU" sz="1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Научные интересы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 Глубокое обучение, Автоматическое обучение, Обнаружение объектов, Обучение с подкреплением.</a:t>
            </a:r>
            <a:endParaRPr lang="ru-RU" sz="1600" dirty="0">
              <a:solidFill>
                <a:srgbClr val="00000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tabLst>
                <a:tab pos="1255395" algn="l"/>
              </a:tabLst>
            </a:pPr>
            <a:r>
              <a:rPr lang="ru-RU" sz="16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Опыт работы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 более 3 лет в сфере разработки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алгоритмов технического зрения.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Участие в проектах:</a:t>
            </a:r>
            <a:endParaRPr lang="ru-RU" sz="1600" dirty="0">
              <a:solidFill>
                <a:srgbClr val="00000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0660" indent="-180340" algn="just">
              <a:spcBef>
                <a:spcPts val="1200"/>
              </a:spcBef>
              <a:spcAft>
                <a:spcPts val="0"/>
              </a:spcAft>
              <a:tabLst>
                <a:tab pos="1255395" algn="l"/>
              </a:tabLst>
            </a:pP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- Биометрия: детектор лиц и особых точек под разные аппаратные платформы. Детектор лицевых атрибутов. </a:t>
            </a:r>
            <a:endParaRPr lang="ru-RU" sz="1600" dirty="0">
              <a:solidFill>
                <a:srgbClr val="00000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0660" indent="-180340" algn="just">
              <a:spcBef>
                <a:spcPts val="1200"/>
              </a:spcBef>
              <a:spcAft>
                <a:spcPts val="0"/>
              </a:spcAft>
              <a:tabLst>
                <a:tab pos="1255395" algn="l"/>
              </a:tabLst>
            </a:pP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- Робототехнические платформы: обнаружение объектов интереса при помощи камеры с телеобъективом в условиях реального времени. Отслеживание перемещения объектов интереса. Обучения агента для принятия решения о углах поворота орудия и момента выстрела для поражения статической и движущейся мишени.</a:t>
            </a:r>
            <a:endParaRPr lang="ru-RU" sz="1600" dirty="0">
              <a:solidFill>
                <a:srgbClr val="00000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0660" indent="-180340" algn="just">
              <a:spcBef>
                <a:spcPts val="1200"/>
              </a:spcBef>
              <a:spcAft>
                <a:spcPts val="0"/>
              </a:spcAft>
              <a:tabLst>
                <a:tab pos="1255395" algn="l"/>
              </a:tabLst>
            </a:pP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-  Видеоаналитика: обнаружение летной и наземной техники на взлетной полосе и прилегающих территориях</a:t>
            </a:r>
            <a:endParaRPr lang="ru-RU" sz="1600" dirty="0">
              <a:solidFill>
                <a:srgbClr val="00000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tabLst>
                <a:tab pos="1255395" algn="l"/>
              </a:tabLst>
            </a:pPr>
            <a:r>
              <a:rPr lang="ru-RU" sz="1600" b="1" dirty="0">
                <a:solidFill>
                  <a:srgbClr val="000000"/>
                </a:solidFill>
                <a:ea typeface="Times New Roman" panose="02020603050405020304" pitchFamily="18" charset="0"/>
              </a:rPr>
              <a:t>Биография</a:t>
            </a: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: 1984 года рождения, 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В 2014 году диплом магистра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Universite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Jean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Monnet Saint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Etienne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, по специальности Бизнес аналитика и управление инновациями. С 2019 года инженер в ФГУП ГосНИИАС, участвовал в проектах разработки и интеграции системы компьютерного зрения, в частности обнаружения и трекинга объектов для аэропортов и наземной автономной роботизированной платформы. С 2021 год начальник группы </a:t>
            </a:r>
            <a:r>
              <a:rPr lang="ru-RU" sz="1600" dirty="0">
                <a:solidFill>
                  <a:srgbClr val="000000"/>
                </a:solidFill>
                <a:ea typeface="Times New Roman" panose="02020603050405020304" pitchFamily="18" charset="0"/>
              </a:rPr>
              <a:t>«Технологии обучения нейросетевых алгоритмов»</a:t>
            </a:r>
            <a:r>
              <a:rPr lang="ru-RU" sz="1600" dirty="0">
                <a:solidFill>
                  <a:srgbClr val="00000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EB30E7A-4718-4DB8-9B04-42C757C05D1A}"/>
              </a:ext>
            </a:extLst>
          </p:cNvPr>
          <p:cNvSpPr/>
          <p:nvPr/>
        </p:nvSpPr>
        <p:spPr>
          <a:xfrm>
            <a:off x="0" y="5366953"/>
            <a:ext cx="1080120" cy="10143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32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Лекторы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20DF54-7980-40AC-A921-9860C2324F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5" y="836712"/>
            <a:ext cx="2664069" cy="3429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E73108-9F50-48D7-B213-0DD58C4CD8AE}"/>
              </a:ext>
            </a:extLst>
          </p:cNvPr>
          <p:cNvSpPr/>
          <p:nvPr/>
        </p:nvSpPr>
        <p:spPr>
          <a:xfrm>
            <a:off x="3430116" y="330650"/>
            <a:ext cx="842493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ru-RU" sz="1600" b="1" dirty="0">
                <a:ea typeface="Calibri" panose="020F0502020204030204" pitchFamily="34" charset="0"/>
              </a:rPr>
              <a:t>Должность</a:t>
            </a:r>
            <a:r>
              <a:rPr lang="ru-RU" sz="1600" dirty="0">
                <a:ea typeface="Calibri" panose="020F0502020204030204" pitchFamily="34" charset="0"/>
              </a:rPr>
              <a:t>: ведущий инженер ФГУП ГосНИИАС.</a:t>
            </a:r>
            <a:endParaRPr lang="ru-RU" sz="1600" dirty="0">
              <a:ea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ru-RU" sz="1600" b="1" dirty="0">
                <a:ea typeface="Calibri" panose="020F0502020204030204" pitchFamily="34" charset="0"/>
              </a:rPr>
              <a:t>Научные интересы</a:t>
            </a:r>
            <a:r>
              <a:rPr lang="ru-RU" sz="1600" dirty="0">
                <a:ea typeface="Calibri" panose="020F0502020204030204" pitchFamily="34" charset="0"/>
              </a:rPr>
              <a:t>: Глубокое обучение, Обучение с подкреплением, Автоматическое обучение, Техническое зрение, Физическая электроника, Квантовая электроника, Квантовые нейросетевые алгоритмы. </a:t>
            </a:r>
            <a:endParaRPr lang="ru-RU" sz="1600" dirty="0">
              <a:ea typeface="Arial" panose="020B0604020202020204" pitchFamily="34" charset="0"/>
            </a:endParaRPr>
          </a:p>
          <a:p>
            <a:pPr algn="just">
              <a:spcBef>
                <a:spcPts val="1200"/>
              </a:spcBef>
              <a:tabLst>
                <a:tab pos="1255395" algn="l"/>
              </a:tabLst>
            </a:pPr>
            <a:r>
              <a:rPr lang="ru-RU" sz="1600" b="1" dirty="0">
                <a:ea typeface="Calibri" panose="020F0502020204030204" pitchFamily="34" charset="0"/>
              </a:rPr>
              <a:t>Опыт работы</a:t>
            </a:r>
            <a:r>
              <a:rPr lang="ru-RU" sz="1600" dirty="0">
                <a:ea typeface="Calibri" panose="020F0502020204030204" pitchFamily="34" charset="0"/>
              </a:rPr>
              <a:t>: более 2 лет в сфере разработки нейросетевых алгоритмов компьютерного зрения, для решения задач семантической сегментации и анализа аэрофотоснимков, биометрии, обучения нейронных сетей. Участвовал в проектах:</a:t>
            </a:r>
            <a:endParaRPr lang="ru-RU" sz="1600" dirty="0">
              <a:ea typeface="Arial" panose="020B0604020202020204" pitchFamily="34" charset="0"/>
            </a:endParaRPr>
          </a:p>
          <a:p>
            <a:pPr marL="342900" lvl="0" indent="-342900" algn="just">
              <a:spcBef>
                <a:spcPts val="1200"/>
              </a:spcBef>
              <a:buFont typeface="Arial" panose="020B0604020202020204" pitchFamily="34" charset="0"/>
              <a:buChar char="−"/>
              <a:tabLst>
                <a:tab pos="1255395" algn="l"/>
              </a:tabLst>
            </a:pPr>
            <a:r>
              <a:rPr lang="ru-RU" sz="1600" dirty="0">
                <a:ea typeface="Calibri" panose="020F0502020204030204" pitchFamily="34" charset="0"/>
                <a:cs typeface="Noto Sans Symbols"/>
              </a:rPr>
              <a:t>Автоматизированное дешифрирование аэрофотоснимков, нейросетевая семантическая сегментация, восстановление карты высот зданий.</a:t>
            </a:r>
          </a:p>
          <a:p>
            <a:pPr marL="342900" lvl="0" indent="-342900" algn="just">
              <a:spcBef>
                <a:spcPts val="1200"/>
              </a:spcBef>
              <a:buFont typeface="Arial" panose="020B0604020202020204" pitchFamily="34" charset="0"/>
              <a:buChar char="−"/>
              <a:tabLst>
                <a:tab pos="1255395" algn="l"/>
              </a:tabLst>
            </a:pPr>
            <a:r>
              <a:rPr lang="ru-RU" sz="1600" dirty="0">
                <a:ea typeface="Calibri" panose="020F0502020204030204" pitchFamily="34" charset="0"/>
                <a:cs typeface="Noto Sans Symbols"/>
              </a:rPr>
              <a:t>Программная клиент-серверная платформа обучения нейронных сетей, состоящая как из фреймворка собственной разработки, так и набора пользовательских интерфейсов для упрощения обучения. </a:t>
            </a:r>
          </a:p>
          <a:p>
            <a:pPr marL="342900" lvl="0" indent="-342900" algn="just">
              <a:spcBef>
                <a:spcPts val="1200"/>
              </a:spcBef>
              <a:buFont typeface="Arial" panose="020B0604020202020204" pitchFamily="34" charset="0"/>
              <a:buChar char="−"/>
              <a:tabLst>
                <a:tab pos="1255395" algn="l"/>
              </a:tabLst>
            </a:pPr>
            <a:r>
              <a:rPr lang="ru-RU" sz="1600" dirty="0">
                <a:ea typeface="Calibri" panose="020F0502020204030204" pitchFamily="34" charset="0"/>
                <a:cs typeface="Noto Sans Symbols"/>
              </a:rPr>
              <a:t>Консультации в задаче обучения с подкреплением, заключающейся в размещении специальной техники для отражения налета БПЛА.</a:t>
            </a:r>
            <a:endParaRPr lang="ru-RU" sz="1600" dirty="0">
              <a:ea typeface="Noto Sans Symbols"/>
              <a:cs typeface="Noto Sans Symbols"/>
            </a:endParaRPr>
          </a:p>
          <a:p>
            <a:pPr algn="just">
              <a:spcBef>
                <a:spcPts val="1200"/>
              </a:spcBef>
              <a:tabLst>
                <a:tab pos="1255395" algn="l"/>
              </a:tabLst>
            </a:pPr>
            <a:r>
              <a:rPr lang="ru-RU" sz="1600" b="1" dirty="0">
                <a:ea typeface="Calibri" panose="020F0502020204030204" pitchFamily="34" charset="0"/>
              </a:rPr>
              <a:t>Биография</a:t>
            </a:r>
            <a:r>
              <a:rPr lang="ru-RU" sz="1600" dirty="0">
                <a:ea typeface="Calibri" panose="020F0502020204030204" pitchFamily="34" charset="0"/>
              </a:rPr>
              <a:t>: родился в 1995 году в Лениногорске (Республика Татарстан), закончил бакалавриат в  Московском государственном университете по специальности физик, кафедра физической электроники, лаборатория плазменной аэродинамики, в 2017 году. В 2019 году окончил с красным дипломом магистратуру в НИУ ВШЭ на факультете МИЭМ, по специальности Материалы, Приборы, Нанотехнологии.</a:t>
            </a:r>
            <a:endParaRPr lang="ru-RU" sz="1600" dirty="0">
              <a:ea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2D11341-BB61-490B-B6D9-B925400F519E}"/>
              </a:ext>
            </a:extLst>
          </p:cNvPr>
          <p:cNvSpPr/>
          <p:nvPr/>
        </p:nvSpPr>
        <p:spPr>
          <a:xfrm>
            <a:off x="0" y="5366953"/>
            <a:ext cx="1080120" cy="1014375"/>
          </a:xfrm>
          <a:prstGeom prst="rect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04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Программа курса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84611FB-E40B-4C3F-A840-47BAEA665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90440"/>
              </p:ext>
            </p:extLst>
          </p:nvPr>
        </p:nvGraphicFramePr>
        <p:xfrm>
          <a:off x="-1" y="792480"/>
          <a:ext cx="12188825" cy="527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1065">
                  <a:extLst>
                    <a:ext uri="{9D8B030D-6E8A-4147-A177-3AD203B41FA5}">
                      <a16:colId xmlns:a16="http://schemas.microsoft.com/office/drawing/2014/main" val="2590643204"/>
                    </a:ext>
                  </a:extLst>
                </a:gridCol>
                <a:gridCol w="7887276">
                  <a:extLst>
                    <a:ext uri="{9D8B030D-6E8A-4147-A177-3AD203B41FA5}">
                      <a16:colId xmlns:a16="http://schemas.microsoft.com/office/drawing/2014/main" val="1233587594"/>
                    </a:ext>
                  </a:extLst>
                </a:gridCol>
                <a:gridCol w="1695242">
                  <a:extLst>
                    <a:ext uri="{9D8B030D-6E8A-4147-A177-3AD203B41FA5}">
                      <a16:colId xmlns:a16="http://schemas.microsoft.com/office/drawing/2014/main" val="3737406587"/>
                    </a:ext>
                  </a:extLst>
                </a:gridCol>
                <a:gridCol w="1695242">
                  <a:extLst>
                    <a:ext uri="{9D8B030D-6E8A-4147-A177-3AD203B41FA5}">
                      <a16:colId xmlns:a16="http://schemas.microsoft.com/office/drawing/2014/main" val="174582640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№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Название раздела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Аудиторные часы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455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Лекции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Лаборатор-ные</a:t>
                      </a:r>
                      <a:r>
                        <a:rPr lang="ru-RU" sz="2000" dirty="0">
                          <a:effectLst/>
                        </a:rPr>
                        <a:t> работы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4611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highlight>
                            <a:srgbClr val="00FF00"/>
                          </a:highlight>
                        </a:rPr>
                        <a:t>Математика для машинного обучения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0090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highlight>
                            <a:srgbClr val="FF00FF"/>
                          </a:highlight>
                        </a:rPr>
                        <a:t>Python </a:t>
                      </a:r>
                      <a:r>
                        <a:rPr lang="ru-RU" sz="2000" dirty="0">
                          <a:effectLst/>
                          <a:highlight>
                            <a:srgbClr val="FF00FF"/>
                          </a:highlight>
                        </a:rPr>
                        <a:t>для </a:t>
                      </a:r>
                      <a:r>
                        <a:rPr lang="ru-RU" sz="2000" dirty="0">
                          <a:effectLst/>
                          <a:highlight>
                            <a:srgbClr val="FFFF00"/>
                          </a:highlight>
                        </a:rPr>
                        <a:t>машинного обучения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6147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highlight>
                            <a:srgbClr val="00FFFF"/>
                          </a:highlight>
                        </a:rPr>
                        <a:t>Основы машинного обучения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174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l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highlight>
                            <a:srgbClr val="FF00FF"/>
                          </a:highlight>
                        </a:rPr>
                        <a:t>Первичный анализ данных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961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highlight>
                            <a:srgbClr val="FF00FF"/>
                          </a:highlight>
                        </a:rPr>
                        <a:t>Линейные модели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3780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highlight>
                            <a:srgbClr val="00FFFF"/>
                          </a:highlight>
                        </a:rPr>
                        <a:t>Решающие деревья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8757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highlight>
                            <a:srgbClr val="00FFFF"/>
                          </a:highlight>
                        </a:rPr>
                        <a:t>Композиции</a:t>
                      </a:r>
                      <a:r>
                        <a:rPr lang="ru-RU" sz="2000">
                          <a:effectLst/>
                          <a:highlight>
                            <a:srgbClr val="FF00FF"/>
                          </a:highlight>
                        </a:rPr>
                        <a:t> алгоритмов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397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highlight>
                            <a:srgbClr val="00FFFF"/>
                          </a:highlight>
                        </a:rPr>
                        <a:t>Основы </a:t>
                      </a:r>
                      <a:r>
                        <a:rPr lang="ru-RU" sz="2000">
                          <a:effectLst/>
                          <a:highlight>
                            <a:srgbClr val="FF00FF"/>
                          </a:highlight>
                        </a:rPr>
                        <a:t>глубокого </a:t>
                      </a:r>
                      <a:r>
                        <a:rPr lang="ru-RU" sz="2000">
                          <a:effectLst/>
                          <a:highlight>
                            <a:srgbClr val="FFFF00"/>
                          </a:highlight>
                        </a:rPr>
                        <a:t>обучения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1274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9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highlight>
                            <a:srgbClr val="00FF00"/>
                          </a:highlight>
                        </a:rPr>
                        <a:t>Платформы и фреймворки глубокого обучения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079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10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highlight>
                            <a:srgbClr val="FF00FF"/>
                          </a:highlight>
                        </a:rPr>
                        <a:t>Отечественная Платформа глубокого обучения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>
                          <a:effectLst/>
                          <a:highlight>
                            <a:srgbClr val="FFFF00"/>
                          </a:highlight>
                        </a:rPr>
                        <a:t>и фреймворк </a:t>
                      </a:r>
                      <a:r>
                        <a:rPr lang="en-US" sz="2000" dirty="0" err="1">
                          <a:effectLst/>
                          <a:highlight>
                            <a:srgbClr val="FFFF00"/>
                          </a:highlight>
                        </a:rPr>
                        <a:t>PlatLib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4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4502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11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highlight>
                            <a:srgbClr val="FFFF00"/>
                          </a:highlight>
                        </a:rPr>
                        <a:t>Нейросетевой фреймворк </a:t>
                      </a:r>
                      <a:r>
                        <a:rPr lang="en-US" sz="2000">
                          <a:effectLst/>
                          <a:highlight>
                            <a:srgbClr val="FFFF00"/>
                          </a:highlight>
                        </a:rPr>
                        <a:t>PyTorch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7568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12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highlight>
                            <a:srgbClr val="FF00FF"/>
                          </a:highlight>
                        </a:rPr>
                        <a:t>Обработка </a:t>
                      </a:r>
                      <a:r>
                        <a:rPr lang="ru-RU" sz="2000" dirty="0">
                          <a:effectLst/>
                          <a:highlight>
                            <a:srgbClr val="00FF00"/>
                          </a:highlight>
                        </a:rPr>
                        <a:t>изображений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9772282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A9ACDA5-1FB9-4806-98E6-BD50610984B3}"/>
              </a:ext>
            </a:extLst>
          </p:cNvPr>
          <p:cNvSpPr/>
          <p:nvPr/>
        </p:nvSpPr>
        <p:spPr>
          <a:xfrm>
            <a:off x="-16450" y="6142527"/>
            <a:ext cx="3035882" cy="707988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Борис Вишняков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7014388-02AD-4040-A2C6-18D44E81BB5A}"/>
              </a:ext>
            </a:extLst>
          </p:cNvPr>
          <p:cNvSpPr/>
          <p:nvPr/>
        </p:nvSpPr>
        <p:spPr>
          <a:xfrm>
            <a:off x="3019432" y="6142527"/>
            <a:ext cx="3035882" cy="707988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Иван Сгибнев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61EA8EF-0592-4BD3-930D-F04385BFEDB2}"/>
              </a:ext>
            </a:extLst>
          </p:cNvPr>
          <p:cNvSpPr/>
          <p:nvPr/>
        </p:nvSpPr>
        <p:spPr>
          <a:xfrm>
            <a:off x="6055314" y="6142527"/>
            <a:ext cx="3035882" cy="7079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Андрей Сорокин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D5F8C93-3AB1-4757-91CB-437102C79A14}"/>
              </a:ext>
            </a:extLst>
          </p:cNvPr>
          <p:cNvGrpSpPr/>
          <p:nvPr/>
        </p:nvGrpSpPr>
        <p:grpSpPr>
          <a:xfrm>
            <a:off x="-13028" y="6142527"/>
            <a:ext cx="12201852" cy="715473"/>
            <a:chOff x="-13028" y="6142527"/>
            <a:chExt cx="12201852" cy="715473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D2BFD50E-190E-4869-A3ED-28BBAD3A6182}"/>
                </a:ext>
              </a:extLst>
            </p:cNvPr>
            <p:cNvSpPr/>
            <p:nvPr/>
          </p:nvSpPr>
          <p:spPr>
            <a:xfrm>
              <a:off x="9091195" y="6142527"/>
              <a:ext cx="3097629" cy="707989"/>
            </a:xfrm>
            <a:prstGeom prst="rect">
              <a:avLst/>
            </a:prstGeom>
            <a:solidFill>
              <a:srgbClr val="CC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Булат </a:t>
              </a:r>
              <a:r>
                <a:rPr lang="ru-RU" dirty="0" err="1">
                  <a:solidFill>
                    <a:schemeClr val="tx1"/>
                  </a:solidFill>
                </a:rPr>
                <a:t>Кульгильдин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BAA8394B-A22F-4916-AD88-C7E4A4BB1933}"/>
                </a:ext>
              </a:extLst>
            </p:cNvPr>
            <p:cNvSpPr/>
            <p:nvPr/>
          </p:nvSpPr>
          <p:spPr>
            <a:xfrm>
              <a:off x="-13028" y="6150012"/>
              <a:ext cx="3035882" cy="7079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Борис Вишняков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BFB41475-67C6-4761-B100-A3E61E50BEF1}"/>
                </a:ext>
              </a:extLst>
            </p:cNvPr>
            <p:cNvSpPr/>
            <p:nvPr/>
          </p:nvSpPr>
          <p:spPr>
            <a:xfrm>
              <a:off x="3022854" y="6150012"/>
              <a:ext cx="3035882" cy="70798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Иван Сгибнев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D735F75B-652E-433E-8405-492F1172E99F}"/>
                </a:ext>
              </a:extLst>
            </p:cNvPr>
            <p:cNvSpPr/>
            <p:nvPr/>
          </p:nvSpPr>
          <p:spPr>
            <a:xfrm>
              <a:off x="6058736" y="6150012"/>
              <a:ext cx="3035882" cy="7079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Андрей Сорокин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48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Программа курса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FA427C7-3C09-4837-9C56-E02EBA590E64}"/>
              </a:ext>
            </a:extLst>
          </p:cNvPr>
          <p:cNvSpPr/>
          <p:nvPr/>
        </p:nvSpPr>
        <p:spPr>
          <a:xfrm>
            <a:off x="189756" y="615454"/>
            <a:ext cx="1191061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Математика для машинного обучения</a:t>
            </a:r>
            <a:br>
              <a:rPr lang="ru-RU" sz="1300" b="1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Основы линейной алгебры. Основы теории вероятностей и статистики. Основы оптимизации.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Python для машинного обучения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Основы </a:t>
            </a:r>
            <a:r>
              <a:rPr lang="ru-RU" sz="1300" i="1" dirty="0" err="1">
                <a:ea typeface="Times New Roman" panose="02020603050405020304" pitchFamily="18" charset="0"/>
              </a:rPr>
              <a:t>numpy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en-US" sz="1300" i="1" dirty="0">
                <a:ea typeface="Times New Roman" panose="02020603050405020304" pitchFamily="18" charset="0"/>
              </a:rPr>
              <a:t>pandas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en-US" sz="1300" i="1" dirty="0" err="1">
                <a:ea typeface="Times New Roman" panose="02020603050405020304" pitchFamily="18" charset="0"/>
              </a:rPr>
              <a:t>scipy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en-US" sz="1300" i="1" dirty="0">
                <a:ea typeface="Times New Roman" panose="02020603050405020304" pitchFamily="18" charset="0"/>
              </a:rPr>
              <a:t>matplotlib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en-US" sz="1300" i="1" dirty="0" err="1">
                <a:ea typeface="Times New Roman" panose="02020603050405020304" pitchFamily="18" charset="0"/>
              </a:rPr>
              <a:t>scikit</a:t>
            </a:r>
            <a:r>
              <a:rPr lang="ru-RU" sz="1300" i="1" dirty="0">
                <a:ea typeface="Times New Roman" panose="02020603050405020304" pitchFamily="18" charset="0"/>
              </a:rPr>
              <a:t>-</a:t>
            </a:r>
            <a:r>
              <a:rPr lang="en-US" sz="1300" i="1" dirty="0">
                <a:ea typeface="Times New Roman" panose="02020603050405020304" pitchFamily="18" charset="0"/>
              </a:rPr>
              <a:t>learn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en-US" sz="1300" i="1" dirty="0">
                <a:ea typeface="Times New Roman" panose="02020603050405020304" pitchFamily="18" charset="0"/>
              </a:rPr>
              <a:t>seaborn</a:t>
            </a:r>
            <a:r>
              <a:rPr lang="ru-RU" sz="1300" i="1" dirty="0">
                <a:ea typeface="Times New Roman" panose="02020603050405020304" pitchFamily="18" charset="0"/>
              </a:rPr>
              <a:t>;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Основы машинного обучения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Постановки задач в машинном обучении. Примеры задач. Виды данных. Объекты. Признаки. Обучающая, проверочная и тестовая выборки. Кросс-валидация. Переобучение. Обучение с учителем. Обучение без учителя. Параметры. </a:t>
            </a:r>
            <a:r>
              <a:rPr lang="ru-RU" sz="1300" i="1" dirty="0" err="1">
                <a:ea typeface="Times New Roman" panose="02020603050405020304" pitchFamily="18" charset="0"/>
              </a:rPr>
              <a:t>Гиперпараметры</a:t>
            </a:r>
            <a:r>
              <a:rPr lang="ru-RU" sz="1300" i="1" dirty="0">
                <a:ea typeface="Times New Roman" panose="02020603050405020304" pitchFamily="18" charset="0"/>
              </a:rPr>
              <a:t>. Функция ошибки.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Первичный анализ данных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Представление данных. Визуализация данных. Подготовка данных. Отбор признаков. Разработка признаков. Выбор модели. Подбор </a:t>
            </a:r>
            <a:r>
              <a:rPr lang="ru-RU" sz="1300" i="1" dirty="0" err="1">
                <a:ea typeface="Times New Roman" panose="02020603050405020304" pitchFamily="18" charset="0"/>
              </a:rPr>
              <a:t>гиперпараметров</a:t>
            </a:r>
            <a:r>
              <a:rPr lang="ru-RU" sz="1300" i="1" dirty="0">
                <a:ea typeface="Times New Roman" panose="02020603050405020304" pitchFamily="18" charset="0"/>
              </a:rPr>
              <a:t>. Метрики качества. 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Линейные модели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Линейная регрессия. Регуляризация. Функции активации. Логистическая регрессия. Метрики качества.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Решающие деревья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Дерево решений. Критерии информативности. Регуляризация.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Композиции алгоритмов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 err="1">
                <a:ea typeface="Times New Roman" panose="02020603050405020304" pitchFamily="18" charset="0"/>
              </a:rPr>
              <a:t>Бэггинг</a:t>
            </a:r>
            <a:r>
              <a:rPr lang="ru-RU" sz="1300" i="1" dirty="0">
                <a:ea typeface="Times New Roman" panose="02020603050405020304" pitchFamily="18" charset="0"/>
              </a:rPr>
              <a:t>. Случайный лес. </a:t>
            </a:r>
            <a:r>
              <a:rPr lang="ru-RU" sz="1300" i="1" dirty="0" err="1">
                <a:ea typeface="Times New Roman" panose="02020603050405020304" pitchFamily="18" charset="0"/>
              </a:rPr>
              <a:t>Бустинг</a:t>
            </a:r>
            <a:r>
              <a:rPr lang="ru-RU" sz="1300" i="1" dirty="0">
                <a:ea typeface="Times New Roman" panose="02020603050405020304" pitchFamily="18" charset="0"/>
              </a:rPr>
              <a:t>. Градиентный спуск. Градиентный </a:t>
            </a:r>
            <a:r>
              <a:rPr lang="ru-RU" sz="1300" i="1" dirty="0" err="1">
                <a:ea typeface="Times New Roman" panose="02020603050405020304" pitchFamily="18" charset="0"/>
              </a:rPr>
              <a:t>бустинг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ru-RU" sz="1300" i="1" dirty="0" err="1">
                <a:ea typeface="Times New Roman" panose="02020603050405020304" pitchFamily="18" charset="0"/>
              </a:rPr>
              <a:t>catboost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ru-RU" sz="1300" i="1" dirty="0" err="1">
                <a:ea typeface="Times New Roman" panose="02020603050405020304" pitchFamily="18" charset="0"/>
              </a:rPr>
              <a:t>lightgbm</a:t>
            </a:r>
            <a:r>
              <a:rPr lang="ru-RU" sz="1300" i="1" dirty="0">
                <a:ea typeface="Times New Roman" panose="02020603050405020304" pitchFamily="18" charset="0"/>
              </a:rPr>
              <a:t>, </a:t>
            </a:r>
            <a:r>
              <a:rPr lang="ru-RU" sz="1300" i="1" dirty="0" err="1">
                <a:ea typeface="Times New Roman" panose="02020603050405020304" pitchFamily="18" charset="0"/>
              </a:rPr>
              <a:t>xgboost</a:t>
            </a:r>
            <a:r>
              <a:rPr lang="ru-RU" sz="1300" i="1" dirty="0">
                <a:ea typeface="Times New Roman" panose="02020603050405020304" pitchFamily="18" charset="0"/>
              </a:rPr>
              <a:t>. </a:t>
            </a:r>
            <a:r>
              <a:rPr lang="ru-RU" sz="1300" i="1" dirty="0" err="1">
                <a:ea typeface="Times New Roman" panose="02020603050405020304" pitchFamily="18" charset="0"/>
              </a:rPr>
              <a:t>Стэкинг</a:t>
            </a:r>
            <a:r>
              <a:rPr lang="ru-RU" sz="1300" i="1" dirty="0">
                <a:ea typeface="Times New Roman" panose="02020603050405020304" pitchFamily="18" charset="0"/>
              </a:rPr>
              <a:t>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Основы глубокого обучения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Тензоры. Вычислительный граф. Нейронная сеть. Метод обратного распространения ошибки. Стохастический градиентный спуск и его аналоги. Типы нейронных сетей. Базовые слои и операции. Основные семейства архитектур. Методы обучения. 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Платформы и фреймворки глубокого обучения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Фреймворки для обучения нейронных сетей. Платформы для обучения нейронных сетей.</a:t>
            </a:r>
            <a:r>
              <a:rPr lang="ru-RU" sz="1300" dirty="0">
                <a:ea typeface="Times New Roman" panose="02020603050405020304" pitchFamily="18" charset="0"/>
              </a:rPr>
              <a:t> </a:t>
            </a:r>
            <a:r>
              <a:rPr lang="ru-RU" sz="1300" i="1" dirty="0">
                <a:ea typeface="Times New Roman" panose="02020603050405020304" pitchFamily="18" charset="0"/>
              </a:rPr>
              <a:t>Инференс-фреймворки для аппаратных платформ.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Отечественная Платформа глубокого обучения и фреймворк </a:t>
            </a:r>
            <a:r>
              <a:rPr lang="ru-RU" sz="1300" b="1" dirty="0" err="1">
                <a:ea typeface="Times New Roman" panose="02020603050405020304" pitchFamily="18" charset="0"/>
              </a:rPr>
              <a:t>Plat</a:t>
            </a:r>
            <a:r>
              <a:rPr lang="en-US" sz="1300" b="1" dirty="0">
                <a:ea typeface="Times New Roman" panose="02020603050405020304" pitchFamily="18" charset="0"/>
              </a:rPr>
              <a:t>Lib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Уровни Платформы. Типовые решения. Визуальное программирование. Фреймворк </a:t>
            </a:r>
            <a:r>
              <a:rPr lang="en-US" sz="1300" i="1" dirty="0">
                <a:ea typeface="Times New Roman" panose="02020603050405020304" pitchFamily="18" charset="0"/>
              </a:rPr>
              <a:t>Plat</a:t>
            </a:r>
            <a:r>
              <a:rPr lang="ru-RU" sz="1300" i="1" dirty="0">
                <a:ea typeface="Times New Roman" panose="02020603050405020304" pitchFamily="18" charset="0"/>
              </a:rPr>
              <a:t>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Нейросетевой фреймворк PyTorch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Введение в </a:t>
            </a:r>
            <a:r>
              <a:rPr lang="en-US" sz="1300" i="1" dirty="0">
                <a:ea typeface="Times New Roman" panose="02020603050405020304" pitchFamily="18" charset="0"/>
              </a:rPr>
              <a:t>PyTorch</a:t>
            </a:r>
            <a:r>
              <a:rPr lang="ru-RU" sz="1300" i="1" dirty="0">
                <a:ea typeface="Times New Roman" panose="02020603050405020304" pitchFamily="18" charset="0"/>
              </a:rPr>
              <a:t>. Загрузка данных. Работы с тензорами. Модули </a:t>
            </a:r>
            <a:r>
              <a:rPr lang="en-US" sz="1300" i="1" dirty="0">
                <a:ea typeface="Times New Roman" panose="02020603050405020304" pitchFamily="18" charset="0"/>
              </a:rPr>
              <a:t>PyTorch</a:t>
            </a:r>
            <a:r>
              <a:rPr lang="ru-RU" sz="1300" i="1" dirty="0">
                <a:ea typeface="Times New Roman" panose="02020603050405020304" pitchFamily="18" charset="0"/>
              </a:rPr>
              <a:t>. Формат хранения нейронных сетей.</a:t>
            </a:r>
            <a:endParaRPr lang="ru-RU" sz="1300" dirty="0"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300" b="1" dirty="0">
                <a:ea typeface="Times New Roman" panose="02020603050405020304" pitchFamily="18" charset="0"/>
              </a:rPr>
              <a:t>Обработка изображений</a:t>
            </a:r>
            <a:br>
              <a:rPr lang="ru-RU" sz="1300" dirty="0">
                <a:ea typeface="Times New Roman" panose="02020603050405020304" pitchFamily="18" charset="0"/>
              </a:rPr>
            </a:br>
            <a:r>
              <a:rPr lang="ru-RU" sz="1300" i="1" dirty="0">
                <a:ea typeface="Times New Roman" panose="02020603050405020304" pitchFamily="18" charset="0"/>
              </a:rPr>
              <a:t>Представление изображения. Классические методы обработки изображений. Свёртка. Генерация признаков. Классификация. Семантическая сегментация. Детектирование объектов. Аугментации. Локальные ключевые точки. Сопоставление ключевых точек. Карты глубины. </a:t>
            </a:r>
            <a:endParaRPr lang="ru-RU" sz="13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5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Программа курса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B104D7C-BA63-4E5B-B477-F518BCB69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48636"/>
              </p:ext>
            </p:extLst>
          </p:nvPr>
        </p:nvGraphicFramePr>
        <p:xfrm>
          <a:off x="-1" y="836712"/>
          <a:ext cx="12188825" cy="52050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9837">
                  <a:extLst>
                    <a:ext uri="{9D8B030D-6E8A-4147-A177-3AD203B41FA5}">
                      <a16:colId xmlns:a16="http://schemas.microsoft.com/office/drawing/2014/main" val="908736070"/>
                    </a:ext>
                  </a:extLst>
                </a:gridCol>
                <a:gridCol w="7888504">
                  <a:extLst>
                    <a:ext uri="{9D8B030D-6E8A-4147-A177-3AD203B41FA5}">
                      <a16:colId xmlns:a16="http://schemas.microsoft.com/office/drawing/2014/main" val="1005303147"/>
                    </a:ext>
                  </a:extLst>
                </a:gridCol>
                <a:gridCol w="1695242">
                  <a:extLst>
                    <a:ext uri="{9D8B030D-6E8A-4147-A177-3AD203B41FA5}">
                      <a16:colId xmlns:a16="http://schemas.microsoft.com/office/drawing/2014/main" val="297550236"/>
                    </a:ext>
                  </a:extLst>
                </a:gridCol>
                <a:gridCol w="1695242">
                  <a:extLst>
                    <a:ext uri="{9D8B030D-6E8A-4147-A177-3AD203B41FA5}">
                      <a16:colId xmlns:a16="http://schemas.microsoft.com/office/drawing/2014/main" val="1332202261"/>
                    </a:ext>
                  </a:extLst>
                </a:gridCol>
              </a:tblGrid>
              <a:tr h="122237">
                <a:tc rowSpan="2"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№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 anchor="ctr"/>
                </a:tc>
                <a:tc rowSpan="2"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Название раздела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 anchor="ctr"/>
                </a:tc>
                <a:tc gridSpan="2"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Аудиторные часы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81788"/>
                  </a:ext>
                </a:extLst>
              </a:tr>
              <a:tr h="3667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Лекции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Лабораторные работы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 anchor="ctr"/>
                </a:tc>
                <a:extLst>
                  <a:ext uri="{0D108BD9-81ED-4DB2-BD59-A6C34878D82A}">
                    <a16:rowId xmlns:a16="http://schemas.microsoft.com/office/drawing/2014/main" val="1444243829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highlight>
                            <a:srgbClr val="00FFFF"/>
                          </a:highlight>
                        </a:rPr>
                        <a:t>Классификация изображений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extLst>
                  <a:ext uri="{0D108BD9-81ED-4DB2-BD59-A6C34878D82A}">
                    <a16:rowId xmlns:a16="http://schemas.microsoft.com/office/drawing/2014/main" val="345717670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highlight>
                            <a:srgbClr val="FF00FF"/>
                          </a:highlight>
                        </a:rPr>
                        <a:t>Семантическая сегментация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extLst>
                  <a:ext uri="{0D108BD9-81ED-4DB2-BD59-A6C34878D82A}">
                    <a16:rowId xmlns:a16="http://schemas.microsoft.com/office/drawing/2014/main" val="329611833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15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highlight>
                            <a:srgbClr val="FFFF00"/>
                          </a:highlight>
                        </a:rPr>
                        <a:t>Детектирование объектов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extLst>
                  <a:ext uri="{0D108BD9-81ED-4DB2-BD59-A6C34878D82A}">
                    <a16:rowId xmlns:a16="http://schemas.microsoft.com/office/drawing/2014/main" val="3770312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16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highlight>
                            <a:srgbClr val="00FF00"/>
                          </a:highlight>
                        </a:rPr>
                        <a:t>Особенности применения нейросетевых </a:t>
                      </a:r>
                      <a:r>
                        <a:rPr lang="ru-RU" sz="2000">
                          <a:effectLst/>
                          <a:highlight>
                            <a:srgbClr val="FFFF00"/>
                          </a:highlight>
                        </a:rPr>
                        <a:t>алгоритмов в реальных задачах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extLst>
                  <a:ext uri="{0D108BD9-81ED-4DB2-BD59-A6C34878D82A}">
                    <a16:rowId xmlns:a16="http://schemas.microsoft.com/office/drawing/2014/main" val="271105219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r>
                        <a:rPr lang="en-US" sz="2000" dirty="0">
                          <a:effectLst/>
                        </a:rPr>
                        <a:t>7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  <a:tabLst>
                          <a:tab pos="647700" algn="l"/>
                        </a:tabLst>
                      </a:pPr>
                      <a:r>
                        <a:rPr lang="ru-RU" sz="2000">
                          <a:effectLst/>
                          <a:highlight>
                            <a:srgbClr val="00FF00"/>
                          </a:highlight>
                        </a:rPr>
                        <a:t>Компьютерное зрение в биометрии </a:t>
                      </a:r>
                      <a:r>
                        <a:rPr lang="ru-RU" sz="2000">
                          <a:effectLst/>
                          <a:highlight>
                            <a:srgbClr val="00FFFF"/>
                          </a:highlight>
                        </a:rPr>
                        <a:t>и робототехнике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extLst>
                  <a:ext uri="{0D108BD9-81ED-4DB2-BD59-A6C34878D82A}">
                    <a16:rowId xmlns:a16="http://schemas.microsoft.com/office/drawing/2014/main" val="2794232398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r>
                        <a:rPr lang="en-US" sz="2000">
                          <a:effectLst/>
                        </a:rPr>
                        <a:t>8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highlight>
                            <a:srgbClr val="00FFFF"/>
                          </a:highlight>
                        </a:rPr>
                        <a:t>Обработка естественного языка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extLst>
                  <a:ext uri="{0D108BD9-81ED-4DB2-BD59-A6C34878D82A}">
                    <a16:rowId xmlns:a16="http://schemas.microsoft.com/office/drawing/2014/main" val="1297009209"/>
                  </a:ext>
                </a:extLst>
              </a:tr>
              <a:tr h="127699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  <a:tabLst>
                          <a:tab pos="590550" algn="l"/>
                        </a:tabLst>
                      </a:pPr>
                      <a:r>
                        <a:rPr lang="ru-RU" sz="2000">
                          <a:effectLst/>
                          <a:highlight>
                            <a:srgbClr val="FF00FF"/>
                          </a:highlight>
                        </a:rPr>
                        <a:t>Обработка звука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extLst>
                  <a:ext uri="{0D108BD9-81ED-4DB2-BD59-A6C34878D82A}">
                    <a16:rowId xmlns:a16="http://schemas.microsoft.com/office/drawing/2014/main" val="355585680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r>
                        <a:rPr lang="en-US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highlight>
                            <a:srgbClr val="FFFF00"/>
                          </a:highlight>
                        </a:rPr>
                        <a:t>Обучение с подкреплением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extLst>
                  <a:ext uri="{0D108BD9-81ED-4DB2-BD59-A6C34878D82A}">
                    <a16:rowId xmlns:a16="http://schemas.microsoft.com/office/drawing/2014/main" val="99792263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r>
                        <a:rPr lang="en-US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highlight>
                            <a:srgbClr val="00FFFF"/>
                          </a:highlight>
                        </a:rPr>
                        <a:t>Специальные архитектуры и </a:t>
                      </a:r>
                      <a:r>
                        <a:rPr lang="ru-RU" sz="2000">
                          <a:effectLst/>
                          <a:highlight>
                            <a:srgbClr val="FF00FF"/>
                          </a:highlight>
                        </a:rPr>
                        <a:t>альтернативные приложения нейронных сетей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extLst>
                  <a:ext uri="{0D108BD9-81ED-4DB2-BD59-A6C34878D82A}">
                    <a16:rowId xmlns:a16="http://schemas.microsoft.com/office/drawing/2014/main" val="414199054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r>
                        <a:rPr lang="en-US" sz="2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highlight>
                            <a:srgbClr val="FF00FF"/>
                          </a:highlight>
                        </a:rPr>
                        <a:t>Продвинутые методы обучения нейронных сетей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extLst>
                  <a:ext uri="{0D108BD9-81ED-4DB2-BD59-A6C34878D82A}">
                    <a16:rowId xmlns:a16="http://schemas.microsoft.com/office/drawing/2014/main" val="3492932893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r>
                        <a:rPr lang="en-US" sz="2000">
                          <a:effectLst/>
                        </a:rPr>
                        <a:t>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  <a:tabLst>
                          <a:tab pos="704850" algn="l"/>
                        </a:tabLst>
                      </a:pPr>
                      <a:r>
                        <a:rPr lang="ru-RU" sz="2000">
                          <a:effectLst/>
                          <a:highlight>
                            <a:srgbClr val="00FFFF"/>
                          </a:highlight>
                        </a:rPr>
                        <a:t>Спортивный анализ данных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extLst>
                  <a:ext uri="{0D108BD9-81ED-4DB2-BD59-A6C34878D82A}">
                    <a16:rowId xmlns:a16="http://schemas.microsoft.com/office/drawing/2014/main" val="1125864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ИТОГО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28</a:t>
                      </a:r>
                      <a:endParaRPr lang="ru-RU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17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006" marR="50006" marT="0" marB="0"/>
                </a:tc>
                <a:extLst>
                  <a:ext uri="{0D108BD9-81ED-4DB2-BD59-A6C34878D82A}">
                    <a16:rowId xmlns:a16="http://schemas.microsoft.com/office/drawing/2014/main" val="4191995288"/>
                  </a:ext>
                </a:extLst>
              </a:tr>
            </a:tbl>
          </a:graphicData>
        </a:graphic>
      </p:graphicFrame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C869B9C-D7AF-4750-B6DC-854320E225D9}"/>
              </a:ext>
            </a:extLst>
          </p:cNvPr>
          <p:cNvGrpSpPr/>
          <p:nvPr/>
        </p:nvGrpSpPr>
        <p:grpSpPr>
          <a:xfrm>
            <a:off x="-13028" y="6142527"/>
            <a:ext cx="12201852" cy="715473"/>
            <a:chOff x="-13028" y="6142527"/>
            <a:chExt cx="12201852" cy="715473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D7883A1-D5B6-49AD-A51E-2F89958C7760}"/>
                </a:ext>
              </a:extLst>
            </p:cNvPr>
            <p:cNvSpPr/>
            <p:nvPr/>
          </p:nvSpPr>
          <p:spPr>
            <a:xfrm>
              <a:off x="9091195" y="6142527"/>
              <a:ext cx="3097629" cy="707989"/>
            </a:xfrm>
            <a:prstGeom prst="rect">
              <a:avLst/>
            </a:prstGeom>
            <a:solidFill>
              <a:srgbClr val="CC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Булат </a:t>
              </a:r>
              <a:r>
                <a:rPr lang="ru-RU" dirty="0" err="1">
                  <a:solidFill>
                    <a:schemeClr val="tx1"/>
                  </a:solidFill>
                </a:rPr>
                <a:t>Кульгильдин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70365131-E54C-4D78-80A8-82C9DB6CBEFB}"/>
                </a:ext>
              </a:extLst>
            </p:cNvPr>
            <p:cNvSpPr/>
            <p:nvPr/>
          </p:nvSpPr>
          <p:spPr>
            <a:xfrm>
              <a:off x="-13028" y="6150012"/>
              <a:ext cx="3035882" cy="7079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Борис Вишняков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10668689-F7A8-4CA3-869C-C233BA3FE970}"/>
                </a:ext>
              </a:extLst>
            </p:cNvPr>
            <p:cNvSpPr/>
            <p:nvPr/>
          </p:nvSpPr>
          <p:spPr>
            <a:xfrm>
              <a:off x="3022854" y="6150012"/>
              <a:ext cx="3035882" cy="70798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Иван Сгибнев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25FD0A49-DE0F-4B25-9BC1-D8C499D7FDD7}"/>
                </a:ext>
              </a:extLst>
            </p:cNvPr>
            <p:cNvSpPr/>
            <p:nvPr/>
          </p:nvSpPr>
          <p:spPr>
            <a:xfrm>
              <a:off x="6058736" y="6150012"/>
              <a:ext cx="3035882" cy="7079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Андрей Сорокин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662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F1A24-01FF-49E4-BCCD-C4E082E1150B}"/>
              </a:ext>
            </a:extLst>
          </p:cNvPr>
          <p:cNvSpPr txBox="1"/>
          <p:nvPr/>
        </p:nvSpPr>
        <p:spPr>
          <a:xfrm>
            <a:off x="-16450" y="7485"/>
            <a:ext cx="1218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>
              <a:spcBef>
                <a:spcPts val="1800"/>
              </a:spcBef>
              <a:spcAft>
                <a:spcPts val="1800"/>
              </a:spcAft>
            </a:pPr>
            <a:r>
              <a:rPr lang="ru-RU" sz="3600" dirty="0">
                <a:latin typeface="Segoe UI" panose="020B0502040204020203" pitchFamily="34" charset="0"/>
                <a:cs typeface="Segoe UI" panose="020B0502040204020203" pitchFamily="34" charset="0"/>
              </a:rPr>
              <a:t>Программа курса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B02F1E8-86C9-4C53-AB4C-16D19E66E3CE}"/>
              </a:ext>
            </a:extLst>
          </p:cNvPr>
          <p:cNvSpPr/>
          <p:nvPr/>
        </p:nvSpPr>
        <p:spPr>
          <a:xfrm>
            <a:off x="101298" y="653816"/>
            <a:ext cx="1195332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13"/>
            </a:pP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Классификация изображений</a:t>
            </a:r>
            <a:br>
              <a:rPr lang="ru-RU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Задача классификации изображений. Сверточные нейронные сети. Перенос знаний.</a:t>
            </a:r>
            <a:endParaRPr lang="ru-RU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13"/>
            </a:pP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Семантическая сегментация</a:t>
            </a:r>
            <a:br>
              <a:rPr lang="ru-RU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Задача семантической сегментации. Нейросетевые модели сегментации. Метрики качества. Функции ошибки.</a:t>
            </a:r>
            <a:endParaRPr lang="ru-RU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13"/>
            </a:pP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Детектирование объектов</a:t>
            </a:r>
            <a:br>
              <a:rPr lang="ru-RU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Задачи детектирования объектов. Нейросетевые модели детектирования. Одностадийные детекторы. </a:t>
            </a:r>
            <a:r>
              <a:rPr lang="ru-RU" sz="13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Двухстадийные</a:t>
            </a: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детекторы. </a:t>
            </a:r>
            <a:r>
              <a:rPr lang="en-US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Anchor-free </a:t>
            </a: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детекторы. Метрики качества. Функции ошибки.</a:t>
            </a:r>
            <a:endParaRPr lang="ru-RU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13"/>
            </a:pP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Особенности применения нейросетевых алгоритмов в реальных задачах</a:t>
            </a:r>
            <a:br>
              <a:rPr lang="ru-RU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Конвертация моделей в </a:t>
            </a:r>
            <a:r>
              <a:rPr lang="en-US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ONNX</a:t>
            </a: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Инференс-фреймворки: </a:t>
            </a:r>
            <a:r>
              <a:rPr lang="en-US" sz="13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OpenVINO</a:t>
            </a: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TensorRT</a:t>
            </a: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TensorFlow Lite</a:t>
            </a: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MNN</a:t>
            </a: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13"/>
            </a:pP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Компьютерное зрение в биометрии и робототехнике</a:t>
            </a:r>
            <a:br>
              <a:rPr lang="ru-RU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Детектирование лиц. Распознавание лиц. Определение атрибутов лица. </a:t>
            </a:r>
            <a:r>
              <a:rPr lang="en-US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SLAM</a:t>
            </a: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Визуальная одометрия.  Трехмерная реконструкция. Семантическая сегментация сцены. Детектирование объектов в 3</a:t>
            </a:r>
            <a:r>
              <a:rPr lang="en-US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13"/>
            </a:pP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Обработка естественного языка</a:t>
            </a:r>
            <a:br>
              <a:rPr lang="ru-RU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Мешок слов. </a:t>
            </a:r>
            <a:r>
              <a:rPr lang="en-US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N-</a:t>
            </a: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граммы</a:t>
            </a:r>
            <a:r>
              <a:rPr lang="en-US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TF-IDF. Word2Vec. Embedding. Seq2Seq. </a:t>
            </a: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Машинный перевод. </a:t>
            </a:r>
            <a:r>
              <a:rPr lang="en-US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Attention. Transformer. GPT. BERT. </a:t>
            </a:r>
            <a:endParaRPr lang="ru-RU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13"/>
            </a:pP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Обработка звука</a:t>
            </a:r>
            <a:br>
              <a:rPr lang="ru-RU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Обработка аудиосигналов. Распознавание речи.</a:t>
            </a:r>
            <a:endParaRPr lang="ru-RU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13"/>
            </a:pP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Обучение с подкреплением</a:t>
            </a:r>
            <a:br>
              <a:rPr lang="ru-RU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 кросс-энтропии. DQN. Метод </a:t>
            </a:r>
            <a:r>
              <a:rPr lang="ru-RU" sz="13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актора</a:t>
            </a: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-критика.</a:t>
            </a:r>
          </a:p>
          <a:p>
            <a:pPr marL="342900" lvl="0" indent="-342900">
              <a:buFont typeface="+mj-lt"/>
              <a:buAutoNum type="arabicPeriod" startAt="13"/>
            </a:pP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Специальные архитектуры и альтернативные приложения нейронных сетей</a:t>
            </a:r>
            <a:br>
              <a:rPr lang="ru-RU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3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Автокодировщики</a:t>
            </a: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Генеративно-состязательные сети. Перенос стиля. </a:t>
            </a:r>
            <a:b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Трансформеры в компьютерном зрении. </a:t>
            </a:r>
            <a:r>
              <a:rPr lang="en-US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DALL</a:t>
            </a: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CLIP. </a:t>
            </a:r>
            <a:r>
              <a:rPr lang="en-US" sz="13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AlphaFold</a:t>
            </a:r>
            <a:r>
              <a:rPr lang="en-US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NAS. AutoML. </a:t>
            </a:r>
            <a:endParaRPr lang="ru-RU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13"/>
            </a:pP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Продвинутые методы обучения нейронных сетей</a:t>
            </a:r>
            <a:r>
              <a:rPr lang="en-US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US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Label Smoothing, Knowledge Distillation, Hyperparameter optimization, Noisy Student, LBFGS.</a:t>
            </a:r>
            <a:endParaRPr lang="ru-RU" sz="1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13"/>
            </a:pPr>
            <a:r>
              <a:rPr lang="ru-RU" sz="1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Спортивный анализ данных</a:t>
            </a:r>
            <a:br>
              <a:rPr lang="ru-RU" sz="13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Исследование данных на предмет скрытых закономерностей. Продвинутые методы подготовки данных, отбора признаков, генерации признаков и валидации. </a:t>
            </a:r>
            <a:r>
              <a:rPr lang="ru-RU" sz="13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Ансамблирование</a:t>
            </a:r>
            <a:r>
              <a:rPr lang="ru-RU" sz="1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моделей. </a:t>
            </a:r>
            <a:endParaRPr lang="ru-RU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0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Тема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</TotalTime>
  <Words>1138</Words>
  <Application>Microsoft Office PowerPoint</Application>
  <PresentationFormat>Произвольный</PresentationFormat>
  <Paragraphs>274</Paragraphs>
  <Slides>14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Constantia</vt:lpstr>
      <vt:lpstr>Segoe UI</vt:lpstr>
      <vt:lpstr>Times New Roman</vt:lpstr>
      <vt:lpstr>Ретро</vt:lpstr>
      <vt:lpstr>Методы интеллектуальной обработки данных и машинного обучения с использованием глубоких нейронных сетей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интеллектуальной обработки данных и машинного обучения с использованием глубоких нейронных сетей</dc:title>
  <dc:creator>Борис Вишняков</dc:creator>
  <cp:lastModifiedBy>Борис Вишняков</cp:lastModifiedBy>
  <cp:revision>44</cp:revision>
  <dcterms:created xsi:type="dcterms:W3CDTF">2021-09-06T17:40:32Z</dcterms:created>
  <dcterms:modified xsi:type="dcterms:W3CDTF">2021-09-06T22:57:05Z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