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3" r:id="rId6"/>
    <p:sldId id="264" r:id="rId7"/>
    <p:sldId id="265" r:id="rId8"/>
    <p:sldId id="266" r:id="rId9"/>
    <p:sldId id="267" r:id="rId10"/>
    <p:sldId id="261" r:id="rId11"/>
    <p:sldId id="26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0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33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6399D-EBA0-4698-BE32-6934EA10228E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99933-5B23-4537-8942-0946C2FCAB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617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8A9F-A212-4DCF-827B-1ED0C00B431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E3FF-5DBC-46CE-BC78-44C19A09F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56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8A9F-A212-4DCF-827B-1ED0C00B431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E3FF-5DBC-46CE-BC78-44C19A09F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18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8A9F-A212-4DCF-827B-1ED0C00B431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E3FF-5DBC-46CE-BC78-44C19A09F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49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8A9F-A212-4DCF-827B-1ED0C00B431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E3FF-5DBC-46CE-BC78-44C19A09F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98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8A9F-A212-4DCF-827B-1ED0C00B431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E3FF-5DBC-46CE-BC78-44C19A09F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01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8A9F-A212-4DCF-827B-1ED0C00B431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E3FF-5DBC-46CE-BC78-44C19A09F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39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8A9F-A212-4DCF-827B-1ED0C00B431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E3FF-5DBC-46CE-BC78-44C19A09F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12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8A9F-A212-4DCF-827B-1ED0C00B431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E3FF-5DBC-46CE-BC78-44C19A09F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77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8A9F-A212-4DCF-827B-1ED0C00B431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E3FF-5DBC-46CE-BC78-44C19A09F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23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8A9F-A212-4DCF-827B-1ED0C00B431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E3FF-5DBC-46CE-BC78-44C19A09F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99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8A9F-A212-4DCF-827B-1ED0C00B431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E3FF-5DBC-46CE-BC78-44C19A09F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94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28A9F-A212-4DCF-827B-1ED0C00B4314}" type="datetimeFigureOut">
              <a:rPr lang="ru-RU" smtClean="0"/>
              <a:t>24.04.2021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E3FF-5DBC-46CE-BC78-44C19A09F8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9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p-vit-tol@yandex.r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8280920" cy="936103"/>
          </a:xfrm>
        </p:spPr>
        <p:txBody>
          <a:bodyPr>
            <a:normAutofit fontScale="90000"/>
          </a:bodyPr>
          <a:lstStyle/>
          <a:p>
            <a:r>
              <a:rPr lang="ru-RU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Анализ поведения пользователей в мобильном </a:t>
            </a:r>
            <a:r>
              <a:rPr lang="ru-RU" sz="2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приложении – «Ненужные вещи»</a:t>
            </a:r>
            <a:endParaRPr lang="ru-RU" sz="28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280920" cy="511256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Vit\Desktop\788778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260"/>
            <a:ext cx="7542370" cy="504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54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marL="0" indent="0"/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б) Ч</a:t>
            </a: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истая Конверсия* 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событий в </a:t>
            </a: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ЦС</a:t>
            </a:r>
            <a:endParaRPr lang="ru-RU" sz="2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5472608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861048"/>
            <a:ext cx="2214099" cy="214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100" y="1052736"/>
            <a:ext cx="3096344" cy="23042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23528" y="6093296"/>
            <a:ext cx="8507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accent5">
                    <a:lumMod val="75000"/>
                  </a:schemeClr>
                </a:solidFill>
              </a:rPr>
              <a:t>* Чистая 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конверсия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 - </a:t>
            </a:r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считается по воронке, когда произошло событие(не ЦС и не звонок), а следующим за ним было обязательно ЦС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363272" cy="64807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800" b="1" u="sng" dirty="0">
                <a:solidFill>
                  <a:schemeClr val="accent5">
                    <a:lumMod val="75000"/>
                  </a:schemeClr>
                </a:solidFill>
              </a:rPr>
              <a:t>ВЫВОД</a:t>
            </a:r>
            <a:r>
              <a:rPr lang="ru-RU" sz="1800" b="1" u="sng" dirty="0" smtClean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Абсолютные значения: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Событие, которое "принесло" больше всего Целевых событий - это "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", оно лидирует с большим отрывом от всех остальных (минимум в 4,5 раза) 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– 1705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ЦС(всего 40055 событий);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второе "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</a:rPr>
              <a:t>photos_show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" 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– 351 ЦС (всего 10012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событий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третье "search_1" 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– 185 ЦС (всего 3506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 событий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остальные значительно меньше</a:t>
            </a:r>
          </a:p>
          <a:p>
            <a:pPr marL="0" indent="0">
              <a:buNone/>
            </a:pPr>
            <a:r>
              <a:rPr lang="ru-RU" sz="1400" b="1" dirty="0" smtClean="0">
                <a:solidFill>
                  <a:schemeClr val="accent5">
                    <a:lumMod val="75000"/>
                  </a:schemeClr>
                </a:solidFill>
              </a:rPr>
              <a:t>Чистая Конверсия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: а здесь ситуация отличается от абсолютных значений, - тройка та же, но позиции другие: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На первом месте - "search_1" - 5,28%</a:t>
            </a:r>
          </a:p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На втором - "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" - 4,26%</a:t>
            </a:r>
          </a:p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На третьем = "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</a:rPr>
              <a:t>photos_show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" - 3,51%</a:t>
            </a:r>
          </a:p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"search_5" и "</a:t>
            </a:r>
            <a:r>
              <a:rPr lang="ru-RU" sz="1400" dirty="0" err="1">
                <a:solidFill>
                  <a:schemeClr val="accent5">
                    <a:lumMod val="75000"/>
                  </a:schemeClr>
                </a:solidFill>
              </a:rPr>
              <a:t>favorites_add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" - около 3%</a:t>
            </a:r>
          </a:p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остальные от 0,75% до 1,5% - тоже неплохой результат</a:t>
            </a:r>
          </a:p>
          <a:p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(Кстати надо упомянуть, что общая конверсия была 6,5</a:t>
            </a:r>
            <a:r>
              <a:rPr lang="ru-RU" sz="1400" i="1" dirty="0" smtClean="0">
                <a:solidFill>
                  <a:schemeClr val="accent5">
                    <a:lumMod val="75000"/>
                  </a:schemeClr>
                </a:solidFill>
              </a:rPr>
              <a:t>%(</a:t>
            </a:r>
            <a:r>
              <a:rPr lang="ru-RU" sz="1400" i="1" dirty="0" err="1" smtClean="0">
                <a:solidFill>
                  <a:schemeClr val="accent5">
                    <a:lumMod val="75000"/>
                  </a:schemeClr>
                </a:solidFill>
              </a:rPr>
              <a:t>подсчитаная</a:t>
            </a:r>
            <a:r>
              <a:rPr lang="ru-RU" sz="1400" i="1" dirty="0" smtClean="0">
                <a:solidFill>
                  <a:schemeClr val="accent5">
                    <a:lumMod val="75000"/>
                  </a:schemeClr>
                </a:solidFill>
              </a:rPr>
              <a:t> грубо), </a:t>
            </a:r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получается каждое событие дает меньший результат)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В общем все три события-лидера хороши (search_1, </a:t>
            </a:r>
            <a:r>
              <a:rPr lang="ru-RU" sz="1400" b="1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ru-RU" sz="1400" b="1" dirty="0" err="1">
                <a:solidFill>
                  <a:schemeClr val="accent5">
                    <a:lumMod val="75000"/>
                  </a:schemeClr>
                </a:solidFill>
              </a:rPr>
              <a:t>photos_show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), надо и дальше поддерживать и улучшать их. Можно порекомендовать еще </a:t>
            </a:r>
            <a:r>
              <a:rPr lang="ru-RU" sz="1400" b="1" dirty="0" smtClean="0">
                <a:solidFill>
                  <a:schemeClr val="accent5">
                    <a:lumMod val="75000"/>
                  </a:schemeClr>
                </a:solidFill>
              </a:rPr>
              <a:t>поэкспериментировать 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с событиями "search_5" и "</a:t>
            </a:r>
            <a:r>
              <a:rPr lang="ru-RU" sz="1400" b="1" dirty="0" err="1">
                <a:solidFill>
                  <a:schemeClr val="accent5">
                    <a:lumMod val="75000"/>
                  </a:schemeClr>
                </a:solidFill>
              </a:rPr>
              <a:t>favorites_add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" - возможно они могут дать более лучший результат</a:t>
            </a:r>
            <a:r>
              <a:rPr lang="ru-RU" sz="14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В ходе анализа было выявлено, что присутствуют бесполезные события, которые не "приносят" конверсии это - search_2, search_3, search_4, search_6, search_7; также </a:t>
            </a:r>
            <a:r>
              <a:rPr lang="ru-RU" sz="1400" b="1" dirty="0" smtClean="0">
                <a:solidFill>
                  <a:schemeClr val="accent5">
                    <a:lumMod val="75000"/>
                  </a:schemeClr>
                </a:solidFill>
              </a:rPr>
              <a:t>на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д</a:t>
            </a:r>
            <a:r>
              <a:rPr lang="ru-RU" sz="1400" b="1" dirty="0" smtClean="0">
                <a:solidFill>
                  <a:schemeClr val="accent5">
                    <a:lumMod val="75000"/>
                  </a:schemeClr>
                </a:solidFill>
              </a:rPr>
              <a:t>о 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отметить, что и кол-во этих событий мало от 200 до 700. Похоже они мало эффективны как для пользователя так и для магазина. Поэтому можно порекомендовать убрать их, чтобы не мешали, и пользователь на них не отвлекался, а пользовался search_1 (и </a:t>
            </a:r>
            <a:r>
              <a:rPr lang="ru-RU" sz="1400" b="1" dirty="0" err="1">
                <a:solidFill>
                  <a:schemeClr val="accent5">
                    <a:lumMod val="75000"/>
                  </a:schemeClr>
                </a:solidFill>
              </a:rPr>
              <a:t>др</a:t>
            </a: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).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65109"/>
            <a:ext cx="8418267" cy="4222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2600" b="1" u="sng" dirty="0" smtClean="0">
                <a:solidFill>
                  <a:schemeClr val="accent5">
                    <a:lumMod val="75000"/>
                  </a:schemeClr>
                </a:solidFill>
              </a:rPr>
              <a:t>5.</a:t>
            </a:r>
            <a:r>
              <a:rPr lang="ru-RU" sz="2600" b="1" u="sng" dirty="0">
                <a:solidFill>
                  <a:schemeClr val="accent5">
                    <a:lumMod val="75000"/>
                  </a:schemeClr>
                </a:solidFill>
              </a:rPr>
              <a:t> Поведение </a:t>
            </a:r>
            <a:r>
              <a:rPr lang="ru-RU" sz="2600" b="1" u="sng" dirty="0" smtClean="0">
                <a:solidFill>
                  <a:schemeClr val="accent5">
                    <a:lumMod val="75000"/>
                  </a:schemeClr>
                </a:solidFill>
              </a:rPr>
              <a:t>пользователей</a:t>
            </a:r>
            <a:r>
              <a:rPr lang="ru-RU" sz="2600" b="1" u="sng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ru-RU" sz="2600" b="1" u="sng" dirty="0" smtClean="0">
                <a:solidFill>
                  <a:schemeClr val="accent5">
                    <a:lumMod val="75000"/>
                  </a:schemeClr>
                </a:solidFill>
              </a:rPr>
              <a:t>совершавших </a:t>
            </a:r>
            <a:r>
              <a:rPr lang="ru-RU" sz="2600" b="1" u="sng" dirty="0">
                <a:solidFill>
                  <a:schemeClr val="accent5">
                    <a:lumMod val="75000"/>
                  </a:schemeClr>
                </a:solidFill>
              </a:rPr>
              <a:t>ЦС </a:t>
            </a:r>
            <a:r>
              <a:rPr lang="ru-RU" sz="2600" b="1" u="sng" dirty="0" smtClean="0">
                <a:solidFill>
                  <a:schemeClr val="accent5">
                    <a:lumMod val="75000"/>
                  </a:schemeClr>
                </a:solidFill>
              </a:rPr>
              <a:t>и тех </a:t>
            </a:r>
            <a:r>
              <a:rPr lang="ru-RU" sz="2600" b="1" u="sng" dirty="0">
                <a:solidFill>
                  <a:schemeClr val="accent5">
                    <a:lumMod val="75000"/>
                  </a:schemeClr>
                </a:solidFill>
              </a:rPr>
              <a:t>кто </a:t>
            </a:r>
            <a:r>
              <a:rPr lang="ru-RU" sz="2600" b="1" u="sng" dirty="0" smtClean="0">
                <a:solidFill>
                  <a:schemeClr val="accent5">
                    <a:lumMod val="75000"/>
                  </a:schemeClr>
                </a:solidFill>
              </a:rPr>
              <a:t>нет</a:t>
            </a:r>
            <a:endParaRPr lang="ru-RU" sz="26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Кол-во пользователей совершавших </a:t>
            </a: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ЦС -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981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Кол-во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всех пользователей </a:t>
            </a: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4293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Кол-во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пользователей не совершавших </a:t>
            </a: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ЦС -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3312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1829941" cy="231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29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15323"/>
            <a:ext cx="8325267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97152"/>
            <a:ext cx="8373616" cy="1800200"/>
          </a:xfrm>
        </p:spPr>
        <p:txBody>
          <a:bodyPr>
            <a:normAutofit/>
          </a:bodyPr>
          <a:lstStyle/>
          <a:p>
            <a:pPr algn="l"/>
            <a:r>
              <a:rPr lang="ru-RU" sz="1400" b="1" i="1" dirty="0">
                <a:solidFill>
                  <a:schemeClr val="accent5">
                    <a:lumMod val="75000"/>
                  </a:schemeClr>
                </a:solidFill>
              </a:rPr>
              <a:t>Вывод: Среди 2 групп - кто совершал ЦС и кто нет, есть некоторые отличия в долях по группам: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ru-RU" sz="1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1400" b="1" dirty="0">
                <a:solidFill>
                  <a:schemeClr val="accent5">
                    <a:lumMod val="75000"/>
                  </a:schemeClr>
                </a:solidFill>
              </a:rPr>
              <a:t>Совершившие ЦС</a:t>
            </a:r>
            <a:r>
              <a:rPr lang="ru-RU" sz="1400" b="1"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br>
              <a:rPr lang="ru-RU" sz="14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1400" b="1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1. больше любят </a:t>
            </a:r>
            <a:r>
              <a:rPr lang="ru-RU" sz="1400" dirty="0" err="1" smtClean="0">
                <a:solidFill>
                  <a:schemeClr val="accent5">
                    <a:lumMod val="75000"/>
                  </a:schemeClr>
                </a:solidFill>
              </a:rPr>
              <a:t>photos_show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 - 17,3% против 14,6% во второй группе</a:t>
            </a:r>
            <a:b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	2. но меньше любят </a:t>
            </a:r>
            <a:r>
              <a:rPr lang="ru-RU" sz="1400" dirty="0" err="1" smtClean="0">
                <a:solidFill>
                  <a:schemeClr val="accent5">
                    <a:lumMod val="75000"/>
                  </a:schemeClr>
                </a:solidFill>
              </a:rPr>
              <a:t>advert_open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 - 7,18% против 9,73% во второй</a:t>
            </a:r>
            <a:b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	3. больше любят search_1 - 6,06% против 4,61% во второй</a:t>
            </a:r>
            <a:b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	4. но меньше любят </a:t>
            </a:r>
            <a:r>
              <a:rPr lang="ru-RU" sz="1400" dirty="0" err="1" smtClean="0">
                <a:solidFill>
                  <a:schemeClr val="accent5">
                    <a:lumMod val="75000"/>
                  </a:schemeClr>
                </a:solidFill>
              </a:rPr>
              <a:t>map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 - 4,98% против 5,91% во второй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ru-RU" sz="1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	(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в остальных событиях отличия мало существенны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ru-RU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196752"/>
            <a:ext cx="183106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60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2800" b="1" u="sng" dirty="0" smtClean="0">
                <a:solidFill>
                  <a:schemeClr val="accent5">
                    <a:lumMod val="75000"/>
                  </a:schemeClr>
                </a:solidFill>
              </a:rPr>
              <a:t>6. Сравнение </a:t>
            </a:r>
            <a:r>
              <a:rPr lang="ru-RU" sz="2800" b="1" u="sng" dirty="0">
                <a:solidFill>
                  <a:schemeClr val="accent5">
                    <a:lumMod val="75000"/>
                  </a:schemeClr>
                </a:solidFill>
              </a:rPr>
              <a:t>пары событий: Целевое событие и Совершение </a:t>
            </a:r>
            <a:r>
              <a:rPr lang="ru-RU" sz="2800" b="1" u="sng" dirty="0" smtClean="0">
                <a:solidFill>
                  <a:schemeClr val="accent5">
                    <a:lumMod val="75000"/>
                  </a:schemeClr>
                </a:solidFill>
              </a:rPr>
              <a:t>звонка</a:t>
            </a:r>
            <a:endParaRPr lang="ru-RU" sz="26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Всего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пользователей - 4293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Кол-во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пользователей, Посмотрели контакт (ЦС) - 981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Доля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пользователей совершивших ЦС - 22.85%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Кол-во пользователей, которые звонили - 213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Их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Доля в совершивших ЦС - 21.71%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Их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Доля во всех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пльзователях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- 4.96%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Кол-во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пользователей, кто </a:t>
            </a: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Посмотрели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контакт (ЦС), но не звонили - 768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Их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Доля в совершивших ЦС - 78.29%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Их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Доля во всех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пльзователях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- 17.89% </a:t>
            </a:r>
          </a:p>
        </p:txBody>
      </p:sp>
    </p:spTree>
    <p:extLst>
      <p:ext uri="{BB962C8B-B14F-4D97-AF65-F5344CB8AC3E}">
        <p14:creationId xmlns:p14="http://schemas.microsoft.com/office/powerpoint/2010/main" val="2216569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332656"/>
            <a:ext cx="8496944" cy="6192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Кол-во </a:t>
            </a:r>
            <a:r>
              <a:rPr lang="ru-RU" sz="2400" b="1" dirty="0" err="1">
                <a:solidFill>
                  <a:schemeClr val="accent5">
                    <a:lumMod val="75000"/>
                  </a:schemeClr>
                </a:solidFill>
              </a:rPr>
              <a:t>событиий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 совершенное теми кто Звонил и теми кто только совершил </a:t>
            </a:r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ЦД</a:t>
            </a:r>
          </a:p>
          <a:p>
            <a:pPr marL="0" indent="0" algn="ctr">
              <a:buNone/>
            </a:pP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ru-RU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ru-RU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500" b="1" i="1" dirty="0" smtClean="0"/>
          </a:p>
          <a:p>
            <a:pPr marL="0" indent="0">
              <a:buNone/>
            </a:pPr>
            <a:r>
              <a:rPr lang="ru-RU" sz="1500" b="1" i="1" dirty="0" smtClean="0"/>
              <a:t>Вывод</a:t>
            </a:r>
            <a:r>
              <a:rPr lang="ru-RU" sz="1500" b="1" i="1" dirty="0"/>
              <a:t>: Доля - 78.29% совершивших только ЦС (не звонивших) значительно больше, чем доля совершивших ЦС тех кто звонил - 21.71%. Поэтому можно выделить </a:t>
            </a:r>
            <a:r>
              <a:rPr lang="ru-RU" sz="1500" b="1" i="1" dirty="0" err="1"/>
              <a:t>существнные</a:t>
            </a:r>
            <a:r>
              <a:rPr lang="ru-RU" sz="1500" b="1" i="1" dirty="0"/>
              <a:t> отличия между этими группами:</a:t>
            </a:r>
            <a:endParaRPr lang="ru-RU" sz="1500" dirty="0"/>
          </a:p>
          <a:p>
            <a:pPr marL="0" indent="0">
              <a:buNone/>
            </a:pPr>
            <a:r>
              <a:rPr lang="ru-RU" sz="1500" b="1" dirty="0"/>
              <a:t>Те кто звонил (по относительным значениям и с учётом того, что их в 4 раза меньше) :</a:t>
            </a:r>
            <a:endParaRPr lang="ru-RU" sz="1500" dirty="0"/>
          </a:p>
          <a:p>
            <a:r>
              <a:rPr lang="ru-RU" sz="1500" dirty="0"/>
              <a:t>совершают много </a:t>
            </a:r>
            <a:r>
              <a:rPr lang="ru-RU" sz="1500" dirty="0" err="1"/>
              <a:t>photos_show</a:t>
            </a:r>
            <a:r>
              <a:rPr lang="ru-RU" sz="1500" dirty="0"/>
              <a:t> и search_1, и еще немало </a:t>
            </a:r>
            <a:r>
              <a:rPr lang="ru-RU" sz="1500" dirty="0" err="1"/>
              <a:t>favorites_add</a:t>
            </a:r>
            <a:endParaRPr lang="ru-RU" sz="1500" dirty="0"/>
          </a:p>
          <a:p>
            <a:r>
              <a:rPr lang="ru-RU" sz="1500" dirty="0"/>
              <a:t>значительно меньше </a:t>
            </a:r>
            <a:r>
              <a:rPr lang="ru-RU" sz="1500" dirty="0" err="1"/>
              <a:t>advert_open</a:t>
            </a:r>
            <a:endParaRPr lang="ru-RU" sz="1500" dirty="0"/>
          </a:p>
          <a:p>
            <a:r>
              <a:rPr lang="ru-RU" sz="1500" dirty="0"/>
              <a:t>Остальные действия не совершают(</a:t>
            </a:r>
            <a:r>
              <a:rPr lang="ru-RU" sz="1500" dirty="0" err="1"/>
              <a:t>contacts_show</a:t>
            </a:r>
            <a:r>
              <a:rPr lang="ru-RU" sz="1500" dirty="0"/>
              <a:t> - не учитываем, </a:t>
            </a:r>
            <a:r>
              <a:rPr lang="ru-RU" sz="1500" dirty="0" err="1"/>
              <a:t>tips_show</a:t>
            </a:r>
            <a:r>
              <a:rPr lang="ru-RU" sz="1500" dirty="0"/>
              <a:t>=1 - </a:t>
            </a:r>
            <a:r>
              <a:rPr lang="ru-RU" sz="1500" dirty="0" smtClean="0"/>
              <a:t>все </a:t>
            </a:r>
            <a:r>
              <a:rPr lang="ru-RU" sz="1500" dirty="0"/>
              <a:t>равно что 0)!</a:t>
            </a:r>
          </a:p>
          <a:p>
            <a:pPr marL="0" indent="0">
              <a:buNone/>
            </a:pPr>
            <a:endParaRPr lang="ru-RU" sz="24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23839"/>
            <a:ext cx="3312368" cy="304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429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ru-RU" sz="2600" b="1" u="sng" dirty="0" smtClean="0">
                <a:solidFill>
                  <a:schemeClr val="accent5">
                    <a:lumMod val="75000"/>
                  </a:schemeClr>
                </a:solidFill>
              </a:rPr>
              <a:t>7. Проверка гипотез</a:t>
            </a:r>
            <a:endParaRPr lang="ru-RU" sz="26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200" b="1" dirty="0" smtClean="0">
                <a:solidFill>
                  <a:schemeClr val="accent5">
                    <a:lumMod val="75000"/>
                  </a:schemeClr>
                </a:solidFill>
              </a:rPr>
              <a:t>Гипотеза №1</a:t>
            </a:r>
            <a:r>
              <a:rPr lang="ru-RU" sz="1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Одни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пользователи совершают действия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и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tips_click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, другие — только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. Проверьте гипотезу: конверсия в просмотры контактов различается у этих двух групп.</a:t>
            </a:r>
          </a:p>
          <a:p>
            <a:pPr marL="0" indent="0">
              <a:buNone/>
            </a:pP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Кол-во всего событий у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tips_show+click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пользователей = 12262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Кол-во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ЦС у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tips_show+click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пользователей = 838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Конверсия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в ЦС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tips_show+click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пользователей = 6.83</a:t>
            </a: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  <a:p>
            <a:endParaRPr lang="ru-RU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Кол-во всего событий у только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пользователей = 44065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Кол-во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ЦС у только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пользователей = 1989 </a:t>
            </a: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Конверсия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в ЦС у только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пользователей = 4.51</a:t>
            </a: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%</a:t>
            </a:r>
          </a:p>
          <a:p>
            <a:endParaRPr lang="ru-RU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chemeClr val="accent5">
                    <a:lumMod val="75000"/>
                  </a:schemeClr>
                </a:solidFill>
              </a:rPr>
              <a:t>В результате теста сделан вывод:  </a:t>
            </a:r>
            <a:r>
              <a:rPr lang="ru-RU" sz="16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ru-RU" sz="1800" b="1" dirty="0" smtClean="0">
                <a:solidFill>
                  <a:schemeClr val="accent5">
                    <a:lumMod val="75000"/>
                  </a:schemeClr>
                </a:solidFill>
              </a:rPr>
              <a:t>Конверсия</a:t>
            </a:r>
            <a:r>
              <a:rPr lang="ru-RU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в просмотры контактов у двух групп пользователей (в первой совершают действия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и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tips_click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, во второй — только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) - </a:t>
            </a: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различается!</a:t>
            </a:r>
            <a:endParaRPr lang="ru-RU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3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2200" b="1" dirty="0">
                <a:solidFill>
                  <a:schemeClr val="accent5">
                    <a:lumMod val="75000"/>
                  </a:schemeClr>
                </a:solidFill>
              </a:rPr>
              <a:t>Гипотеза </a:t>
            </a:r>
            <a:r>
              <a:rPr lang="ru-RU" sz="2200" b="1" dirty="0" smtClean="0">
                <a:solidFill>
                  <a:schemeClr val="accent5">
                    <a:lumMod val="75000"/>
                  </a:schemeClr>
                </a:solidFill>
              </a:rPr>
              <a:t>№2</a:t>
            </a:r>
            <a:endParaRPr lang="ru-RU" sz="2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1800" b="1" dirty="0" smtClean="0">
                <a:solidFill>
                  <a:schemeClr val="accent5">
                    <a:lumMod val="75000"/>
                  </a:schemeClr>
                </a:solidFill>
              </a:rPr>
              <a:t>Пользователи </a:t>
            </a: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совершают действия "</a:t>
            </a:r>
            <a:r>
              <a:rPr lang="ru-RU" sz="1800" b="1" dirty="0" err="1">
                <a:solidFill>
                  <a:schemeClr val="accent5">
                    <a:lumMod val="75000"/>
                  </a:schemeClr>
                </a:solidFill>
              </a:rPr>
              <a:t>favorites_add</a:t>
            </a: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" и "search_5". Проверьте гипотезу: Чистая Конверсия в просмотры контактов различается у этих двух событий</a:t>
            </a:r>
            <a:r>
              <a:rPr lang="ru-RU" sz="1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ru-RU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Кол-во всего событий у "</a:t>
            </a:r>
            <a:r>
              <a:rPr lang="ru-RU" sz="1800" dirty="0" err="1">
                <a:solidFill>
                  <a:schemeClr val="accent5">
                    <a:lumMod val="75000"/>
                  </a:schemeClr>
                </a:solidFill>
              </a:rPr>
              <a:t>favorites_add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" пользователей = </a:t>
            </a: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1417</a:t>
            </a:r>
          </a:p>
          <a:p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Кол-во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ЦС у "</a:t>
            </a:r>
            <a:r>
              <a:rPr lang="ru-RU" sz="1800" dirty="0" err="1">
                <a:solidFill>
                  <a:schemeClr val="accent5">
                    <a:lumMod val="75000"/>
                  </a:schemeClr>
                </a:solidFill>
              </a:rPr>
              <a:t>favorites_add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" пользователей = </a:t>
            </a: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39</a:t>
            </a:r>
          </a:p>
          <a:p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Конверсия в </a:t>
            </a: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ЦС = 2,75%</a:t>
            </a:r>
          </a:p>
          <a:p>
            <a:pPr marL="0" indent="0">
              <a:buNone/>
            </a:pPr>
            <a:endParaRPr lang="ru-RU" sz="1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Кол-во всего событий у только "search_5" пользователей = </a:t>
            </a: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1049</a:t>
            </a:r>
          </a:p>
          <a:p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Кол-во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ЦС у только "search_5" пользователей = </a:t>
            </a: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31</a:t>
            </a:r>
          </a:p>
          <a:p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Конверсия в ЦС = </a:t>
            </a: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2,96%</a:t>
            </a:r>
            <a:endParaRPr lang="ru-RU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1800" b="1" dirty="0" smtClean="0">
                <a:solidFill>
                  <a:schemeClr val="accent5">
                    <a:lumMod val="75000"/>
                  </a:schemeClr>
                </a:solidFill>
              </a:rPr>
              <a:t>В результате теста сделан вывод:  </a:t>
            </a:r>
            <a:endParaRPr lang="ru-RU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Чистая Конверсия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в ЦС у пользователей (тех кто совершают действия "</a:t>
            </a:r>
            <a:r>
              <a:rPr lang="ru-RU" sz="1800" dirty="0" err="1">
                <a:solidFill>
                  <a:schemeClr val="accent5">
                    <a:lumMod val="75000"/>
                  </a:schemeClr>
                </a:solidFill>
              </a:rPr>
              <a:t>favorites_add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" , и тех кто — "search_5") - </a:t>
            </a:r>
            <a:r>
              <a:rPr lang="ru-RU" sz="1800" b="1" dirty="0">
                <a:solidFill>
                  <a:schemeClr val="accent5">
                    <a:lumMod val="75000"/>
                  </a:schemeClr>
                </a:solidFill>
              </a:rPr>
              <a:t>не имеет статистических различий</a:t>
            </a:r>
            <a:r>
              <a:rPr lang="ru-RU" sz="1800" b="1" dirty="0" smtClean="0">
                <a:solidFill>
                  <a:schemeClr val="accent5">
                    <a:lumMod val="75000"/>
                  </a:schemeClr>
                </a:solidFill>
              </a:rPr>
              <a:t>!</a:t>
            </a:r>
            <a:endParaRPr lang="ru-RU" sz="1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46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ru-RU" sz="2600" b="1" u="sng" dirty="0" smtClean="0">
                <a:solidFill>
                  <a:schemeClr val="accent5">
                    <a:lumMod val="75000"/>
                  </a:schemeClr>
                </a:solidFill>
              </a:rPr>
              <a:t>8. Выводы </a:t>
            </a:r>
            <a:r>
              <a:rPr lang="ru-RU" sz="2600" b="1" u="sng" dirty="0" smtClean="0">
                <a:solidFill>
                  <a:schemeClr val="accent5">
                    <a:lumMod val="75000"/>
                  </a:schemeClr>
                </a:solidFill>
              </a:rPr>
              <a:t>и рекомендации:</a:t>
            </a:r>
            <a:endParaRPr lang="ru-RU" sz="26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 fontScale="92500" lnSpcReduction="10000"/>
          </a:bodyPr>
          <a:lstStyle/>
          <a:p>
            <a:r>
              <a:rPr lang="ru-RU" sz="1500" b="1" i="1" dirty="0">
                <a:solidFill>
                  <a:schemeClr val="accent5">
                    <a:lumMod val="75000"/>
                  </a:schemeClr>
                </a:solidFill>
              </a:rPr>
              <a:t>Целевое событие (</a:t>
            </a:r>
            <a:r>
              <a:rPr lang="ru-RU" sz="1500" b="1" i="1" dirty="0" err="1">
                <a:solidFill>
                  <a:schemeClr val="accent5">
                    <a:lumMod val="75000"/>
                  </a:schemeClr>
                </a:solidFill>
              </a:rPr>
              <a:t>contacts_show</a:t>
            </a:r>
            <a:r>
              <a:rPr lang="ru-RU" sz="1500" b="1" i="1" dirty="0">
                <a:solidFill>
                  <a:schemeClr val="accent5">
                    <a:lumMod val="75000"/>
                  </a:schemeClr>
                </a:solidFill>
              </a:rPr>
              <a:t>) по условию, было добавлено недавно. После его </a:t>
            </a:r>
            <a:r>
              <a:rPr lang="ru-RU" sz="1500" b="1" i="1" dirty="0" err="1">
                <a:solidFill>
                  <a:schemeClr val="accent5">
                    <a:lumMod val="75000"/>
                  </a:schemeClr>
                </a:solidFill>
              </a:rPr>
              <a:t>добовления</a:t>
            </a:r>
            <a:r>
              <a:rPr lang="ru-RU" sz="1500" b="1" i="1" dirty="0">
                <a:solidFill>
                  <a:schemeClr val="accent5">
                    <a:lumMod val="75000"/>
                  </a:schemeClr>
                </a:solidFill>
              </a:rPr>
              <a:t> до звонка стало доходить всего 12% пользователей ! Падение звонков больше чем в 8 раз - это просто катастрофа!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ru-RU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1600" i="1" dirty="0">
                <a:solidFill>
                  <a:schemeClr val="accent5">
                    <a:lumMod val="75000"/>
                  </a:schemeClr>
                </a:solidFill>
              </a:rPr>
              <a:t>!! Рекомендация: Нужно срочно убрать Целевое событие (</a:t>
            </a:r>
            <a:r>
              <a:rPr lang="ru-RU" sz="1600" i="1" dirty="0" err="1">
                <a:solidFill>
                  <a:schemeClr val="accent5">
                    <a:lumMod val="75000"/>
                  </a:schemeClr>
                </a:solidFill>
              </a:rPr>
              <a:t>contacts_show</a:t>
            </a:r>
            <a:r>
              <a:rPr lang="ru-RU" sz="1600" i="1" dirty="0">
                <a:solidFill>
                  <a:schemeClr val="accent5">
                    <a:lumMod val="75000"/>
                  </a:schemeClr>
                </a:solidFill>
              </a:rPr>
              <a:t>), и вернуть как было до этого. Затем проанализировать почему так произошло. Возможно разработать/внедрить другой аналог </a:t>
            </a:r>
            <a:r>
              <a:rPr lang="ru-RU" sz="1600" i="1" dirty="0" err="1">
                <a:solidFill>
                  <a:schemeClr val="accent5">
                    <a:lumMod val="75000"/>
                  </a:schemeClr>
                </a:solidFill>
              </a:rPr>
              <a:t>Captcha</a:t>
            </a:r>
            <a:r>
              <a:rPr lang="ru-RU" sz="1600" i="1" dirty="0">
                <a:solidFill>
                  <a:schemeClr val="accent5">
                    <a:lumMod val="75000"/>
                  </a:schemeClr>
                </a:solidFill>
              </a:rPr>
              <a:t> для защиты пользователей.</a:t>
            </a:r>
            <a:endParaRPr lang="ru-RU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500" b="1" dirty="0">
                <a:solidFill>
                  <a:schemeClr val="accent5">
                    <a:lumMod val="75000"/>
                  </a:schemeClr>
                </a:solidFill>
              </a:rPr>
              <a:t>Целевое событие и Совершение звонка!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ru-RU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Доля - 78.29% совершивших только ЦС (не звонивших) значительно больше, чем доля совершивших ЦС тех кто звонил - 21.71%. Поэтому можно выделить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существнные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отличия между этими </a:t>
            </a:r>
            <a:r>
              <a:rPr lang="ru-RU" sz="1600" dirty="0" smtClean="0">
                <a:solidFill>
                  <a:schemeClr val="accent5">
                    <a:lumMod val="75000"/>
                  </a:schemeClr>
                </a:solidFill>
              </a:rPr>
              <a:t>группами. Те 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кто звонил (по относительным значениям и с учётом того, что их в 4 раза меньше):</a:t>
            </a:r>
          </a:p>
          <a:p>
            <a:pPr marL="9000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совершают много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photos_show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и search_1, и еще немало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favorites_add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и значительно меньше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advert_open</a:t>
            </a:r>
            <a:endParaRPr lang="ru-RU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900000">
              <a:buFont typeface="Wingdings" panose="05000000000000000000" pitchFamily="2" charset="2"/>
              <a:buChar char="ü"/>
            </a:pP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остальные действия не совершают(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contacts_show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- не учитываем, </a:t>
            </a:r>
            <a:r>
              <a:rPr lang="ru-RU" sz="1600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=1 - все равно что 0)!</a:t>
            </a:r>
          </a:p>
          <a:p>
            <a:r>
              <a:rPr lang="ru-RU" sz="1500" b="1" i="1" dirty="0">
                <a:solidFill>
                  <a:schemeClr val="accent5">
                    <a:lumMod val="75000"/>
                  </a:schemeClr>
                </a:solidFill>
              </a:rPr>
              <a:t>Лидеры Чистой Конверсии в ЦС - search_1, </a:t>
            </a:r>
            <a:r>
              <a:rPr lang="ru-RU" sz="1500" b="1" i="1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1500" b="1" i="1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ru-RU" sz="1500" b="1" i="1" dirty="0" err="1">
                <a:solidFill>
                  <a:schemeClr val="accent5">
                    <a:lumMod val="75000"/>
                  </a:schemeClr>
                </a:solidFill>
              </a:rPr>
              <a:t>photos_show</a:t>
            </a:r>
            <a:r>
              <a:rPr lang="ru-RU" sz="1500" b="1" i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ru-RU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1600" i="1" dirty="0">
                <a:solidFill>
                  <a:schemeClr val="accent5">
                    <a:lumMod val="75000"/>
                  </a:schemeClr>
                </a:solidFill>
              </a:rPr>
              <a:t>!!Рекомендация: надо и дальше поддерживать и улучшать события-лидеры. Можно порекомендовать еще поэкспериментировать с событиями "search_5" и "</a:t>
            </a:r>
            <a:r>
              <a:rPr lang="ru-RU" sz="1600" i="1" dirty="0" err="1">
                <a:solidFill>
                  <a:schemeClr val="accent5">
                    <a:lumMod val="75000"/>
                  </a:schemeClr>
                </a:solidFill>
              </a:rPr>
              <a:t>favorites_add</a:t>
            </a:r>
            <a:r>
              <a:rPr lang="ru-RU" sz="1600" i="1" dirty="0">
                <a:solidFill>
                  <a:schemeClr val="accent5">
                    <a:lumMod val="75000"/>
                  </a:schemeClr>
                </a:solidFill>
              </a:rPr>
              <a:t>" - возможно они могут дать более лучший результат.</a:t>
            </a:r>
            <a:endParaRPr lang="ru-RU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500" b="1" i="1" dirty="0">
                <a:solidFill>
                  <a:schemeClr val="accent5">
                    <a:lumMod val="75000"/>
                  </a:schemeClr>
                </a:solidFill>
              </a:rPr>
              <a:t>В ходе анализа было выявлено, что присутствуют бесполезные события, которые не "приносят" конверсии это - search_2, search_3, search_4, search_6, search_7; также надо отметить, что и кол-во этих событий мало от 200 до 700.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ru-RU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1600" i="1" dirty="0">
                <a:solidFill>
                  <a:schemeClr val="accent5">
                    <a:lumMod val="75000"/>
                  </a:schemeClr>
                </a:solidFill>
              </a:rPr>
              <a:t>!!Рекомендация: убрать их, чтобы не мешали, и пользователь на них не отвлекался, а </a:t>
            </a:r>
            <a:r>
              <a:rPr lang="ru-RU" sz="1600" i="1" dirty="0" smtClean="0">
                <a:solidFill>
                  <a:schemeClr val="accent5">
                    <a:lumMod val="75000"/>
                  </a:schemeClr>
                </a:solidFill>
              </a:rPr>
              <a:t>использовал лидеров конверсии (search_1 и </a:t>
            </a:r>
            <a:r>
              <a:rPr lang="ru-RU" sz="1600" i="1" dirty="0" err="1">
                <a:solidFill>
                  <a:schemeClr val="accent5">
                    <a:lumMod val="75000"/>
                  </a:schemeClr>
                </a:solidFill>
              </a:rPr>
              <a:t>др</a:t>
            </a:r>
            <a:r>
              <a:rPr lang="ru-RU" sz="1600" i="1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  <a:endParaRPr lang="ru-RU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7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sz="2900" b="1" u="sng" dirty="0" smtClean="0">
                <a:solidFill>
                  <a:schemeClr val="accent5">
                    <a:lumMod val="75000"/>
                  </a:schemeClr>
                </a:solidFill>
              </a:rPr>
              <a:t>9. Источники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Данные для исследования предоставлены компанией Яндекс (курс Аналитик данных / Яндекс Практикум)</a:t>
            </a:r>
            <a:endParaRPr lang="ru-R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60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Работу провёл</a:t>
            </a:r>
            <a:r>
              <a:rPr lang="ru-RU" sz="2000" b="1" i="1" dirty="0">
                <a:solidFill>
                  <a:schemeClr val="accent5">
                    <a:lumMod val="75000"/>
                  </a:schemeClr>
                </a:solidFill>
              </a:rPr>
              <a:t> – </a:t>
            </a:r>
            <a:r>
              <a:rPr lang="ru-RU" sz="2000" b="1" i="1" dirty="0" err="1">
                <a:solidFill>
                  <a:schemeClr val="accent5">
                    <a:lumMod val="75000"/>
                  </a:schemeClr>
                </a:solidFill>
              </a:rPr>
              <a:t>Толмаков</a:t>
            </a:r>
            <a:r>
              <a:rPr lang="ru-RU" sz="2000" b="1" i="1" dirty="0">
                <a:solidFill>
                  <a:schemeClr val="accent5">
                    <a:lumMod val="75000"/>
                  </a:schemeClr>
                </a:solidFill>
              </a:rPr>
              <a:t> Виталий Вадимович </a:t>
            </a:r>
            <a:r>
              <a:rPr lang="ru-RU" sz="2000" b="1" i="1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ru-RU" sz="2000" b="1" i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ru-RU" sz="2000" b="1" i="1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ru-RU" sz="2000" b="1" i="1" dirty="0">
                <a:solidFill>
                  <a:schemeClr val="accent5">
                    <a:lumMod val="75000"/>
                  </a:schemeClr>
                </a:solidFill>
              </a:rPr>
              <a:t>Московская область, город  Пушкино / </a:t>
            </a:r>
            <a:r>
              <a:rPr lang="en-US" sz="2000" b="1" i="1" u="sng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pp</a:t>
            </a:r>
            <a:r>
              <a:rPr lang="ru-RU" sz="2000" b="1" i="1" u="sng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-</a:t>
            </a:r>
            <a:r>
              <a:rPr lang="en-US" sz="2000" b="1" i="1" u="sng" dirty="0" err="1">
                <a:solidFill>
                  <a:schemeClr val="accent5">
                    <a:lumMod val="75000"/>
                  </a:schemeClr>
                </a:solidFill>
                <a:hlinkClick r:id="rId2"/>
              </a:rPr>
              <a:t>vit</a:t>
            </a:r>
            <a:r>
              <a:rPr lang="ru-RU" sz="2000" b="1" i="1" u="sng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-</a:t>
            </a:r>
            <a:r>
              <a:rPr lang="en-US" sz="2000" b="1" i="1" u="sng" dirty="0" err="1">
                <a:solidFill>
                  <a:schemeClr val="accent5">
                    <a:lumMod val="75000"/>
                  </a:schemeClr>
                </a:solidFill>
                <a:hlinkClick r:id="rId2"/>
              </a:rPr>
              <a:t>tol</a:t>
            </a:r>
            <a:r>
              <a:rPr lang="ru-RU" sz="2000" b="1" i="1" u="sng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@</a:t>
            </a:r>
            <a:r>
              <a:rPr lang="en-US" sz="2000" b="1" i="1" u="sng" dirty="0" err="1">
                <a:solidFill>
                  <a:schemeClr val="accent5">
                    <a:lumMod val="75000"/>
                  </a:schemeClr>
                </a:solidFill>
                <a:hlinkClick r:id="rId2"/>
              </a:rPr>
              <a:t>yandex</a:t>
            </a:r>
            <a:r>
              <a:rPr lang="ru-RU" sz="2000" b="1" i="1" u="sng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.</a:t>
            </a:r>
            <a:r>
              <a:rPr lang="en-US" sz="2000" b="1" i="1" u="sng" dirty="0" err="1">
                <a:solidFill>
                  <a:schemeClr val="accent5">
                    <a:lumMod val="75000"/>
                  </a:schemeClr>
                </a:solidFill>
                <a:hlinkClick r:id="rId2"/>
              </a:rPr>
              <a:t>ru</a:t>
            </a:r>
            <a:r>
              <a:rPr lang="ru-RU" sz="2000" b="1" i="1" dirty="0">
                <a:solidFill>
                  <a:schemeClr val="accent5">
                    <a:lumMod val="75000"/>
                  </a:schemeClr>
                </a:solidFill>
              </a:rPr>
              <a:t> )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ru-RU" sz="2000" dirty="0">
                <a:solidFill>
                  <a:schemeClr val="accent5">
                    <a:lumMod val="75000"/>
                  </a:schemeClr>
                </a:solidFill>
              </a:rPr>
            </a:br>
            <a:endParaRPr lang="ru-R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Подзаголовок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00600"/>
          </a:xfrm>
        </p:spPr>
        <p:txBody>
          <a:bodyPr lIns="36000" rIns="36000">
            <a:normAutofit fontScale="25000" lnSpcReduction="20000"/>
          </a:bodyPr>
          <a:lstStyle/>
          <a:p>
            <a:pPr marL="144000" indent="0" algn="ctr">
              <a:lnSpc>
                <a:spcPct val="170000"/>
              </a:lnSpc>
              <a:spcBef>
                <a:spcPts val="600"/>
              </a:spcBef>
              <a:buNone/>
            </a:pPr>
            <a:r>
              <a:rPr lang="ru-RU" sz="6400" b="1" dirty="0">
                <a:solidFill>
                  <a:schemeClr val="accent5">
                    <a:lumMod val="75000"/>
                  </a:schemeClr>
                </a:solidFill>
              </a:rPr>
              <a:t>Ц</a:t>
            </a:r>
            <a:r>
              <a:rPr lang="ru-RU" sz="6400" b="1" dirty="0" smtClean="0">
                <a:solidFill>
                  <a:schemeClr val="accent5">
                    <a:lumMod val="75000"/>
                  </a:schemeClr>
                </a:solidFill>
              </a:rPr>
              <a:t>ель работы – Анализ действия пользователей. Оптимизация приложения и повышение конверсии в целевое событие.</a:t>
            </a:r>
          </a:p>
          <a:p>
            <a:pPr marL="144000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ru-RU" sz="6400" b="1" dirty="0" smtClean="0">
                <a:solidFill>
                  <a:schemeClr val="accent5">
                    <a:lumMod val="75000"/>
                  </a:schemeClr>
                </a:solidFill>
              </a:rPr>
              <a:t>Задачи:</a:t>
            </a:r>
          </a:p>
          <a:p>
            <a:pPr marL="144000" indent="2880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5600" dirty="0" smtClean="0">
                <a:solidFill>
                  <a:schemeClr val="accent5">
                    <a:lumMod val="75000"/>
                  </a:schemeClr>
                </a:solidFill>
              </a:rPr>
              <a:t>Проанализируйте связь целевого события — просмотра контактов — и других действий пользователей.</a:t>
            </a:r>
          </a:p>
          <a:p>
            <a:pPr marL="144000" indent="2880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5600" dirty="0" smtClean="0">
                <a:solidFill>
                  <a:schemeClr val="accent5">
                    <a:lumMod val="75000"/>
                  </a:schemeClr>
                </a:solidFill>
              </a:rPr>
              <a:t>Оцените</a:t>
            </a:r>
            <a:r>
              <a:rPr lang="ru-RU" sz="5600" dirty="0">
                <a:solidFill>
                  <a:schemeClr val="accent5">
                    <a:lumMod val="75000"/>
                  </a:schemeClr>
                </a:solidFill>
              </a:rPr>
              <a:t>, какие действия чаще совершают те пользователи, которые просматривают контакты.</a:t>
            </a:r>
          </a:p>
          <a:p>
            <a:pPr marL="144000" indent="2880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5600" dirty="0">
                <a:solidFill>
                  <a:schemeClr val="accent5">
                    <a:lumMod val="75000"/>
                  </a:schemeClr>
                </a:solidFill>
              </a:rPr>
              <a:t>Проведите исследовательский анализ данных</a:t>
            </a:r>
          </a:p>
          <a:p>
            <a:pPr marL="144000" indent="2880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5600" dirty="0">
                <a:solidFill>
                  <a:schemeClr val="accent5">
                    <a:lumMod val="75000"/>
                  </a:schemeClr>
                </a:solidFill>
              </a:rPr>
              <a:t>Проанализируйте влияние событий на совершение целевого события</a:t>
            </a:r>
          </a:p>
          <a:p>
            <a:pPr marL="144000" indent="288000">
              <a:lnSpc>
                <a:spcPct val="17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5600" dirty="0">
                <a:solidFill>
                  <a:schemeClr val="accent5">
                    <a:lumMod val="75000"/>
                  </a:schemeClr>
                </a:solidFill>
              </a:rPr>
              <a:t>Проверьте статистические гипотезы</a:t>
            </a:r>
          </a:p>
          <a:p>
            <a:pPr marL="601200" lvl="2" indent="288000">
              <a:lnSpc>
                <a:spcPct val="1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5600" dirty="0">
                <a:solidFill>
                  <a:schemeClr val="accent5">
                    <a:lumMod val="75000"/>
                  </a:schemeClr>
                </a:solidFill>
              </a:rPr>
              <a:t>Одни пользователи совершают действия </a:t>
            </a:r>
            <a:r>
              <a:rPr lang="ru-RU" sz="5600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5600" dirty="0">
                <a:solidFill>
                  <a:schemeClr val="accent5">
                    <a:lumMod val="75000"/>
                  </a:schemeClr>
                </a:solidFill>
              </a:rPr>
              <a:t> и </a:t>
            </a:r>
            <a:r>
              <a:rPr lang="ru-RU" sz="5600" dirty="0" err="1">
                <a:solidFill>
                  <a:schemeClr val="accent5">
                    <a:lumMod val="75000"/>
                  </a:schemeClr>
                </a:solidFill>
              </a:rPr>
              <a:t>tips_click</a:t>
            </a:r>
            <a:r>
              <a:rPr lang="ru-RU" sz="5600" dirty="0">
                <a:solidFill>
                  <a:schemeClr val="accent5">
                    <a:lumMod val="75000"/>
                  </a:schemeClr>
                </a:solidFill>
              </a:rPr>
              <a:t>, другие — только </a:t>
            </a:r>
            <a:r>
              <a:rPr lang="ru-RU" sz="5600" dirty="0" err="1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ru-RU" sz="5600" dirty="0">
                <a:solidFill>
                  <a:schemeClr val="accent5">
                    <a:lumMod val="75000"/>
                  </a:schemeClr>
                </a:solidFill>
              </a:rPr>
              <a:t>. Проверьте гипотезу: конверсия в просмотры контактов различается у этих двух групп.</a:t>
            </a:r>
          </a:p>
          <a:p>
            <a:pPr marL="601200" lvl="2" indent="288000">
              <a:lnSpc>
                <a:spcPct val="1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5600" dirty="0">
                <a:solidFill>
                  <a:schemeClr val="accent5">
                    <a:lumMod val="75000"/>
                  </a:schemeClr>
                </a:solidFill>
              </a:rPr>
              <a:t>Сформулируйте собственную статистическую гипотезу. Дополните её нулевой и альтернативной гипотезами. Проверьте гипотезу с помощью статистического теста</a:t>
            </a:r>
            <a:r>
              <a:rPr lang="ru-RU" sz="56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601200" lvl="2" indent="0" algn="ctr">
              <a:lnSpc>
                <a:spcPct val="170000"/>
              </a:lnSpc>
              <a:spcBef>
                <a:spcPts val="600"/>
              </a:spcBef>
              <a:buNone/>
            </a:pPr>
            <a:r>
              <a:rPr lang="ru-RU" sz="5600" b="1" dirty="0" smtClean="0">
                <a:solidFill>
                  <a:schemeClr val="accent5">
                    <a:lumMod val="75000"/>
                  </a:schemeClr>
                </a:solidFill>
              </a:rPr>
              <a:t>Дата работы</a:t>
            </a:r>
            <a:r>
              <a:rPr lang="ru-RU" sz="5600" b="1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5600" b="1" i="1" dirty="0">
                <a:solidFill>
                  <a:schemeClr val="accent5">
                    <a:lumMod val="75000"/>
                  </a:schemeClr>
                </a:solidFill>
              </a:rPr>
              <a:t>– </a:t>
            </a:r>
            <a:r>
              <a:rPr lang="ru-RU" sz="5600" b="1" i="1" dirty="0" smtClean="0">
                <a:solidFill>
                  <a:schemeClr val="accent5">
                    <a:lumMod val="75000"/>
                  </a:schemeClr>
                </a:solidFill>
              </a:rPr>
              <a:t>апрель 2021 </a:t>
            </a:r>
            <a:r>
              <a:rPr lang="ru-RU" sz="5600" b="1" i="1" dirty="0">
                <a:solidFill>
                  <a:schemeClr val="accent5">
                    <a:lumMod val="75000"/>
                  </a:schemeClr>
                </a:solidFill>
              </a:rPr>
              <a:t>года</a:t>
            </a:r>
            <a:endParaRPr lang="ru-RU" sz="5600" dirty="0">
              <a:solidFill>
                <a:schemeClr val="accent5">
                  <a:lumMod val="75000"/>
                </a:schemeClr>
              </a:solidFill>
            </a:endParaRPr>
          </a:p>
          <a:p>
            <a:pPr marL="601200" lvl="2" indent="288000" algn="ctr">
              <a:lnSpc>
                <a:spcPct val="1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48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5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ru-RU" sz="3100" b="1" u="sng" dirty="0">
                <a:solidFill>
                  <a:schemeClr val="accent5">
                    <a:lumMod val="75000"/>
                  </a:schemeClr>
                </a:solidFill>
              </a:rPr>
              <a:t>Содержание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Общий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анализ событий и пользователей</a:t>
            </a: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Ухудшает </a:t>
            </a: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ли Целевое событие конверсию в звонок</a:t>
            </a:r>
            <a:endParaRPr lang="en-US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Среднее время от первого события до Целевого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Связь ЦС и других действий </a:t>
            </a: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пользователей</a:t>
            </a:r>
            <a:endParaRPr lang="en-US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Поведение пользователей, совершавших ЦС и тех кто нет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Сравнение пары событий: Целевое событие и Совершение звонка</a:t>
            </a:r>
            <a:endParaRPr lang="en-US" sz="1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>
                <a:solidFill>
                  <a:schemeClr val="accent5">
                    <a:lumMod val="75000"/>
                  </a:schemeClr>
                </a:solidFill>
              </a:rPr>
              <a:t>Проверка </a:t>
            </a: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гипотез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Выводы</a:t>
            </a:r>
            <a:r>
              <a:rPr lang="en-US" sz="18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и рекомендации</a:t>
            </a:r>
            <a:endParaRPr lang="ru-RU" sz="1800" dirty="0">
              <a:solidFill>
                <a:schemeClr val="accent5">
                  <a:lumMod val="75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ru-RU" sz="1800" dirty="0" smtClean="0">
                <a:solidFill>
                  <a:schemeClr val="accent5">
                    <a:lumMod val="75000"/>
                  </a:schemeClr>
                </a:solidFill>
              </a:rPr>
              <a:t>Источники</a:t>
            </a:r>
            <a:endParaRPr lang="ru-RU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600" b="1" u="sng" dirty="0" smtClean="0">
                <a:solidFill>
                  <a:schemeClr val="accent5">
                    <a:lumMod val="75000"/>
                  </a:schemeClr>
                </a:solidFill>
              </a:rPr>
              <a:t>1. Общий </a:t>
            </a:r>
            <a:r>
              <a:rPr lang="ru-RU" sz="2600" b="1" u="sng" dirty="0">
                <a:solidFill>
                  <a:schemeClr val="accent5">
                    <a:lumMod val="75000"/>
                  </a:schemeClr>
                </a:solidFill>
              </a:rPr>
              <a:t>анализ событий и </a:t>
            </a:r>
            <a:r>
              <a:rPr lang="ru-RU" sz="2600" b="1" u="sng" dirty="0" smtClean="0">
                <a:solidFill>
                  <a:schemeClr val="accent5">
                    <a:lumMod val="75000"/>
                  </a:schemeClr>
                </a:solidFill>
              </a:rPr>
              <a:t>пользователей</a:t>
            </a:r>
            <a:endParaRPr lang="ru-RU" sz="26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1400" i="1" u="sng" dirty="0" smtClean="0">
                <a:solidFill>
                  <a:schemeClr val="accent5">
                    <a:lumMod val="75000"/>
                  </a:schemeClr>
                </a:solidFill>
              </a:rPr>
              <a:t>( ЦЕЛЕВОЕ СОБЫТИЕ - просмотр контактов, далее ЦС, - это "</a:t>
            </a:r>
            <a:r>
              <a:rPr lang="ru-RU" sz="1400" i="1" u="sng" dirty="0" err="1" smtClean="0">
                <a:solidFill>
                  <a:schemeClr val="accent5">
                    <a:lumMod val="75000"/>
                  </a:schemeClr>
                </a:solidFill>
              </a:rPr>
              <a:t>contacts_show</a:t>
            </a:r>
            <a:r>
              <a:rPr lang="ru-RU" sz="1400" i="1" dirty="0" smtClean="0">
                <a:solidFill>
                  <a:schemeClr val="accent5">
                    <a:lumMod val="75000"/>
                  </a:schemeClr>
                </a:solidFill>
              </a:rPr>
              <a:t>» )</a:t>
            </a:r>
          </a:p>
          <a:p>
            <a:pPr marL="0" indent="0" algn="r">
              <a:buNone/>
            </a:pPr>
            <a:endParaRPr lang="ru-RU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Мы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располагаем данными с 7октября (00:00:00) по 3ноября (23:58:12) 2019 года. Период времени почти 28 дней (можно сказать почти месяц).</a:t>
            </a:r>
          </a:p>
          <a:p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Кол-во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пользователей = 4293 </a:t>
            </a:r>
            <a:endParaRPr lang="ru-RU" sz="1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Кол-во </a:t>
            </a:r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событий = 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74197</a:t>
            </a:r>
          </a:p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Кол-во событий которое совершает один пользователь за день - 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17</a:t>
            </a:r>
          </a:p>
          <a:p>
            <a:r>
              <a:rPr lang="ru-RU" sz="1400" dirty="0">
                <a:solidFill>
                  <a:schemeClr val="accent5">
                    <a:lumMod val="75000"/>
                  </a:schemeClr>
                </a:solidFill>
              </a:rPr>
              <a:t>В среднем каждый пользователь совершил 1-4 ЦС (из 981 пользователя, кто вообще совершал ЦС) за предоставленный период 28 </a:t>
            </a:r>
            <a:r>
              <a:rPr lang="ru-RU" sz="1400" dirty="0" smtClean="0">
                <a:solidFill>
                  <a:schemeClr val="accent5">
                    <a:lumMod val="75000"/>
                  </a:schemeClr>
                </a:solidFill>
              </a:rPr>
              <a:t>дней</a:t>
            </a:r>
            <a:endParaRPr lang="ru-RU" sz="1400" dirty="0" smtClean="0"/>
          </a:p>
          <a:p>
            <a:endParaRPr lang="ru-RU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6147853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312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колько 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>и каких событий </a:t>
            </a:r>
            <a:r>
              <a:rPr lang="ru-RU" sz="2400" b="1" dirty="0" smtClean="0">
                <a:solidFill>
                  <a:schemeClr val="accent5">
                    <a:lumMod val="75000"/>
                  </a:schemeClr>
                </a:solidFill>
              </a:rPr>
              <a:t>совершают пользователи</a:t>
            </a: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64704"/>
            <a:ext cx="8363272" cy="583264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3"/>
            <a:ext cx="8155614" cy="5955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5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u="sng" dirty="0">
                <a:solidFill>
                  <a:schemeClr val="accent5">
                    <a:lumMod val="75000"/>
                  </a:schemeClr>
                </a:solidFill>
              </a:rPr>
              <a:t>Медианное и Среднее кол-во событий за день и кол-во всех событий за весь период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4181044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6" y="2060848"/>
            <a:ext cx="316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solidFill>
                  <a:schemeClr val="accent5">
                    <a:lumMod val="75000"/>
                  </a:schemeClr>
                </a:solidFill>
              </a:rPr>
              <a:t>Самые частые события -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tips_show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b="1" i="1" dirty="0" smtClean="0">
                <a:solidFill>
                  <a:schemeClr val="accent5">
                    <a:lumMod val="75000"/>
                  </a:schemeClr>
                </a:solidFill>
              </a:rPr>
              <a:t>и </a:t>
            </a:r>
            <a:r>
              <a:rPr lang="en-US" b="1" i="1" dirty="0" err="1" smtClean="0">
                <a:solidFill>
                  <a:schemeClr val="accent5">
                    <a:lumMod val="75000"/>
                  </a:schemeClr>
                </a:solidFill>
              </a:rPr>
              <a:t>photos_show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ru-RU" b="1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b="1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b="1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b="1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b="1" i="1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b="1" i="1" dirty="0" smtClean="0">
                <a:solidFill>
                  <a:schemeClr val="accent5">
                    <a:lumMod val="75000"/>
                  </a:schemeClr>
                </a:solidFill>
              </a:rPr>
              <a:t>Самые </a:t>
            </a:r>
            <a:r>
              <a:rPr lang="ru-RU" b="1" i="1" dirty="0">
                <a:solidFill>
                  <a:schemeClr val="accent5">
                    <a:lumMod val="75000"/>
                  </a:schemeClr>
                </a:solidFill>
              </a:rPr>
              <a:t>редкие - </a:t>
            </a:r>
            <a:r>
              <a:rPr lang="en-US" b="1" i="1" dirty="0">
                <a:solidFill>
                  <a:schemeClr val="accent5">
                    <a:lumMod val="75000"/>
                  </a:schemeClr>
                </a:solidFill>
              </a:rPr>
              <a:t>search_7, search_2, search_6, search_3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>
            <a:noAutofit/>
          </a:bodyPr>
          <a:lstStyle/>
          <a:p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ru-RU" sz="2400" b="1" u="sng" dirty="0" smtClean="0">
                <a:solidFill>
                  <a:schemeClr val="accent5">
                    <a:lumMod val="75000"/>
                  </a:schemeClr>
                </a:solidFill>
              </a:rPr>
              <a:t>Ухудшает </a:t>
            </a:r>
            <a:r>
              <a:rPr lang="ru-RU" sz="2400" b="1" u="sng" dirty="0">
                <a:solidFill>
                  <a:schemeClr val="accent5">
                    <a:lumMod val="75000"/>
                  </a:schemeClr>
                </a:solidFill>
              </a:rPr>
              <a:t>ли Целевое событие конверсию в </a:t>
            </a:r>
            <a:r>
              <a:rPr lang="ru-RU" sz="2400" b="1" u="sng" dirty="0" smtClean="0">
                <a:solidFill>
                  <a:schemeClr val="accent5">
                    <a:lumMod val="75000"/>
                  </a:schemeClr>
                </a:solidFill>
              </a:rPr>
              <a:t>звонок</a:t>
            </a:r>
            <a: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ru-RU" sz="24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Кол-во всех событий, кроме </a:t>
            </a:r>
            <a:r>
              <a:rPr lang="ru-RU" sz="1600" dirty="0" smtClean="0"/>
              <a:t> Целевого (</a:t>
            </a:r>
            <a:r>
              <a:rPr lang="ru-RU" sz="1600" dirty="0" err="1" smtClean="0"/>
              <a:t>contacts_show</a:t>
            </a:r>
            <a:r>
              <a:rPr lang="ru-RU" sz="1600" dirty="0" smtClean="0"/>
              <a:t>)  - 69668 </a:t>
            </a:r>
          </a:p>
          <a:p>
            <a:pPr marL="0" indent="0">
              <a:buNone/>
            </a:pPr>
            <a:r>
              <a:rPr lang="ru-RU" sz="1600" dirty="0"/>
              <a:t>Кол-во </a:t>
            </a:r>
            <a:r>
              <a:rPr lang="ru-RU" sz="1600" dirty="0" smtClean="0"/>
              <a:t>Целевых событий  - 4529</a:t>
            </a:r>
          </a:p>
          <a:p>
            <a:pPr marL="0" indent="0">
              <a:buNone/>
            </a:pPr>
            <a:r>
              <a:rPr lang="ru-RU" sz="1600" dirty="0"/>
              <a:t>Кол-во всех </a:t>
            </a:r>
            <a:r>
              <a:rPr lang="ru-RU" sz="1600" dirty="0" smtClean="0"/>
              <a:t>звонков - 541</a:t>
            </a:r>
          </a:p>
          <a:p>
            <a:pPr marL="0" indent="0">
              <a:buNone/>
            </a:pPr>
            <a:r>
              <a:rPr lang="ru-RU" sz="1600" dirty="0" smtClean="0"/>
              <a:t>Общая </a:t>
            </a:r>
            <a:r>
              <a:rPr lang="ru-RU" sz="1600" dirty="0"/>
              <a:t>конверсия всех событий в Целевое - </a:t>
            </a:r>
            <a:r>
              <a:rPr lang="ru-RU" sz="1600" dirty="0" smtClean="0"/>
              <a:t>6.5%</a:t>
            </a:r>
          </a:p>
          <a:p>
            <a:pPr marL="0" indent="0">
              <a:buNone/>
            </a:pPr>
            <a:r>
              <a:rPr lang="ru-RU" sz="1600" dirty="0"/>
              <a:t>Конверсия ЦД в Совершение звонка </a:t>
            </a:r>
            <a:r>
              <a:rPr lang="ru-RU" sz="1600" dirty="0" smtClean="0"/>
              <a:t>- </a:t>
            </a:r>
            <a:r>
              <a:rPr lang="ru-RU" sz="1600" dirty="0"/>
              <a:t>12</a:t>
            </a:r>
            <a:r>
              <a:rPr lang="ru-RU" sz="1600" dirty="0" smtClean="0"/>
              <a:t>%</a:t>
            </a:r>
          </a:p>
          <a:p>
            <a:pPr marL="0" indent="0">
              <a:buNone/>
            </a:pPr>
            <a:endParaRPr lang="ru-RU" sz="1600" dirty="0"/>
          </a:p>
          <a:p>
            <a:r>
              <a:rPr lang="ru-RU" sz="1600" b="1" i="1" dirty="0"/>
              <a:t>По общей конверсии событий в "</a:t>
            </a:r>
            <a:r>
              <a:rPr lang="ru-RU" sz="1600" b="1" i="1" dirty="0" err="1"/>
              <a:t>contacts_show</a:t>
            </a:r>
            <a:r>
              <a:rPr lang="ru-RU" sz="1600" b="1" i="1" dirty="0"/>
              <a:t>" надо отметить хороший результат, который составляет 6,5%.</a:t>
            </a:r>
            <a:endParaRPr lang="ru-RU" sz="1600" dirty="0"/>
          </a:p>
          <a:p>
            <a:r>
              <a:rPr lang="ru-RU" sz="1600" b="1" i="1" dirty="0"/>
              <a:t>Целевое событие ( </a:t>
            </a:r>
            <a:r>
              <a:rPr lang="ru-RU" sz="1600" b="1" i="1" dirty="0" err="1"/>
              <a:t>contacts_show</a:t>
            </a:r>
            <a:r>
              <a:rPr lang="ru-RU" sz="1600" b="1" i="1" dirty="0"/>
              <a:t> ) по условию, было добавлено недавно. Оно является промежуточным звеном перед звонком - то есть когда его не было пользователи сразу звонили (</a:t>
            </a:r>
            <a:r>
              <a:rPr lang="ru-RU" sz="1600" b="1" i="1" dirty="0" err="1"/>
              <a:t>contacts_call</a:t>
            </a:r>
            <a:r>
              <a:rPr lang="ru-RU" sz="1600" b="1" i="1" dirty="0"/>
              <a:t>). Получается когда появилось новое событие (Целевое), то до звонка стало доходить всего 12% пользователей (от тех кто хотел позвонить)! Падение звонков больше чем в 8 раз - это просто катастрофа!</a:t>
            </a:r>
            <a:endParaRPr lang="ru-RU" sz="1600" dirty="0"/>
          </a:p>
          <a:p>
            <a:r>
              <a:rPr lang="ru-RU" sz="1600" b="1" dirty="0" smtClean="0"/>
              <a:t>!! Рекомендация</a:t>
            </a:r>
            <a:r>
              <a:rPr lang="ru-RU" sz="1600" b="1" dirty="0"/>
              <a:t>: Нужно срочно убрать </a:t>
            </a:r>
            <a:r>
              <a:rPr lang="ru-RU" sz="1600" b="1" dirty="0" smtClean="0"/>
              <a:t>Целевое событие </a:t>
            </a:r>
            <a:r>
              <a:rPr lang="ru-RU" sz="1600" b="1" dirty="0"/>
              <a:t>(</a:t>
            </a:r>
            <a:r>
              <a:rPr lang="ru-RU" sz="1600" b="1" dirty="0" err="1"/>
              <a:t>contacts_show</a:t>
            </a:r>
            <a:r>
              <a:rPr lang="ru-RU" sz="1600" b="1" dirty="0"/>
              <a:t>), и вернуть как было до этого. </a:t>
            </a:r>
            <a:r>
              <a:rPr lang="ru-RU" sz="1600" b="1" dirty="0" smtClean="0"/>
              <a:t>Затем проанализировать </a:t>
            </a:r>
            <a:r>
              <a:rPr lang="ru-RU" sz="1600" b="1" dirty="0"/>
              <a:t>почему так произошло. Возможно разработать/внедрить другой аналог </a:t>
            </a:r>
            <a:r>
              <a:rPr lang="ru-RU" sz="1600" b="1" dirty="0" err="1"/>
              <a:t>Captcha</a:t>
            </a:r>
            <a:r>
              <a:rPr lang="ru-RU" sz="1600" b="1" dirty="0"/>
              <a:t> для защиты пользователей.</a:t>
            </a:r>
            <a:endParaRPr lang="ru-RU" sz="1600" dirty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701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3. </a:t>
            </a:r>
            <a:r>
              <a:rPr lang="ru-RU" sz="2400" b="1" u="sng" dirty="0" smtClean="0">
                <a:solidFill>
                  <a:schemeClr val="accent5">
                    <a:lumMod val="75000"/>
                  </a:schemeClr>
                </a:solidFill>
              </a:rPr>
              <a:t>Среднее время </a:t>
            </a:r>
            <a:r>
              <a:rPr lang="ru-RU" sz="2400" b="1" u="sng" dirty="0">
                <a:solidFill>
                  <a:schemeClr val="accent5">
                    <a:lumMod val="75000"/>
                  </a:schemeClr>
                </a:solidFill>
              </a:rPr>
              <a:t>от первого </a:t>
            </a:r>
            <a:r>
              <a:rPr lang="ru-RU" sz="2400" b="1" u="sng" dirty="0" smtClean="0">
                <a:solidFill>
                  <a:schemeClr val="accent5">
                    <a:lumMod val="75000"/>
                  </a:schemeClr>
                </a:solidFill>
              </a:rPr>
              <a:t>события до </a:t>
            </a:r>
            <a:r>
              <a:rPr lang="ru-RU" sz="2400" b="1" u="sng" dirty="0">
                <a:solidFill>
                  <a:schemeClr val="accent5">
                    <a:lumMod val="75000"/>
                  </a:schemeClr>
                </a:solidFill>
              </a:rPr>
              <a:t>Целевого</a:t>
            </a:r>
            <a:br>
              <a:rPr lang="ru-RU" sz="2400" b="1" u="sng" dirty="0">
                <a:solidFill>
                  <a:schemeClr val="accent5">
                    <a:lumMod val="75000"/>
                  </a:schemeClr>
                </a:solidFill>
              </a:rPr>
            </a:br>
            <a:endParaRPr lang="ru-RU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976664"/>
          </a:xfrm>
        </p:spPr>
        <p:txBody>
          <a:bodyPr>
            <a:normAutofit fontScale="92500" lnSpcReduction="20000"/>
          </a:bodyPr>
          <a:lstStyle/>
          <a:p>
            <a:r>
              <a:rPr lang="ru-RU" sz="1600" dirty="0" smtClean="0"/>
              <a:t>Среднее время = 1 </a:t>
            </a:r>
            <a:r>
              <a:rPr lang="ru-RU" sz="1600" dirty="0" err="1" smtClean="0"/>
              <a:t>days</a:t>
            </a:r>
            <a:r>
              <a:rPr lang="ru-RU" sz="1600" dirty="0" smtClean="0"/>
              <a:t> 12:00:42</a:t>
            </a:r>
          </a:p>
          <a:p>
            <a:r>
              <a:rPr lang="ru-RU" sz="1600" dirty="0" smtClean="0"/>
              <a:t>Медианное время = 0 </a:t>
            </a:r>
            <a:r>
              <a:rPr lang="ru-RU" sz="1600" dirty="0" err="1" smtClean="0"/>
              <a:t>days</a:t>
            </a:r>
            <a:r>
              <a:rPr lang="ru-RU" sz="1600" dirty="0" smtClean="0"/>
              <a:t> 00:22:53</a:t>
            </a:r>
          </a:p>
          <a:p>
            <a:pPr marL="0" indent="0">
              <a:buNone/>
            </a:pPr>
            <a:r>
              <a:rPr lang="ru-RU" sz="1600" b="1" i="1" dirty="0"/>
              <a:t>Слишком большая разница между средним и медианой. Посмотрим распределение времени на </a:t>
            </a:r>
            <a:r>
              <a:rPr lang="ru-RU" sz="1600" b="1" i="1" dirty="0" smtClean="0"/>
              <a:t>гистограмме</a:t>
            </a:r>
          </a:p>
          <a:p>
            <a:pPr marL="0" indent="0">
              <a:buNone/>
            </a:pPr>
            <a:endParaRPr lang="ru-RU" sz="1600" b="1" i="1" dirty="0"/>
          </a:p>
          <a:p>
            <a:pPr marL="0" indent="0">
              <a:buNone/>
            </a:pPr>
            <a:endParaRPr lang="ru-RU" sz="1600" b="1" i="1" dirty="0" smtClean="0"/>
          </a:p>
          <a:p>
            <a:pPr marL="0" indent="0">
              <a:buNone/>
            </a:pPr>
            <a:endParaRPr lang="ru-RU" sz="1600" b="1" i="1" dirty="0"/>
          </a:p>
          <a:p>
            <a:pPr marL="0" indent="0">
              <a:buNone/>
            </a:pPr>
            <a:endParaRPr lang="ru-RU" sz="1600" b="1" i="1" dirty="0" smtClean="0"/>
          </a:p>
          <a:p>
            <a:pPr marL="0" indent="0">
              <a:buNone/>
            </a:pPr>
            <a:endParaRPr lang="ru-RU" sz="1600" b="1" i="1" dirty="0"/>
          </a:p>
          <a:p>
            <a:pPr marL="0" indent="0">
              <a:buNone/>
            </a:pPr>
            <a:endParaRPr lang="ru-RU" sz="1600" b="1" i="1" dirty="0" smtClean="0"/>
          </a:p>
          <a:p>
            <a:pPr marL="0" indent="0">
              <a:buNone/>
            </a:pPr>
            <a:endParaRPr lang="ru-RU" sz="1600" b="1" i="1" dirty="0"/>
          </a:p>
          <a:p>
            <a:pPr marL="0" indent="0">
              <a:buNone/>
            </a:pPr>
            <a:endParaRPr lang="ru-RU" sz="1600" b="1" i="1" dirty="0" smtClean="0"/>
          </a:p>
          <a:p>
            <a:pPr marL="0" indent="0">
              <a:buNone/>
            </a:pPr>
            <a:endParaRPr lang="ru-RU" sz="1600" b="1" i="1" dirty="0" smtClean="0"/>
          </a:p>
          <a:p>
            <a:pPr marL="0" indent="0">
              <a:buNone/>
            </a:pPr>
            <a:endParaRPr lang="ru-RU" sz="1600" b="1" i="1" dirty="0" smtClean="0"/>
          </a:p>
          <a:p>
            <a:pPr marL="0" indent="0">
              <a:buNone/>
            </a:pPr>
            <a:endParaRPr lang="ru-RU" sz="1600" b="1" i="1" dirty="0"/>
          </a:p>
          <a:p>
            <a:pPr marL="0" indent="0">
              <a:buNone/>
            </a:pPr>
            <a:endParaRPr lang="ru-RU" sz="1600" b="1" i="1" dirty="0"/>
          </a:p>
          <a:p>
            <a:pPr marL="0" indent="0">
              <a:buNone/>
            </a:pPr>
            <a:endParaRPr lang="ru-RU" sz="1600" b="1" i="1" dirty="0" smtClean="0"/>
          </a:p>
          <a:p>
            <a:pPr marL="0" indent="0">
              <a:buNone/>
            </a:pPr>
            <a:endParaRPr lang="ru-RU" sz="1600" b="1" i="1" dirty="0"/>
          </a:p>
          <a:p>
            <a:pPr marL="0" indent="0">
              <a:buNone/>
            </a:pPr>
            <a:endParaRPr lang="ru-RU" sz="1600" b="1" i="1" dirty="0" smtClean="0"/>
          </a:p>
          <a:p>
            <a:pPr marL="0" indent="0">
              <a:buNone/>
            </a:pPr>
            <a:endParaRPr lang="ru-RU" sz="1600" b="1" i="1" dirty="0" smtClean="0"/>
          </a:p>
          <a:p>
            <a:pPr marL="0" indent="0">
              <a:buNone/>
            </a:pPr>
            <a:r>
              <a:rPr lang="ru-RU" sz="1600" b="1" i="1" dirty="0" smtClean="0"/>
              <a:t>Вывод</a:t>
            </a:r>
            <a:r>
              <a:rPr lang="ru-RU" sz="1600" b="1" i="1" dirty="0"/>
              <a:t>: Учитывая </a:t>
            </a:r>
            <a:r>
              <a:rPr lang="ru-RU" sz="1600" b="1" i="1" dirty="0" err="1"/>
              <a:t>усредненные,гистограммы</a:t>
            </a:r>
            <a:r>
              <a:rPr lang="ru-RU" sz="1600" b="1" i="1" dirty="0"/>
              <a:t>, </a:t>
            </a:r>
            <a:r>
              <a:rPr lang="ru-RU" sz="1600" b="1" i="1" dirty="0" err="1"/>
              <a:t>boxplot</a:t>
            </a:r>
            <a:r>
              <a:rPr lang="ru-RU" sz="1600" b="1" i="1" dirty="0"/>
              <a:t> и </a:t>
            </a:r>
            <a:r>
              <a:rPr lang="ru-RU" sz="1600" b="1" i="1" dirty="0" err="1"/>
              <a:t>процентили</a:t>
            </a:r>
            <a:r>
              <a:rPr lang="ru-RU" sz="1600" b="1" i="1" dirty="0"/>
              <a:t>, - конкретное значение усредненного показателя времени от первого события до целевого сложно определить, так как время довольно "плавно" возрастает от нескольких секунд до 23 дней. Можно выделить 65-й </a:t>
            </a:r>
            <a:r>
              <a:rPr lang="ru-RU" sz="1600" b="1" i="1" dirty="0" err="1"/>
              <a:t>процентиль</a:t>
            </a:r>
            <a:r>
              <a:rPr lang="ru-RU" sz="1600" b="1" i="1" dirty="0"/>
              <a:t> = 169.0 минут, после него идет довольно резкий рост времени - 75-й </a:t>
            </a:r>
            <a:r>
              <a:rPr lang="ru-RU" sz="1600" b="1" i="1" dirty="0" err="1"/>
              <a:t>процентиль</a:t>
            </a:r>
            <a:r>
              <a:rPr lang="ru-RU" sz="1600" b="1" i="1" dirty="0"/>
              <a:t> = 1401.0 минут (это рост в 4 раза). Время же рационально было бы определять диапазоном от 5 минут до суток (1400 минут), как ориентир брать </a:t>
            </a:r>
            <a:r>
              <a:rPr lang="ru-RU" sz="1700" b="1" dirty="0"/>
              <a:t>170 минут</a:t>
            </a:r>
            <a:r>
              <a:rPr lang="ru-RU" sz="1600" b="1" i="1" dirty="0"/>
              <a:t>.</a:t>
            </a:r>
            <a:r>
              <a:rPr lang="ru-RU" sz="1600" dirty="0" smtClean="0"/>
              <a:t/>
            </a:r>
            <a:br>
              <a:rPr lang="ru-RU" sz="1600" dirty="0" smtClean="0"/>
            </a:br>
            <a:endParaRPr lang="ru-RU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10" y="1700808"/>
            <a:ext cx="5345782" cy="3532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592335"/>
            <a:ext cx="1728192" cy="360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8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accent5">
                    <a:lumMod val="75000"/>
                  </a:schemeClr>
                </a:solidFill>
              </a:rPr>
              <a:t>4. </a:t>
            </a:r>
            <a:r>
              <a:rPr lang="ru-RU" sz="2400" b="1" u="sng" dirty="0" smtClean="0">
                <a:solidFill>
                  <a:schemeClr val="accent5">
                    <a:lumMod val="75000"/>
                  </a:schemeClr>
                </a:solidFill>
              </a:rPr>
              <a:t>Связь ЦС и </a:t>
            </a:r>
            <a:r>
              <a:rPr lang="ru-RU" sz="2400" b="1" u="sng" dirty="0">
                <a:solidFill>
                  <a:schemeClr val="accent5">
                    <a:lumMod val="75000"/>
                  </a:schemeClr>
                </a:solidFill>
              </a:rPr>
              <a:t>других действий </a:t>
            </a:r>
            <a:r>
              <a:rPr lang="ru-RU" sz="2400" b="1" u="sng" dirty="0" smtClean="0">
                <a:solidFill>
                  <a:schemeClr val="accent5">
                    <a:lumMod val="75000"/>
                  </a:schemeClr>
                </a:solidFill>
              </a:rPr>
              <a:t>пользователей</a:t>
            </a:r>
            <a:endParaRPr lang="ru-RU" sz="24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а) </a:t>
            </a: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Сколько 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в среднем времени проходит между </a:t>
            </a: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ЦС и 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предыдущим </a:t>
            </a: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событием </a:t>
            </a:r>
            <a:r>
              <a:rPr lang="ru-RU" sz="2000" b="1" dirty="0">
                <a:solidFill>
                  <a:schemeClr val="accent5">
                    <a:lumMod val="75000"/>
                  </a:schemeClr>
                </a:solidFill>
              </a:rPr>
              <a:t>(в секундах</a:t>
            </a:r>
            <a:r>
              <a:rPr lang="ru-RU" sz="2000" b="1" dirty="0" smtClean="0">
                <a:solidFill>
                  <a:schemeClr val="accent5">
                    <a:lumMod val="75000"/>
                  </a:schemeClr>
                </a:solidFill>
              </a:rPr>
              <a:t>):</a:t>
            </a:r>
          </a:p>
          <a:p>
            <a:pPr marL="0" indent="0">
              <a:buNone/>
            </a:pPr>
            <a:endParaRPr lang="ru-RU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255893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5576" y="443711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solidFill>
                  <a:schemeClr val="accent5">
                    <a:lumMod val="75000"/>
                  </a:schemeClr>
                </a:solidFill>
              </a:rPr>
              <a:t>Вывод: Если усреднить, то между ЦС и предыдущим проходит от 0,5 до 3,5 минут. </a:t>
            </a:r>
            <a:r>
              <a:rPr lang="ru-RU" b="1" i="1" dirty="0" err="1">
                <a:solidFill>
                  <a:schemeClr val="accent5">
                    <a:lumMod val="75000"/>
                  </a:schemeClr>
                </a:solidFill>
              </a:rPr>
              <a:t>Сымым</a:t>
            </a:r>
            <a:r>
              <a:rPr lang="ru-RU" b="1" i="1" dirty="0">
                <a:solidFill>
                  <a:schemeClr val="accent5">
                    <a:lumMod val="75000"/>
                  </a:schemeClr>
                </a:solidFill>
              </a:rPr>
              <a:t> "быстрым" событием, в плане конверсии в ЦС, является "</a:t>
            </a:r>
            <a:r>
              <a:rPr lang="ru-RU" b="1" i="1" dirty="0" err="1">
                <a:solidFill>
                  <a:schemeClr val="accent5">
                    <a:lumMod val="75000"/>
                  </a:schemeClr>
                </a:solidFill>
              </a:rPr>
              <a:t>advert_open</a:t>
            </a:r>
            <a:r>
              <a:rPr lang="ru-RU" b="1" i="1" dirty="0">
                <a:solidFill>
                  <a:schemeClr val="accent5">
                    <a:lumMod val="75000"/>
                  </a:schemeClr>
                </a:solidFill>
              </a:rPr>
              <a:t>" - 40 секунд, а </a:t>
            </a:r>
            <a:r>
              <a:rPr lang="ru-RU" b="1" i="1" dirty="0" err="1">
                <a:solidFill>
                  <a:schemeClr val="accent5">
                    <a:lumMod val="75000"/>
                  </a:schemeClr>
                </a:solidFill>
              </a:rPr>
              <a:t>сымым</a:t>
            </a:r>
            <a:r>
              <a:rPr lang="ru-RU" b="1" i="1" dirty="0">
                <a:solidFill>
                  <a:schemeClr val="accent5">
                    <a:lumMod val="75000"/>
                  </a:schemeClr>
                </a:solidFill>
              </a:rPr>
              <a:t> медленным "</a:t>
            </a:r>
            <a:r>
              <a:rPr lang="ru-RU" b="1" i="1" dirty="0" err="1">
                <a:solidFill>
                  <a:schemeClr val="accent5">
                    <a:lumMod val="75000"/>
                  </a:schemeClr>
                </a:solidFill>
              </a:rPr>
              <a:t>tips_click</a:t>
            </a:r>
            <a:r>
              <a:rPr lang="ru-RU" b="1" i="1" dirty="0">
                <a:solidFill>
                  <a:schemeClr val="accent5">
                    <a:lumMod val="75000"/>
                  </a:schemeClr>
                </a:solidFill>
              </a:rPr>
              <a:t>" - 312 секунд.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1252</Words>
  <Application>Microsoft Office PowerPoint</Application>
  <PresentationFormat>Экран (4:3)</PresentationFormat>
  <Paragraphs>172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Анализ поведения пользователей в мобильном приложении – «Ненужные вещи»</vt:lpstr>
      <vt:lpstr>Работу провёл – Толмаков Виталий Вадимович  (Московская область, город  Пушкино / pp-vit-tol@yandex.ru ) </vt:lpstr>
      <vt:lpstr>Содержание </vt:lpstr>
      <vt:lpstr>1. Общий анализ событий и пользователей</vt:lpstr>
      <vt:lpstr>Сколько и каких событий совершают пользователи</vt:lpstr>
      <vt:lpstr>Медианное и Среднее кол-во событий за день и кол-во всех событий за весь период</vt:lpstr>
      <vt:lpstr>2. Ухудшает ли Целевое событие конверсию в звонок </vt:lpstr>
      <vt:lpstr>3. Среднее время от первого события до Целевого </vt:lpstr>
      <vt:lpstr>4. Связь ЦС и других действий пользователей</vt:lpstr>
      <vt:lpstr>б) Чистая Конверсия* событий в ЦС</vt:lpstr>
      <vt:lpstr>Презентация PowerPoint</vt:lpstr>
      <vt:lpstr>5. Поведение пользователей, совершавших ЦС и тех кто нет</vt:lpstr>
      <vt:lpstr>Вывод: Среди 2 групп - кто совершал ЦС и кто нет, есть некоторые отличия в долях по группам: Совершившие ЦС:   1. больше любят photos_show - 17,3% против 14,6% во второй группе  2. но меньше любят advert_open - 7,18% против 9,73% во второй  3. больше любят search_1 - 6,06% против 4,61% во второй  4. но меньше любят map - 4,98% против 5,91% во второй  (в остальных событиях отличия мало существенны)</vt:lpstr>
      <vt:lpstr>6. Сравнение пары событий: Целевое событие и Совершение звонка</vt:lpstr>
      <vt:lpstr>Презентация PowerPoint</vt:lpstr>
      <vt:lpstr>7. Проверка гипотез</vt:lpstr>
      <vt:lpstr>Гипотеза №2</vt:lpstr>
      <vt:lpstr>8. Выводы и рекомендации:</vt:lpstr>
      <vt:lpstr>9. Источники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поведения пользователей в мобильном приложении</dc:title>
  <dc:creator>Vit</dc:creator>
  <cp:lastModifiedBy>Vit</cp:lastModifiedBy>
  <cp:revision>42</cp:revision>
  <dcterms:created xsi:type="dcterms:W3CDTF">2021-04-23T17:29:05Z</dcterms:created>
  <dcterms:modified xsi:type="dcterms:W3CDTF">2021-04-24T11:03:46Z</dcterms:modified>
</cp:coreProperties>
</file>