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sldIdLst>
    <p:sldId id="256" r:id="rId5"/>
    <p:sldId id="387" r:id="rId6"/>
    <p:sldId id="389" r:id="rId7"/>
    <p:sldId id="390" r:id="rId8"/>
    <p:sldId id="392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383" r:id="rId18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telP" initials="C" lastIdx="2" clrIdx="0"/>
  <p:cmAuthor id="2" name="Adi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2034" y="114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C9BA6-90AD-4650-BF55-C3874181A1AC}" type="datetimeFigureOut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8C55C-A10A-4E48-A159-E455950CB6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2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8C55C-A10A-4E48-A159-E455950CB6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4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8C55C-A10A-4E48-A159-E455950CB69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4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9F33-A95A-410B-9629-E8B81F83F58B}" type="datetime1">
              <a:rPr lang="ro-RO" smtClean="0"/>
              <a:pPr/>
              <a:t>11.10.2021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72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A78D-3364-4538-B410-00066B0D8834}" type="datetime1">
              <a:rPr lang="ro-RO" smtClean="0"/>
              <a:pPr/>
              <a:t>11.10.2021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266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FA9-A313-43AA-9237-9EC616644550}" type="datetime1">
              <a:rPr lang="ro-RO" smtClean="0"/>
              <a:pPr/>
              <a:t>11.10.2021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066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11B9-0F4C-4A59-8124-DF29288C60EC}" type="datetime1">
              <a:rPr lang="ro-RO" smtClean="0"/>
              <a:pPr/>
              <a:t>11.10.2021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358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1CD0-FFD5-4B78-9CC0-58E27F0B55EF}" type="datetime1">
              <a:rPr lang="ro-RO" smtClean="0"/>
              <a:pPr/>
              <a:t>11.10.2021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347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D495-9C00-415E-8507-5125C763CB96}" type="datetime1">
              <a:rPr lang="ro-RO" smtClean="0"/>
              <a:pPr/>
              <a:t>11.10.2021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45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75C1-C263-446D-8BCA-A444F3216CD1}" type="datetime1">
              <a:rPr lang="ro-RO" smtClean="0"/>
              <a:pPr/>
              <a:t>11.10.2021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87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4EB-127B-42F0-B813-8A22A844C287}" type="datetime1">
              <a:rPr lang="ro-RO" smtClean="0"/>
              <a:pPr/>
              <a:t>11.10.2021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32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E5F5-64D2-4FCF-9260-9BFB10D9ADA0}" type="datetime1">
              <a:rPr lang="ro-RO" smtClean="0"/>
              <a:pPr/>
              <a:t>11.10.2021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25D9-DE6F-4515-8C39-F2DCE77438E4}" type="datetime1">
              <a:rPr lang="ro-RO" smtClean="0"/>
              <a:pPr/>
              <a:t>11.10.2021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476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7071-4F86-4669-96AF-972B57005689}" type="datetime1">
              <a:rPr lang="ro-RO" smtClean="0"/>
              <a:pPr/>
              <a:t>11.10.2021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814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3CD3-BE0A-4AD4-9C5D-C0EBE8F022BC}" type="datetime1">
              <a:rPr lang="ro-RO" smtClean="0"/>
              <a:pPr/>
              <a:t>11.10.2021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266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0377" y="3429000"/>
            <a:ext cx="4150659" cy="3115235"/>
          </a:xfrm>
          <a:noFill/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Principii, </a:t>
            </a:r>
            <a:r>
              <a:rPr lang="ro-RO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Tehnici</a:t>
            </a:r>
            <a: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o-RO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și Dispozitive de Măsurare</a:t>
            </a:r>
            <a:b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b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ro-RO" sz="32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Multimetrul numeric – partea 1</a:t>
            </a:r>
            <a:b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b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endParaRPr lang="ro-RO" sz="36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1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ro-RO" sz="3600" b="1" dirty="0"/>
              <a:t>Aplicații: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164338BC-B87F-417D-9422-8E56694A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31" y="1368261"/>
            <a:ext cx="8721538" cy="147971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Aplicație 2:</a:t>
            </a:r>
          </a:p>
          <a:p>
            <a:pPr marL="0" indent="0">
              <a:buNone/>
            </a:pPr>
            <a:br>
              <a:rPr lang="ro-RO" sz="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Se va măsura cu două multimetre diferite o tensiune continuă de valoare convențional adevărată X=12V.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Să se calculeze eroarea tolerată și eroarea relativă pentru fiecare caz.</a:t>
            </a:r>
            <a:b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Pe baza detaliilor și a calculelor, ce se poate observa?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3980848-6441-4D0B-A4DA-4F21080EB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56198"/>
              </p:ext>
            </p:extLst>
          </p:nvPr>
        </p:nvGraphicFramePr>
        <p:xfrm>
          <a:off x="201764" y="2906097"/>
          <a:ext cx="8799420" cy="309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710">
                  <a:extLst>
                    <a:ext uri="{9D8B030D-6E8A-4147-A177-3AD203B41FA5}">
                      <a16:colId xmlns:a16="http://schemas.microsoft.com/office/drawing/2014/main" val="4233110981"/>
                    </a:ext>
                  </a:extLst>
                </a:gridCol>
                <a:gridCol w="4399710">
                  <a:extLst>
                    <a:ext uri="{9D8B030D-6E8A-4147-A177-3AD203B41FA5}">
                      <a16:colId xmlns:a16="http://schemas.microsoft.com/office/drawing/2014/main" val="1452882408"/>
                    </a:ext>
                  </a:extLst>
                </a:gridCol>
              </a:tblGrid>
              <a:tr h="317665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Uni-t - UT33C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Fluke - 175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96172"/>
                  </a:ext>
                </a:extLst>
              </a:tr>
              <a:tr h="27758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3579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31484B4-78D5-4963-85C2-FE0833D5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57" y="3429000"/>
            <a:ext cx="3799100" cy="2447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FB0C30-7149-4968-B4E2-803CF670A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596" y="3429000"/>
            <a:ext cx="4253640" cy="24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7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99" y="37379"/>
            <a:ext cx="7886700" cy="869785"/>
          </a:xfrm>
        </p:spPr>
        <p:txBody>
          <a:bodyPr/>
          <a:lstStyle/>
          <a:p>
            <a:r>
              <a:rPr lang="ro-RO" sz="3600" b="1" dirty="0"/>
              <a:t>Aplicații: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164338BC-B87F-417D-9422-8E56694A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31" y="820416"/>
            <a:ext cx="8721538" cy="41759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Soluție:</a:t>
            </a:r>
            <a:br>
              <a:rPr lang="ro-RO" sz="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E3980848-6441-4D0B-A4DA-4F21080EBF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6175756"/>
                  </p:ext>
                </p:extLst>
              </p:nvPr>
            </p:nvGraphicFramePr>
            <p:xfrm>
              <a:off x="142680" y="1117950"/>
              <a:ext cx="8721538" cy="5146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5557">
                      <a:extLst>
                        <a:ext uri="{9D8B030D-6E8A-4147-A177-3AD203B41FA5}">
                          <a16:colId xmlns:a16="http://schemas.microsoft.com/office/drawing/2014/main" val="4233110981"/>
                        </a:ext>
                      </a:extLst>
                    </a:gridCol>
                    <a:gridCol w="4765981">
                      <a:extLst>
                        <a:ext uri="{9D8B030D-6E8A-4147-A177-3AD203B41FA5}">
                          <a16:colId xmlns:a16="http://schemas.microsoft.com/office/drawing/2014/main" val="1452882408"/>
                        </a:ext>
                      </a:extLst>
                    </a:gridCol>
                  </a:tblGrid>
                  <a:tr h="317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UNI-T - UT33C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FLUKE - 175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2096172"/>
                      </a:ext>
                    </a:extLst>
                  </a:tr>
                  <a:tr h="1962546">
                    <a:tc>
                      <a:txBody>
                        <a:bodyPr/>
                        <a:lstStyle/>
                        <a:p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335790"/>
                      </a:ext>
                    </a:extLst>
                  </a:tr>
                  <a:tr h="258165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400" b="0" i="1" kern="12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ro-RO" sz="14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sub>
                                </m:sSub>
                                <m:r>
                                  <a:rPr lang="ro-RO" sz="1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ro-RO" sz="1400" b="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d>
                                  <m:dPr>
                                    <m:ctrlPr>
                                      <a:rPr lang="ro-RO" sz="1400" b="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o-RO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0,5</m:t>
                                    </m:r>
                                    <m:r>
                                      <a:rPr lang="ro-RO" sz="1400" b="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%</m:t>
                                    </m:r>
                                    <m:r>
                                      <a:rPr lang="ro-RO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∗11,94</m:t>
                                    </m:r>
                                    <m:r>
                                      <a:rPr lang="ro-RO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  <m:r>
                                      <a:rPr lang="ro-RO" sz="1400" b="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+2</m:t>
                                    </m:r>
                                    <m:r>
                                      <a:rPr lang="ro-RO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∗0,01</m:t>
                                    </m:r>
                                    <m:r>
                                      <a:rPr lang="ro-RO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o-RO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400" b="0" i="1" kern="120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ro-RO" sz="1400" b="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ro-RO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=±0,0597</m:t>
                              </m:r>
                              <m:r>
                                <a:rPr lang="ro-RO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𝑉</m:t>
                              </m:r>
                              <m:r>
                                <a:rPr lang="ro-RO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+0,02</m:t>
                              </m:r>
                              <m:r>
                                <a:rPr lang="ro-RO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oMath>
                          </a14:m>
                          <a:r>
                            <a:rPr lang="ro-RO" sz="14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	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400" b="0" i="1" kern="120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ro-RO" sz="1400" b="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ro-RO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=±0.0797</m:t>
                              </m:r>
                              <m:r>
                                <a:rPr lang="ro-RO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𝑉</m:t>
                              </m:r>
                              <m:r>
                                <a:rPr lang="ro-RO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≡0,08</m:t>
                              </m:r>
                              <m:r>
                                <a:rPr lang="ro-RO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oMath>
                          </a14:m>
                          <a:r>
                            <a:rPr lang="ro-RO" sz="14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			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o-RO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sz="14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o-RO" sz="14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o-RO" sz="14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r>
                                      <a:rPr lang="ro-RO" sz="14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11,94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ro-RO" sz="14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V</m:t>
                                    </m:r>
                                    <m:r>
                                      <a:rPr lang="ro-RO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±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o-RO" sz="14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="0" i="1" kern="12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ro-RO" sz="14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sub>
                                </m:sSub>
                                <m:r>
                                  <a:rPr lang="ro-RO" sz="1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ro-RO" sz="14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o-RO" sz="1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4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⇒</m:t>
                                    </m:r>
                                    <m:r>
                                      <a:rPr lang="ro-RO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𝑚𝑖𝑛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ro-RO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ro-RO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11,86</m:t>
                                </m:r>
                                <m:r>
                                  <a:rPr lang="ro-RO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;          </m:t>
                                </m:r>
                                <m:sSub>
                                  <m:sSubPr>
                                    <m:ctrlPr>
                                      <a:rPr lang="ro-RO" sz="1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𝑚𝑎𝑥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ro-RO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ro-RO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12,02</m:t>
                                </m:r>
                                <m:r>
                                  <a:rPr lang="ro-RO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400" b="0" i="1" kern="12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ro-RO" sz="14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sub>
                                </m:sSub>
                                <m:r>
                                  <a:rPr lang="ro-RO" sz="1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ro-RO" sz="1400" b="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d>
                                  <m:dPr>
                                    <m:ctrlPr>
                                      <a:rPr lang="ro-RO" sz="1400" b="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o-RO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0,15</m:t>
                                    </m:r>
                                    <m:r>
                                      <a:rPr lang="ro-RO" sz="1400" b="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%</m:t>
                                    </m:r>
                                    <m:r>
                                      <a:rPr lang="ro-RO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∗12,02</m:t>
                                    </m:r>
                                    <m:r>
                                      <a:rPr lang="ro-RO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  <m:r>
                                      <a:rPr lang="ro-RO" sz="1400" b="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+2</m:t>
                                    </m:r>
                                    <m:r>
                                      <a:rPr lang="ro-RO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∗0,01</m:t>
                                    </m:r>
                                    <m:r>
                                      <a:rPr lang="ro-RO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o-RO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400" b="0" i="1" kern="120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ro-RO" sz="1400" b="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ro-RO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=±0,01803</m:t>
                              </m:r>
                              <m:r>
                                <a:rPr lang="ro-RO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𝑉</m:t>
                              </m:r>
                              <m:r>
                                <a:rPr lang="ro-RO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+0,02</m:t>
                              </m:r>
                              <m:r>
                                <a:rPr lang="ro-RO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oMath>
                          </a14:m>
                          <a:r>
                            <a:rPr lang="ro-RO" sz="14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	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400" b="0" i="1" kern="120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ro-RO" sz="1400" b="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ro-RO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=±0.03803</m:t>
                              </m:r>
                              <m:r>
                                <a:rPr lang="ro-RO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𝑉</m:t>
                              </m:r>
                              <m:r>
                                <a:rPr lang="ro-RO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≡0,04</m:t>
                              </m:r>
                              <m:r>
                                <a:rPr lang="ro-RO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oMath>
                          </a14:m>
                          <a:r>
                            <a:rPr lang="ro-RO" sz="14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			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o-RO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sz="14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o-RO" sz="14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o-RO" sz="14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r>
                                      <a:rPr lang="ro-RO" sz="14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12,02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ro-RO" sz="14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V</m:t>
                                    </m:r>
                                    <m:r>
                                      <a:rPr lang="ro-RO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±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o-RO" sz="1400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="0" i="1" kern="12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ro-RO" sz="1400" b="0" i="1" kern="12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sub>
                                </m:sSub>
                                <m:r>
                                  <a:rPr lang="ro-RO" sz="1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ro-RO" sz="14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o-RO" sz="1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4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⇒</m:t>
                                    </m:r>
                                    <m:r>
                                      <a:rPr lang="ro-RO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𝑚𝑖𝑛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ro-RO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ro-RO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11,98</m:t>
                                </m:r>
                                <m:r>
                                  <a:rPr lang="ro-RO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;          </m:t>
                                </m:r>
                                <m:sSub>
                                  <m:sSubPr>
                                    <m:ctrlPr>
                                      <a:rPr lang="ro-RO" sz="1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𝑚𝑎𝑥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ro-RO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ro-RO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12,06</m:t>
                                </m:r>
                                <m:r>
                                  <a:rPr lang="ro-RO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ro-RO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3148574"/>
                      </a:ext>
                    </a:extLst>
                  </a:tr>
                  <a:tr h="106200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21524"/>
                      </a:ext>
                    </a:extLst>
                  </a:tr>
                  <a:tr h="6027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o-RO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∆= x – X = </a:t>
                          </a:r>
                          <a14:m>
                            <m:oMath xmlns:m="http://schemas.openxmlformats.org/officeDocument/2006/math">
                              <m:r>
                                <a:rPr lang="ro-RO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ro-RO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1,94</m:t>
                              </m:r>
                              <m:r>
                                <a:rPr lang="ro-RO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  <m:r>
                                <a:rPr lang="ro-RO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−12</m:t>
                              </m:r>
                              <m:r>
                                <a:rPr lang="ro-RO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  <m:r>
                                <a:rPr lang="ro-RO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ro-RO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∆=</a:t>
                          </a:r>
                          <a14:m>
                            <m:oMath xmlns:m="http://schemas.openxmlformats.org/officeDocument/2006/math">
                              <m:r>
                                <a:rPr lang="ro-RO" sz="14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−0,06</m:t>
                              </m:r>
                              <m:r>
                                <m:rPr>
                                  <m:sty m:val="p"/>
                                </m:rPr>
                                <a:rPr lang="ro-RO" sz="14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V</m:t>
                              </m:r>
                            </m:oMath>
                          </a14:m>
                          <a:endParaRPr lang="ro-RO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4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</m:sub>
                              </m:s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ro-RO" sz="14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</m:num>
                                <m:den>
                                  <m:r>
                                    <a:rPr lang="ro-RO" sz="14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den>
                              </m:f>
                              <m:r>
                                <a:rPr lang="ro-RO" sz="14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∗100=</m:t>
                              </m:r>
                              <m:f>
                                <m:f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sz="14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0,06</m:t>
                                  </m:r>
                                  <m:r>
                                    <a:rPr lang="ro-RO" sz="14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ro-RO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12</m:t>
                                  </m:r>
                                  <m:r>
                                    <a:rPr lang="ro-RO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ro-RO" sz="14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∗100</m:t>
                              </m:r>
                              <m:r>
                                <a:rPr lang="ro-RO" sz="14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ro-RO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</m:t>
                              </m:r>
                              <m:r>
                                <a:rPr lang="ro-RO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ro-RO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4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</m:sub>
                              </m:s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ro-RO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ro-RO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0,5%</m:t>
                              </m:r>
                            </m:oMath>
                          </a14:m>
                          <a:endParaRPr lang="ro-RO" sz="14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o-RO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∆= x – X = </a:t>
                          </a:r>
                          <a14:m>
                            <m:oMath xmlns:m="http://schemas.openxmlformats.org/officeDocument/2006/math">
                              <m:r>
                                <a:rPr lang="ro-RO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ro-RO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2,02</m:t>
                              </m:r>
                              <m:r>
                                <a:rPr lang="ro-RO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  <m:r>
                                <a:rPr lang="ro-RO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−12</m:t>
                              </m:r>
                              <m:r>
                                <a:rPr lang="ro-RO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  <m:r>
                                <a:rPr lang="ro-RO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ro-RO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∆=</a:t>
                          </a:r>
                          <a14:m>
                            <m:oMath xmlns:m="http://schemas.openxmlformats.org/officeDocument/2006/math">
                              <m:r>
                                <a:rPr lang="ro-RO" sz="14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0,02</m:t>
                              </m:r>
                              <m:r>
                                <m:rPr>
                                  <m:sty m:val="p"/>
                                </m:rPr>
                                <a:rPr lang="ro-RO" sz="14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V</m:t>
                              </m:r>
                            </m:oMath>
                          </a14:m>
                          <a:endParaRPr lang="ro-RO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4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</m:sub>
                              </m:s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ro-RO" sz="14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</m:num>
                                <m:den>
                                  <m:r>
                                    <a:rPr lang="ro-RO" sz="14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den>
                              </m:f>
                              <m:r>
                                <a:rPr lang="ro-RO" sz="14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∗100=</m:t>
                              </m:r>
                              <m:f>
                                <m:f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sz="14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0,02</m:t>
                                  </m:r>
                                  <m:r>
                                    <a:rPr lang="ro-RO" sz="14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ro-RO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12</m:t>
                                  </m:r>
                                  <m:r>
                                    <a:rPr lang="ro-RO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ro-RO" sz="14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∗100</m:t>
                              </m:r>
                              <m:r>
                                <a:rPr lang="ro-RO" sz="14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ro-RO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</m:t>
                              </m:r>
                              <m:r>
                                <a:rPr lang="ro-RO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ro-RO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4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</m:sub>
                              </m:s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ro-RO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ro-RO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0,2%</m:t>
                              </m:r>
                            </m:oMath>
                          </a14:m>
                          <a:endParaRPr lang="ro-RO" sz="14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1902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E3980848-6441-4D0B-A4DA-4F21080EBF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6175756"/>
                  </p:ext>
                </p:extLst>
              </p:nvPr>
            </p:nvGraphicFramePr>
            <p:xfrm>
              <a:off x="142680" y="1117950"/>
              <a:ext cx="8721538" cy="5146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5557">
                      <a:extLst>
                        <a:ext uri="{9D8B030D-6E8A-4147-A177-3AD203B41FA5}">
                          <a16:colId xmlns:a16="http://schemas.microsoft.com/office/drawing/2014/main" val="4233110981"/>
                        </a:ext>
                      </a:extLst>
                    </a:gridCol>
                    <a:gridCol w="4765981">
                      <a:extLst>
                        <a:ext uri="{9D8B030D-6E8A-4147-A177-3AD203B41FA5}">
                          <a16:colId xmlns:a16="http://schemas.microsoft.com/office/drawing/2014/main" val="1452882408"/>
                        </a:ext>
                      </a:extLst>
                    </a:gridCol>
                  </a:tblGrid>
                  <a:tr h="3176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UNI-T - UT33C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FLUKE - 175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2096172"/>
                      </a:ext>
                    </a:extLst>
                  </a:tr>
                  <a:tr h="1962546">
                    <a:tc>
                      <a:txBody>
                        <a:bodyPr/>
                        <a:lstStyle/>
                        <a:p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335790"/>
                      </a:ext>
                    </a:extLst>
                  </a:tr>
                  <a:tr h="1158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4" t="-196335" r="-121263" b="-147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3014" t="-196335" r="-511" b="-1476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3148574"/>
                      </a:ext>
                    </a:extLst>
                  </a:tr>
                  <a:tr h="106200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o-R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21524"/>
                      </a:ext>
                    </a:extLst>
                  </a:tr>
                  <a:tr h="6460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4" t="-698113" r="-12126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3014" t="-698113" r="-511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190273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31484B4-78D5-4963-85C2-FE0833D55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" y="1448799"/>
            <a:ext cx="2979646" cy="19193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FB0C30-7149-4968-B4E2-803CF670A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211" y="1448799"/>
            <a:ext cx="3783307" cy="19193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802995-1076-42C0-AB2C-57CB70028B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680" y="4617171"/>
            <a:ext cx="3916136" cy="919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3B9C0-3716-45E1-BAA2-EA06901038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3547" y="4604098"/>
            <a:ext cx="4335939" cy="9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8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164338BC-B87F-417D-9422-8E56694A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31" y="1368261"/>
            <a:ext cx="8721538" cy="498809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Soluție:</a:t>
            </a: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Concluzii:</a:t>
            </a:r>
          </a:p>
          <a:p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în cazul de față, ambele aparate măsoară corect;</a:t>
            </a:r>
          </a:p>
          <a:p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se observă clar faptul că multimetrul FLUKE-175 are acuratețe mai bună în ciuda faptului că domeniul de măsură este mai mare;</a:t>
            </a:r>
          </a:p>
          <a:p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prețul pentru multimetrul FLUKE-175 este semnificativ mai mare;</a:t>
            </a:r>
          </a:p>
          <a:p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UNI-T UT33C poate fi utilizat cu succes pentru măsurare în aplicații non-critice, casnice, de hobby;</a:t>
            </a:r>
          </a:p>
          <a:p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FLUKE-175 se pretează pentru utilizare în cazul unor aplicații industriale.</a:t>
            </a:r>
          </a:p>
          <a:p>
            <a:pPr>
              <a:buFontTx/>
              <a:buChar char="-"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CB443D7-8AF6-4257-903E-1535A0D7954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86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600" b="1"/>
              <a:t>Aplicații:</a:t>
            </a:r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41194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ro-RO" sz="3600" b="1" dirty="0"/>
              <a:t>Propuneri de aplicații facultative: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164338BC-B87F-417D-9422-8E56694A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31" y="1368261"/>
            <a:ext cx="8721538" cy="498809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Pe baza exemplului de mai sus comparați acuratețea de măsurare a altor 2 multimetre numerice pentru alt parametru (rezistență, capacitate, frecvență, etc.).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Să se calculeze eroarea tolerată și eroarea relativă pentru fiecare caz.</a:t>
            </a:r>
          </a:p>
        </p:txBody>
      </p:sp>
    </p:spTree>
    <p:extLst>
      <p:ext uri="{BB962C8B-B14F-4D97-AF65-F5344CB8AC3E}">
        <p14:creationId xmlns:p14="http://schemas.microsoft.com/office/powerpoint/2010/main" val="41927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28650" y="1412883"/>
            <a:ext cx="7886700" cy="4943468"/>
          </a:xfrm>
        </p:spPr>
        <p:txBody>
          <a:bodyPr anchor="t">
            <a:normAutofit/>
          </a:bodyPr>
          <a:lstStyle/>
          <a:p>
            <a:pPr marL="0" indent="0" algn="ctr" hangingPunct="0">
              <a:lnSpc>
                <a:spcPct val="100000"/>
              </a:lnSpc>
              <a:buNone/>
            </a:pPr>
            <a:endParaRPr lang="ro-RO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 hangingPunct="0">
              <a:lnSpc>
                <a:spcPct val="100000"/>
              </a:lnSpc>
              <a:buNone/>
            </a:pPr>
            <a:r>
              <a:rPr lang="ro-RO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Vă mulțumesc pentru atenție!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8A7CF-134F-4CCB-8A29-F552B05C2E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3" y="3084787"/>
            <a:ext cx="3195687" cy="3195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748E539-1ECF-47DA-9400-135CF039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2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7C625-4163-4367-BF74-35C7F3929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1" y="0"/>
            <a:ext cx="1924050" cy="3848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ro-RO" sz="3600" b="1" dirty="0"/>
              <a:t>Multimetrul numeric: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164338BC-B87F-417D-9422-8E56694A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31" y="1206336"/>
            <a:ext cx="8721538" cy="494743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Orice model de multimetru numeric permite măsurarea urm. mărimi: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	- tensiune continuă;	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	- tensiune alternativă, 	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	- curent continuu; 	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	- curent alternativ;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	- rezistenţă. 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Pe lângă acestea, în funcție de model, complexitate și preț, 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cu multimetrul numeric se mai pot măsura: 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capacitate;	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- temperatură;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frecvenţă;	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- nivel logic;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factor de amplificare în curent (hFE) pentru tranzistoare.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În plus, aparatul poate fi folosit pentru verificarea diodelor, precum şi ca indicator de continuitate. </a:t>
            </a:r>
          </a:p>
        </p:txBody>
      </p:sp>
    </p:spTree>
    <p:extLst>
      <p:ext uri="{BB962C8B-B14F-4D97-AF65-F5344CB8AC3E}">
        <p14:creationId xmlns:p14="http://schemas.microsoft.com/office/powerpoint/2010/main" val="75874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7C625-4163-4367-BF74-35C7F3929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1" y="0"/>
            <a:ext cx="1924050" cy="3848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ro-RO" sz="3600" b="1" dirty="0"/>
              <a:t>Multimetrul numeric: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164338BC-B87F-417D-9422-8E56694A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31" y="1368261"/>
            <a:ext cx="8721538" cy="384810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Unele modele pot oferi și funcții suplimentare, cum ar fi: </a:t>
            </a:r>
          </a:p>
          <a:p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autotestarea afişajului la conectare; </a:t>
            </a:r>
          </a:p>
          <a:p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posibilitatea memorării rezultatului măsurării (funcţia DATA-HOLD); </a:t>
            </a:r>
          </a:p>
          <a:p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posibilitatea determinării valorii maxime sau minime a unei mărimi 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(funcţiile MAX, respectiv MIN); </a:t>
            </a:r>
          </a:p>
          <a:p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posibilitatea comparării uneia sau a mai multor valori ale unei 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mărimi cu o valoare măsurată anterior şi considerată ca referinţă; 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aparatul afişează numai diferenţa faţă de aceasta din urmă (funcţia REL); </a:t>
            </a:r>
          </a:p>
          <a:p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indicarea stării necorespunzătoare a bateriei (tensiune prea mică); </a:t>
            </a:r>
          </a:p>
          <a:p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posibilitatea comunicaţiei cu un calculator personal (PC) prin intermediul unei interfeţe încorporate RS232C sau USB.</a:t>
            </a:r>
          </a:p>
        </p:txBody>
      </p:sp>
    </p:spTree>
    <p:extLst>
      <p:ext uri="{BB962C8B-B14F-4D97-AF65-F5344CB8AC3E}">
        <p14:creationId xmlns:p14="http://schemas.microsoft.com/office/powerpoint/2010/main" val="301834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7C625-4163-4367-BF74-35C7F3929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1" y="0"/>
            <a:ext cx="1924050" cy="3848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ro-RO" sz="3600" b="1" dirty="0"/>
              <a:t>Efectuarea măsurătorilor: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164338BC-B87F-417D-9422-8E56694A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31" y="1368261"/>
            <a:ext cx="8721538" cy="498809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Pentru efectuarea măsurărilor se parcurg următorii pași: 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a. se selectează funcţia 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b. se selectează domeniul dorit, </a:t>
            </a:r>
          </a:p>
          <a:p>
            <a:pPr marL="0" indent="0">
              <a:buNone/>
            </a:pP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c. măsurandul se conecteaza la bornele corespunzătoare: 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• între </a:t>
            </a: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V/</a:t>
            </a:r>
            <a:r>
              <a:rPr lang="el-GR" sz="1800" b="1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şi </a:t>
            </a: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la măsurarea mărimilor: </a:t>
            </a:r>
          </a:p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tensiune continuă/ alternativă, rezistenţă, capacități, frecvenţă, nivel logic; 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• între </a:t>
            </a:r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mAμA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şi </a:t>
            </a:r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pentru curenţi mai mici decât 600 mA; 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• între </a:t>
            </a:r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10 A 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şi </a:t>
            </a:r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pentru curenţi mai mari decât 600 mA; </a:t>
            </a:r>
          </a:p>
          <a:p>
            <a:pPr marL="0" indent="0">
              <a:buNone/>
            </a:pP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Obs.: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Pentru ca multimetrul să nu se deterioreze </a:t>
            </a: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trebuie să nu fie depăşite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valorile maxime indicate în cartea tehnică a aparatului. </a:t>
            </a:r>
          </a:p>
          <a:p>
            <a:pPr marL="0" indent="0">
              <a:buNone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Domeniile de măsurare, erorile tolerate precum şi alte caracteristici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tehnice sunt prezentate în cartea tehnică a aparatului. </a:t>
            </a:r>
          </a:p>
        </p:txBody>
      </p:sp>
    </p:spTree>
    <p:extLst>
      <p:ext uri="{BB962C8B-B14F-4D97-AF65-F5344CB8AC3E}">
        <p14:creationId xmlns:p14="http://schemas.microsoft.com/office/powerpoint/2010/main" val="181093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304BDC2-6C7A-4A2A-9BF9-F94D73B30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5" r="87188" b="56659"/>
          <a:stretch/>
        </p:blipFill>
        <p:spPr bwMode="auto">
          <a:xfrm>
            <a:off x="6067425" y="1"/>
            <a:ext cx="3090726" cy="633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70063" y="1354149"/>
            <a:ext cx="5825937" cy="4503726"/>
          </a:xfrm>
        </p:spPr>
        <p:txBody>
          <a:bodyPr anchor="t">
            <a:noAutofit/>
          </a:bodyPr>
          <a:lstStyle/>
          <a:p>
            <a:pPr hangingPunct="0">
              <a:lnSpc>
                <a:spcPct val="100000"/>
              </a:lnSpc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Rezistorul:</a:t>
            </a:r>
          </a:p>
          <a:p>
            <a:pPr marL="0" indent="0" hangingPunct="0">
              <a:lnSpc>
                <a:spcPct val="100000"/>
              </a:lnSpc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= o componentă electronică pasivă, prevăzută cu 2 terminale, care are proprietatea fizică de a se opune trecerii curentului electric;</a:t>
            </a:r>
          </a:p>
          <a:p>
            <a:pPr hangingPunct="0">
              <a:lnSpc>
                <a:spcPct val="100000"/>
              </a:lnSpc>
              <a:buFontTx/>
              <a:buChar char="-"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este un dispozitiv fizic;</a:t>
            </a:r>
          </a:p>
          <a:p>
            <a:pPr hangingPunct="0">
              <a:lnSpc>
                <a:spcPct val="100000"/>
              </a:lnSpc>
              <a:buFontTx/>
              <a:buChar char="-"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0">
              <a:lnSpc>
                <a:spcPct val="100000"/>
              </a:lnSpc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Rezistenţă electrică (R):</a:t>
            </a:r>
          </a:p>
          <a:p>
            <a:pPr marL="0" indent="0" hangingPunct="0">
              <a:lnSpc>
                <a:spcPct val="100000"/>
              </a:lnSpc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= mărimea fizică care caracterizează rezistorul;</a:t>
            </a:r>
          </a:p>
          <a:p>
            <a:pPr hangingPunct="0">
              <a:lnSpc>
                <a:spcPct val="100000"/>
              </a:lnSpc>
              <a:buFontTx/>
              <a:buChar char="-"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este o proprietatea fizică exprimată în ohmi (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Ω);</a:t>
            </a: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0">
              <a:lnSpc>
                <a:spcPct val="100000"/>
              </a:lnSpc>
              <a:buFontTx/>
              <a:buChar char="-"/>
            </a:pPr>
            <a:endParaRPr lang="el-G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0">
              <a:lnSpc>
                <a:spcPct val="100000"/>
              </a:lnSpc>
            </a:pP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Codare cu culori a rezistorului utilizează benzi colorate pentru a identifica cu ușurință o valoare a rezistorului și o toleranță în procente.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ro-RO" sz="3600" b="1" dirty="0"/>
              <a:t>Noțiuni teoretice</a:t>
            </a:r>
            <a:r>
              <a:rPr lang="en-US" sz="3600" b="1" dirty="0"/>
              <a:t>: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BDDBEB-51E2-4BB8-B495-D42EC61B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5957"/>
            <a:ext cx="3048000" cy="513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A3754244-0DA6-4C27-B9EE-D4A9E26F390E}"/>
              </a:ext>
            </a:extLst>
          </p:cNvPr>
          <p:cNvSpPr txBox="1">
            <a:spLocks/>
          </p:cNvSpPr>
          <p:nvPr/>
        </p:nvSpPr>
        <p:spPr>
          <a:xfrm>
            <a:off x="5972175" y="5657428"/>
            <a:ext cx="3171825" cy="709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Diagrama standard a codului de culori al rezistorului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98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ro-RO" sz="3600" b="1" dirty="0"/>
              <a:t>Aplicații: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1231" y="1368261"/>
                <a:ext cx="8721538" cy="498809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ro-RO" sz="1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Aplicație 1:</a:t>
                </a:r>
                <a:b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Se va măsura cu multimetrul descris mai sus (modelul - 72-2605) o rezistență pe care sunt specificate explicit valoarea nominală și toleranța.</a:t>
                </a:r>
                <a:b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ro-RO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ro-RO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ro-RO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=1,5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l-GR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</m:oMath>
                  </m:oMathPara>
                </a14:m>
                <a:endParaRPr lang="ro-RO" sz="18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𝑇𝑜𝑙𝑒𝑟𝑎𝑛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ță= ±5%</m:t>
                      </m:r>
                    </m:oMath>
                  </m:oMathPara>
                </a14:m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Care este câmpul de toleranță specificat pentru această rezistență?</a:t>
                </a:r>
                <a:endPara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Folosind programul de simulare Tina, utilizați multimetrul pentru a măsura această rezistență. Setați în circuit R2=1,423</a:t>
                </a:r>
                <a:r>
                  <a:rPr lang="ro-RO" sz="18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l-G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o-RO" sz="1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 valoare afișează multimetrul?</a:t>
                </a:r>
              </a:p>
              <a:p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Presupunând că aparatul indică o </a:t>
                </a:r>
                <a:r>
                  <a:rPr lang="ro-RO" sz="1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valoare aflată în afara intervalului de toleranță</a:t>
                </a: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1,42</a:t>
                </a:r>
                <a:r>
                  <a:rPr lang="ro-RO" sz="1800" dirty="0">
                    <a:cs typeface="Arial" panose="020B0604020202020204" pitchFamily="34" charset="0"/>
                  </a:rPr>
                  <a:t>k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, domeniul de măsură = 4</a:t>
                </a:r>
                <a:r>
                  <a:rPr lang="ro-RO" sz="1800" dirty="0">
                    <a:cs typeface="Arial" panose="020B0604020202020204" pitchFamily="34" charset="0"/>
                  </a:rPr>
                  <a:t>k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cu incertitudinea și rezoluția aferentă tabelului de mai jos:</a:t>
                </a:r>
              </a:p>
              <a:p>
                <a:pPr>
                  <a:buFontTx/>
                  <a:buChar char="-"/>
                </a:pPr>
                <a:r>
                  <a:rPr lang="ro-RO" sz="1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care este rezultatul rezistenței alături de incertitudine?</a:t>
                </a:r>
              </a:p>
              <a:p>
                <a:pPr>
                  <a:buFontTx/>
                  <a:buChar char="-"/>
                </a:pPr>
                <a:r>
                  <a:rPr lang="ro-RO" sz="1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există posibilitatea obținerii unei măsurători corecte?</a:t>
                </a:r>
              </a:p>
              <a:p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Să se calculeze eroarea tolerată și eroarea relativă.</a:t>
                </a: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231" y="1368261"/>
                <a:ext cx="8721538" cy="4988090"/>
              </a:xfrm>
              <a:blipFill>
                <a:blip r:embed="rId3"/>
                <a:stretch>
                  <a:fillRect l="-629" t="-1099" r="-49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4DC7362-803D-4146-9ED6-5105EC13A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5" y="5241802"/>
            <a:ext cx="3267075" cy="1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ro-RO" sz="3600" b="1" dirty="0"/>
              <a:t>Aplicații: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1231" y="1204800"/>
                <a:ext cx="8721538" cy="4022767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ro-RO" sz="1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Soluție:</a:t>
                </a:r>
              </a:p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Valoarea minim</a:t>
                </a: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ă și maximă a rezistenței cu toleranță 5%:</a:t>
                </a:r>
              </a:p>
              <a:p>
                <a:pPr marL="0" indent="0">
                  <a:buNone/>
                </a:pPr>
                <a:r>
                  <a:rPr lang="ro-RO" sz="18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±5%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=±5%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1,5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l-G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r>
                      <m:rPr>
                        <m:nor/>
                      </m:rP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ro-RO" sz="18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l-G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				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b>
                      <m:sSubPr>
                        <m:ctrlPr>
                          <a:rPr lang="ro-RO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𝑚𝑎𝑥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1.5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l-G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          </m:t>
                    </m:r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𝑚𝑖𝑛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425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l-G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ro-RO" sz="18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8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Valoarea rezistenței bazată pe acuratețea aparatului de măsură:</a:t>
                </a:r>
              </a:p>
              <a:p>
                <a:pPr marL="0" indent="0">
                  <a:buNone/>
                </a:pPr>
                <a:r>
                  <a:rPr lang="ro-RO" sz="18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=1,42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l-G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=1,42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l-G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d>
                      <m:dPr>
                        <m:ctrlPr>
                          <a:rPr lang="ro-RO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1,00%+2</m:t>
                        </m:r>
                      </m:e>
                    </m:d>
                  </m:oMath>
                </a14:m>
                <a:endParaRPr lang="ro-RO" sz="18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8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=1,42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l-G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1,00%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1,42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l-G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+2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∗0,001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l-G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e>
                    </m:d>
                    <m:r>
                      <a:rPr lang="ro-RO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1,42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l-G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0,0162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l-GR" sz="18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ro-RO" sz="18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8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𝑚𝑖𝑛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1,4038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l-G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          </m:t>
                    </m:r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1,4362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l-G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ro-RO" sz="18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Există o zonă restrânsă în care este posibil să obținem măsurarea corectă, de aceea este foarte important să exprimăm rezultatul alături de incertudinea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</a:p>
              <a:p>
                <a:r>
                  <a:rPr lang="ro-RO" sz="18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Cu cât x se apropie de X, zon</a:t>
                </a:r>
                <a:r>
                  <a:rPr lang="en-US" sz="18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ro-RO" sz="18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”</a:t>
                </a:r>
                <a:r>
                  <a:rPr lang="ro-RO" sz="1800" dirty="0">
                    <a:solidFill>
                      <a:srgbClr val="00B05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verde</a:t>
                </a:r>
                <a:r>
                  <a:rPr lang="ro-RO" sz="18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” devine tot mai mare.</a:t>
                </a:r>
                <a:endParaRPr lang="en-US" sz="18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8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231" y="1204800"/>
                <a:ext cx="8721538" cy="4022767"/>
              </a:xfrm>
              <a:blipFill>
                <a:blip r:embed="rId3"/>
                <a:stretch>
                  <a:fillRect l="-490" t="-1515" b="-348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4DC7362-803D-4146-9ED6-5105EC13A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5" y="5743451"/>
            <a:ext cx="3267075" cy="1114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B378CF-6FB8-464A-8E26-AC6335A76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729" y="5394434"/>
            <a:ext cx="4208369" cy="1463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05D3CF-9ABC-472B-91FC-952FA8AF77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969" t="21813" r="29411" b="62696"/>
          <a:stretch/>
        </p:blipFill>
        <p:spPr>
          <a:xfrm>
            <a:off x="5278977" y="5651664"/>
            <a:ext cx="579121" cy="361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EDED6D-56AB-4BA0-A84D-749296BB05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969" t="21813" r="29411" b="62696"/>
          <a:stretch/>
        </p:blipFill>
        <p:spPr>
          <a:xfrm>
            <a:off x="5288390" y="6426201"/>
            <a:ext cx="579121" cy="361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8DE841-97C9-431B-9F1F-3797DBF4E0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969" t="21813" r="29411" b="62696"/>
          <a:stretch/>
        </p:blipFill>
        <p:spPr>
          <a:xfrm>
            <a:off x="3012027" y="5391028"/>
            <a:ext cx="712248" cy="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2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ro-RO" sz="3600" b="1" dirty="0"/>
              <a:t>Aplicații: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1231" y="1368261"/>
                <a:ext cx="8721538" cy="498809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ro-RO" sz="1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Soluție:</a:t>
                </a:r>
                <a:b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Eroarea absolută:</a:t>
                </a:r>
              </a:p>
              <a:p>
                <a:pPr marL="0" indent="0">
                  <a:buNone/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∆= x – X =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1,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42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l-G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1,5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l-G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   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∆=</a:t>
                </a:r>
                <a14:m>
                  <m:oMath xmlns:m="http://schemas.openxmlformats.org/officeDocument/2006/math">
                    <m:r>
                      <a:rPr lang="ro-RO" sz="1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−0,08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l-G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Eroarea relativă: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o-RO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∆</m:t>
                        </m:r>
                      </m:num>
                      <m:den>
                        <m:r>
                          <a:rPr lang="ro-RO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den>
                    </m:f>
                    <m:r>
                      <a:rPr lang="ro-RO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∗100=</m:t>
                    </m:r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o-RO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−0,08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l-G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num>
                      <m:den>
                        <m:r>
                          <a:rPr lang="ro-RO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1,5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l-G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den>
                    </m:f>
                    <m:r>
                      <a:rPr lang="ro-RO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∗100</m:t>
                    </m:r>
                    <m:r>
                      <a:rPr lang="ro-RO" sz="1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 </m:t>
                    </m:r>
                    <m:r>
                      <a:rPr lang="ro-RO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5,33%</m:t>
                    </m:r>
                  </m:oMath>
                </a14:m>
                <a:endParaRPr lang="ro-RO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Obs. </a:t>
                </a:r>
                <a:r>
                  <a:rPr lang="ro-RO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Semnul este irelevant, putem aprecia că eroarea există și va trebui să rezolvăm situația, eventual prin măsurarea cu un alt dispozitiv de măsură.</a:t>
                </a: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231" y="1368261"/>
                <a:ext cx="8721538" cy="4988090"/>
              </a:xfrm>
              <a:blipFill>
                <a:blip r:embed="rId3"/>
                <a:stretch>
                  <a:fillRect l="-629" t="-109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69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/>
          <a:lstStyle/>
          <a:p>
            <a:r>
              <a:rPr lang="ro-RO" sz="3600" b="1" dirty="0"/>
              <a:t>Propuneri de aplicații facultative:</a:t>
            </a:r>
            <a:endParaRPr lang="en-US" b="1" noProof="1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0A1A4-2456-476D-BC3D-456AAF7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452282" cy="365125"/>
          </a:xfrm>
        </p:spPr>
        <p:txBody>
          <a:bodyPr/>
          <a:lstStyle/>
          <a:p>
            <a:pPr lvl="0"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Ing.Bonciog Daniel</a:t>
            </a:r>
            <a:endParaRPr lang="ro-RO" sz="1200" b="1" i="1" dirty="0">
              <a:solidFill>
                <a:prstClr val="black"/>
              </a:solidFill>
            </a:endParaRP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164338BC-B87F-417D-9422-8E56694A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31" y="1368261"/>
            <a:ext cx="8721538" cy="498809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Pe baza exemplului de mai sus construiți un montaj folosind programul de simulare Tina care să cuprindă măsurarea a 3 rezistențe de valori diferite ce se află în intervalul de toleranță, respectiv 2 rezistențe de valori diferite ce se află în afara intervalului de toleranță. 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Pentru fiecare dintre acestea calculați intervalele de toleranță,respectiv eroarea absolută, eroarea relativă și delimitați zone ”verde”.</a:t>
            </a:r>
          </a:p>
        </p:txBody>
      </p:sp>
    </p:spTree>
    <p:extLst>
      <p:ext uri="{BB962C8B-B14F-4D97-AF65-F5344CB8AC3E}">
        <p14:creationId xmlns:p14="http://schemas.microsoft.com/office/powerpoint/2010/main" val="85613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F5A3CFCC40B349BC2B5C10F1471309" ma:contentTypeVersion="7" ma:contentTypeDescription="Create a new document." ma:contentTypeScope="" ma:versionID="f4062d20b9e7ae9a8ab4d126842aa8ac">
  <xsd:schema xmlns:xsd="http://www.w3.org/2001/XMLSchema" xmlns:xs="http://www.w3.org/2001/XMLSchema" xmlns:p="http://schemas.microsoft.com/office/2006/metadata/properties" xmlns:ns3="b12a351b-a2e6-44ce-8bd6-8c3d80bc7e18" targetNamespace="http://schemas.microsoft.com/office/2006/metadata/properties" ma:root="true" ma:fieldsID="bbb3880e11db045927db536b28b41d8a" ns3:_="">
    <xsd:import namespace="b12a351b-a2e6-44ce-8bd6-8c3d80bc7e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2a351b-a2e6-44ce-8bd6-8c3d80bc7e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2C53C5-8076-4A91-86DB-6A3A8B7863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2a351b-a2e6-44ce-8bd6-8c3d80bc7e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FECB8C-7585-4CF1-A074-F9E384BC37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E05C71-AE56-475A-B06B-3A5B47FB4DC9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b12a351b-a2e6-44ce-8bd6-8c3d80bc7e1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1301</Words>
  <Application>Microsoft Office PowerPoint</Application>
  <PresentationFormat>On-screen Show (4:3)</PresentationFormat>
  <Paragraphs>159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Principii, Tehnici și Dispozitive de Măsurare    Multimetrul numeric – partea 1  </vt:lpstr>
      <vt:lpstr>Multimetrul numeric:</vt:lpstr>
      <vt:lpstr>Multimetrul numeric:</vt:lpstr>
      <vt:lpstr>Efectuarea măsurătorilor:</vt:lpstr>
      <vt:lpstr>Noțiuni teoretice:</vt:lpstr>
      <vt:lpstr>Aplicații:</vt:lpstr>
      <vt:lpstr>Aplicații:</vt:lpstr>
      <vt:lpstr>Aplicații:</vt:lpstr>
      <vt:lpstr>Propuneri de aplicații facultative:</vt:lpstr>
      <vt:lpstr>Aplicații:</vt:lpstr>
      <vt:lpstr>Aplicații:</vt:lpstr>
      <vt:lpstr>PowerPoint Presentation</vt:lpstr>
      <vt:lpstr>Propuneri de aplicații facultative: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Principii, Tehnici și Dispozitive de Măsurare    Multimetrul numeric – partea 1</dc:title>
  <dc:creator>Bonciog, Daniel</dc:creator>
  <cp:lastModifiedBy>Bonciog, Daniel</cp:lastModifiedBy>
  <cp:revision>28</cp:revision>
  <dcterms:created xsi:type="dcterms:W3CDTF">2020-10-04T19:37:48Z</dcterms:created>
  <dcterms:modified xsi:type="dcterms:W3CDTF">2021-10-11T14:59:34Z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2021-10-11T14:59:34Z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680b7475-9723-4aea-9fd8-258f0deaa819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