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059CC-CA75-4BBF-B676-E0053554AFC7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520856-67F9-4AC8-9CE7-8E2FC1D8A82C}">
      <dgm:prSet/>
      <dgm:spPr/>
      <dgm:t>
        <a:bodyPr/>
        <a:lstStyle/>
        <a:p>
          <a:r>
            <a:rPr lang="ro-RO" dirty="0"/>
            <a:t>Parte introductivă</a:t>
          </a:r>
          <a:endParaRPr lang="en-US" dirty="0"/>
        </a:p>
      </dgm:t>
    </dgm:pt>
    <dgm:pt modelId="{491BB5FA-DE93-4B29-8F8A-AA3624889046}" type="parTrans" cxnId="{152E9283-A4F7-450F-AD82-54561FEACFCD}">
      <dgm:prSet/>
      <dgm:spPr/>
      <dgm:t>
        <a:bodyPr/>
        <a:lstStyle/>
        <a:p>
          <a:endParaRPr lang="en-US"/>
        </a:p>
      </dgm:t>
    </dgm:pt>
    <dgm:pt modelId="{357389F3-FE15-4D13-857E-4A1682E6D5E0}" type="sibTrans" cxnId="{152E9283-A4F7-450F-AD82-54561FEACFCD}">
      <dgm:prSet/>
      <dgm:spPr/>
      <dgm:t>
        <a:bodyPr/>
        <a:lstStyle/>
        <a:p>
          <a:endParaRPr lang="en-US"/>
        </a:p>
      </dgm:t>
    </dgm:pt>
    <dgm:pt modelId="{D5338034-E6AE-4BC0-8A16-8C730A6B48BE}">
      <dgm:prSet/>
      <dgm:spPr/>
      <dgm:t>
        <a:bodyPr/>
        <a:lstStyle/>
        <a:p>
          <a:r>
            <a:rPr lang="ro-RO" dirty="0"/>
            <a:t>Multimetrul numeric partea 1</a:t>
          </a:r>
          <a:endParaRPr lang="en-US" dirty="0"/>
        </a:p>
      </dgm:t>
    </dgm:pt>
    <dgm:pt modelId="{461573F8-42B3-4679-BC6E-46F68CEE7BB4}" type="parTrans" cxnId="{62060BD0-A524-4939-9EE5-6BCA3A09D381}">
      <dgm:prSet/>
      <dgm:spPr/>
      <dgm:t>
        <a:bodyPr/>
        <a:lstStyle/>
        <a:p>
          <a:endParaRPr lang="en-US"/>
        </a:p>
      </dgm:t>
    </dgm:pt>
    <dgm:pt modelId="{F9449FCE-B413-4D95-86E1-B1336B1E4A3C}" type="sibTrans" cxnId="{62060BD0-A524-4939-9EE5-6BCA3A09D381}">
      <dgm:prSet/>
      <dgm:spPr/>
      <dgm:t>
        <a:bodyPr/>
        <a:lstStyle/>
        <a:p>
          <a:endParaRPr lang="en-US"/>
        </a:p>
      </dgm:t>
    </dgm:pt>
    <dgm:pt modelId="{84887776-4282-4C93-8214-F2CF861AA055}">
      <dgm:prSet/>
      <dgm:spPr/>
      <dgm:t>
        <a:bodyPr/>
        <a:lstStyle/>
        <a:p>
          <a:r>
            <a:rPr lang="ro-RO" dirty="0"/>
            <a:t>Multimetrul numeric partea 2</a:t>
          </a:r>
          <a:endParaRPr lang="en-US" dirty="0"/>
        </a:p>
      </dgm:t>
    </dgm:pt>
    <dgm:pt modelId="{3AD4194E-056E-4F4C-92A3-2CAD1A0C1C89}" type="parTrans" cxnId="{BD9C9E85-FBA6-4BC5-B88F-79A4796B53FE}">
      <dgm:prSet/>
      <dgm:spPr/>
      <dgm:t>
        <a:bodyPr/>
        <a:lstStyle/>
        <a:p>
          <a:endParaRPr lang="en-US"/>
        </a:p>
      </dgm:t>
    </dgm:pt>
    <dgm:pt modelId="{BF9121F6-B68A-4274-966A-2BC01F30D01D}" type="sibTrans" cxnId="{BD9C9E85-FBA6-4BC5-B88F-79A4796B53FE}">
      <dgm:prSet/>
      <dgm:spPr/>
      <dgm:t>
        <a:bodyPr/>
        <a:lstStyle/>
        <a:p>
          <a:endParaRPr lang="en-US"/>
        </a:p>
      </dgm:t>
    </dgm:pt>
    <dgm:pt modelId="{584CA14E-C641-4E63-9B7F-C5A58FC9A657}">
      <dgm:prSet/>
      <dgm:spPr/>
      <dgm:t>
        <a:bodyPr/>
        <a:lstStyle/>
        <a:p>
          <a:r>
            <a:rPr lang="ro-RO" dirty="0"/>
            <a:t>Osciloscopul digital partea 1</a:t>
          </a:r>
          <a:endParaRPr lang="en-US" dirty="0"/>
        </a:p>
      </dgm:t>
    </dgm:pt>
    <dgm:pt modelId="{6947760B-E7E4-4EBF-8DE6-807E211622A7}" type="parTrans" cxnId="{84A490FD-A5EF-40CA-9821-E2AF2E6F91CB}">
      <dgm:prSet/>
      <dgm:spPr/>
      <dgm:t>
        <a:bodyPr/>
        <a:lstStyle/>
        <a:p>
          <a:endParaRPr lang="en-US"/>
        </a:p>
      </dgm:t>
    </dgm:pt>
    <dgm:pt modelId="{4637E512-F2F9-4C0B-AB73-9EB2A74C0F92}" type="sibTrans" cxnId="{84A490FD-A5EF-40CA-9821-E2AF2E6F91CB}">
      <dgm:prSet/>
      <dgm:spPr/>
      <dgm:t>
        <a:bodyPr/>
        <a:lstStyle/>
        <a:p>
          <a:endParaRPr lang="en-US"/>
        </a:p>
      </dgm:t>
    </dgm:pt>
    <dgm:pt modelId="{1B5DA556-BCD0-4FFC-BE39-8D705F569D8F}">
      <dgm:prSet/>
      <dgm:spPr/>
      <dgm:t>
        <a:bodyPr/>
        <a:lstStyle/>
        <a:p>
          <a:r>
            <a:rPr lang="ro-RO" dirty="0"/>
            <a:t>Osciloscopul digital partea 2</a:t>
          </a:r>
          <a:endParaRPr lang="en-US" dirty="0"/>
        </a:p>
      </dgm:t>
    </dgm:pt>
    <dgm:pt modelId="{B7007CCF-6061-4BAE-9BB3-21E945782B81}" type="parTrans" cxnId="{70B9B500-9F7D-40DF-85E2-F8CEB1CE281C}">
      <dgm:prSet/>
      <dgm:spPr/>
      <dgm:t>
        <a:bodyPr/>
        <a:lstStyle/>
        <a:p>
          <a:endParaRPr lang="en-US"/>
        </a:p>
      </dgm:t>
    </dgm:pt>
    <dgm:pt modelId="{4E480EE8-8348-48C2-BACE-E952EB1BA107}" type="sibTrans" cxnId="{70B9B500-9F7D-40DF-85E2-F8CEB1CE281C}">
      <dgm:prSet/>
      <dgm:spPr/>
      <dgm:t>
        <a:bodyPr/>
        <a:lstStyle/>
        <a:p>
          <a:endParaRPr lang="en-US"/>
        </a:p>
      </dgm:t>
    </dgm:pt>
    <dgm:pt modelId="{9DE1C279-F8BA-466F-9A18-C6BA0D1C47CE}">
      <dgm:prSet/>
      <dgm:spPr/>
      <dgm:t>
        <a:bodyPr/>
        <a:lstStyle/>
        <a:p>
          <a:r>
            <a:rPr lang="ro-RO" dirty="0"/>
            <a:t>Amplificatorul operațional</a:t>
          </a:r>
          <a:endParaRPr lang="en-US" dirty="0"/>
        </a:p>
      </dgm:t>
    </dgm:pt>
    <dgm:pt modelId="{6F5E8481-CBE9-4BA2-ACD9-CF808C059BC4}" type="parTrans" cxnId="{26513495-ED75-4171-B2E0-F68FDFEFB5AD}">
      <dgm:prSet/>
      <dgm:spPr/>
      <dgm:t>
        <a:bodyPr/>
        <a:lstStyle/>
        <a:p>
          <a:endParaRPr lang="en-US"/>
        </a:p>
      </dgm:t>
    </dgm:pt>
    <dgm:pt modelId="{6E2C7E80-99FD-4A6B-94E1-C9D7302A42AE}" type="sibTrans" cxnId="{26513495-ED75-4171-B2E0-F68FDFEFB5AD}">
      <dgm:prSet/>
      <dgm:spPr/>
      <dgm:t>
        <a:bodyPr/>
        <a:lstStyle/>
        <a:p>
          <a:endParaRPr lang="en-US"/>
        </a:p>
      </dgm:t>
    </dgm:pt>
    <dgm:pt modelId="{1C24310B-898C-4F54-B924-5B9765C26795}" type="pres">
      <dgm:prSet presAssocID="{D49059CC-CA75-4BBF-B676-E0053554AFC7}" presName="linear" presStyleCnt="0">
        <dgm:presLayoutVars>
          <dgm:animLvl val="lvl"/>
          <dgm:resizeHandles val="exact"/>
        </dgm:presLayoutVars>
      </dgm:prSet>
      <dgm:spPr/>
    </dgm:pt>
    <dgm:pt modelId="{869084EF-EB22-49A4-B9AA-610DE3DBFDFE}" type="pres">
      <dgm:prSet presAssocID="{66520856-67F9-4AC8-9CE7-8E2FC1D8A82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49C7B69-A690-4DCB-BE25-628A75DC7CE6}" type="pres">
      <dgm:prSet presAssocID="{357389F3-FE15-4D13-857E-4A1682E6D5E0}" presName="spacer" presStyleCnt="0"/>
      <dgm:spPr/>
    </dgm:pt>
    <dgm:pt modelId="{3D9B2A86-4D4D-498B-A250-EC2E5617752C}" type="pres">
      <dgm:prSet presAssocID="{D5338034-E6AE-4BC0-8A16-8C730A6B48B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61A7BB1-5BAB-4BC1-A01A-111625FF4B5B}" type="pres">
      <dgm:prSet presAssocID="{F9449FCE-B413-4D95-86E1-B1336B1E4A3C}" presName="spacer" presStyleCnt="0"/>
      <dgm:spPr/>
    </dgm:pt>
    <dgm:pt modelId="{BA9CDDB8-913D-4322-95CF-1BF1DAE952D3}" type="pres">
      <dgm:prSet presAssocID="{84887776-4282-4C93-8214-F2CF861AA05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9B11452-5992-451F-B75A-4C5A79F3BA86}" type="pres">
      <dgm:prSet presAssocID="{BF9121F6-B68A-4274-966A-2BC01F30D01D}" presName="spacer" presStyleCnt="0"/>
      <dgm:spPr/>
    </dgm:pt>
    <dgm:pt modelId="{DF55C026-893F-436B-92FA-A56EC23F771B}" type="pres">
      <dgm:prSet presAssocID="{584CA14E-C641-4E63-9B7F-C5A58FC9A65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93C4535-61FF-4FCB-AB10-B85C6AB7F38E}" type="pres">
      <dgm:prSet presAssocID="{4637E512-F2F9-4C0B-AB73-9EB2A74C0F92}" presName="spacer" presStyleCnt="0"/>
      <dgm:spPr/>
    </dgm:pt>
    <dgm:pt modelId="{B6DC5834-62D6-464C-BC9C-9A243686984D}" type="pres">
      <dgm:prSet presAssocID="{1B5DA556-BCD0-4FFC-BE39-8D705F569D8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545A649-3920-41A5-A006-EC61860347E9}" type="pres">
      <dgm:prSet presAssocID="{4E480EE8-8348-48C2-BACE-E952EB1BA107}" presName="spacer" presStyleCnt="0"/>
      <dgm:spPr/>
    </dgm:pt>
    <dgm:pt modelId="{D3D8F190-FF19-45C9-9F50-DB6B97D46B29}" type="pres">
      <dgm:prSet presAssocID="{9DE1C279-F8BA-466F-9A18-C6BA0D1C47C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0B9B500-9F7D-40DF-85E2-F8CEB1CE281C}" srcId="{D49059CC-CA75-4BBF-B676-E0053554AFC7}" destId="{1B5DA556-BCD0-4FFC-BE39-8D705F569D8F}" srcOrd="4" destOrd="0" parTransId="{B7007CCF-6061-4BAE-9BB3-21E945782B81}" sibTransId="{4E480EE8-8348-48C2-BACE-E952EB1BA107}"/>
    <dgm:cxn modelId="{86D42C0B-D20E-458F-A200-4BF3259A1320}" type="presOf" srcId="{D49059CC-CA75-4BBF-B676-E0053554AFC7}" destId="{1C24310B-898C-4F54-B924-5B9765C26795}" srcOrd="0" destOrd="0" presId="urn:microsoft.com/office/officeart/2005/8/layout/vList2"/>
    <dgm:cxn modelId="{1F8D7238-1640-462B-8D77-729468A9B294}" type="presOf" srcId="{1B5DA556-BCD0-4FFC-BE39-8D705F569D8F}" destId="{B6DC5834-62D6-464C-BC9C-9A243686984D}" srcOrd="0" destOrd="0" presId="urn:microsoft.com/office/officeart/2005/8/layout/vList2"/>
    <dgm:cxn modelId="{F1178C5F-8537-4808-9A50-B6E12B1EB81E}" type="presOf" srcId="{584CA14E-C641-4E63-9B7F-C5A58FC9A657}" destId="{DF55C026-893F-436B-92FA-A56EC23F771B}" srcOrd="0" destOrd="0" presId="urn:microsoft.com/office/officeart/2005/8/layout/vList2"/>
    <dgm:cxn modelId="{A5F0576F-6CC3-4E24-A375-237290515B75}" type="presOf" srcId="{66520856-67F9-4AC8-9CE7-8E2FC1D8A82C}" destId="{869084EF-EB22-49A4-B9AA-610DE3DBFDFE}" srcOrd="0" destOrd="0" presId="urn:microsoft.com/office/officeart/2005/8/layout/vList2"/>
    <dgm:cxn modelId="{152E9283-A4F7-450F-AD82-54561FEACFCD}" srcId="{D49059CC-CA75-4BBF-B676-E0053554AFC7}" destId="{66520856-67F9-4AC8-9CE7-8E2FC1D8A82C}" srcOrd="0" destOrd="0" parTransId="{491BB5FA-DE93-4B29-8F8A-AA3624889046}" sibTransId="{357389F3-FE15-4D13-857E-4A1682E6D5E0}"/>
    <dgm:cxn modelId="{BD9C9E85-FBA6-4BC5-B88F-79A4796B53FE}" srcId="{D49059CC-CA75-4BBF-B676-E0053554AFC7}" destId="{84887776-4282-4C93-8214-F2CF861AA055}" srcOrd="2" destOrd="0" parTransId="{3AD4194E-056E-4F4C-92A3-2CAD1A0C1C89}" sibTransId="{BF9121F6-B68A-4274-966A-2BC01F30D01D}"/>
    <dgm:cxn modelId="{998BA08A-4E72-4591-9413-6278D09D630A}" type="presOf" srcId="{9DE1C279-F8BA-466F-9A18-C6BA0D1C47CE}" destId="{D3D8F190-FF19-45C9-9F50-DB6B97D46B29}" srcOrd="0" destOrd="0" presId="urn:microsoft.com/office/officeart/2005/8/layout/vList2"/>
    <dgm:cxn modelId="{26513495-ED75-4171-B2E0-F68FDFEFB5AD}" srcId="{D49059CC-CA75-4BBF-B676-E0053554AFC7}" destId="{9DE1C279-F8BA-466F-9A18-C6BA0D1C47CE}" srcOrd="5" destOrd="0" parTransId="{6F5E8481-CBE9-4BA2-ACD9-CF808C059BC4}" sibTransId="{6E2C7E80-99FD-4A6B-94E1-C9D7302A42AE}"/>
    <dgm:cxn modelId="{640DABAF-8D03-4121-893D-BB6FDE79E0DD}" type="presOf" srcId="{D5338034-E6AE-4BC0-8A16-8C730A6B48BE}" destId="{3D9B2A86-4D4D-498B-A250-EC2E5617752C}" srcOrd="0" destOrd="0" presId="urn:microsoft.com/office/officeart/2005/8/layout/vList2"/>
    <dgm:cxn modelId="{62060BD0-A524-4939-9EE5-6BCA3A09D381}" srcId="{D49059CC-CA75-4BBF-B676-E0053554AFC7}" destId="{D5338034-E6AE-4BC0-8A16-8C730A6B48BE}" srcOrd="1" destOrd="0" parTransId="{461573F8-42B3-4679-BC6E-46F68CEE7BB4}" sibTransId="{F9449FCE-B413-4D95-86E1-B1336B1E4A3C}"/>
    <dgm:cxn modelId="{80F8DAF3-2B1D-4203-A169-304E0F6173D9}" type="presOf" srcId="{84887776-4282-4C93-8214-F2CF861AA055}" destId="{BA9CDDB8-913D-4322-95CF-1BF1DAE952D3}" srcOrd="0" destOrd="0" presId="urn:microsoft.com/office/officeart/2005/8/layout/vList2"/>
    <dgm:cxn modelId="{84A490FD-A5EF-40CA-9821-E2AF2E6F91CB}" srcId="{D49059CC-CA75-4BBF-B676-E0053554AFC7}" destId="{584CA14E-C641-4E63-9B7F-C5A58FC9A657}" srcOrd="3" destOrd="0" parTransId="{6947760B-E7E4-4EBF-8DE6-807E211622A7}" sibTransId="{4637E512-F2F9-4C0B-AB73-9EB2A74C0F92}"/>
    <dgm:cxn modelId="{0F00613C-CEE4-46F6-BC7F-6F9CB9C80640}" type="presParOf" srcId="{1C24310B-898C-4F54-B924-5B9765C26795}" destId="{869084EF-EB22-49A4-B9AA-610DE3DBFDFE}" srcOrd="0" destOrd="0" presId="urn:microsoft.com/office/officeart/2005/8/layout/vList2"/>
    <dgm:cxn modelId="{475CF2BE-C984-4251-BC2D-CF3B1E375824}" type="presParOf" srcId="{1C24310B-898C-4F54-B924-5B9765C26795}" destId="{C49C7B69-A690-4DCB-BE25-628A75DC7CE6}" srcOrd="1" destOrd="0" presId="urn:microsoft.com/office/officeart/2005/8/layout/vList2"/>
    <dgm:cxn modelId="{82485C73-1A3C-4B3B-96D5-E3B6D1322A56}" type="presParOf" srcId="{1C24310B-898C-4F54-B924-5B9765C26795}" destId="{3D9B2A86-4D4D-498B-A250-EC2E5617752C}" srcOrd="2" destOrd="0" presId="urn:microsoft.com/office/officeart/2005/8/layout/vList2"/>
    <dgm:cxn modelId="{39CB13D6-BA67-49FF-80B4-34DAB4DC6F12}" type="presParOf" srcId="{1C24310B-898C-4F54-B924-5B9765C26795}" destId="{D61A7BB1-5BAB-4BC1-A01A-111625FF4B5B}" srcOrd="3" destOrd="0" presId="urn:microsoft.com/office/officeart/2005/8/layout/vList2"/>
    <dgm:cxn modelId="{C73AD96B-8AAC-41F1-BB49-A5A2922F1907}" type="presParOf" srcId="{1C24310B-898C-4F54-B924-5B9765C26795}" destId="{BA9CDDB8-913D-4322-95CF-1BF1DAE952D3}" srcOrd="4" destOrd="0" presId="urn:microsoft.com/office/officeart/2005/8/layout/vList2"/>
    <dgm:cxn modelId="{B9F6B6FB-DBF5-4B79-9C99-28F8029B6783}" type="presParOf" srcId="{1C24310B-898C-4F54-B924-5B9765C26795}" destId="{C9B11452-5992-451F-B75A-4C5A79F3BA86}" srcOrd="5" destOrd="0" presId="urn:microsoft.com/office/officeart/2005/8/layout/vList2"/>
    <dgm:cxn modelId="{A9A207F8-3E4D-4665-A5CC-FD88D389F308}" type="presParOf" srcId="{1C24310B-898C-4F54-B924-5B9765C26795}" destId="{DF55C026-893F-436B-92FA-A56EC23F771B}" srcOrd="6" destOrd="0" presId="urn:microsoft.com/office/officeart/2005/8/layout/vList2"/>
    <dgm:cxn modelId="{E0B59B7A-8B69-493C-B8FF-9C0FF110F5EB}" type="presParOf" srcId="{1C24310B-898C-4F54-B924-5B9765C26795}" destId="{293C4535-61FF-4FCB-AB10-B85C6AB7F38E}" srcOrd="7" destOrd="0" presId="urn:microsoft.com/office/officeart/2005/8/layout/vList2"/>
    <dgm:cxn modelId="{B3E9C125-7FF8-413C-8D48-1024F848CA03}" type="presParOf" srcId="{1C24310B-898C-4F54-B924-5B9765C26795}" destId="{B6DC5834-62D6-464C-BC9C-9A243686984D}" srcOrd="8" destOrd="0" presId="urn:microsoft.com/office/officeart/2005/8/layout/vList2"/>
    <dgm:cxn modelId="{05276B70-01BE-405B-8046-476EEDA49A0D}" type="presParOf" srcId="{1C24310B-898C-4F54-B924-5B9765C26795}" destId="{D545A649-3920-41A5-A006-EC61860347E9}" srcOrd="9" destOrd="0" presId="urn:microsoft.com/office/officeart/2005/8/layout/vList2"/>
    <dgm:cxn modelId="{89DEB67A-4F0C-4FDE-B2A3-6FCDB5328699}" type="presParOf" srcId="{1C24310B-898C-4F54-B924-5B9765C26795}" destId="{D3D8F190-FF19-45C9-9F50-DB6B97D46B2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5E522B-8292-4D5D-9DD7-4CE4DE09F076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894E5F-22B2-49A9-B7CC-2187F95E7A2D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Rezoluția</a:t>
          </a:r>
          <a:r>
            <a:rPr lang="en-US" dirty="0"/>
            <a:t> – </a:t>
          </a:r>
          <a:r>
            <a:rPr lang="en-US" dirty="0" err="1"/>
            <a:t>termenul</a:t>
          </a:r>
          <a:r>
            <a:rPr lang="en-US" dirty="0"/>
            <a:t> </a:t>
          </a:r>
          <a:r>
            <a:rPr lang="en-US" dirty="0" err="1"/>
            <a:t>indică</a:t>
          </a:r>
          <a:r>
            <a:rPr lang="en-US" dirty="0"/>
            <a:t> </a:t>
          </a:r>
          <a:r>
            <a:rPr lang="en-US" dirty="0" err="1"/>
            <a:t>cantitatea</a:t>
          </a:r>
          <a:r>
            <a:rPr lang="en-US" dirty="0"/>
            <a:t> </a:t>
          </a:r>
          <a:r>
            <a:rPr lang="en-US" dirty="0" err="1"/>
            <a:t>minimă</a:t>
          </a:r>
          <a:r>
            <a:rPr lang="en-US" dirty="0"/>
            <a:t> de </a:t>
          </a:r>
          <a:r>
            <a:rPr lang="en-US" dirty="0" err="1"/>
            <a:t>modificare</a:t>
          </a:r>
          <a:r>
            <a:rPr lang="en-US" dirty="0"/>
            <a:t> a </a:t>
          </a:r>
          <a:r>
            <a:rPr lang="en-US" dirty="0" err="1"/>
            <a:t>măsurandului</a:t>
          </a:r>
          <a:r>
            <a:rPr lang="en-US" dirty="0"/>
            <a:t> pe care </a:t>
          </a:r>
          <a:r>
            <a:rPr lang="en-US" dirty="0" err="1"/>
            <a:t>aparatul</a:t>
          </a:r>
          <a:r>
            <a:rPr lang="en-US" dirty="0"/>
            <a:t> o </a:t>
          </a:r>
          <a:r>
            <a:rPr lang="en-US" dirty="0" err="1"/>
            <a:t>poate</a:t>
          </a:r>
          <a:r>
            <a:rPr lang="en-US" dirty="0"/>
            <a:t> </a:t>
          </a:r>
          <a:r>
            <a:rPr lang="en-US" dirty="0" err="1"/>
            <a:t>detecta</a:t>
          </a:r>
          <a:r>
            <a:rPr lang="en-US" dirty="0"/>
            <a:t> la </a:t>
          </a:r>
          <a:r>
            <a:rPr lang="en-US" dirty="0" err="1"/>
            <a:t>intrare</a:t>
          </a:r>
          <a:r>
            <a:rPr lang="en-US" dirty="0"/>
            <a:t>.</a:t>
          </a:r>
        </a:p>
      </dgm:t>
    </dgm:pt>
    <dgm:pt modelId="{BB241AD3-04DB-4E9B-A4EA-F0AB09A9487C}" type="parTrans" cxnId="{8D1DA782-1137-41C1-A9F8-7673A84B9943}">
      <dgm:prSet/>
      <dgm:spPr/>
      <dgm:t>
        <a:bodyPr/>
        <a:lstStyle/>
        <a:p>
          <a:endParaRPr lang="en-US"/>
        </a:p>
      </dgm:t>
    </dgm:pt>
    <dgm:pt modelId="{6FA670BF-8FBB-4001-A96D-86B1BD5E7FEE}" type="sibTrans" cxnId="{8D1DA782-1137-41C1-A9F8-7673A84B9943}">
      <dgm:prSet/>
      <dgm:spPr/>
      <dgm:t>
        <a:bodyPr/>
        <a:lstStyle/>
        <a:p>
          <a:endParaRPr lang="en-US"/>
        </a:p>
      </dgm:t>
    </dgm:pt>
    <dgm:pt modelId="{9BE8A1D2-FC50-482D-B248-3FAB3DDED0FF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Sensibilitatea</a:t>
          </a:r>
          <a:r>
            <a:rPr lang="en-US" dirty="0"/>
            <a:t> – </a:t>
          </a:r>
          <a:r>
            <a:rPr lang="en-US" dirty="0" err="1"/>
            <a:t>termenul</a:t>
          </a:r>
          <a:r>
            <a:rPr lang="en-US" dirty="0"/>
            <a:t> face </a:t>
          </a:r>
          <a:r>
            <a:rPr lang="en-US" dirty="0" err="1"/>
            <a:t>referire</a:t>
          </a:r>
          <a:r>
            <a:rPr lang="en-US" dirty="0"/>
            <a:t> la </a:t>
          </a:r>
          <a:r>
            <a:rPr lang="en-US" dirty="0" err="1"/>
            <a:t>cât</a:t>
          </a:r>
          <a:r>
            <a:rPr lang="en-US" dirty="0"/>
            <a:t> de </a:t>
          </a:r>
          <a:r>
            <a:rPr lang="en-US" dirty="0" err="1"/>
            <a:t>mult</a:t>
          </a:r>
          <a:r>
            <a:rPr lang="en-US" dirty="0"/>
            <a:t> se </a:t>
          </a:r>
          <a:r>
            <a:rPr lang="en-US" dirty="0" err="1"/>
            <a:t>modifică</a:t>
          </a:r>
          <a:r>
            <a:rPr lang="en-US" dirty="0"/>
            <a:t> </a:t>
          </a:r>
          <a:r>
            <a:rPr lang="en-US" dirty="0" err="1"/>
            <a:t>semnalul</a:t>
          </a:r>
          <a:r>
            <a:rPr lang="en-US" dirty="0"/>
            <a:t> de </a:t>
          </a:r>
          <a:r>
            <a:rPr lang="en-US" dirty="0" err="1"/>
            <a:t>ieșire</a:t>
          </a:r>
          <a:r>
            <a:rPr lang="en-US" dirty="0"/>
            <a:t> (de </a:t>
          </a:r>
          <a:r>
            <a:rPr lang="en-US" dirty="0" err="1"/>
            <a:t>indicație</a:t>
          </a:r>
          <a:r>
            <a:rPr lang="en-US" dirty="0"/>
            <a:t>) al </a:t>
          </a:r>
          <a:r>
            <a:rPr lang="en-US" dirty="0" err="1"/>
            <a:t>unui</a:t>
          </a:r>
          <a:r>
            <a:rPr lang="en-US" dirty="0"/>
            <a:t> </a:t>
          </a:r>
          <a:r>
            <a:rPr lang="en-US" dirty="0" err="1"/>
            <a:t>dispozitiv</a:t>
          </a:r>
          <a:r>
            <a:rPr lang="en-US" dirty="0"/>
            <a:t> </a:t>
          </a:r>
          <a:r>
            <a:rPr lang="en-US" dirty="0" err="1"/>
            <a:t>atunci</a:t>
          </a:r>
          <a:r>
            <a:rPr lang="en-US" dirty="0"/>
            <a:t> </a:t>
          </a:r>
          <a:r>
            <a:rPr lang="en-US" dirty="0" err="1"/>
            <a:t>când</a:t>
          </a:r>
          <a:r>
            <a:rPr lang="en-US" dirty="0"/>
            <a:t> </a:t>
          </a:r>
          <a:r>
            <a:rPr lang="en-US" dirty="0" err="1"/>
            <a:t>măsurandul</a:t>
          </a:r>
          <a:r>
            <a:rPr lang="en-US" dirty="0"/>
            <a:t> se </a:t>
          </a:r>
          <a:r>
            <a:rPr lang="en-US" dirty="0" err="1"/>
            <a:t>schimbă</a:t>
          </a:r>
          <a:r>
            <a:rPr lang="en-US" dirty="0"/>
            <a:t> cu o </a:t>
          </a:r>
          <a:r>
            <a:rPr lang="en-US" dirty="0" err="1"/>
            <a:t>anumită</a:t>
          </a:r>
          <a:r>
            <a:rPr lang="en-US" dirty="0"/>
            <a:t> </a:t>
          </a:r>
          <a:r>
            <a:rPr lang="en-US" dirty="0" err="1"/>
            <a:t>cantitate</a:t>
          </a:r>
          <a:r>
            <a:rPr lang="en-US" dirty="0"/>
            <a:t>.</a:t>
          </a:r>
        </a:p>
      </dgm:t>
    </dgm:pt>
    <dgm:pt modelId="{107250DE-1D2F-4D6C-BBA3-B8E64DEA9E2E}" type="parTrans" cxnId="{1FEC00C8-5374-4CD8-83AF-9FA3D2C24CEF}">
      <dgm:prSet/>
      <dgm:spPr/>
      <dgm:t>
        <a:bodyPr/>
        <a:lstStyle/>
        <a:p>
          <a:endParaRPr lang="en-US"/>
        </a:p>
      </dgm:t>
    </dgm:pt>
    <dgm:pt modelId="{47BC7A07-ACF5-4E45-B3D4-7E096EB7D05B}" type="sibTrans" cxnId="{1FEC00C8-5374-4CD8-83AF-9FA3D2C24CEF}">
      <dgm:prSet/>
      <dgm:spPr/>
      <dgm:t>
        <a:bodyPr/>
        <a:lstStyle/>
        <a:p>
          <a:endParaRPr lang="en-US"/>
        </a:p>
      </dgm:t>
    </dgm:pt>
    <dgm:pt modelId="{32334E46-3030-4325-92F3-10FA2431C349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Domeniul</a:t>
          </a:r>
          <a:r>
            <a:rPr lang="en-US" b="1" dirty="0">
              <a:solidFill>
                <a:srgbClr val="FF0000"/>
              </a:solidFill>
            </a:rPr>
            <a:t> de </a:t>
          </a:r>
          <a:r>
            <a:rPr lang="en-US" b="1" dirty="0" err="1">
              <a:solidFill>
                <a:srgbClr val="FF0000"/>
              </a:solidFill>
            </a:rPr>
            <a:t>măsură</a:t>
          </a:r>
          <a:r>
            <a:rPr lang="en-US" b="1" dirty="0"/>
            <a:t> </a:t>
          </a:r>
          <a:r>
            <a:rPr lang="en-US" dirty="0"/>
            <a:t>– </a:t>
          </a:r>
          <a:r>
            <a:rPr lang="en-US" dirty="0" err="1"/>
            <a:t>reprezintă</a:t>
          </a:r>
          <a:r>
            <a:rPr lang="en-US" dirty="0"/>
            <a:t> </a:t>
          </a:r>
          <a:r>
            <a:rPr lang="en-US" dirty="0" err="1"/>
            <a:t>acel</a:t>
          </a:r>
          <a:r>
            <a:rPr lang="en-US" dirty="0"/>
            <a:t> interval de </a:t>
          </a:r>
          <a:r>
            <a:rPr lang="en-US" dirty="0" err="1"/>
            <a:t>valori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care </a:t>
          </a:r>
          <a:r>
            <a:rPr lang="en-US" dirty="0" err="1"/>
            <a:t>dispozitivul</a:t>
          </a:r>
          <a:r>
            <a:rPr lang="en-US" dirty="0"/>
            <a:t> de </a:t>
          </a:r>
          <a:r>
            <a:rPr lang="en-US" dirty="0" err="1"/>
            <a:t>măsurare</a:t>
          </a:r>
          <a:r>
            <a:rPr lang="en-US" dirty="0"/>
            <a:t>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dirty="0" err="1"/>
            <a:t>capabil</a:t>
          </a:r>
          <a:r>
            <a:rPr lang="en-US" dirty="0"/>
            <a:t> </a:t>
          </a:r>
          <a:r>
            <a:rPr lang="en-US" dirty="0" err="1"/>
            <a:t>să</a:t>
          </a:r>
          <a:r>
            <a:rPr lang="en-US" dirty="0"/>
            <a:t> </a:t>
          </a:r>
          <a:r>
            <a:rPr lang="en-US" dirty="0" err="1"/>
            <a:t>furnizeze</a:t>
          </a:r>
          <a:r>
            <a:rPr lang="en-US" dirty="0"/>
            <a:t> </a:t>
          </a:r>
          <a:r>
            <a:rPr lang="en-US" dirty="0" err="1"/>
            <a:t>informații</a:t>
          </a:r>
          <a:r>
            <a:rPr lang="en-US" dirty="0"/>
            <a:t> cu </a:t>
          </a:r>
          <a:r>
            <a:rPr lang="en-US" dirty="0" err="1"/>
            <a:t>privire</a:t>
          </a:r>
          <a:r>
            <a:rPr lang="en-US" dirty="0"/>
            <a:t> la </a:t>
          </a:r>
          <a:r>
            <a:rPr lang="en-US" dirty="0" err="1"/>
            <a:t>valoarea</a:t>
          </a:r>
          <a:r>
            <a:rPr lang="en-US" dirty="0"/>
            <a:t> </a:t>
          </a:r>
          <a:r>
            <a:rPr lang="en-US" dirty="0" err="1"/>
            <a:t>măsurandului</a:t>
          </a:r>
          <a:r>
            <a:rPr lang="ro-RO" dirty="0"/>
            <a:t>.</a:t>
          </a:r>
          <a:endParaRPr lang="en-US" dirty="0"/>
        </a:p>
      </dgm:t>
    </dgm:pt>
    <dgm:pt modelId="{7A49F6EE-958A-4564-B20C-FCADC1C41592}" type="parTrans" cxnId="{DB2115A3-F0BE-4E31-A4BD-DA9844958438}">
      <dgm:prSet/>
      <dgm:spPr/>
      <dgm:t>
        <a:bodyPr/>
        <a:lstStyle/>
        <a:p>
          <a:endParaRPr lang="en-US"/>
        </a:p>
      </dgm:t>
    </dgm:pt>
    <dgm:pt modelId="{18EEE62F-4645-459E-8998-52138D8E9B7A}" type="sibTrans" cxnId="{DB2115A3-F0BE-4E31-A4BD-DA9844958438}">
      <dgm:prSet/>
      <dgm:spPr/>
      <dgm:t>
        <a:bodyPr/>
        <a:lstStyle/>
        <a:p>
          <a:endParaRPr lang="en-US"/>
        </a:p>
      </dgm:t>
    </dgm:pt>
    <dgm:pt modelId="{A3C9938B-5314-4E8A-9B4F-7CD6C8FEA417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Fiabilitatea</a:t>
          </a:r>
          <a:r>
            <a:rPr lang="en-US" dirty="0"/>
            <a:t> –</a:t>
          </a:r>
          <a:r>
            <a:rPr lang="ro-RO" dirty="0"/>
            <a:t> </a:t>
          </a:r>
          <a:r>
            <a:rPr lang="en-US" dirty="0" err="1"/>
            <a:t>rezidă</a:t>
          </a:r>
          <a:r>
            <a:rPr lang="en-US" dirty="0"/>
            <a:t> </a:t>
          </a:r>
          <a:r>
            <a:rPr lang="en-US" dirty="0" err="1"/>
            <a:t>în</a:t>
          </a:r>
          <a:r>
            <a:rPr lang="en-US" dirty="0"/>
            <a:t> </a:t>
          </a:r>
          <a:r>
            <a:rPr lang="en-US" dirty="0" err="1"/>
            <a:t>probabilitatea</a:t>
          </a:r>
          <a:r>
            <a:rPr lang="en-US" dirty="0"/>
            <a:t> ca </a:t>
          </a:r>
          <a:r>
            <a:rPr lang="en-US" dirty="0" err="1"/>
            <a:t>acesta</a:t>
          </a:r>
          <a:r>
            <a:rPr lang="en-US" dirty="0"/>
            <a:t> </a:t>
          </a:r>
          <a:r>
            <a:rPr lang="en-US" dirty="0" err="1"/>
            <a:t>să</a:t>
          </a:r>
          <a:r>
            <a:rPr lang="en-US" dirty="0"/>
            <a:t> </a:t>
          </a:r>
          <a:r>
            <a:rPr lang="en-US" dirty="0" err="1"/>
            <a:t>funcționeze</a:t>
          </a:r>
          <a:r>
            <a:rPr lang="en-US" dirty="0"/>
            <a:t> la un </a:t>
          </a:r>
          <a:r>
            <a:rPr lang="en-US" dirty="0" err="1"/>
            <a:t>nivel</a:t>
          </a:r>
          <a:r>
            <a:rPr lang="en-US" dirty="0"/>
            <a:t> de </a:t>
          </a:r>
          <a:r>
            <a:rPr lang="en-US" dirty="0" err="1"/>
            <a:t>performanță</a:t>
          </a:r>
          <a:r>
            <a:rPr lang="en-US" dirty="0"/>
            <a:t> </a:t>
          </a:r>
          <a:r>
            <a:rPr lang="en-US" dirty="0" err="1"/>
            <a:t>acceptat</a:t>
          </a:r>
          <a:r>
            <a:rPr lang="en-US" dirty="0"/>
            <a:t>/</a:t>
          </a:r>
          <a:r>
            <a:rPr lang="en-US" dirty="0" err="1"/>
            <a:t>validat</a:t>
          </a:r>
          <a:r>
            <a:rPr lang="en-US" dirty="0"/>
            <a:t>, </a:t>
          </a:r>
          <a:r>
            <a:rPr lang="en-US" dirty="0" err="1"/>
            <a:t>pentru</a:t>
          </a:r>
          <a:r>
            <a:rPr lang="en-US" dirty="0"/>
            <a:t> o </a:t>
          </a:r>
          <a:r>
            <a:rPr lang="en-US" dirty="0" err="1"/>
            <a:t>anumită</a:t>
          </a:r>
          <a:r>
            <a:rPr lang="en-US" dirty="0"/>
            <a:t> </a:t>
          </a:r>
          <a:r>
            <a:rPr lang="en-US" dirty="0" err="1"/>
            <a:t>perioadă</a:t>
          </a:r>
          <a:r>
            <a:rPr lang="en-US" dirty="0"/>
            <a:t> de </a:t>
          </a:r>
          <a:r>
            <a:rPr lang="en-US" dirty="0" err="1"/>
            <a:t>timp</a:t>
          </a:r>
          <a:r>
            <a:rPr lang="en-US" dirty="0"/>
            <a:t>, </a:t>
          </a:r>
          <a:r>
            <a:rPr lang="en-US" dirty="0" err="1"/>
            <a:t>chiar</a:t>
          </a:r>
          <a:r>
            <a:rPr lang="en-US" dirty="0"/>
            <a:t> </a:t>
          </a:r>
          <a:r>
            <a:rPr lang="en-US" dirty="0" err="1"/>
            <a:t>dacă</a:t>
          </a:r>
          <a:r>
            <a:rPr lang="en-US" dirty="0"/>
            <a:t>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dirty="0" err="1"/>
            <a:t>afectat</a:t>
          </a:r>
          <a:r>
            <a:rPr lang="en-US" dirty="0"/>
            <a:t> de </a:t>
          </a:r>
          <a:r>
            <a:rPr lang="en-US" dirty="0" err="1"/>
            <a:t>uzură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operează</a:t>
          </a:r>
          <a:r>
            <a:rPr lang="en-US" dirty="0"/>
            <a:t> </a:t>
          </a:r>
          <a:r>
            <a:rPr lang="en-US" dirty="0" err="1"/>
            <a:t>în</a:t>
          </a:r>
          <a:r>
            <a:rPr lang="en-US" dirty="0"/>
            <a:t> </a:t>
          </a:r>
          <a:r>
            <a:rPr lang="en-US" dirty="0" err="1"/>
            <a:t>condiții</a:t>
          </a:r>
          <a:r>
            <a:rPr lang="en-US" dirty="0"/>
            <a:t> de </a:t>
          </a:r>
          <a:r>
            <a:rPr lang="en-US" dirty="0" err="1"/>
            <a:t>mediu</a:t>
          </a:r>
          <a:r>
            <a:rPr lang="en-US" dirty="0"/>
            <a:t> </a:t>
          </a:r>
          <a:r>
            <a:rPr lang="en-US" dirty="0" err="1"/>
            <a:t>fluctuante</a:t>
          </a:r>
          <a:r>
            <a:rPr lang="en-US" dirty="0"/>
            <a:t>. </a:t>
          </a:r>
        </a:p>
      </dgm:t>
    </dgm:pt>
    <dgm:pt modelId="{BF71BA41-8D13-4DB9-9602-3D6E397565C3}" type="parTrans" cxnId="{2512F484-A6B5-4A3E-A33C-7F18D95D5029}">
      <dgm:prSet/>
      <dgm:spPr/>
      <dgm:t>
        <a:bodyPr/>
        <a:lstStyle/>
        <a:p>
          <a:endParaRPr lang="en-US"/>
        </a:p>
      </dgm:t>
    </dgm:pt>
    <dgm:pt modelId="{32EC72DE-75F2-487F-8977-F112674C5B78}" type="sibTrans" cxnId="{2512F484-A6B5-4A3E-A33C-7F18D95D5029}">
      <dgm:prSet/>
      <dgm:spPr/>
      <dgm:t>
        <a:bodyPr/>
        <a:lstStyle/>
        <a:p>
          <a:endParaRPr lang="en-US"/>
        </a:p>
      </dgm:t>
    </dgm:pt>
    <dgm:pt modelId="{EE5FA3E5-FDB0-4A80-8A0B-2082CA0D86D4}" type="pres">
      <dgm:prSet presAssocID="{ED5E522B-8292-4D5D-9DD7-4CE4DE09F076}" presName="linear" presStyleCnt="0">
        <dgm:presLayoutVars>
          <dgm:animLvl val="lvl"/>
          <dgm:resizeHandles val="exact"/>
        </dgm:presLayoutVars>
      </dgm:prSet>
      <dgm:spPr/>
    </dgm:pt>
    <dgm:pt modelId="{8342D729-BCC2-42E8-A5B2-11F12478AFE8}" type="pres">
      <dgm:prSet presAssocID="{78894E5F-22B2-49A9-B7CC-2187F95E7A2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993DB24-D20E-4F25-9160-053993312DBA}" type="pres">
      <dgm:prSet presAssocID="{6FA670BF-8FBB-4001-A96D-86B1BD5E7FEE}" presName="spacer" presStyleCnt="0"/>
      <dgm:spPr/>
    </dgm:pt>
    <dgm:pt modelId="{3EF509DD-71A2-44B6-92D0-97ED2AE868EB}" type="pres">
      <dgm:prSet presAssocID="{9BE8A1D2-FC50-482D-B248-3FAB3DDED0F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EDA5B48-E086-491F-91BD-3187C6E72817}" type="pres">
      <dgm:prSet presAssocID="{47BC7A07-ACF5-4E45-B3D4-7E096EB7D05B}" presName="spacer" presStyleCnt="0"/>
      <dgm:spPr/>
    </dgm:pt>
    <dgm:pt modelId="{AAD67B74-776D-4418-B99D-535BAA2A0BB8}" type="pres">
      <dgm:prSet presAssocID="{32334E46-3030-4325-92F3-10FA2431C34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54F6FEB-49EC-43FF-8FD1-BCE5B3455289}" type="pres">
      <dgm:prSet presAssocID="{18EEE62F-4645-459E-8998-52138D8E9B7A}" presName="spacer" presStyleCnt="0"/>
      <dgm:spPr/>
    </dgm:pt>
    <dgm:pt modelId="{9090737A-1E56-4CE1-9435-133C0EC97090}" type="pres">
      <dgm:prSet presAssocID="{A3C9938B-5314-4E8A-9B4F-7CD6C8FEA41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58A6A60-F99C-4650-BE9E-CEAB62D54668}" type="presOf" srcId="{9BE8A1D2-FC50-482D-B248-3FAB3DDED0FF}" destId="{3EF509DD-71A2-44B6-92D0-97ED2AE868EB}" srcOrd="0" destOrd="0" presId="urn:microsoft.com/office/officeart/2005/8/layout/vList2"/>
    <dgm:cxn modelId="{2C463071-3247-497A-BE31-8706AA92CFC6}" type="presOf" srcId="{32334E46-3030-4325-92F3-10FA2431C349}" destId="{AAD67B74-776D-4418-B99D-535BAA2A0BB8}" srcOrd="0" destOrd="0" presId="urn:microsoft.com/office/officeart/2005/8/layout/vList2"/>
    <dgm:cxn modelId="{8D1DA782-1137-41C1-A9F8-7673A84B9943}" srcId="{ED5E522B-8292-4D5D-9DD7-4CE4DE09F076}" destId="{78894E5F-22B2-49A9-B7CC-2187F95E7A2D}" srcOrd="0" destOrd="0" parTransId="{BB241AD3-04DB-4E9B-A4EA-F0AB09A9487C}" sibTransId="{6FA670BF-8FBB-4001-A96D-86B1BD5E7FEE}"/>
    <dgm:cxn modelId="{2512F484-A6B5-4A3E-A33C-7F18D95D5029}" srcId="{ED5E522B-8292-4D5D-9DD7-4CE4DE09F076}" destId="{A3C9938B-5314-4E8A-9B4F-7CD6C8FEA417}" srcOrd="3" destOrd="0" parTransId="{BF71BA41-8D13-4DB9-9602-3D6E397565C3}" sibTransId="{32EC72DE-75F2-487F-8977-F112674C5B78}"/>
    <dgm:cxn modelId="{A26E7D8F-D17D-45B7-A351-F65E86010178}" type="presOf" srcId="{ED5E522B-8292-4D5D-9DD7-4CE4DE09F076}" destId="{EE5FA3E5-FDB0-4A80-8A0B-2082CA0D86D4}" srcOrd="0" destOrd="0" presId="urn:microsoft.com/office/officeart/2005/8/layout/vList2"/>
    <dgm:cxn modelId="{384D3E97-0DC7-4DD8-B56F-28485A7A5699}" type="presOf" srcId="{78894E5F-22B2-49A9-B7CC-2187F95E7A2D}" destId="{8342D729-BCC2-42E8-A5B2-11F12478AFE8}" srcOrd="0" destOrd="0" presId="urn:microsoft.com/office/officeart/2005/8/layout/vList2"/>
    <dgm:cxn modelId="{883E13A2-2FFD-47D7-8933-3578FA2D39A4}" type="presOf" srcId="{A3C9938B-5314-4E8A-9B4F-7CD6C8FEA417}" destId="{9090737A-1E56-4CE1-9435-133C0EC97090}" srcOrd="0" destOrd="0" presId="urn:microsoft.com/office/officeart/2005/8/layout/vList2"/>
    <dgm:cxn modelId="{DB2115A3-F0BE-4E31-A4BD-DA9844958438}" srcId="{ED5E522B-8292-4D5D-9DD7-4CE4DE09F076}" destId="{32334E46-3030-4325-92F3-10FA2431C349}" srcOrd="2" destOrd="0" parTransId="{7A49F6EE-958A-4564-B20C-FCADC1C41592}" sibTransId="{18EEE62F-4645-459E-8998-52138D8E9B7A}"/>
    <dgm:cxn modelId="{1FEC00C8-5374-4CD8-83AF-9FA3D2C24CEF}" srcId="{ED5E522B-8292-4D5D-9DD7-4CE4DE09F076}" destId="{9BE8A1D2-FC50-482D-B248-3FAB3DDED0FF}" srcOrd="1" destOrd="0" parTransId="{107250DE-1D2F-4D6C-BBA3-B8E64DEA9E2E}" sibTransId="{47BC7A07-ACF5-4E45-B3D4-7E096EB7D05B}"/>
    <dgm:cxn modelId="{7B256F99-9A3A-4355-B11B-D8AA3D3A95D0}" type="presParOf" srcId="{EE5FA3E5-FDB0-4A80-8A0B-2082CA0D86D4}" destId="{8342D729-BCC2-42E8-A5B2-11F12478AFE8}" srcOrd="0" destOrd="0" presId="urn:microsoft.com/office/officeart/2005/8/layout/vList2"/>
    <dgm:cxn modelId="{0446B372-11AE-4C48-AFBD-E318EEEFF2D2}" type="presParOf" srcId="{EE5FA3E5-FDB0-4A80-8A0B-2082CA0D86D4}" destId="{2993DB24-D20E-4F25-9160-053993312DBA}" srcOrd="1" destOrd="0" presId="urn:microsoft.com/office/officeart/2005/8/layout/vList2"/>
    <dgm:cxn modelId="{C50F6947-78B2-45DA-8691-28AD4190F77B}" type="presParOf" srcId="{EE5FA3E5-FDB0-4A80-8A0B-2082CA0D86D4}" destId="{3EF509DD-71A2-44B6-92D0-97ED2AE868EB}" srcOrd="2" destOrd="0" presId="urn:microsoft.com/office/officeart/2005/8/layout/vList2"/>
    <dgm:cxn modelId="{6778A16C-DB6A-4A12-8511-0B5F6AAC4D05}" type="presParOf" srcId="{EE5FA3E5-FDB0-4A80-8A0B-2082CA0D86D4}" destId="{FEDA5B48-E086-491F-91BD-3187C6E72817}" srcOrd="3" destOrd="0" presId="urn:microsoft.com/office/officeart/2005/8/layout/vList2"/>
    <dgm:cxn modelId="{F4B02EB3-7E3B-408A-9EA1-BB460B18C115}" type="presParOf" srcId="{EE5FA3E5-FDB0-4A80-8A0B-2082CA0D86D4}" destId="{AAD67B74-776D-4418-B99D-535BAA2A0BB8}" srcOrd="4" destOrd="0" presId="urn:microsoft.com/office/officeart/2005/8/layout/vList2"/>
    <dgm:cxn modelId="{CCD1281C-AF59-49B7-B185-D8029AEA8924}" type="presParOf" srcId="{EE5FA3E5-FDB0-4A80-8A0B-2082CA0D86D4}" destId="{754F6FEB-49EC-43FF-8FD1-BCE5B3455289}" srcOrd="5" destOrd="0" presId="urn:microsoft.com/office/officeart/2005/8/layout/vList2"/>
    <dgm:cxn modelId="{7FB7EAD7-38D3-4B56-81A4-AE8B87F9BA46}" type="presParOf" srcId="{EE5FA3E5-FDB0-4A80-8A0B-2082CA0D86D4}" destId="{9090737A-1E56-4CE1-9435-133C0EC9709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FBE075-6CAC-4C75-B856-B4B739F68A98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E95883-F4E8-48F6-B848-B41F11BA49B8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Semnale</a:t>
          </a:r>
          <a:r>
            <a:rPr lang="en-US" b="1" dirty="0">
              <a:solidFill>
                <a:srgbClr val="FF0000"/>
              </a:solidFill>
            </a:rPr>
            <a:t> </a:t>
          </a:r>
          <a:r>
            <a:rPr lang="en-US" b="1" dirty="0" err="1">
              <a:solidFill>
                <a:srgbClr val="FF0000"/>
              </a:solidFill>
            </a:rPr>
            <a:t>periodice</a:t>
          </a:r>
          <a:r>
            <a:rPr lang="en-US" b="1" dirty="0">
              <a:solidFill>
                <a:srgbClr val="FF0000"/>
              </a:solidFill>
            </a:rPr>
            <a:t> </a:t>
          </a:r>
          <a:r>
            <a:rPr lang="en-US" b="1" dirty="0" err="1">
              <a:solidFill>
                <a:srgbClr val="FF0000"/>
              </a:solidFill>
            </a:rPr>
            <a:t>sau</a:t>
          </a:r>
          <a:r>
            <a:rPr lang="en-US" b="1" dirty="0">
              <a:solidFill>
                <a:srgbClr val="FF0000"/>
              </a:solidFill>
            </a:rPr>
            <a:t> </a:t>
          </a:r>
          <a:r>
            <a:rPr lang="en-US" b="1" dirty="0" err="1">
              <a:solidFill>
                <a:srgbClr val="FF0000"/>
              </a:solidFill>
            </a:rPr>
            <a:t>aleatoare</a:t>
          </a:r>
          <a:r>
            <a:rPr lang="en-US" dirty="0"/>
            <a:t> – </a:t>
          </a:r>
          <a:r>
            <a:rPr lang="en-US" dirty="0" err="1"/>
            <a:t>semnalele</a:t>
          </a:r>
          <a:r>
            <a:rPr lang="en-US" dirty="0"/>
            <a:t> </a:t>
          </a:r>
          <a:r>
            <a:rPr lang="en-US" dirty="0" err="1"/>
            <a:t>periodice</a:t>
          </a:r>
          <a:r>
            <a:rPr lang="en-US" dirty="0"/>
            <a:t> se </a:t>
          </a:r>
          <a:r>
            <a:rPr lang="en-US" dirty="0" err="1"/>
            <a:t>mai</a:t>
          </a:r>
          <a:r>
            <a:rPr lang="en-US" dirty="0"/>
            <a:t> </a:t>
          </a:r>
          <a:r>
            <a:rPr lang="en-US" dirty="0" err="1"/>
            <a:t>numesc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semnale</a:t>
          </a:r>
          <a:r>
            <a:rPr lang="en-US" dirty="0"/>
            <a:t> </a:t>
          </a:r>
          <a:r>
            <a:rPr lang="en-US" dirty="0" err="1"/>
            <a:t>deterministe</a:t>
          </a:r>
          <a:r>
            <a:rPr lang="en-US" dirty="0"/>
            <a:t>. </a:t>
          </a:r>
          <a:r>
            <a:rPr lang="en-US" dirty="0" err="1"/>
            <a:t>Cele</a:t>
          </a:r>
          <a:r>
            <a:rPr lang="en-US" dirty="0"/>
            <a:t> </a:t>
          </a:r>
          <a:r>
            <a:rPr lang="en-US" dirty="0" err="1"/>
            <a:t>aleatoare</a:t>
          </a:r>
          <a:r>
            <a:rPr lang="en-US" dirty="0"/>
            <a:t> se </a:t>
          </a:r>
          <a:r>
            <a:rPr lang="en-US" dirty="0" err="1"/>
            <a:t>mai</a:t>
          </a:r>
          <a:r>
            <a:rPr lang="en-US" dirty="0"/>
            <a:t> </a:t>
          </a:r>
          <a:r>
            <a:rPr lang="en-US" dirty="0" err="1"/>
            <a:t>numesc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semnale</a:t>
          </a:r>
          <a:r>
            <a:rPr lang="en-US" dirty="0"/>
            <a:t> </a:t>
          </a:r>
          <a:r>
            <a:rPr lang="en-US" dirty="0" err="1"/>
            <a:t>nedeterministe</a:t>
          </a:r>
          <a:r>
            <a:rPr lang="en-US" dirty="0"/>
            <a:t>. </a:t>
          </a:r>
          <a:r>
            <a:rPr lang="en-US" dirty="0" err="1"/>
            <a:t>Câteva</a:t>
          </a:r>
          <a:r>
            <a:rPr lang="en-US" dirty="0"/>
            <a:t> </a:t>
          </a:r>
          <a:r>
            <a:rPr lang="en-US" dirty="0" err="1"/>
            <a:t>exemple</a:t>
          </a:r>
          <a:r>
            <a:rPr lang="en-US" dirty="0"/>
            <a:t> de </a:t>
          </a:r>
          <a:r>
            <a:rPr lang="en-US" dirty="0" err="1"/>
            <a:t>semnale</a:t>
          </a:r>
          <a:r>
            <a:rPr lang="en-US" dirty="0"/>
            <a:t> </a:t>
          </a:r>
          <a:r>
            <a:rPr lang="en-US" dirty="0" err="1"/>
            <a:t>periodice</a:t>
          </a:r>
          <a:r>
            <a:rPr lang="en-US" dirty="0"/>
            <a:t> </a:t>
          </a:r>
          <a:r>
            <a:rPr lang="en-US" dirty="0" err="1"/>
            <a:t>întâlnite</a:t>
          </a:r>
          <a:r>
            <a:rPr lang="en-US" dirty="0"/>
            <a:t> </a:t>
          </a:r>
          <a:r>
            <a:rPr lang="en-US" dirty="0" err="1"/>
            <a:t>în</a:t>
          </a:r>
          <a:r>
            <a:rPr lang="en-US" dirty="0"/>
            <a:t> </a:t>
          </a:r>
          <a:r>
            <a:rPr lang="en-US" dirty="0" err="1"/>
            <a:t>aplicații</a:t>
          </a:r>
          <a:r>
            <a:rPr lang="en-US" dirty="0"/>
            <a:t> </a:t>
          </a:r>
          <a:r>
            <a:rPr lang="en-US" dirty="0" err="1"/>
            <a:t>inginerești</a:t>
          </a:r>
          <a:r>
            <a:rPr lang="en-US" dirty="0"/>
            <a:t> </a:t>
          </a:r>
          <a:r>
            <a:rPr lang="en-US" dirty="0" err="1"/>
            <a:t>ar</a:t>
          </a:r>
          <a:r>
            <a:rPr lang="en-US" dirty="0"/>
            <a:t> fi </a:t>
          </a:r>
          <a:r>
            <a:rPr lang="en-US" dirty="0" err="1"/>
            <a:t>cele</a:t>
          </a:r>
          <a:r>
            <a:rPr lang="en-US" dirty="0"/>
            <a:t> de tip sinusoidal, </a:t>
          </a:r>
          <a:r>
            <a:rPr lang="en-US" dirty="0" err="1"/>
            <a:t>triunghiular</a:t>
          </a:r>
          <a:r>
            <a:rPr lang="en-US" dirty="0"/>
            <a:t>, rectangular </a:t>
          </a:r>
          <a:r>
            <a:rPr lang="en-US" dirty="0" err="1"/>
            <a:t>sau</a:t>
          </a:r>
          <a:r>
            <a:rPr lang="en-US" dirty="0"/>
            <a:t> </a:t>
          </a:r>
          <a:r>
            <a:rPr lang="en-US" dirty="0" err="1"/>
            <a:t>dinte</a:t>
          </a:r>
          <a:r>
            <a:rPr lang="en-US" dirty="0"/>
            <a:t> de </a:t>
          </a:r>
          <a:r>
            <a:rPr lang="en-US" dirty="0" err="1"/>
            <a:t>fierăstrău</a:t>
          </a:r>
          <a:r>
            <a:rPr lang="en-US" dirty="0"/>
            <a:t>. </a:t>
          </a:r>
        </a:p>
      </dgm:t>
    </dgm:pt>
    <dgm:pt modelId="{C9AB51CC-5381-4950-8AB3-4549EBE55E85}" type="parTrans" cxnId="{C83EA48D-E3F6-4B97-B861-950DC38677DD}">
      <dgm:prSet/>
      <dgm:spPr/>
      <dgm:t>
        <a:bodyPr/>
        <a:lstStyle/>
        <a:p>
          <a:endParaRPr lang="en-US"/>
        </a:p>
      </dgm:t>
    </dgm:pt>
    <dgm:pt modelId="{58F6A9CE-FED9-460B-952B-070FC9A66613}" type="sibTrans" cxnId="{C83EA48D-E3F6-4B97-B861-950DC38677DD}">
      <dgm:prSet/>
      <dgm:spPr/>
      <dgm:t>
        <a:bodyPr/>
        <a:lstStyle/>
        <a:p>
          <a:endParaRPr lang="en-US"/>
        </a:p>
      </dgm:t>
    </dgm:pt>
    <dgm:pt modelId="{A3E835D2-5343-4112-93BA-42701BFBBC48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Semnale</a:t>
          </a:r>
          <a:r>
            <a:rPr lang="en-US" b="1" dirty="0">
              <a:solidFill>
                <a:srgbClr val="FF0000"/>
              </a:solidFill>
            </a:rPr>
            <a:t> </a:t>
          </a:r>
          <a:r>
            <a:rPr lang="en-US" b="1" dirty="0" err="1">
              <a:solidFill>
                <a:srgbClr val="FF0000"/>
              </a:solidFill>
            </a:rPr>
            <a:t>analogice</a:t>
          </a:r>
          <a:r>
            <a:rPr lang="en-US" b="1" dirty="0">
              <a:solidFill>
                <a:srgbClr val="FF0000"/>
              </a:solidFill>
            </a:rPr>
            <a:t> </a:t>
          </a:r>
          <a:r>
            <a:rPr lang="en-US" b="1" dirty="0" err="1">
              <a:solidFill>
                <a:srgbClr val="FF0000"/>
              </a:solidFill>
            </a:rPr>
            <a:t>sau</a:t>
          </a:r>
          <a:r>
            <a:rPr lang="en-US" b="1" dirty="0">
              <a:solidFill>
                <a:srgbClr val="FF0000"/>
              </a:solidFill>
            </a:rPr>
            <a:t> discrete </a:t>
          </a:r>
          <a:r>
            <a:rPr lang="en-US" dirty="0"/>
            <a:t>– </a:t>
          </a:r>
          <a:r>
            <a:rPr lang="en-US" dirty="0" err="1"/>
            <a:t>semnalele</a:t>
          </a:r>
          <a:r>
            <a:rPr lang="en-US" dirty="0"/>
            <a:t> </a:t>
          </a:r>
          <a:r>
            <a:rPr lang="en-US" dirty="0" err="1"/>
            <a:t>analogice</a:t>
          </a:r>
          <a:r>
            <a:rPr lang="en-US" dirty="0"/>
            <a:t> se </a:t>
          </a:r>
          <a:r>
            <a:rPr lang="en-US" dirty="0" err="1"/>
            <a:t>mai</a:t>
          </a:r>
          <a:r>
            <a:rPr lang="en-US" dirty="0"/>
            <a:t> </a:t>
          </a:r>
          <a:r>
            <a:rPr lang="en-US" dirty="0" err="1"/>
            <a:t>numesc</a:t>
          </a:r>
          <a:r>
            <a:rPr lang="en-US" dirty="0"/>
            <a:t> </a:t>
          </a:r>
          <a:r>
            <a:rPr lang="en-US" dirty="0" err="1"/>
            <a:t>semnale</a:t>
          </a:r>
          <a:r>
            <a:rPr lang="en-US" dirty="0"/>
            <a:t> continue. </a:t>
          </a:r>
          <a:r>
            <a:rPr lang="en-US" dirty="0" err="1"/>
            <a:t>Cele</a:t>
          </a:r>
          <a:r>
            <a:rPr lang="en-US" dirty="0"/>
            <a:t> discrete </a:t>
          </a:r>
          <a:r>
            <a:rPr lang="en-US" dirty="0" err="1"/>
            <a:t>reprezintă</a:t>
          </a:r>
          <a:r>
            <a:rPr lang="en-US" dirty="0"/>
            <a:t> </a:t>
          </a:r>
          <a:r>
            <a:rPr lang="en-US" dirty="0" err="1"/>
            <a:t>replici</a:t>
          </a:r>
          <a:r>
            <a:rPr lang="en-US" dirty="0"/>
            <a:t> ale </a:t>
          </a:r>
          <a:r>
            <a:rPr lang="en-US" dirty="0" err="1"/>
            <a:t>unor</a:t>
          </a:r>
          <a:r>
            <a:rPr lang="en-US" dirty="0"/>
            <a:t> </a:t>
          </a:r>
          <a:r>
            <a:rPr lang="en-US" dirty="0" err="1"/>
            <a:t>semnale</a:t>
          </a:r>
          <a:r>
            <a:rPr lang="en-US" dirty="0"/>
            <a:t> </a:t>
          </a:r>
          <a:r>
            <a:rPr lang="en-US" dirty="0" err="1"/>
            <a:t>analogice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sunt </a:t>
          </a:r>
          <a:r>
            <a:rPr lang="en-US" dirty="0" err="1"/>
            <a:t>obținute</a:t>
          </a:r>
          <a:r>
            <a:rPr lang="en-US" dirty="0"/>
            <a:t> </a:t>
          </a:r>
          <a:r>
            <a:rPr lang="en-US" dirty="0" err="1"/>
            <a:t>prin</a:t>
          </a:r>
          <a:r>
            <a:rPr lang="en-US" dirty="0"/>
            <a:t> </a:t>
          </a:r>
          <a:r>
            <a:rPr lang="en-US" dirty="0" err="1"/>
            <a:t>utilizarea</a:t>
          </a:r>
          <a:r>
            <a:rPr lang="en-US" dirty="0"/>
            <a:t> </a:t>
          </a:r>
          <a:r>
            <a:rPr lang="en-US" dirty="0" err="1"/>
            <a:t>procesului</a:t>
          </a:r>
          <a:r>
            <a:rPr lang="en-US" dirty="0"/>
            <a:t> de </a:t>
          </a:r>
          <a:r>
            <a:rPr lang="en-US" dirty="0" err="1"/>
            <a:t>eșantionare</a:t>
          </a:r>
          <a:r>
            <a:rPr lang="en-US" dirty="0"/>
            <a:t>. </a:t>
          </a:r>
        </a:p>
      </dgm:t>
    </dgm:pt>
    <dgm:pt modelId="{7531103E-3FB7-4A93-8AAF-EA807CB32871}" type="parTrans" cxnId="{466298E4-CFF1-41CE-BA49-84E3CBD2C993}">
      <dgm:prSet/>
      <dgm:spPr/>
      <dgm:t>
        <a:bodyPr/>
        <a:lstStyle/>
        <a:p>
          <a:endParaRPr lang="en-US"/>
        </a:p>
      </dgm:t>
    </dgm:pt>
    <dgm:pt modelId="{D73A5C67-CF4A-4EBE-B982-1107D684A46F}" type="sibTrans" cxnId="{466298E4-CFF1-41CE-BA49-84E3CBD2C993}">
      <dgm:prSet/>
      <dgm:spPr/>
      <dgm:t>
        <a:bodyPr/>
        <a:lstStyle/>
        <a:p>
          <a:endParaRPr lang="en-US"/>
        </a:p>
      </dgm:t>
    </dgm:pt>
    <dgm:pt modelId="{FDCCF7B1-DE7C-4185-8E56-3077E30EF67E}" type="pres">
      <dgm:prSet presAssocID="{56FBE075-6CAC-4C75-B856-B4B739F68A98}" presName="linear" presStyleCnt="0">
        <dgm:presLayoutVars>
          <dgm:animLvl val="lvl"/>
          <dgm:resizeHandles val="exact"/>
        </dgm:presLayoutVars>
      </dgm:prSet>
      <dgm:spPr/>
    </dgm:pt>
    <dgm:pt modelId="{E2A9C87D-5D10-4D22-B248-42F38AFDACEF}" type="pres">
      <dgm:prSet presAssocID="{5FE95883-F4E8-48F6-B848-B41F11BA49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130EEC-8FF5-4CD3-90B7-B6A8F4BB3867}" type="pres">
      <dgm:prSet presAssocID="{58F6A9CE-FED9-460B-952B-070FC9A66613}" presName="spacer" presStyleCnt="0"/>
      <dgm:spPr/>
    </dgm:pt>
    <dgm:pt modelId="{3197DB17-17AF-4927-8574-D31F955F175A}" type="pres">
      <dgm:prSet presAssocID="{A3E835D2-5343-4112-93BA-42701BFBBC48}" presName="parentText" presStyleLbl="node1" presStyleIdx="1" presStyleCnt="2" custLinFactNeighborX="-917" custLinFactNeighborY="14707">
        <dgm:presLayoutVars>
          <dgm:chMax val="0"/>
          <dgm:bulletEnabled val="1"/>
        </dgm:presLayoutVars>
      </dgm:prSet>
      <dgm:spPr/>
    </dgm:pt>
  </dgm:ptLst>
  <dgm:cxnLst>
    <dgm:cxn modelId="{76A68637-8855-4A44-8ABA-315D7C80A3E6}" type="presOf" srcId="{56FBE075-6CAC-4C75-B856-B4B739F68A98}" destId="{FDCCF7B1-DE7C-4185-8E56-3077E30EF67E}" srcOrd="0" destOrd="0" presId="urn:microsoft.com/office/officeart/2005/8/layout/vList2"/>
    <dgm:cxn modelId="{44E60B5E-A238-4CA9-A8B7-F93EC7803D60}" type="presOf" srcId="{5FE95883-F4E8-48F6-B848-B41F11BA49B8}" destId="{E2A9C87D-5D10-4D22-B248-42F38AFDACEF}" srcOrd="0" destOrd="0" presId="urn:microsoft.com/office/officeart/2005/8/layout/vList2"/>
    <dgm:cxn modelId="{0EE08864-99DB-4BD5-9738-96252B063F39}" type="presOf" srcId="{A3E835D2-5343-4112-93BA-42701BFBBC48}" destId="{3197DB17-17AF-4927-8574-D31F955F175A}" srcOrd="0" destOrd="0" presId="urn:microsoft.com/office/officeart/2005/8/layout/vList2"/>
    <dgm:cxn modelId="{C83EA48D-E3F6-4B97-B861-950DC38677DD}" srcId="{56FBE075-6CAC-4C75-B856-B4B739F68A98}" destId="{5FE95883-F4E8-48F6-B848-B41F11BA49B8}" srcOrd="0" destOrd="0" parTransId="{C9AB51CC-5381-4950-8AB3-4549EBE55E85}" sibTransId="{58F6A9CE-FED9-460B-952B-070FC9A66613}"/>
    <dgm:cxn modelId="{466298E4-CFF1-41CE-BA49-84E3CBD2C993}" srcId="{56FBE075-6CAC-4C75-B856-B4B739F68A98}" destId="{A3E835D2-5343-4112-93BA-42701BFBBC48}" srcOrd="1" destOrd="0" parTransId="{7531103E-3FB7-4A93-8AAF-EA807CB32871}" sibTransId="{D73A5C67-CF4A-4EBE-B982-1107D684A46F}"/>
    <dgm:cxn modelId="{C36B4243-FA11-4F3A-9658-1F2502EFA933}" type="presParOf" srcId="{FDCCF7B1-DE7C-4185-8E56-3077E30EF67E}" destId="{E2A9C87D-5D10-4D22-B248-42F38AFDACEF}" srcOrd="0" destOrd="0" presId="urn:microsoft.com/office/officeart/2005/8/layout/vList2"/>
    <dgm:cxn modelId="{7914D1FD-E897-44E9-A422-BDF7CF82F239}" type="presParOf" srcId="{FDCCF7B1-DE7C-4185-8E56-3077E30EF67E}" destId="{E6130EEC-8FF5-4CD3-90B7-B6A8F4BB3867}" srcOrd="1" destOrd="0" presId="urn:microsoft.com/office/officeart/2005/8/layout/vList2"/>
    <dgm:cxn modelId="{ACBB6BBC-0247-44F6-A1EF-5FF219C0B08B}" type="presParOf" srcId="{FDCCF7B1-DE7C-4185-8E56-3077E30EF67E}" destId="{3197DB17-17AF-4927-8574-D31F955F17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084EF-EB22-49A4-B9AA-610DE3DBFDFE}">
      <dsp:nvSpPr>
        <dsp:cNvPr id="0" name=""/>
        <dsp:cNvSpPr/>
      </dsp:nvSpPr>
      <dsp:spPr>
        <a:xfrm>
          <a:off x="0" y="55104"/>
          <a:ext cx="6254724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kern="1200" dirty="0"/>
            <a:t>Parte introductivă</a:t>
          </a:r>
          <a:endParaRPr lang="en-US" sz="3400" kern="1200" dirty="0"/>
        </a:p>
      </dsp:txBody>
      <dsp:txXfrm>
        <a:off x="39809" y="94913"/>
        <a:ext cx="6175106" cy="735872"/>
      </dsp:txXfrm>
    </dsp:sp>
    <dsp:sp modelId="{3D9B2A86-4D4D-498B-A250-EC2E5617752C}">
      <dsp:nvSpPr>
        <dsp:cNvPr id="0" name=""/>
        <dsp:cNvSpPr/>
      </dsp:nvSpPr>
      <dsp:spPr>
        <a:xfrm>
          <a:off x="0" y="968514"/>
          <a:ext cx="6254724" cy="815490"/>
        </a:xfrm>
        <a:prstGeom prst="roundRect">
          <a:avLst/>
        </a:prstGeom>
        <a:solidFill>
          <a:schemeClr val="accent2">
            <a:hueOff val="-304959"/>
            <a:satOff val="-132"/>
            <a:lumOff val="-2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kern="1200" dirty="0"/>
            <a:t>Multimetrul numeric partea 1</a:t>
          </a:r>
          <a:endParaRPr lang="en-US" sz="3400" kern="1200" dirty="0"/>
        </a:p>
      </dsp:txBody>
      <dsp:txXfrm>
        <a:off x="39809" y="1008323"/>
        <a:ext cx="6175106" cy="735872"/>
      </dsp:txXfrm>
    </dsp:sp>
    <dsp:sp modelId="{BA9CDDB8-913D-4322-95CF-1BF1DAE952D3}">
      <dsp:nvSpPr>
        <dsp:cNvPr id="0" name=""/>
        <dsp:cNvSpPr/>
      </dsp:nvSpPr>
      <dsp:spPr>
        <a:xfrm>
          <a:off x="0" y="1881925"/>
          <a:ext cx="6254724" cy="815490"/>
        </a:xfrm>
        <a:prstGeom prst="roundRect">
          <a:avLst/>
        </a:prstGeom>
        <a:solidFill>
          <a:schemeClr val="accent2">
            <a:hueOff val="-609918"/>
            <a:satOff val="-265"/>
            <a:lumOff val="-556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kern="1200" dirty="0"/>
            <a:t>Multimetrul numeric partea 2</a:t>
          </a:r>
          <a:endParaRPr lang="en-US" sz="3400" kern="1200" dirty="0"/>
        </a:p>
      </dsp:txBody>
      <dsp:txXfrm>
        <a:off x="39809" y="1921734"/>
        <a:ext cx="6175106" cy="735872"/>
      </dsp:txXfrm>
    </dsp:sp>
    <dsp:sp modelId="{DF55C026-893F-436B-92FA-A56EC23F771B}">
      <dsp:nvSpPr>
        <dsp:cNvPr id="0" name=""/>
        <dsp:cNvSpPr/>
      </dsp:nvSpPr>
      <dsp:spPr>
        <a:xfrm>
          <a:off x="0" y="2795335"/>
          <a:ext cx="6254724" cy="815490"/>
        </a:xfrm>
        <a:prstGeom prst="roundRect">
          <a:avLst/>
        </a:prstGeom>
        <a:solidFill>
          <a:schemeClr val="accent2">
            <a:hueOff val="-914878"/>
            <a:satOff val="-397"/>
            <a:lumOff val="-8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kern="1200" dirty="0"/>
            <a:t>Osciloscopul digital partea 1</a:t>
          </a:r>
          <a:endParaRPr lang="en-US" sz="3400" kern="1200" dirty="0"/>
        </a:p>
      </dsp:txBody>
      <dsp:txXfrm>
        <a:off x="39809" y="2835144"/>
        <a:ext cx="6175106" cy="735872"/>
      </dsp:txXfrm>
    </dsp:sp>
    <dsp:sp modelId="{B6DC5834-62D6-464C-BC9C-9A243686984D}">
      <dsp:nvSpPr>
        <dsp:cNvPr id="0" name=""/>
        <dsp:cNvSpPr/>
      </dsp:nvSpPr>
      <dsp:spPr>
        <a:xfrm>
          <a:off x="0" y="3708745"/>
          <a:ext cx="6254724" cy="815490"/>
        </a:xfrm>
        <a:prstGeom prst="roundRect">
          <a:avLst/>
        </a:prstGeom>
        <a:solidFill>
          <a:schemeClr val="accent2">
            <a:hueOff val="-1219837"/>
            <a:satOff val="-530"/>
            <a:lumOff val="-111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kern="1200" dirty="0"/>
            <a:t>Osciloscopul digital partea 2</a:t>
          </a:r>
          <a:endParaRPr lang="en-US" sz="3400" kern="1200" dirty="0"/>
        </a:p>
      </dsp:txBody>
      <dsp:txXfrm>
        <a:off x="39809" y="3748554"/>
        <a:ext cx="6175106" cy="735872"/>
      </dsp:txXfrm>
    </dsp:sp>
    <dsp:sp modelId="{D3D8F190-FF19-45C9-9F50-DB6B97D46B29}">
      <dsp:nvSpPr>
        <dsp:cNvPr id="0" name=""/>
        <dsp:cNvSpPr/>
      </dsp:nvSpPr>
      <dsp:spPr>
        <a:xfrm>
          <a:off x="0" y="4622155"/>
          <a:ext cx="6254724" cy="815490"/>
        </a:xfrm>
        <a:prstGeom prst="roundRect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kern="1200" dirty="0"/>
            <a:t>Amplificatorul operațional</a:t>
          </a:r>
          <a:endParaRPr lang="en-US" sz="3400" kern="1200" dirty="0"/>
        </a:p>
      </dsp:txBody>
      <dsp:txXfrm>
        <a:off x="39809" y="4661964"/>
        <a:ext cx="6175106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2D729-BCC2-42E8-A5B2-11F12478AFE8}">
      <dsp:nvSpPr>
        <dsp:cNvPr id="0" name=""/>
        <dsp:cNvSpPr/>
      </dsp:nvSpPr>
      <dsp:spPr>
        <a:xfrm>
          <a:off x="0" y="88353"/>
          <a:ext cx="6254724" cy="12901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rgbClr val="FF0000"/>
              </a:solidFill>
            </a:rPr>
            <a:t>Rezoluția</a:t>
          </a:r>
          <a:r>
            <a:rPr lang="en-US" sz="1800" kern="1200" dirty="0"/>
            <a:t> – </a:t>
          </a:r>
          <a:r>
            <a:rPr lang="en-US" sz="1800" kern="1200" dirty="0" err="1"/>
            <a:t>termenul</a:t>
          </a:r>
          <a:r>
            <a:rPr lang="en-US" sz="1800" kern="1200" dirty="0"/>
            <a:t> </a:t>
          </a:r>
          <a:r>
            <a:rPr lang="en-US" sz="1800" kern="1200" dirty="0" err="1"/>
            <a:t>indică</a:t>
          </a:r>
          <a:r>
            <a:rPr lang="en-US" sz="1800" kern="1200" dirty="0"/>
            <a:t> </a:t>
          </a:r>
          <a:r>
            <a:rPr lang="en-US" sz="1800" kern="1200" dirty="0" err="1"/>
            <a:t>cantitatea</a:t>
          </a:r>
          <a:r>
            <a:rPr lang="en-US" sz="1800" kern="1200" dirty="0"/>
            <a:t> </a:t>
          </a:r>
          <a:r>
            <a:rPr lang="en-US" sz="1800" kern="1200" dirty="0" err="1"/>
            <a:t>minimă</a:t>
          </a:r>
          <a:r>
            <a:rPr lang="en-US" sz="1800" kern="1200" dirty="0"/>
            <a:t> de </a:t>
          </a:r>
          <a:r>
            <a:rPr lang="en-US" sz="1800" kern="1200" dirty="0" err="1"/>
            <a:t>modificare</a:t>
          </a:r>
          <a:r>
            <a:rPr lang="en-US" sz="1800" kern="1200" dirty="0"/>
            <a:t> a </a:t>
          </a:r>
          <a:r>
            <a:rPr lang="en-US" sz="1800" kern="1200" dirty="0" err="1"/>
            <a:t>măsurandului</a:t>
          </a:r>
          <a:r>
            <a:rPr lang="en-US" sz="1800" kern="1200" dirty="0"/>
            <a:t> pe care </a:t>
          </a:r>
          <a:r>
            <a:rPr lang="en-US" sz="1800" kern="1200" dirty="0" err="1"/>
            <a:t>aparatul</a:t>
          </a:r>
          <a:r>
            <a:rPr lang="en-US" sz="1800" kern="1200" dirty="0"/>
            <a:t> o </a:t>
          </a:r>
          <a:r>
            <a:rPr lang="en-US" sz="1800" kern="1200" dirty="0" err="1"/>
            <a:t>poate</a:t>
          </a:r>
          <a:r>
            <a:rPr lang="en-US" sz="1800" kern="1200" dirty="0"/>
            <a:t> </a:t>
          </a:r>
          <a:r>
            <a:rPr lang="en-US" sz="1800" kern="1200" dirty="0" err="1"/>
            <a:t>detecta</a:t>
          </a:r>
          <a:r>
            <a:rPr lang="en-US" sz="1800" kern="1200" dirty="0"/>
            <a:t> la </a:t>
          </a:r>
          <a:r>
            <a:rPr lang="en-US" sz="1800" kern="1200" dirty="0" err="1"/>
            <a:t>intrare</a:t>
          </a:r>
          <a:r>
            <a:rPr lang="en-US" sz="1800" kern="1200" dirty="0"/>
            <a:t>.</a:t>
          </a:r>
        </a:p>
      </dsp:txBody>
      <dsp:txXfrm>
        <a:off x="62979" y="151332"/>
        <a:ext cx="6128766" cy="1164172"/>
      </dsp:txXfrm>
    </dsp:sp>
    <dsp:sp modelId="{3EF509DD-71A2-44B6-92D0-97ED2AE868EB}">
      <dsp:nvSpPr>
        <dsp:cNvPr id="0" name=""/>
        <dsp:cNvSpPr/>
      </dsp:nvSpPr>
      <dsp:spPr>
        <a:xfrm>
          <a:off x="0" y="1430324"/>
          <a:ext cx="6254724" cy="1290130"/>
        </a:xfrm>
        <a:prstGeom prst="roundRect">
          <a:avLst/>
        </a:prstGeom>
        <a:solidFill>
          <a:schemeClr val="accent2">
            <a:hueOff val="-508265"/>
            <a:satOff val="-221"/>
            <a:lumOff val="-46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rgbClr val="FF0000"/>
              </a:solidFill>
            </a:rPr>
            <a:t>Sensibilitatea</a:t>
          </a:r>
          <a:r>
            <a:rPr lang="en-US" sz="1800" kern="1200" dirty="0"/>
            <a:t> – </a:t>
          </a:r>
          <a:r>
            <a:rPr lang="en-US" sz="1800" kern="1200" dirty="0" err="1"/>
            <a:t>termenul</a:t>
          </a:r>
          <a:r>
            <a:rPr lang="en-US" sz="1800" kern="1200" dirty="0"/>
            <a:t> face </a:t>
          </a:r>
          <a:r>
            <a:rPr lang="en-US" sz="1800" kern="1200" dirty="0" err="1"/>
            <a:t>referire</a:t>
          </a:r>
          <a:r>
            <a:rPr lang="en-US" sz="1800" kern="1200" dirty="0"/>
            <a:t> la </a:t>
          </a:r>
          <a:r>
            <a:rPr lang="en-US" sz="1800" kern="1200" dirty="0" err="1"/>
            <a:t>cât</a:t>
          </a:r>
          <a:r>
            <a:rPr lang="en-US" sz="1800" kern="1200" dirty="0"/>
            <a:t> de </a:t>
          </a:r>
          <a:r>
            <a:rPr lang="en-US" sz="1800" kern="1200" dirty="0" err="1"/>
            <a:t>mult</a:t>
          </a:r>
          <a:r>
            <a:rPr lang="en-US" sz="1800" kern="1200" dirty="0"/>
            <a:t> se </a:t>
          </a:r>
          <a:r>
            <a:rPr lang="en-US" sz="1800" kern="1200" dirty="0" err="1"/>
            <a:t>modifică</a:t>
          </a:r>
          <a:r>
            <a:rPr lang="en-US" sz="1800" kern="1200" dirty="0"/>
            <a:t> </a:t>
          </a:r>
          <a:r>
            <a:rPr lang="en-US" sz="1800" kern="1200" dirty="0" err="1"/>
            <a:t>semnalul</a:t>
          </a:r>
          <a:r>
            <a:rPr lang="en-US" sz="1800" kern="1200" dirty="0"/>
            <a:t> de </a:t>
          </a:r>
          <a:r>
            <a:rPr lang="en-US" sz="1800" kern="1200" dirty="0" err="1"/>
            <a:t>ieșire</a:t>
          </a:r>
          <a:r>
            <a:rPr lang="en-US" sz="1800" kern="1200" dirty="0"/>
            <a:t> (de </a:t>
          </a:r>
          <a:r>
            <a:rPr lang="en-US" sz="1800" kern="1200" dirty="0" err="1"/>
            <a:t>indicație</a:t>
          </a:r>
          <a:r>
            <a:rPr lang="en-US" sz="1800" kern="1200" dirty="0"/>
            <a:t>) al </a:t>
          </a:r>
          <a:r>
            <a:rPr lang="en-US" sz="1800" kern="1200" dirty="0" err="1"/>
            <a:t>unui</a:t>
          </a:r>
          <a:r>
            <a:rPr lang="en-US" sz="1800" kern="1200" dirty="0"/>
            <a:t> </a:t>
          </a:r>
          <a:r>
            <a:rPr lang="en-US" sz="1800" kern="1200" dirty="0" err="1"/>
            <a:t>dispozitiv</a:t>
          </a:r>
          <a:r>
            <a:rPr lang="en-US" sz="1800" kern="1200" dirty="0"/>
            <a:t> </a:t>
          </a:r>
          <a:r>
            <a:rPr lang="en-US" sz="1800" kern="1200" dirty="0" err="1"/>
            <a:t>atunci</a:t>
          </a:r>
          <a:r>
            <a:rPr lang="en-US" sz="1800" kern="1200" dirty="0"/>
            <a:t> </a:t>
          </a:r>
          <a:r>
            <a:rPr lang="en-US" sz="1800" kern="1200" dirty="0" err="1"/>
            <a:t>când</a:t>
          </a:r>
          <a:r>
            <a:rPr lang="en-US" sz="1800" kern="1200" dirty="0"/>
            <a:t> </a:t>
          </a:r>
          <a:r>
            <a:rPr lang="en-US" sz="1800" kern="1200" dirty="0" err="1"/>
            <a:t>măsurandul</a:t>
          </a:r>
          <a:r>
            <a:rPr lang="en-US" sz="1800" kern="1200" dirty="0"/>
            <a:t> se </a:t>
          </a:r>
          <a:r>
            <a:rPr lang="en-US" sz="1800" kern="1200" dirty="0" err="1"/>
            <a:t>schimbă</a:t>
          </a:r>
          <a:r>
            <a:rPr lang="en-US" sz="1800" kern="1200" dirty="0"/>
            <a:t> cu o </a:t>
          </a:r>
          <a:r>
            <a:rPr lang="en-US" sz="1800" kern="1200" dirty="0" err="1"/>
            <a:t>anumită</a:t>
          </a:r>
          <a:r>
            <a:rPr lang="en-US" sz="1800" kern="1200" dirty="0"/>
            <a:t> </a:t>
          </a:r>
          <a:r>
            <a:rPr lang="en-US" sz="1800" kern="1200" dirty="0" err="1"/>
            <a:t>cantitate</a:t>
          </a:r>
          <a:r>
            <a:rPr lang="en-US" sz="1800" kern="1200" dirty="0"/>
            <a:t>.</a:t>
          </a:r>
        </a:p>
      </dsp:txBody>
      <dsp:txXfrm>
        <a:off x="62979" y="1493303"/>
        <a:ext cx="6128766" cy="1164172"/>
      </dsp:txXfrm>
    </dsp:sp>
    <dsp:sp modelId="{AAD67B74-776D-4418-B99D-535BAA2A0BB8}">
      <dsp:nvSpPr>
        <dsp:cNvPr id="0" name=""/>
        <dsp:cNvSpPr/>
      </dsp:nvSpPr>
      <dsp:spPr>
        <a:xfrm>
          <a:off x="0" y="2772295"/>
          <a:ext cx="6254724" cy="1290130"/>
        </a:xfrm>
        <a:prstGeom prst="roundRect">
          <a:avLst/>
        </a:prstGeom>
        <a:solidFill>
          <a:schemeClr val="accent2">
            <a:hueOff val="-1016531"/>
            <a:satOff val="-441"/>
            <a:lumOff val="-92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rgbClr val="FF0000"/>
              </a:solidFill>
            </a:rPr>
            <a:t>Domeniul</a:t>
          </a:r>
          <a:r>
            <a:rPr lang="en-US" sz="1800" b="1" kern="1200" dirty="0">
              <a:solidFill>
                <a:srgbClr val="FF0000"/>
              </a:solidFill>
            </a:rPr>
            <a:t> de </a:t>
          </a:r>
          <a:r>
            <a:rPr lang="en-US" sz="1800" b="1" kern="1200" dirty="0" err="1">
              <a:solidFill>
                <a:srgbClr val="FF0000"/>
              </a:solidFill>
            </a:rPr>
            <a:t>măsură</a:t>
          </a:r>
          <a:r>
            <a:rPr lang="en-US" sz="1800" b="1" kern="1200" dirty="0"/>
            <a:t> </a:t>
          </a:r>
          <a:r>
            <a:rPr lang="en-US" sz="1800" kern="1200" dirty="0"/>
            <a:t>– </a:t>
          </a:r>
          <a:r>
            <a:rPr lang="en-US" sz="1800" kern="1200" dirty="0" err="1"/>
            <a:t>reprezintă</a:t>
          </a:r>
          <a:r>
            <a:rPr lang="en-US" sz="1800" kern="1200" dirty="0"/>
            <a:t> </a:t>
          </a:r>
          <a:r>
            <a:rPr lang="en-US" sz="1800" kern="1200" dirty="0" err="1"/>
            <a:t>acel</a:t>
          </a:r>
          <a:r>
            <a:rPr lang="en-US" sz="1800" kern="1200" dirty="0"/>
            <a:t> interval de </a:t>
          </a:r>
          <a:r>
            <a:rPr lang="en-US" sz="1800" kern="1200" dirty="0" err="1"/>
            <a:t>valori</a:t>
          </a:r>
          <a:r>
            <a:rPr lang="en-US" sz="1800" kern="1200" dirty="0"/>
            <a:t> </a:t>
          </a:r>
          <a:r>
            <a:rPr lang="en-US" sz="1800" kern="1200" dirty="0" err="1"/>
            <a:t>pentru</a:t>
          </a:r>
          <a:r>
            <a:rPr lang="en-US" sz="1800" kern="1200" dirty="0"/>
            <a:t> care </a:t>
          </a:r>
          <a:r>
            <a:rPr lang="en-US" sz="1800" kern="1200" dirty="0" err="1"/>
            <a:t>dispozitivul</a:t>
          </a:r>
          <a:r>
            <a:rPr lang="en-US" sz="1800" kern="1200" dirty="0"/>
            <a:t> de </a:t>
          </a:r>
          <a:r>
            <a:rPr lang="en-US" sz="1800" kern="1200" dirty="0" err="1"/>
            <a:t>măsurare</a:t>
          </a:r>
          <a:r>
            <a:rPr lang="en-US" sz="1800" kern="1200" dirty="0"/>
            <a:t> </a:t>
          </a:r>
          <a:r>
            <a:rPr lang="en-US" sz="1800" kern="1200" dirty="0" err="1"/>
            <a:t>este</a:t>
          </a:r>
          <a:r>
            <a:rPr lang="en-US" sz="1800" kern="1200" dirty="0"/>
            <a:t> </a:t>
          </a:r>
          <a:r>
            <a:rPr lang="en-US" sz="1800" kern="1200" dirty="0" err="1"/>
            <a:t>capabil</a:t>
          </a:r>
          <a:r>
            <a:rPr lang="en-US" sz="1800" kern="1200" dirty="0"/>
            <a:t> </a:t>
          </a:r>
          <a:r>
            <a:rPr lang="en-US" sz="1800" kern="1200" dirty="0" err="1"/>
            <a:t>să</a:t>
          </a:r>
          <a:r>
            <a:rPr lang="en-US" sz="1800" kern="1200" dirty="0"/>
            <a:t> </a:t>
          </a:r>
          <a:r>
            <a:rPr lang="en-US" sz="1800" kern="1200" dirty="0" err="1"/>
            <a:t>furnizeze</a:t>
          </a:r>
          <a:r>
            <a:rPr lang="en-US" sz="1800" kern="1200" dirty="0"/>
            <a:t> </a:t>
          </a:r>
          <a:r>
            <a:rPr lang="en-US" sz="1800" kern="1200" dirty="0" err="1"/>
            <a:t>informații</a:t>
          </a:r>
          <a:r>
            <a:rPr lang="en-US" sz="1800" kern="1200" dirty="0"/>
            <a:t> cu </a:t>
          </a:r>
          <a:r>
            <a:rPr lang="en-US" sz="1800" kern="1200" dirty="0" err="1"/>
            <a:t>privire</a:t>
          </a:r>
          <a:r>
            <a:rPr lang="en-US" sz="1800" kern="1200" dirty="0"/>
            <a:t> la </a:t>
          </a:r>
          <a:r>
            <a:rPr lang="en-US" sz="1800" kern="1200" dirty="0" err="1"/>
            <a:t>valoarea</a:t>
          </a:r>
          <a:r>
            <a:rPr lang="en-US" sz="1800" kern="1200" dirty="0"/>
            <a:t> </a:t>
          </a:r>
          <a:r>
            <a:rPr lang="en-US" sz="1800" kern="1200" dirty="0" err="1"/>
            <a:t>măsurandului</a:t>
          </a:r>
          <a:r>
            <a:rPr lang="ro-RO" sz="1800" kern="1200" dirty="0"/>
            <a:t>.</a:t>
          </a:r>
          <a:endParaRPr lang="en-US" sz="1800" kern="1200" dirty="0"/>
        </a:p>
      </dsp:txBody>
      <dsp:txXfrm>
        <a:off x="62979" y="2835274"/>
        <a:ext cx="6128766" cy="1164172"/>
      </dsp:txXfrm>
    </dsp:sp>
    <dsp:sp modelId="{9090737A-1E56-4CE1-9435-133C0EC97090}">
      <dsp:nvSpPr>
        <dsp:cNvPr id="0" name=""/>
        <dsp:cNvSpPr/>
      </dsp:nvSpPr>
      <dsp:spPr>
        <a:xfrm>
          <a:off x="0" y="4114265"/>
          <a:ext cx="6254724" cy="1290130"/>
        </a:xfrm>
        <a:prstGeom prst="roundRect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rgbClr val="FF0000"/>
              </a:solidFill>
            </a:rPr>
            <a:t>Fiabilitatea</a:t>
          </a:r>
          <a:r>
            <a:rPr lang="en-US" sz="1800" kern="1200" dirty="0"/>
            <a:t> –</a:t>
          </a:r>
          <a:r>
            <a:rPr lang="ro-RO" sz="1800" kern="1200" dirty="0"/>
            <a:t> </a:t>
          </a:r>
          <a:r>
            <a:rPr lang="en-US" sz="1800" kern="1200" dirty="0" err="1"/>
            <a:t>rezidă</a:t>
          </a:r>
          <a:r>
            <a:rPr lang="en-US" sz="1800" kern="1200" dirty="0"/>
            <a:t> </a:t>
          </a:r>
          <a:r>
            <a:rPr lang="en-US" sz="1800" kern="1200" dirty="0" err="1"/>
            <a:t>în</a:t>
          </a:r>
          <a:r>
            <a:rPr lang="en-US" sz="1800" kern="1200" dirty="0"/>
            <a:t> </a:t>
          </a:r>
          <a:r>
            <a:rPr lang="en-US" sz="1800" kern="1200" dirty="0" err="1"/>
            <a:t>probabilitatea</a:t>
          </a:r>
          <a:r>
            <a:rPr lang="en-US" sz="1800" kern="1200" dirty="0"/>
            <a:t> ca </a:t>
          </a:r>
          <a:r>
            <a:rPr lang="en-US" sz="1800" kern="1200" dirty="0" err="1"/>
            <a:t>acesta</a:t>
          </a:r>
          <a:r>
            <a:rPr lang="en-US" sz="1800" kern="1200" dirty="0"/>
            <a:t> </a:t>
          </a:r>
          <a:r>
            <a:rPr lang="en-US" sz="1800" kern="1200" dirty="0" err="1"/>
            <a:t>să</a:t>
          </a:r>
          <a:r>
            <a:rPr lang="en-US" sz="1800" kern="1200" dirty="0"/>
            <a:t> </a:t>
          </a:r>
          <a:r>
            <a:rPr lang="en-US" sz="1800" kern="1200" dirty="0" err="1"/>
            <a:t>funcționeze</a:t>
          </a:r>
          <a:r>
            <a:rPr lang="en-US" sz="1800" kern="1200" dirty="0"/>
            <a:t> la un </a:t>
          </a:r>
          <a:r>
            <a:rPr lang="en-US" sz="1800" kern="1200" dirty="0" err="1"/>
            <a:t>nivel</a:t>
          </a:r>
          <a:r>
            <a:rPr lang="en-US" sz="1800" kern="1200" dirty="0"/>
            <a:t> de </a:t>
          </a:r>
          <a:r>
            <a:rPr lang="en-US" sz="1800" kern="1200" dirty="0" err="1"/>
            <a:t>performanță</a:t>
          </a:r>
          <a:r>
            <a:rPr lang="en-US" sz="1800" kern="1200" dirty="0"/>
            <a:t> </a:t>
          </a:r>
          <a:r>
            <a:rPr lang="en-US" sz="1800" kern="1200" dirty="0" err="1"/>
            <a:t>acceptat</a:t>
          </a:r>
          <a:r>
            <a:rPr lang="en-US" sz="1800" kern="1200" dirty="0"/>
            <a:t>/</a:t>
          </a:r>
          <a:r>
            <a:rPr lang="en-US" sz="1800" kern="1200" dirty="0" err="1"/>
            <a:t>validat</a:t>
          </a:r>
          <a:r>
            <a:rPr lang="en-US" sz="1800" kern="1200" dirty="0"/>
            <a:t>, </a:t>
          </a:r>
          <a:r>
            <a:rPr lang="en-US" sz="1800" kern="1200" dirty="0" err="1"/>
            <a:t>pentru</a:t>
          </a:r>
          <a:r>
            <a:rPr lang="en-US" sz="1800" kern="1200" dirty="0"/>
            <a:t> o </a:t>
          </a:r>
          <a:r>
            <a:rPr lang="en-US" sz="1800" kern="1200" dirty="0" err="1"/>
            <a:t>anumită</a:t>
          </a:r>
          <a:r>
            <a:rPr lang="en-US" sz="1800" kern="1200" dirty="0"/>
            <a:t> </a:t>
          </a:r>
          <a:r>
            <a:rPr lang="en-US" sz="1800" kern="1200" dirty="0" err="1"/>
            <a:t>perioadă</a:t>
          </a:r>
          <a:r>
            <a:rPr lang="en-US" sz="1800" kern="1200" dirty="0"/>
            <a:t> de </a:t>
          </a:r>
          <a:r>
            <a:rPr lang="en-US" sz="1800" kern="1200" dirty="0" err="1"/>
            <a:t>timp</a:t>
          </a:r>
          <a:r>
            <a:rPr lang="en-US" sz="1800" kern="1200" dirty="0"/>
            <a:t>, </a:t>
          </a:r>
          <a:r>
            <a:rPr lang="en-US" sz="1800" kern="1200" dirty="0" err="1"/>
            <a:t>chiar</a:t>
          </a:r>
          <a:r>
            <a:rPr lang="en-US" sz="1800" kern="1200" dirty="0"/>
            <a:t> </a:t>
          </a:r>
          <a:r>
            <a:rPr lang="en-US" sz="1800" kern="1200" dirty="0" err="1"/>
            <a:t>dacă</a:t>
          </a:r>
          <a:r>
            <a:rPr lang="en-US" sz="1800" kern="1200" dirty="0"/>
            <a:t> </a:t>
          </a:r>
          <a:r>
            <a:rPr lang="en-US" sz="1800" kern="1200" dirty="0" err="1"/>
            <a:t>este</a:t>
          </a:r>
          <a:r>
            <a:rPr lang="en-US" sz="1800" kern="1200" dirty="0"/>
            <a:t> </a:t>
          </a:r>
          <a:r>
            <a:rPr lang="en-US" sz="1800" kern="1200" dirty="0" err="1"/>
            <a:t>afectat</a:t>
          </a:r>
          <a:r>
            <a:rPr lang="en-US" sz="1800" kern="1200" dirty="0"/>
            <a:t> de </a:t>
          </a:r>
          <a:r>
            <a:rPr lang="en-US" sz="1800" kern="1200" dirty="0" err="1"/>
            <a:t>uzură</a:t>
          </a:r>
          <a:r>
            <a:rPr lang="en-US" sz="1800" kern="1200" dirty="0"/>
            <a:t>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operează</a:t>
          </a:r>
          <a:r>
            <a:rPr lang="en-US" sz="1800" kern="1200" dirty="0"/>
            <a:t> </a:t>
          </a:r>
          <a:r>
            <a:rPr lang="en-US" sz="1800" kern="1200" dirty="0" err="1"/>
            <a:t>în</a:t>
          </a:r>
          <a:r>
            <a:rPr lang="en-US" sz="1800" kern="1200" dirty="0"/>
            <a:t> </a:t>
          </a:r>
          <a:r>
            <a:rPr lang="en-US" sz="1800" kern="1200" dirty="0" err="1"/>
            <a:t>condiții</a:t>
          </a:r>
          <a:r>
            <a:rPr lang="en-US" sz="1800" kern="1200" dirty="0"/>
            <a:t> de </a:t>
          </a:r>
          <a:r>
            <a:rPr lang="en-US" sz="1800" kern="1200" dirty="0" err="1"/>
            <a:t>mediu</a:t>
          </a:r>
          <a:r>
            <a:rPr lang="en-US" sz="1800" kern="1200" dirty="0"/>
            <a:t> </a:t>
          </a:r>
          <a:r>
            <a:rPr lang="en-US" sz="1800" kern="1200" dirty="0" err="1"/>
            <a:t>fluctuante</a:t>
          </a:r>
          <a:r>
            <a:rPr lang="en-US" sz="1800" kern="1200" dirty="0"/>
            <a:t>. </a:t>
          </a:r>
        </a:p>
      </dsp:txBody>
      <dsp:txXfrm>
        <a:off x="62979" y="4177244"/>
        <a:ext cx="6128766" cy="1164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9C87D-5D10-4D22-B248-42F38AFDACEF}">
      <dsp:nvSpPr>
        <dsp:cNvPr id="0" name=""/>
        <dsp:cNvSpPr/>
      </dsp:nvSpPr>
      <dsp:spPr>
        <a:xfrm>
          <a:off x="0" y="22254"/>
          <a:ext cx="6254724" cy="269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>
              <a:solidFill>
                <a:srgbClr val="FF0000"/>
              </a:solidFill>
            </a:rPr>
            <a:t>Semnale</a:t>
          </a:r>
          <a:r>
            <a:rPr lang="en-US" sz="2300" b="1" kern="1200" dirty="0">
              <a:solidFill>
                <a:srgbClr val="FF0000"/>
              </a:solidFill>
            </a:rPr>
            <a:t> </a:t>
          </a:r>
          <a:r>
            <a:rPr lang="en-US" sz="2300" b="1" kern="1200" dirty="0" err="1">
              <a:solidFill>
                <a:srgbClr val="FF0000"/>
              </a:solidFill>
            </a:rPr>
            <a:t>periodice</a:t>
          </a:r>
          <a:r>
            <a:rPr lang="en-US" sz="2300" b="1" kern="1200" dirty="0">
              <a:solidFill>
                <a:srgbClr val="FF0000"/>
              </a:solidFill>
            </a:rPr>
            <a:t> </a:t>
          </a:r>
          <a:r>
            <a:rPr lang="en-US" sz="2300" b="1" kern="1200" dirty="0" err="1">
              <a:solidFill>
                <a:srgbClr val="FF0000"/>
              </a:solidFill>
            </a:rPr>
            <a:t>sau</a:t>
          </a:r>
          <a:r>
            <a:rPr lang="en-US" sz="2300" b="1" kern="1200" dirty="0">
              <a:solidFill>
                <a:srgbClr val="FF0000"/>
              </a:solidFill>
            </a:rPr>
            <a:t> </a:t>
          </a:r>
          <a:r>
            <a:rPr lang="en-US" sz="2300" b="1" kern="1200" dirty="0" err="1">
              <a:solidFill>
                <a:srgbClr val="FF0000"/>
              </a:solidFill>
            </a:rPr>
            <a:t>aleatoare</a:t>
          </a:r>
          <a:r>
            <a:rPr lang="en-US" sz="2300" kern="1200" dirty="0"/>
            <a:t> – </a:t>
          </a:r>
          <a:r>
            <a:rPr lang="en-US" sz="2300" kern="1200" dirty="0" err="1"/>
            <a:t>semnalele</a:t>
          </a:r>
          <a:r>
            <a:rPr lang="en-US" sz="2300" kern="1200" dirty="0"/>
            <a:t> </a:t>
          </a:r>
          <a:r>
            <a:rPr lang="en-US" sz="2300" kern="1200" dirty="0" err="1"/>
            <a:t>periodice</a:t>
          </a:r>
          <a:r>
            <a:rPr lang="en-US" sz="2300" kern="1200" dirty="0"/>
            <a:t> se </a:t>
          </a:r>
          <a:r>
            <a:rPr lang="en-US" sz="2300" kern="1200" dirty="0" err="1"/>
            <a:t>mai</a:t>
          </a:r>
          <a:r>
            <a:rPr lang="en-US" sz="2300" kern="1200" dirty="0"/>
            <a:t> </a:t>
          </a:r>
          <a:r>
            <a:rPr lang="en-US" sz="2300" kern="1200" dirty="0" err="1"/>
            <a:t>numesc</a:t>
          </a:r>
          <a:r>
            <a:rPr lang="en-US" sz="2300" kern="1200" dirty="0"/>
            <a:t> </a:t>
          </a:r>
          <a:r>
            <a:rPr lang="en-US" sz="2300" kern="1200" dirty="0" err="1"/>
            <a:t>și</a:t>
          </a:r>
          <a:r>
            <a:rPr lang="en-US" sz="2300" kern="1200" dirty="0"/>
            <a:t> </a:t>
          </a:r>
          <a:r>
            <a:rPr lang="en-US" sz="2300" kern="1200" dirty="0" err="1"/>
            <a:t>semnale</a:t>
          </a:r>
          <a:r>
            <a:rPr lang="en-US" sz="2300" kern="1200" dirty="0"/>
            <a:t> </a:t>
          </a:r>
          <a:r>
            <a:rPr lang="en-US" sz="2300" kern="1200" dirty="0" err="1"/>
            <a:t>deterministe</a:t>
          </a:r>
          <a:r>
            <a:rPr lang="en-US" sz="2300" kern="1200" dirty="0"/>
            <a:t>. </a:t>
          </a:r>
          <a:r>
            <a:rPr lang="en-US" sz="2300" kern="1200" dirty="0" err="1"/>
            <a:t>Cele</a:t>
          </a:r>
          <a:r>
            <a:rPr lang="en-US" sz="2300" kern="1200" dirty="0"/>
            <a:t> </a:t>
          </a:r>
          <a:r>
            <a:rPr lang="en-US" sz="2300" kern="1200" dirty="0" err="1"/>
            <a:t>aleatoare</a:t>
          </a:r>
          <a:r>
            <a:rPr lang="en-US" sz="2300" kern="1200" dirty="0"/>
            <a:t> se </a:t>
          </a:r>
          <a:r>
            <a:rPr lang="en-US" sz="2300" kern="1200" dirty="0" err="1"/>
            <a:t>mai</a:t>
          </a:r>
          <a:r>
            <a:rPr lang="en-US" sz="2300" kern="1200" dirty="0"/>
            <a:t> </a:t>
          </a:r>
          <a:r>
            <a:rPr lang="en-US" sz="2300" kern="1200" dirty="0" err="1"/>
            <a:t>numesc</a:t>
          </a:r>
          <a:r>
            <a:rPr lang="en-US" sz="2300" kern="1200" dirty="0"/>
            <a:t> </a:t>
          </a:r>
          <a:r>
            <a:rPr lang="en-US" sz="2300" kern="1200" dirty="0" err="1"/>
            <a:t>și</a:t>
          </a:r>
          <a:r>
            <a:rPr lang="en-US" sz="2300" kern="1200" dirty="0"/>
            <a:t> </a:t>
          </a:r>
          <a:r>
            <a:rPr lang="en-US" sz="2300" kern="1200" dirty="0" err="1"/>
            <a:t>semnale</a:t>
          </a:r>
          <a:r>
            <a:rPr lang="en-US" sz="2300" kern="1200" dirty="0"/>
            <a:t> </a:t>
          </a:r>
          <a:r>
            <a:rPr lang="en-US" sz="2300" kern="1200" dirty="0" err="1"/>
            <a:t>nedeterministe</a:t>
          </a:r>
          <a:r>
            <a:rPr lang="en-US" sz="2300" kern="1200" dirty="0"/>
            <a:t>. </a:t>
          </a:r>
          <a:r>
            <a:rPr lang="en-US" sz="2300" kern="1200" dirty="0" err="1"/>
            <a:t>Câteva</a:t>
          </a:r>
          <a:r>
            <a:rPr lang="en-US" sz="2300" kern="1200" dirty="0"/>
            <a:t> </a:t>
          </a:r>
          <a:r>
            <a:rPr lang="en-US" sz="2300" kern="1200" dirty="0" err="1"/>
            <a:t>exemple</a:t>
          </a:r>
          <a:r>
            <a:rPr lang="en-US" sz="2300" kern="1200" dirty="0"/>
            <a:t> de </a:t>
          </a:r>
          <a:r>
            <a:rPr lang="en-US" sz="2300" kern="1200" dirty="0" err="1"/>
            <a:t>semnale</a:t>
          </a:r>
          <a:r>
            <a:rPr lang="en-US" sz="2300" kern="1200" dirty="0"/>
            <a:t> </a:t>
          </a:r>
          <a:r>
            <a:rPr lang="en-US" sz="2300" kern="1200" dirty="0" err="1"/>
            <a:t>periodice</a:t>
          </a:r>
          <a:r>
            <a:rPr lang="en-US" sz="2300" kern="1200" dirty="0"/>
            <a:t> </a:t>
          </a:r>
          <a:r>
            <a:rPr lang="en-US" sz="2300" kern="1200" dirty="0" err="1"/>
            <a:t>întâlnite</a:t>
          </a:r>
          <a:r>
            <a:rPr lang="en-US" sz="2300" kern="1200" dirty="0"/>
            <a:t> </a:t>
          </a:r>
          <a:r>
            <a:rPr lang="en-US" sz="2300" kern="1200" dirty="0" err="1"/>
            <a:t>în</a:t>
          </a:r>
          <a:r>
            <a:rPr lang="en-US" sz="2300" kern="1200" dirty="0"/>
            <a:t> </a:t>
          </a:r>
          <a:r>
            <a:rPr lang="en-US" sz="2300" kern="1200" dirty="0" err="1"/>
            <a:t>aplicații</a:t>
          </a:r>
          <a:r>
            <a:rPr lang="en-US" sz="2300" kern="1200" dirty="0"/>
            <a:t> </a:t>
          </a:r>
          <a:r>
            <a:rPr lang="en-US" sz="2300" kern="1200" dirty="0" err="1"/>
            <a:t>inginerești</a:t>
          </a:r>
          <a:r>
            <a:rPr lang="en-US" sz="2300" kern="1200" dirty="0"/>
            <a:t> </a:t>
          </a:r>
          <a:r>
            <a:rPr lang="en-US" sz="2300" kern="1200" dirty="0" err="1"/>
            <a:t>ar</a:t>
          </a:r>
          <a:r>
            <a:rPr lang="en-US" sz="2300" kern="1200" dirty="0"/>
            <a:t> fi </a:t>
          </a:r>
          <a:r>
            <a:rPr lang="en-US" sz="2300" kern="1200" dirty="0" err="1"/>
            <a:t>cele</a:t>
          </a:r>
          <a:r>
            <a:rPr lang="en-US" sz="2300" kern="1200" dirty="0"/>
            <a:t> de tip sinusoidal, </a:t>
          </a:r>
          <a:r>
            <a:rPr lang="en-US" sz="2300" kern="1200" dirty="0" err="1"/>
            <a:t>triunghiular</a:t>
          </a:r>
          <a:r>
            <a:rPr lang="en-US" sz="2300" kern="1200" dirty="0"/>
            <a:t>, rectangular </a:t>
          </a:r>
          <a:r>
            <a:rPr lang="en-US" sz="2300" kern="1200" dirty="0" err="1"/>
            <a:t>sau</a:t>
          </a:r>
          <a:r>
            <a:rPr lang="en-US" sz="2300" kern="1200" dirty="0"/>
            <a:t> </a:t>
          </a:r>
          <a:r>
            <a:rPr lang="en-US" sz="2300" kern="1200" dirty="0" err="1"/>
            <a:t>dinte</a:t>
          </a:r>
          <a:r>
            <a:rPr lang="en-US" sz="2300" kern="1200" dirty="0"/>
            <a:t> de </a:t>
          </a:r>
          <a:r>
            <a:rPr lang="en-US" sz="2300" kern="1200" dirty="0" err="1"/>
            <a:t>fierăstrău</a:t>
          </a:r>
          <a:r>
            <a:rPr lang="en-US" sz="2300" kern="1200" dirty="0"/>
            <a:t>. </a:t>
          </a:r>
        </a:p>
      </dsp:txBody>
      <dsp:txXfrm>
        <a:off x="131364" y="153618"/>
        <a:ext cx="5991996" cy="2428272"/>
      </dsp:txXfrm>
    </dsp:sp>
    <dsp:sp modelId="{3197DB17-17AF-4927-8574-D31F955F175A}">
      <dsp:nvSpPr>
        <dsp:cNvPr id="0" name=""/>
        <dsp:cNvSpPr/>
      </dsp:nvSpPr>
      <dsp:spPr>
        <a:xfrm>
          <a:off x="0" y="2789236"/>
          <a:ext cx="6254724" cy="2691000"/>
        </a:xfrm>
        <a:prstGeom prst="roundRect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>
              <a:solidFill>
                <a:srgbClr val="FF0000"/>
              </a:solidFill>
            </a:rPr>
            <a:t>Semnale</a:t>
          </a:r>
          <a:r>
            <a:rPr lang="en-US" sz="2300" b="1" kern="1200" dirty="0">
              <a:solidFill>
                <a:srgbClr val="FF0000"/>
              </a:solidFill>
            </a:rPr>
            <a:t> </a:t>
          </a:r>
          <a:r>
            <a:rPr lang="en-US" sz="2300" b="1" kern="1200" dirty="0" err="1">
              <a:solidFill>
                <a:srgbClr val="FF0000"/>
              </a:solidFill>
            </a:rPr>
            <a:t>analogice</a:t>
          </a:r>
          <a:r>
            <a:rPr lang="en-US" sz="2300" b="1" kern="1200" dirty="0">
              <a:solidFill>
                <a:srgbClr val="FF0000"/>
              </a:solidFill>
            </a:rPr>
            <a:t> </a:t>
          </a:r>
          <a:r>
            <a:rPr lang="en-US" sz="2300" b="1" kern="1200" dirty="0" err="1">
              <a:solidFill>
                <a:srgbClr val="FF0000"/>
              </a:solidFill>
            </a:rPr>
            <a:t>sau</a:t>
          </a:r>
          <a:r>
            <a:rPr lang="en-US" sz="2300" b="1" kern="1200" dirty="0">
              <a:solidFill>
                <a:srgbClr val="FF0000"/>
              </a:solidFill>
            </a:rPr>
            <a:t> discrete </a:t>
          </a:r>
          <a:r>
            <a:rPr lang="en-US" sz="2300" kern="1200" dirty="0"/>
            <a:t>– </a:t>
          </a:r>
          <a:r>
            <a:rPr lang="en-US" sz="2300" kern="1200" dirty="0" err="1"/>
            <a:t>semnalele</a:t>
          </a:r>
          <a:r>
            <a:rPr lang="en-US" sz="2300" kern="1200" dirty="0"/>
            <a:t> </a:t>
          </a:r>
          <a:r>
            <a:rPr lang="en-US" sz="2300" kern="1200" dirty="0" err="1"/>
            <a:t>analogice</a:t>
          </a:r>
          <a:r>
            <a:rPr lang="en-US" sz="2300" kern="1200" dirty="0"/>
            <a:t> se </a:t>
          </a:r>
          <a:r>
            <a:rPr lang="en-US" sz="2300" kern="1200" dirty="0" err="1"/>
            <a:t>mai</a:t>
          </a:r>
          <a:r>
            <a:rPr lang="en-US" sz="2300" kern="1200" dirty="0"/>
            <a:t> </a:t>
          </a:r>
          <a:r>
            <a:rPr lang="en-US" sz="2300" kern="1200" dirty="0" err="1"/>
            <a:t>numesc</a:t>
          </a:r>
          <a:r>
            <a:rPr lang="en-US" sz="2300" kern="1200" dirty="0"/>
            <a:t> </a:t>
          </a:r>
          <a:r>
            <a:rPr lang="en-US" sz="2300" kern="1200" dirty="0" err="1"/>
            <a:t>semnale</a:t>
          </a:r>
          <a:r>
            <a:rPr lang="en-US" sz="2300" kern="1200" dirty="0"/>
            <a:t> continue. </a:t>
          </a:r>
          <a:r>
            <a:rPr lang="en-US" sz="2300" kern="1200" dirty="0" err="1"/>
            <a:t>Cele</a:t>
          </a:r>
          <a:r>
            <a:rPr lang="en-US" sz="2300" kern="1200" dirty="0"/>
            <a:t> discrete </a:t>
          </a:r>
          <a:r>
            <a:rPr lang="en-US" sz="2300" kern="1200" dirty="0" err="1"/>
            <a:t>reprezintă</a:t>
          </a:r>
          <a:r>
            <a:rPr lang="en-US" sz="2300" kern="1200" dirty="0"/>
            <a:t> </a:t>
          </a:r>
          <a:r>
            <a:rPr lang="en-US" sz="2300" kern="1200" dirty="0" err="1"/>
            <a:t>replici</a:t>
          </a:r>
          <a:r>
            <a:rPr lang="en-US" sz="2300" kern="1200" dirty="0"/>
            <a:t> ale </a:t>
          </a:r>
          <a:r>
            <a:rPr lang="en-US" sz="2300" kern="1200" dirty="0" err="1"/>
            <a:t>unor</a:t>
          </a:r>
          <a:r>
            <a:rPr lang="en-US" sz="2300" kern="1200" dirty="0"/>
            <a:t> </a:t>
          </a:r>
          <a:r>
            <a:rPr lang="en-US" sz="2300" kern="1200" dirty="0" err="1"/>
            <a:t>semnale</a:t>
          </a:r>
          <a:r>
            <a:rPr lang="en-US" sz="2300" kern="1200" dirty="0"/>
            <a:t> </a:t>
          </a:r>
          <a:r>
            <a:rPr lang="en-US" sz="2300" kern="1200" dirty="0" err="1"/>
            <a:t>analogice</a:t>
          </a:r>
          <a:r>
            <a:rPr lang="en-US" sz="2300" kern="1200" dirty="0"/>
            <a:t> </a:t>
          </a:r>
          <a:r>
            <a:rPr lang="en-US" sz="2300" kern="1200" dirty="0" err="1"/>
            <a:t>și</a:t>
          </a:r>
          <a:r>
            <a:rPr lang="en-US" sz="2300" kern="1200" dirty="0"/>
            <a:t> sunt </a:t>
          </a:r>
          <a:r>
            <a:rPr lang="en-US" sz="2300" kern="1200" dirty="0" err="1"/>
            <a:t>obținute</a:t>
          </a:r>
          <a:r>
            <a:rPr lang="en-US" sz="2300" kern="1200" dirty="0"/>
            <a:t> </a:t>
          </a:r>
          <a:r>
            <a:rPr lang="en-US" sz="2300" kern="1200" dirty="0" err="1"/>
            <a:t>prin</a:t>
          </a:r>
          <a:r>
            <a:rPr lang="en-US" sz="2300" kern="1200" dirty="0"/>
            <a:t> </a:t>
          </a:r>
          <a:r>
            <a:rPr lang="en-US" sz="2300" kern="1200" dirty="0" err="1"/>
            <a:t>utilizarea</a:t>
          </a:r>
          <a:r>
            <a:rPr lang="en-US" sz="2300" kern="1200" dirty="0"/>
            <a:t> </a:t>
          </a:r>
          <a:r>
            <a:rPr lang="en-US" sz="2300" kern="1200" dirty="0" err="1"/>
            <a:t>procesului</a:t>
          </a:r>
          <a:r>
            <a:rPr lang="en-US" sz="2300" kern="1200" dirty="0"/>
            <a:t> de </a:t>
          </a:r>
          <a:r>
            <a:rPr lang="en-US" sz="2300" kern="1200" dirty="0" err="1"/>
            <a:t>eșantionare</a:t>
          </a:r>
          <a:r>
            <a:rPr lang="en-US" sz="2300" kern="1200" dirty="0"/>
            <a:t>. </a:t>
          </a:r>
        </a:p>
      </dsp:txBody>
      <dsp:txXfrm>
        <a:off x="131364" y="2920600"/>
        <a:ext cx="5991996" cy="2428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4A13BFF-B985-4E7C-9C6A-EF87BF5AD9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9E41FD3-3B5D-415D-B733-67E68AAD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3BFF-B985-4E7C-9C6A-EF87BF5AD9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1FD3-3B5D-415D-B733-67E68AAD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2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3BFF-B985-4E7C-9C6A-EF87BF5AD9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1FD3-3B5D-415D-B733-67E68AAD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2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3BFF-B985-4E7C-9C6A-EF87BF5AD9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1FD3-3B5D-415D-B733-67E68AAD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3BFF-B985-4E7C-9C6A-EF87BF5AD9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1FD3-3B5D-415D-B733-67E68AAD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6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3BFF-B985-4E7C-9C6A-EF87BF5AD9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1FD3-3B5D-415D-B733-67E68AAD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2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3BFF-B985-4E7C-9C6A-EF87BF5AD9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1FD3-3B5D-415D-B733-67E68AAD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3BFF-B985-4E7C-9C6A-EF87BF5AD9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1FD3-3B5D-415D-B733-67E68AAD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3BFF-B985-4E7C-9C6A-EF87BF5AD9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1FD3-3B5D-415D-B733-67E68AAD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9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3BFF-B985-4E7C-9C6A-EF87BF5AD9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9E41FD3-3B5D-415D-B733-67E68AAD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7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4A13BFF-B985-4E7C-9C6A-EF87BF5AD9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9E41FD3-3B5D-415D-B733-67E68AAD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21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4A13BFF-B985-4E7C-9C6A-EF87BF5AD97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9E41FD3-3B5D-415D-B733-67E68AAD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1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F6FF-110C-4315-AB14-E432A9A9E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ro-RO" sz="7200"/>
              <a:t>Principii, tehnici și dispozitive de măsurare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228247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AB08A-AC9A-47BB-9008-3106F55B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pPr algn="ctr"/>
            <a:r>
              <a:rPr lang="ro-RO" sz="6000" dirty="0">
                <a:solidFill>
                  <a:srgbClr val="FFFFFF"/>
                </a:solidFill>
              </a:rPr>
              <a:t>Tipuri de erori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5388B-5C07-4B6A-84CA-24C9CA9C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dirty="0"/>
              <a:t>De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, </a:t>
            </a:r>
            <a:r>
              <a:rPr lang="en-US" dirty="0" err="1"/>
              <a:t>erorile</a:t>
            </a:r>
            <a:r>
              <a:rPr lang="en-US" dirty="0"/>
              <a:t> de </a:t>
            </a:r>
            <a:r>
              <a:rPr lang="en-US" dirty="0" err="1"/>
              <a:t>măsurare</a:t>
            </a:r>
            <a:r>
              <a:rPr lang="en-US" dirty="0"/>
              <a:t> pot fi </a:t>
            </a:r>
            <a:r>
              <a:rPr lang="en-US" dirty="0" err="1"/>
              <a:t>caracterizate</a:t>
            </a:r>
            <a:r>
              <a:rPr lang="en-US" dirty="0"/>
              <a:t> ca </a:t>
            </a:r>
            <a:r>
              <a:rPr lang="en-US" dirty="0" err="1"/>
              <a:t>fiind</a:t>
            </a:r>
            <a:r>
              <a:rPr lang="ro-RO" dirty="0"/>
              <a:t>:</a:t>
            </a:r>
          </a:p>
          <a:p>
            <a:r>
              <a:rPr lang="ro-RO" sz="2800" b="1" dirty="0">
                <a:solidFill>
                  <a:srgbClr val="FF0000"/>
                </a:solidFill>
              </a:rPr>
              <a:t>-</a:t>
            </a:r>
            <a:r>
              <a:rPr lang="en-US" sz="2800" b="1" dirty="0" err="1">
                <a:solidFill>
                  <a:srgbClr val="FF0000"/>
                </a:solidFill>
              </a:rPr>
              <a:t>erori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grosolane</a:t>
            </a:r>
            <a:endParaRPr lang="ro-RO" sz="2800" b="1" dirty="0">
              <a:solidFill>
                <a:srgbClr val="FF0000"/>
              </a:solidFill>
            </a:endParaRPr>
          </a:p>
          <a:p>
            <a:r>
              <a:rPr lang="ro-RO" sz="2800" b="1" dirty="0">
                <a:solidFill>
                  <a:srgbClr val="FF0000"/>
                </a:solidFill>
              </a:rPr>
              <a:t>-</a:t>
            </a:r>
            <a:r>
              <a:rPr lang="en-US" sz="2800" b="1" dirty="0" err="1">
                <a:solidFill>
                  <a:srgbClr val="FF0000"/>
                </a:solidFill>
              </a:rPr>
              <a:t>erori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sistematice</a:t>
            </a:r>
            <a:endParaRPr lang="ro-RO" sz="2800" b="1" dirty="0">
              <a:solidFill>
                <a:srgbClr val="FF0000"/>
              </a:solidFill>
            </a:endParaRPr>
          </a:p>
          <a:p>
            <a:r>
              <a:rPr lang="ro-RO" sz="2800" b="1" dirty="0">
                <a:solidFill>
                  <a:srgbClr val="FF0000"/>
                </a:solidFill>
              </a:rPr>
              <a:t>-</a:t>
            </a:r>
            <a:r>
              <a:rPr lang="en-US" sz="2800" b="1" dirty="0" err="1">
                <a:solidFill>
                  <a:srgbClr val="FF0000"/>
                </a:solidFill>
              </a:rPr>
              <a:t>erori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aleatorii</a:t>
            </a:r>
            <a:endParaRPr lang="ro-RO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62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6D2A1-1E33-4025-A781-151B0327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pPr algn="ctr"/>
            <a:r>
              <a:rPr lang="ro-RO" sz="6000" dirty="0">
                <a:solidFill>
                  <a:srgbClr val="FFFFFF"/>
                </a:solidFill>
              </a:rPr>
              <a:t>Erori grosolane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8C7F-4A62-4ED2-88C3-76517460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dirty="0" err="1"/>
              <a:t>Erorile</a:t>
            </a:r>
            <a:r>
              <a:rPr lang="en-US" dirty="0"/>
              <a:t> </a:t>
            </a:r>
            <a:r>
              <a:rPr lang="en-US" dirty="0" err="1"/>
              <a:t>grosolane</a:t>
            </a:r>
            <a:r>
              <a:rPr lang="en-US" dirty="0"/>
              <a:t> sunt </a:t>
            </a:r>
            <a:r>
              <a:rPr lang="en-US" b="1" dirty="0" err="1">
                <a:solidFill>
                  <a:srgbClr val="FF0000"/>
                </a:solidFill>
              </a:rPr>
              <a:t>cauzate</a:t>
            </a:r>
            <a:r>
              <a:rPr lang="en-US" b="1" dirty="0">
                <a:solidFill>
                  <a:srgbClr val="FF0000"/>
                </a:solidFill>
              </a:rPr>
              <a:t> de </a:t>
            </a:r>
            <a:r>
              <a:rPr lang="en-US" b="1" dirty="0" err="1">
                <a:solidFill>
                  <a:srgbClr val="FF0000"/>
                </a:solidFill>
              </a:rPr>
              <a:t>greșeli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instrumentelor</a:t>
            </a:r>
            <a:r>
              <a:rPr lang="en-US" dirty="0"/>
              <a:t> de </a:t>
            </a:r>
            <a:r>
              <a:rPr lang="en-US" dirty="0" err="1"/>
              <a:t>măsurare</a:t>
            </a:r>
            <a:r>
              <a:rPr lang="en-US" dirty="0"/>
              <a:t>, </a:t>
            </a:r>
            <a:r>
              <a:rPr lang="en-US" dirty="0" err="1"/>
              <a:t>nerespectării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de </a:t>
            </a:r>
            <a:r>
              <a:rPr lang="en-US" dirty="0" err="1"/>
              <a:t>măsurare</a:t>
            </a:r>
            <a:r>
              <a:rPr lang="en-US" dirty="0"/>
              <a:t>, </a:t>
            </a:r>
            <a:r>
              <a:rPr lang="en-US" dirty="0" err="1"/>
              <a:t>lipsei</a:t>
            </a:r>
            <a:r>
              <a:rPr lang="en-US" dirty="0"/>
              <a:t> de </a:t>
            </a:r>
            <a:r>
              <a:rPr lang="en-US" dirty="0" err="1"/>
              <a:t>pricepere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24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84320-FBFD-4F78-AAE3-540D61AF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pPr algn="ctr"/>
            <a:r>
              <a:rPr lang="ro-RO" sz="6000" dirty="0">
                <a:solidFill>
                  <a:srgbClr val="FFFFFF"/>
                </a:solidFill>
              </a:rPr>
              <a:t>Erori sistematice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6975-01B2-4B51-B423-CAE4F0CE7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dirty="0" err="1"/>
              <a:t>Erorile</a:t>
            </a:r>
            <a:r>
              <a:rPr lang="en-US" dirty="0"/>
              <a:t> </a:t>
            </a:r>
            <a:r>
              <a:rPr lang="en-US" dirty="0" err="1"/>
              <a:t>sistematice</a:t>
            </a:r>
            <a:r>
              <a:rPr lang="en-US" dirty="0"/>
              <a:t> se </a:t>
            </a:r>
            <a:r>
              <a:rPr lang="en-US" dirty="0" err="1"/>
              <a:t>caracterizează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aceea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la </a:t>
            </a:r>
            <a:r>
              <a:rPr lang="en-US" b="1" dirty="0" err="1">
                <a:solidFill>
                  <a:srgbClr val="FF0000"/>
                </a:solidFill>
              </a:rPr>
              <a:t>repetarea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procesului</a:t>
            </a:r>
            <a:r>
              <a:rPr lang="en-US" dirty="0"/>
              <a:t> de </a:t>
            </a:r>
            <a:r>
              <a:rPr lang="en-US" dirty="0" err="1"/>
              <a:t>măsurare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rămân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constante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variază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în</a:t>
            </a:r>
            <a:r>
              <a:rPr lang="en-US" b="1" dirty="0">
                <a:solidFill>
                  <a:srgbClr val="FF0000"/>
                </a:solidFill>
              </a:rPr>
              <a:t> mod </a:t>
            </a:r>
            <a:r>
              <a:rPr lang="en-US" b="1" dirty="0" err="1">
                <a:solidFill>
                  <a:srgbClr val="FF0000"/>
                </a:solidFill>
              </a:rPr>
              <a:t>previzibil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0220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3541B-92FA-4C91-9D59-B9FB6410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pPr algn="ctr"/>
            <a:r>
              <a:rPr lang="ro-RO" sz="6000" dirty="0">
                <a:solidFill>
                  <a:srgbClr val="FFFFFF"/>
                </a:solidFill>
              </a:rPr>
              <a:t>Erori aleatorii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BEDC-A41C-44A8-AC32-29C1543C7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dirty="0" err="1"/>
              <a:t>Erorile</a:t>
            </a:r>
            <a:r>
              <a:rPr lang="en-US" dirty="0"/>
              <a:t> </a:t>
            </a:r>
            <a:r>
              <a:rPr lang="en-US" dirty="0" err="1"/>
              <a:t>aleatorii</a:t>
            </a:r>
            <a:r>
              <a:rPr lang="en-US" dirty="0"/>
              <a:t> sunt o </a:t>
            </a:r>
            <a:r>
              <a:rPr lang="en-US" dirty="0" err="1"/>
              <a:t>componentă</a:t>
            </a:r>
            <a:r>
              <a:rPr lang="en-US" dirty="0"/>
              <a:t> a </a:t>
            </a:r>
            <a:r>
              <a:rPr lang="en-US" dirty="0" err="1"/>
              <a:t>erorilor</a:t>
            </a:r>
            <a:r>
              <a:rPr lang="en-US" dirty="0"/>
              <a:t> de </a:t>
            </a:r>
            <a:r>
              <a:rPr lang="en-US" dirty="0" err="1"/>
              <a:t>măsurare</a:t>
            </a:r>
            <a:r>
              <a:rPr lang="en-US" dirty="0"/>
              <a:t> </a:t>
            </a:r>
            <a:r>
              <a:rPr lang="en-US" dirty="0" err="1"/>
              <a:t>caracterizate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caracterul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imprevizibil</a:t>
            </a:r>
            <a:r>
              <a:rPr lang="en-US" dirty="0"/>
              <a:t>. La </a:t>
            </a:r>
            <a:r>
              <a:rPr lang="en-US" dirty="0" err="1"/>
              <a:t>repetarea</a:t>
            </a:r>
            <a:r>
              <a:rPr lang="en-US" dirty="0"/>
              <a:t> de un </a:t>
            </a:r>
            <a:r>
              <a:rPr lang="en-US" dirty="0" err="1"/>
              <a:t>număr</a:t>
            </a:r>
            <a:r>
              <a:rPr lang="en-US" dirty="0"/>
              <a:t> mare de </a:t>
            </a:r>
            <a:r>
              <a:rPr lang="en-US" dirty="0" err="1"/>
              <a:t>ori</a:t>
            </a:r>
            <a:r>
              <a:rPr lang="en-US" dirty="0"/>
              <a:t> (</a:t>
            </a:r>
            <a:r>
              <a:rPr lang="en-US" dirty="0" err="1"/>
              <a:t>teoretic</a:t>
            </a:r>
            <a:r>
              <a:rPr lang="en-US" dirty="0"/>
              <a:t> - </a:t>
            </a:r>
            <a:r>
              <a:rPr lang="en-US" dirty="0" err="1"/>
              <a:t>infinit</a:t>
            </a:r>
            <a:r>
              <a:rPr lang="en-US" dirty="0"/>
              <a:t>) a </a:t>
            </a:r>
            <a:r>
              <a:rPr lang="en-US" dirty="0" err="1"/>
              <a:t>măsurării</a:t>
            </a:r>
            <a:r>
              <a:rPr lang="en-US" dirty="0"/>
              <a:t> </a:t>
            </a:r>
            <a:r>
              <a:rPr lang="en-US" dirty="0" err="1"/>
              <a:t>aceleiași</a:t>
            </a:r>
            <a:r>
              <a:rPr lang="en-US" dirty="0"/>
              <a:t> </a:t>
            </a:r>
            <a:r>
              <a:rPr lang="en-US" dirty="0" err="1"/>
              <a:t>mărimi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aceleași</a:t>
            </a:r>
            <a:r>
              <a:rPr lang="en-US" dirty="0"/>
              <a:t> </a:t>
            </a:r>
            <a:r>
              <a:rPr lang="en-US" dirty="0" err="1"/>
              <a:t>condiții</a:t>
            </a:r>
            <a:r>
              <a:rPr lang="en-US" dirty="0"/>
              <a:t>, </a:t>
            </a:r>
            <a:r>
              <a:rPr lang="en-US" dirty="0" err="1"/>
              <a:t>eroarea</a:t>
            </a:r>
            <a:r>
              <a:rPr lang="en-US" dirty="0"/>
              <a:t> </a:t>
            </a:r>
            <a:r>
              <a:rPr lang="en-US" dirty="0" err="1"/>
              <a:t>aleatorie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prezenta</a:t>
            </a:r>
            <a:r>
              <a:rPr lang="en-US" dirty="0"/>
              <a:t> o </a:t>
            </a:r>
            <a:r>
              <a:rPr lang="en-US" b="1" dirty="0" err="1">
                <a:solidFill>
                  <a:srgbClr val="FF0000"/>
                </a:solidFill>
              </a:rPr>
              <a:t>distribuție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statistică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3973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15768-B3D4-421D-98BE-19F74C30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pPr algn="ctr"/>
            <a:r>
              <a:rPr lang="ro-RO" sz="6000" dirty="0">
                <a:solidFill>
                  <a:srgbClr val="FFFFFF"/>
                </a:solidFill>
              </a:rPr>
              <a:t>Acuratețea de măsurare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D266-8AA3-44C3-8A6D-770C97BBE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Acuratețea</a:t>
            </a:r>
            <a:r>
              <a:rPr lang="en-US" dirty="0"/>
              <a:t> de </a:t>
            </a:r>
            <a:r>
              <a:rPr lang="en-US" dirty="0" err="1"/>
              <a:t>măsurare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calitatea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instrument </a:t>
            </a:r>
            <a:r>
              <a:rPr lang="en-US" b="1" dirty="0">
                <a:solidFill>
                  <a:srgbClr val="FF0000"/>
                </a:solidFill>
              </a:rPr>
              <a:t>de a </a:t>
            </a:r>
            <a:r>
              <a:rPr lang="en-US" b="1" dirty="0" err="1">
                <a:solidFill>
                  <a:srgbClr val="FF0000"/>
                </a:solidFill>
              </a:rPr>
              <a:t>indica</a:t>
            </a:r>
            <a:r>
              <a:rPr lang="en-US" b="1" dirty="0">
                <a:solidFill>
                  <a:srgbClr val="FF0000"/>
                </a:solidFill>
              </a:rPr>
              <a:t> o </a:t>
            </a:r>
            <a:r>
              <a:rPr lang="en-US" b="1" dirty="0" err="1">
                <a:solidFill>
                  <a:srgbClr val="FF0000"/>
                </a:solidFill>
              </a:rPr>
              <a:t>valoare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cât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apropiată</a:t>
            </a:r>
            <a:r>
              <a:rPr lang="en-US" b="1" dirty="0">
                <a:solidFill>
                  <a:srgbClr val="FF0000"/>
                </a:solidFill>
              </a:rPr>
              <a:t> de </a:t>
            </a:r>
            <a:r>
              <a:rPr lang="en-US" b="1" dirty="0" err="1">
                <a:solidFill>
                  <a:srgbClr val="FF0000"/>
                </a:solidFill>
              </a:rPr>
              <a:t>valoarea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convențional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adevărată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 </a:t>
            </a:r>
            <a:r>
              <a:rPr lang="en-US" dirty="0" err="1"/>
              <a:t>măsurandului</a:t>
            </a:r>
            <a:r>
              <a:rPr lang="en-US" dirty="0"/>
              <a:t>. </a:t>
            </a:r>
            <a:r>
              <a:rPr lang="en-US" b="1" dirty="0" err="1">
                <a:solidFill>
                  <a:srgbClr val="FF0000"/>
                </a:solidFill>
              </a:rPr>
              <a:t>Evaluarea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acurateții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de </a:t>
            </a:r>
            <a:r>
              <a:rPr lang="en-US" dirty="0" err="1"/>
              <a:t>măsurare</a:t>
            </a:r>
            <a:r>
              <a:rPr lang="en-US" dirty="0"/>
              <a:t> nu se </a:t>
            </a:r>
            <a:r>
              <a:rPr lang="en-US" dirty="0" err="1"/>
              <a:t>realizează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exprimări</a:t>
            </a:r>
            <a:r>
              <a:rPr lang="en-US" dirty="0"/>
              <a:t> </a:t>
            </a:r>
            <a:r>
              <a:rPr lang="en-US" dirty="0" err="1"/>
              <a:t>numerice</a:t>
            </a:r>
            <a:r>
              <a:rPr lang="en-US" dirty="0"/>
              <a:t>, ci </a:t>
            </a:r>
            <a:r>
              <a:rPr lang="en-US" b="1" dirty="0" err="1">
                <a:solidFill>
                  <a:srgbClr val="FF0000"/>
                </a:solidFill>
              </a:rPr>
              <a:t>permite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evaluarea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instrumentului</a:t>
            </a:r>
            <a:r>
              <a:rPr lang="en-US" b="1" dirty="0">
                <a:solidFill>
                  <a:srgbClr val="FF0000"/>
                </a:solidFill>
              </a:rPr>
              <a:t> de </a:t>
            </a:r>
            <a:r>
              <a:rPr lang="en-US" b="1" dirty="0" err="1">
                <a:solidFill>
                  <a:srgbClr val="FF0000"/>
                </a:solidFill>
              </a:rPr>
              <a:t>măsură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calitativ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8948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67DC4-68CE-436D-9B0B-699044C6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pPr algn="ctr"/>
            <a:r>
              <a:rPr lang="ro-RO" sz="5100" dirty="0">
                <a:solidFill>
                  <a:srgbClr val="FFFFFF"/>
                </a:solidFill>
              </a:rPr>
              <a:t>Incertitudinea de măsurare vs eroarea absolută</a:t>
            </a:r>
            <a:endParaRPr lang="en-US" sz="51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8D1C5-B51B-4FA2-988C-40F11DF8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dirty="0"/>
              <a:t>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confuzie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incertitudinea</a:t>
            </a:r>
            <a:r>
              <a:rPr lang="en-US" dirty="0"/>
              <a:t> de </a:t>
            </a:r>
            <a:r>
              <a:rPr lang="en-US" dirty="0" err="1"/>
              <a:t>măsurare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eroarea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absolută</a:t>
            </a:r>
            <a:r>
              <a:rPr lang="en-US" dirty="0"/>
              <a:t>. </a:t>
            </a:r>
            <a:r>
              <a:rPr lang="en-US" dirty="0" err="1"/>
              <a:t>Aceasta</a:t>
            </a:r>
            <a:r>
              <a:rPr lang="en-US" dirty="0"/>
              <a:t> din </a:t>
            </a:r>
            <a:r>
              <a:rPr lang="en-US" dirty="0" err="1"/>
              <a:t>urmă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se </a:t>
            </a:r>
            <a:r>
              <a:rPr lang="en-US" b="1" dirty="0" err="1">
                <a:solidFill>
                  <a:srgbClr val="FF0000"/>
                </a:solidFill>
              </a:rPr>
              <a:t>exprimă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prin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calculul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unei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diferențe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</a:t>
            </a:r>
            <a:r>
              <a:rPr lang="en-US" dirty="0" err="1"/>
              <a:t>măsurate</a:t>
            </a:r>
            <a:r>
              <a:rPr lang="en-US" dirty="0"/>
              <a:t> (x) versus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convențională</a:t>
            </a:r>
            <a:r>
              <a:rPr lang="en-US" dirty="0"/>
              <a:t> (X), punctual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măsurare</a:t>
            </a:r>
            <a:r>
              <a:rPr lang="en-US" dirty="0"/>
              <a:t>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utilizăm</a:t>
            </a:r>
            <a:r>
              <a:rPr lang="en-US" dirty="0"/>
              <a:t> un </a:t>
            </a:r>
            <a:r>
              <a:rPr lang="en-US" dirty="0" err="1"/>
              <a:t>multimetru</a:t>
            </a:r>
            <a:r>
              <a:rPr lang="en-US" dirty="0"/>
              <a:t> care are </a:t>
            </a:r>
            <a:r>
              <a:rPr lang="en-US" b="1" dirty="0" err="1">
                <a:solidFill>
                  <a:srgbClr val="FF0000"/>
                </a:solidFill>
              </a:rPr>
              <a:t>incertitudinea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specificată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pentru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domeniul</a:t>
            </a:r>
            <a:r>
              <a:rPr lang="en-US" b="1" dirty="0">
                <a:solidFill>
                  <a:srgbClr val="FF0000"/>
                </a:solidFill>
              </a:rPr>
              <a:t> de </a:t>
            </a:r>
            <a:r>
              <a:rPr lang="en-US" b="1" dirty="0" err="1">
                <a:solidFill>
                  <a:srgbClr val="FF0000"/>
                </a:solidFill>
              </a:rPr>
              <a:t>măsură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știm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valoarea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indicată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va</a:t>
            </a:r>
            <a:r>
              <a:rPr lang="en-US" b="1" dirty="0">
                <a:solidFill>
                  <a:srgbClr val="FF0000"/>
                </a:solidFill>
              </a:rPr>
              <a:t> fi </a:t>
            </a:r>
            <a:r>
              <a:rPr lang="en-US" b="1" dirty="0" err="1">
                <a:solidFill>
                  <a:srgbClr val="FF0000"/>
                </a:solidFill>
              </a:rPr>
              <a:t>afectată</a:t>
            </a:r>
            <a:r>
              <a:rPr lang="en-US" b="1" dirty="0">
                <a:solidFill>
                  <a:srgbClr val="FF0000"/>
                </a:solidFill>
              </a:rPr>
              <a:t> de </a:t>
            </a:r>
            <a:r>
              <a:rPr lang="en-US" b="1" dirty="0" err="1">
                <a:solidFill>
                  <a:srgbClr val="FF0000"/>
                </a:solidFill>
              </a:rPr>
              <a:t>erori</a:t>
            </a:r>
            <a:r>
              <a:rPr lang="en-US" dirty="0"/>
              <a:t> din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semnificative</a:t>
            </a:r>
            <a:r>
              <a:rPr lang="en-US" dirty="0"/>
              <a:t>, pe </a:t>
            </a:r>
            <a:r>
              <a:rPr lang="en-US" dirty="0" err="1"/>
              <a:t>măsură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distanța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maximă</a:t>
            </a:r>
            <a:r>
              <a:rPr lang="en-US" dirty="0"/>
              <a:t> a </a:t>
            </a:r>
            <a:r>
              <a:rPr lang="en-US" dirty="0" err="1"/>
              <a:t>domeniului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măsurandului</a:t>
            </a:r>
            <a:r>
              <a:rPr lang="en-US" dirty="0"/>
              <a:t> </a:t>
            </a:r>
            <a:r>
              <a:rPr lang="en-US" dirty="0" err="1"/>
              <a:t>crește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17766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6E119-7C3A-4BA7-A0A0-E20CD2B0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pPr algn="ctr"/>
            <a:r>
              <a:rPr lang="ro-RO" sz="6000" dirty="0">
                <a:solidFill>
                  <a:srgbClr val="FFFFFF"/>
                </a:solidFill>
              </a:rPr>
              <a:t>T</a:t>
            </a:r>
            <a:r>
              <a:rPr lang="en-US" sz="6000" dirty="0" err="1">
                <a:solidFill>
                  <a:srgbClr val="FFFFFF"/>
                </a:solidFill>
              </a:rPr>
              <a:t>ermeni</a:t>
            </a:r>
            <a:r>
              <a:rPr lang="en-US" sz="6000" dirty="0">
                <a:solidFill>
                  <a:srgbClr val="FFFFFF"/>
                </a:solidFill>
              </a:rPr>
              <a:t> de </a:t>
            </a:r>
            <a:r>
              <a:rPr lang="en-US" sz="6000" dirty="0" err="1">
                <a:solidFill>
                  <a:srgbClr val="FFFFFF"/>
                </a:solidFill>
              </a:rPr>
              <a:t>bază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0DC5E3-6C5F-4B4B-802C-C59FE36FF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158035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21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46A08-208D-46B9-888D-E5620CC9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pPr algn="ctr"/>
            <a:r>
              <a:rPr lang="ro-RO" sz="5100" dirty="0">
                <a:solidFill>
                  <a:srgbClr val="FFFFFF"/>
                </a:solidFill>
              </a:rPr>
              <a:t>M</a:t>
            </a:r>
            <a:r>
              <a:rPr lang="en-US" sz="5100" dirty="0" err="1">
                <a:solidFill>
                  <a:srgbClr val="FFFFFF"/>
                </a:solidFill>
              </a:rPr>
              <a:t>oduri</a:t>
            </a:r>
            <a:r>
              <a:rPr lang="ro-RO" sz="5100" dirty="0">
                <a:solidFill>
                  <a:srgbClr val="FFFFFF"/>
                </a:solidFill>
              </a:rPr>
              <a:t> </a:t>
            </a:r>
            <a:r>
              <a:rPr lang="en-US" sz="5100" dirty="0" err="1">
                <a:solidFill>
                  <a:srgbClr val="FFFFFF"/>
                </a:solidFill>
              </a:rPr>
              <a:t>prin</a:t>
            </a:r>
            <a:r>
              <a:rPr lang="en-US" sz="5100" dirty="0">
                <a:solidFill>
                  <a:srgbClr val="FFFFFF"/>
                </a:solidFill>
              </a:rPr>
              <a:t> care </a:t>
            </a:r>
            <a:r>
              <a:rPr lang="en-US" sz="5100" dirty="0" err="1">
                <a:solidFill>
                  <a:srgbClr val="FFFFFF"/>
                </a:solidFill>
              </a:rPr>
              <a:t>putem</a:t>
            </a:r>
            <a:r>
              <a:rPr lang="en-US" sz="5100" dirty="0">
                <a:solidFill>
                  <a:srgbClr val="FFFFFF"/>
                </a:solidFill>
              </a:rPr>
              <a:t> </a:t>
            </a:r>
            <a:r>
              <a:rPr lang="en-US" sz="5100" dirty="0" err="1">
                <a:solidFill>
                  <a:srgbClr val="FFFFFF"/>
                </a:solidFill>
              </a:rPr>
              <a:t>descrie</a:t>
            </a:r>
            <a:r>
              <a:rPr lang="en-US" sz="5100" dirty="0">
                <a:solidFill>
                  <a:srgbClr val="FFFFFF"/>
                </a:solidFill>
              </a:rPr>
              <a:t> </a:t>
            </a:r>
            <a:r>
              <a:rPr lang="en-US" sz="5100" dirty="0" err="1">
                <a:solidFill>
                  <a:srgbClr val="FFFFFF"/>
                </a:solidFill>
              </a:rPr>
              <a:t>semnalele</a:t>
            </a:r>
            <a:r>
              <a:rPr lang="en-US" sz="5100" dirty="0">
                <a:solidFill>
                  <a:srgbClr val="FFFFFF"/>
                </a:solidFill>
              </a:rPr>
              <a:t> pe care le </a:t>
            </a:r>
            <a:r>
              <a:rPr lang="en-US" sz="5100" dirty="0" err="1">
                <a:solidFill>
                  <a:srgbClr val="FFFFFF"/>
                </a:solidFill>
              </a:rPr>
              <a:t>utilizăm</a:t>
            </a:r>
            <a:r>
              <a:rPr lang="en-US" sz="5100" dirty="0">
                <a:solidFill>
                  <a:srgbClr val="FFFFFF"/>
                </a:solidFill>
              </a:rPr>
              <a:t> </a:t>
            </a:r>
            <a:r>
              <a:rPr lang="en-US" sz="5100" dirty="0" err="1">
                <a:solidFill>
                  <a:srgbClr val="FFFFFF"/>
                </a:solidFill>
              </a:rPr>
              <a:t>în</a:t>
            </a:r>
            <a:r>
              <a:rPr lang="en-US" sz="5100" dirty="0">
                <a:solidFill>
                  <a:srgbClr val="FFFFFF"/>
                </a:solidFill>
              </a:rPr>
              <a:t> </a:t>
            </a:r>
            <a:r>
              <a:rPr lang="en-US" sz="5100" dirty="0" err="1">
                <a:solidFill>
                  <a:srgbClr val="FFFFFF"/>
                </a:solidFill>
              </a:rPr>
              <a:t>aplicațiile</a:t>
            </a:r>
            <a:r>
              <a:rPr lang="en-US" sz="5100" dirty="0">
                <a:solidFill>
                  <a:srgbClr val="FFFFFF"/>
                </a:solidFill>
              </a:rPr>
              <a:t> </a:t>
            </a:r>
            <a:r>
              <a:rPr lang="en-US" sz="5100" dirty="0" err="1">
                <a:solidFill>
                  <a:srgbClr val="FFFFFF"/>
                </a:solidFill>
              </a:rPr>
              <a:t>inginerești</a:t>
            </a:r>
            <a:endParaRPr lang="en-US" sz="51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C04AF5-77A7-498C-936C-16380B43A6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225631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931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4BBAA4-5350-4225-A232-680E7C33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5D222-F141-41B9-BA83-FEB9F6457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6608963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800" dirty="0">
                <a:solidFill>
                  <a:srgbClr val="FFFFFF"/>
                </a:solidFill>
              </a:rPr>
              <a:t>Tina-</a:t>
            </a:r>
            <a:r>
              <a:rPr lang="en-US" sz="8800" dirty="0" err="1">
                <a:solidFill>
                  <a:srgbClr val="FFFFFF"/>
                </a:solidFill>
              </a:rPr>
              <a:t>ti</a:t>
            </a:r>
            <a:endParaRPr lang="en-US" sz="88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EA2C3E-E336-4F2C-AC83-50B4F69A4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0"/>
            <a:ext cx="463905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67C8DD-FE68-42DF-B82D-84917D482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1" r="2492"/>
          <a:stretch/>
        </p:blipFill>
        <p:spPr>
          <a:xfrm>
            <a:off x="7792907" y="770468"/>
            <a:ext cx="3755629" cy="2963254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8BFDD8B-96CB-40AA-80D6-8E7F1828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07" y="3965290"/>
            <a:ext cx="3755629" cy="26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9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425C-4875-4260-BF91-EE2B83FB9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en-US" dirty="0"/>
              <a:t>Daniel Bonciog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b</a:t>
            </a:r>
            <a:r>
              <a:rPr lang="en-US" dirty="0" err="1"/>
              <a:t>onciog_daniel</a:t>
            </a:r>
            <a:r>
              <a:rPr lang="ro-RO" dirty="0"/>
              <a:t>@yahoo.com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23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3878-3CF9-41D0-B572-AB3E2FF6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Lucr</a:t>
            </a:r>
            <a:r>
              <a:rPr lang="ro-RO" sz="6000" dirty="0">
                <a:solidFill>
                  <a:srgbClr val="FFFFFF"/>
                </a:solidFill>
              </a:rPr>
              <a:t>ări de laborator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020B4B-10CC-4449-B9FE-75608D8E9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640707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98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F4AA0C77-4ECE-4BEE-B093-4D8E915D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01F15-7093-4B89-BD2C-D205E3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4205568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5600" dirty="0" err="1">
                <a:solidFill>
                  <a:srgbClr val="FFFFFF"/>
                </a:solidFill>
              </a:rPr>
              <a:t>Unități</a:t>
            </a:r>
            <a:r>
              <a:rPr lang="en-US" sz="5600" dirty="0">
                <a:solidFill>
                  <a:srgbClr val="FFFFFF"/>
                </a:solidFill>
              </a:rPr>
              <a:t> de </a:t>
            </a:r>
            <a:r>
              <a:rPr lang="en-US" sz="5600" dirty="0" err="1">
                <a:solidFill>
                  <a:srgbClr val="FFFFFF"/>
                </a:solidFill>
              </a:rPr>
              <a:t>măsură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 dirty="0" err="1">
                <a:solidFill>
                  <a:srgbClr val="FFFFFF"/>
                </a:solidFill>
              </a:rPr>
              <a:t>fundamentale</a:t>
            </a:r>
            <a:endParaRPr lang="en-US" sz="5600" dirty="0">
              <a:solidFill>
                <a:srgbClr val="FFFFFF"/>
              </a:solidFill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F5586C31-848B-4D51-83B1-B9FD594E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05E908-1F25-4157-8798-EF0017D52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10855"/>
              </p:ext>
            </p:extLst>
          </p:nvPr>
        </p:nvGraphicFramePr>
        <p:xfrm>
          <a:off x="6096000" y="941684"/>
          <a:ext cx="5452537" cy="4622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655">
                  <a:extLst>
                    <a:ext uri="{9D8B030D-6E8A-4147-A177-3AD203B41FA5}">
                      <a16:colId xmlns:a16="http://schemas.microsoft.com/office/drawing/2014/main" val="2990766598"/>
                    </a:ext>
                  </a:extLst>
                </a:gridCol>
                <a:gridCol w="1696474">
                  <a:extLst>
                    <a:ext uri="{9D8B030D-6E8A-4147-A177-3AD203B41FA5}">
                      <a16:colId xmlns:a16="http://schemas.microsoft.com/office/drawing/2014/main" val="2870901055"/>
                    </a:ext>
                  </a:extLst>
                </a:gridCol>
                <a:gridCol w="1362408">
                  <a:extLst>
                    <a:ext uri="{9D8B030D-6E8A-4147-A177-3AD203B41FA5}">
                      <a16:colId xmlns:a16="http://schemas.microsoft.com/office/drawing/2014/main" val="2951275758"/>
                    </a:ext>
                  </a:extLst>
                </a:gridCol>
              </a:tblGrid>
              <a:tr h="773871">
                <a:tc>
                  <a:txBody>
                    <a:bodyPr/>
                    <a:lstStyle/>
                    <a:p>
                      <a:r>
                        <a:rPr lang="ro-RO" sz="2100"/>
                        <a:t>Mărimea</a:t>
                      </a:r>
                      <a:endParaRPr lang="en-US" sz="2100"/>
                    </a:p>
                  </a:txBody>
                  <a:tcPr marL="104577" marR="104577" marT="52289" marB="52289"/>
                </a:tc>
                <a:tc>
                  <a:txBody>
                    <a:bodyPr/>
                    <a:lstStyle/>
                    <a:p>
                      <a:r>
                        <a:rPr lang="ro-RO" sz="2100"/>
                        <a:t>Unitatea de măsură</a:t>
                      </a:r>
                      <a:endParaRPr lang="en-US" sz="2100"/>
                    </a:p>
                  </a:txBody>
                  <a:tcPr marL="104577" marR="104577" marT="52289" marB="52289"/>
                </a:tc>
                <a:tc>
                  <a:txBody>
                    <a:bodyPr/>
                    <a:lstStyle/>
                    <a:p>
                      <a:r>
                        <a:rPr lang="ro-RO" sz="2100"/>
                        <a:t>Simbolul</a:t>
                      </a:r>
                    </a:p>
                  </a:txBody>
                  <a:tcPr marL="104577" marR="104577" marT="52289" marB="52289"/>
                </a:tc>
                <a:extLst>
                  <a:ext uri="{0D108BD9-81ED-4DB2-BD59-A6C34878D82A}">
                    <a16:rowId xmlns:a16="http://schemas.microsoft.com/office/drawing/2014/main" val="105584965"/>
                  </a:ext>
                </a:extLst>
              </a:tr>
              <a:tr h="460140">
                <a:tc>
                  <a:txBody>
                    <a:bodyPr/>
                    <a:lstStyle/>
                    <a:p>
                      <a:r>
                        <a:rPr lang="ro-RO" sz="2100"/>
                        <a:t>Lungimea</a:t>
                      </a:r>
                      <a:endParaRPr lang="en-US" sz="2100"/>
                    </a:p>
                  </a:txBody>
                  <a:tcPr marL="104577" marR="104577" marT="52289" marB="52289"/>
                </a:tc>
                <a:tc>
                  <a:txBody>
                    <a:bodyPr/>
                    <a:lstStyle/>
                    <a:p>
                      <a:r>
                        <a:rPr lang="ro-RO" sz="2100"/>
                        <a:t>Metrul</a:t>
                      </a:r>
                      <a:endParaRPr lang="en-US" sz="2100"/>
                    </a:p>
                  </a:txBody>
                  <a:tcPr marL="104577" marR="104577" marT="52289" marB="52289"/>
                </a:tc>
                <a:tc>
                  <a:txBody>
                    <a:bodyPr/>
                    <a:lstStyle/>
                    <a:p>
                      <a:r>
                        <a:rPr lang="ro-RO" sz="2100"/>
                        <a:t>m</a:t>
                      </a:r>
                      <a:endParaRPr lang="en-US" sz="2100"/>
                    </a:p>
                  </a:txBody>
                  <a:tcPr marL="104577" marR="104577" marT="52289" marB="52289"/>
                </a:tc>
                <a:extLst>
                  <a:ext uri="{0D108BD9-81ED-4DB2-BD59-A6C34878D82A}">
                    <a16:rowId xmlns:a16="http://schemas.microsoft.com/office/drawing/2014/main" val="950113328"/>
                  </a:ext>
                </a:extLst>
              </a:tr>
              <a:tr h="460140">
                <a:tc>
                  <a:txBody>
                    <a:bodyPr/>
                    <a:lstStyle/>
                    <a:p>
                      <a:r>
                        <a:rPr lang="ro-RO" sz="2100"/>
                        <a:t>Masa</a:t>
                      </a:r>
                      <a:endParaRPr lang="en-US" sz="2100"/>
                    </a:p>
                  </a:txBody>
                  <a:tcPr marL="104577" marR="104577" marT="52289" marB="52289"/>
                </a:tc>
                <a:tc>
                  <a:txBody>
                    <a:bodyPr/>
                    <a:lstStyle/>
                    <a:p>
                      <a:r>
                        <a:rPr lang="ro-RO" sz="2100"/>
                        <a:t>Kilogram</a:t>
                      </a:r>
                      <a:endParaRPr lang="en-US" sz="2100"/>
                    </a:p>
                  </a:txBody>
                  <a:tcPr marL="104577" marR="104577" marT="52289" marB="52289"/>
                </a:tc>
                <a:tc>
                  <a:txBody>
                    <a:bodyPr/>
                    <a:lstStyle/>
                    <a:p>
                      <a:r>
                        <a:rPr lang="ro-RO" sz="2100"/>
                        <a:t>kg</a:t>
                      </a:r>
                      <a:endParaRPr lang="en-US" sz="2100"/>
                    </a:p>
                  </a:txBody>
                  <a:tcPr marL="104577" marR="104577" marT="52289" marB="52289"/>
                </a:tc>
                <a:extLst>
                  <a:ext uri="{0D108BD9-81ED-4DB2-BD59-A6C34878D82A}">
                    <a16:rowId xmlns:a16="http://schemas.microsoft.com/office/drawing/2014/main" val="220493989"/>
                  </a:ext>
                </a:extLst>
              </a:tr>
              <a:tr h="460140">
                <a:tc>
                  <a:txBody>
                    <a:bodyPr/>
                    <a:lstStyle/>
                    <a:p>
                      <a:r>
                        <a:rPr lang="ro-RO" sz="2100" dirty="0"/>
                        <a:t>Tim</a:t>
                      </a:r>
                      <a:r>
                        <a:rPr lang="en-US" sz="2100"/>
                        <a:t>p</a:t>
                      </a:r>
                      <a:r>
                        <a:rPr lang="ro-RO" sz="2100"/>
                        <a:t>ul</a:t>
                      </a:r>
                      <a:endParaRPr lang="en-US" sz="2100" dirty="0"/>
                    </a:p>
                  </a:txBody>
                  <a:tcPr marL="104577" marR="104577" marT="52289" marB="52289"/>
                </a:tc>
                <a:tc>
                  <a:txBody>
                    <a:bodyPr/>
                    <a:lstStyle/>
                    <a:p>
                      <a:r>
                        <a:rPr lang="ro-RO" sz="2100"/>
                        <a:t>Secunda</a:t>
                      </a:r>
                      <a:endParaRPr lang="en-US" sz="2100"/>
                    </a:p>
                  </a:txBody>
                  <a:tcPr marL="104577" marR="104577" marT="52289" marB="52289"/>
                </a:tc>
                <a:tc>
                  <a:txBody>
                    <a:bodyPr/>
                    <a:lstStyle/>
                    <a:p>
                      <a:r>
                        <a:rPr lang="ro-RO" sz="2100"/>
                        <a:t>s</a:t>
                      </a:r>
                      <a:endParaRPr lang="en-US" sz="2100"/>
                    </a:p>
                  </a:txBody>
                  <a:tcPr marL="104577" marR="104577" marT="52289" marB="52289"/>
                </a:tc>
                <a:extLst>
                  <a:ext uri="{0D108BD9-81ED-4DB2-BD59-A6C34878D82A}">
                    <a16:rowId xmlns:a16="http://schemas.microsoft.com/office/drawing/2014/main" val="4136673827"/>
                  </a:ext>
                </a:extLst>
              </a:tr>
              <a:tr h="773871">
                <a:tc>
                  <a:txBody>
                    <a:bodyPr/>
                    <a:lstStyle/>
                    <a:p>
                      <a:r>
                        <a:rPr lang="ro-RO" sz="2100"/>
                        <a:t>Intensitatea curentului electric</a:t>
                      </a:r>
                      <a:endParaRPr lang="en-US" sz="2100"/>
                    </a:p>
                  </a:txBody>
                  <a:tcPr marL="104577" marR="104577" marT="52289" marB="52289"/>
                </a:tc>
                <a:tc>
                  <a:txBody>
                    <a:bodyPr/>
                    <a:lstStyle/>
                    <a:p>
                      <a:r>
                        <a:rPr lang="ro-RO" sz="2100"/>
                        <a:t>Amper</a:t>
                      </a:r>
                      <a:endParaRPr lang="en-US" sz="2100"/>
                    </a:p>
                  </a:txBody>
                  <a:tcPr marL="104577" marR="104577" marT="52289" marB="52289"/>
                </a:tc>
                <a:tc>
                  <a:txBody>
                    <a:bodyPr/>
                    <a:lstStyle/>
                    <a:p>
                      <a:r>
                        <a:rPr lang="ro-RO" sz="2100"/>
                        <a:t>A</a:t>
                      </a:r>
                      <a:endParaRPr lang="en-US" sz="2100"/>
                    </a:p>
                  </a:txBody>
                  <a:tcPr marL="104577" marR="104577" marT="52289" marB="52289"/>
                </a:tc>
                <a:extLst>
                  <a:ext uri="{0D108BD9-81ED-4DB2-BD59-A6C34878D82A}">
                    <a16:rowId xmlns:a16="http://schemas.microsoft.com/office/drawing/2014/main" val="583063133"/>
                  </a:ext>
                </a:extLst>
              </a:tr>
              <a:tr h="460140">
                <a:tc>
                  <a:txBody>
                    <a:bodyPr/>
                    <a:lstStyle/>
                    <a:p>
                      <a:r>
                        <a:rPr lang="ro-RO" sz="2100"/>
                        <a:t>Temperatura</a:t>
                      </a:r>
                      <a:endParaRPr lang="en-US" sz="2100"/>
                    </a:p>
                  </a:txBody>
                  <a:tcPr marL="104577" marR="104577" marT="52289" marB="52289"/>
                </a:tc>
                <a:tc>
                  <a:txBody>
                    <a:bodyPr/>
                    <a:lstStyle/>
                    <a:p>
                      <a:r>
                        <a:rPr lang="ro-RO" sz="2100"/>
                        <a:t>Kelvin </a:t>
                      </a:r>
                      <a:endParaRPr lang="en-US" sz="2100"/>
                    </a:p>
                  </a:txBody>
                  <a:tcPr marL="104577" marR="104577" marT="52289" marB="52289"/>
                </a:tc>
                <a:tc>
                  <a:txBody>
                    <a:bodyPr/>
                    <a:lstStyle/>
                    <a:p>
                      <a:r>
                        <a:rPr lang="ro-RO" sz="2100"/>
                        <a:t>K</a:t>
                      </a:r>
                      <a:endParaRPr lang="en-US" sz="2100"/>
                    </a:p>
                  </a:txBody>
                  <a:tcPr marL="104577" marR="104577" marT="52289" marB="52289"/>
                </a:tc>
                <a:extLst>
                  <a:ext uri="{0D108BD9-81ED-4DB2-BD59-A6C34878D82A}">
                    <a16:rowId xmlns:a16="http://schemas.microsoft.com/office/drawing/2014/main" val="970668472"/>
                  </a:ext>
                </a:extLst>
              </a:tr>
              <a:tr h="773871">
                <a:tc>
                  <a:txBody>
                    <a:bodyPr/>
                    <a:lstStyle/>
                    <a:p>
                      <a:r>
                        <a:rPr lang="ro-RO" sz="2100"/>
                        <a:t>Intensitatea luminoasă</a:t>
                      </a:r>
                      <a:endParaRPr lang="en-US" sz="2100"/>
                    </a:p>
                  </a:txBody>
                  <a:tcPr marL="104577" marR="104577" marT="52289" marB="52289"/>
                </a:tc>
                <a:tc>
                  <a:txBody>
                    <a:bodyPr/>
                    <a:lstStyle/>
                    <a:p>
                      <a:r>
                        <a:rPr lang="ro-RO" sz="2100"/>
                        <a:t>Candela</a:t>
                      </a:r>
                      <a:endParaRPr lang="en-US" sz="2100"/>
                    </a:p>
                  </a:txBody>
                  <a:tcPr marL="104577" marR="104577" marT="52289" marB="52289"/>
                </a:tc>
                <a:tc>
                  <a:txBody>
                    <a:bodyPr/>
                    <a:lstStyle/>
                    <a:p>
                      <a:r>
                        <a:rPr lang="ro-RO" sz="2100"/>
                        <a:t>cd</a:t>
                      </a:r>
                      <a:endParaRPr lang="en-US" sz="2100"/>
                    </a:p>
                  </a:txBody>
                  <a:tcPr marL="104577" marR="104577" marT="52289" marB="52289"/>
                </a:tc>
                <a:extLst>
                  <a:ext uri="{0D108BD9-81ED-4DB2-BD59-A6C34878D82A}">
                    <a16:rowId xmlns:a16="http://schemas.microsoft.com/office/drawing/2014/main" val="3182130052"/>
                  </a:ext>
                </a:extLst>
              </a:tr>
              <a:tr h="460140">
                <a:tc>
                  <a:txBody>
                    <a:bodyPr/>
                    <a:lstStyle/>
                    <a:p>
                      <a:r>
                        <a:rPr lang="ro-RO" sz="2100"/>
                        <a:t>Materia</a:t>
                      </a:r>
                      <a:endParaRPr lang="en-US" sz="2100"/>
                    </a:p>
                  </a:txBody>
                  <a:tcPr marL="104577" marR="104577" marT="52289" marB="52289"/>
                </a:tc>
                <a:tc>
                  <a:txBody>
                    <a:bodyPr/>
                    <a:lstStyle/>
                    <a:p>
                      <a:r>
                        <a:rPr lang="ro-RO" sz="2100"/>
                        <a:t>Mol</a:t>
                      </a:r>
                      <a:endParaRPr lang="en-US" sz="2100"/>
                    </a:p>
                  </a:txBody>
                  <a:tcPr marL="104577" marR="104577" marT="52289" marB="52289"/>
                </a:tc>
                <a:tc>
                  <a:txBody>
                    <a:bodyPr/>
                    <a:lstStyle/>
                    <a:p>
                      <a:r>
                        <a:rPr lang="ro-RO" sz="2100" dirty="0"/>
                        <a:t>mol</a:t>
                      </a:r>
                      <a:endParaRPr lang="en-US" sz="2100" dirty="0"/>
                    </a:p>
                  </a:txBody>
                  <a:tcPr marL="104577" marR="104577" marT="52289" marB="52289"/>
                </a:tc>
                <a:extLst>
                  <a:ext uri="{0D108BD9-81ED-4DB2-BD59-A6C34878D82A}">
                    <a16:rowId xmlns:a16="http://schemas.microsoft.com/office/drawing/2014/main" val="248192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38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98615-2918-4EBB-9661-26F31E49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8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Multiplii și submultiplii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11DAC-9744-42A6-86A0-395094B2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758434"/>
            <a:ext cx="98393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5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26226-731D-472A-A7F4-76A741CA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pPr algn="ctr"/>
            <a:r>
              <a:rPr lang="ro-RO" sz="6000" dirty="0">
                <a:solidFill>
                  <a:srgbClr val="FFFFFF"/>
                </a:solidFill>
              </a:rPr>
              <a:t>Măsurarea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60BB-68D9-4A0C-BB93-F5CBB86D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Măsurarea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operație</a:t>
            </a:r>
            <a:r>
              <a:rPr lang="en-US" dirty="0"/>
              <a:t> </a:t>
            </a:r>
            <a:r>
              <a:rPr lang="en-US" dirty="0" err="1"/>
              <a:t>experimentală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b="1" dirty="0">
                <a:solidFill>
                  <a:srgbClr val="FF0000"/>
                </a:solidFill>
              </a:rPr>
              <a:t>o </a:t>
            </a:r>
            <a:r>
              <a:rPr lang="en-US" b="1" dirty="0" err="1">
                <a:solidFill>
                  <a:srgbClr val="FF0000"/>
                </a:solidFill>
              </a:rPr>
              <a:t>mărime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fizică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comparată</a:t>
            </a:r>
            <a:r>
              <a:rPr lang="en-US" dirty="0"/>
              <a:t> cu o </a:t>
            </a:r>
            <a:r>
              <a:rPr lang="en-US" b="1" dirty="0" err="1">
                <a:solidFill>
                  <a:srgbClr val="FF0000"/>
                </a:solidFill>
              </a:rPr>
              <a:t>unitate</a:t>
            </a:r>
            <a:r>
              <a:rPr lang="en-US" b="1" dirty="0">
                <a:solidFill>
                  <a:srgbClr val="FF0000"/>
                </a:solidFill>
              </a:rPr>
              <a:t> de </a:t>
            </a:r>
            <a:r>
              <a:rPr lang="en-US" b="1" dirty="0" err="1">
                <a:solidFill>
                  <a:srgbClr val="FF0000"/>
                </a:solidFill>
              </a:rPr>
              <a:t>măsură</a:t>
            </a:r>
            <a:r>
              <a:rPr lang="en-US" b="1" dirty="0">
                <a:solidFill>
                  <a:srgbClr val="FF0000"/>
                </a:solidFill>
              </a:rPr>
              <a:t> de </a:t>
            </a:r>
            <a:r>
              <a:rPr lang="en-US" b="1" dirty="0" err="1">
                <a:solidFill>
                  <a:srgbClr val="FF0000"/>
                </a:solidFill>
              </a:rPr>
              <a:t>aceeași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natură</a:t>
            </a:r>
            <a:r>
              <a:rPr lang="en-US" dirty="0"/>
              <a:t>, </a:t>
            </a:r>
            <a:r>
              <a:rPr lang="en-US" dirty="0" err="1"/>
              <a:t>considerată</a:t>
            </a:r>
            <a:r>
              <a:rPr lang="en-US" dirty="0"/>
              <a:t> </a:t>
            </a:r>
            <a:r>
              <a:rPr lang="en-US" dirty="0" err="1"/>
              <a:t>mărime</a:t>
            </a:r>
            <a:r>
              <a:rPr lang="en-US" dirty="0"/>
              <a:t> de </a:t>
            </a:r>
            <a:r>
              <a:rPr lang="en-US" b="1" dirty="0" err="1">
                <a:solidFill>
                  <a:srgbClr val="FF0000"/>
                </a:solidFill>
              </a:rPr>
              <a:t>referință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mărimea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fizică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măsurată</a:t>
            </a:r>
            <a:r>
              <a:rPr lang="en-US" dirty="0"/>
              <a:t> se </a:t>
            </a:r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termenul</a:t>
            </a:r>
            <a:r>
              <a:rPr lang="en-US" dirty="0"/>
              <a:t> de </a:t>
            </a:r>
            <a:r>
              <a:rPr lang="en-US" b="1" dirty="0" err="1">
                <a:solidFill>
                  <a:srgbClr val="FF0000"/>
                </a:solidFill>
              </a:rPr>
              <a:t>măsurand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unitatea</a:t>
            </a:r>
            <a:r>
              <a:rPr lang="en-US" b="1" dirty="0">
                <a:solidFill>
                  <a:srgbClr val="FF0000"/>
                </a:solidFill>
              </a:rPr>
              <a:t> de </a:t>
            </a:r>
            <a:r>
              <a:rPr lang="en-US" b="1" dirty="0" err="1">
                <a:solidFill>
                  <a:srgbClr val="FF0000"/>
                </a:solidFill>
              </a:rPr>
              <a:t>măsură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prezenta</a:t>
            </a:r>
            <a:r>
              <a:rPr lang="en-US" dirty="0"/>
              <a:t> sub forma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etalon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90098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BF29B-05AE-452B-826A-9FB78383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pPr algn="ctr"/>
            <a:r>
              <a:rPr lang="ro-RO" sz="5600" dirty="0">
                <a:solidFill>
                  <a:srgbClr val="FFFFFF"/>
                </a:solidFill>
              </a:rPr>
              <a:t>Instrumentul de măsurare</a:t>
            </a:r>
            <a:endParaRPr lang="en-US" sz="56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0BC1C-CA89-4979-84A9-F82A80817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Instrumentul</a:t>
            </a:r>
            <a:r>
              <a:rPr lang="en-US" b="1" dirty="0">
                <a:solidFill>
                  <a:srgbClr val="FF0000"/>
                </a:solidFill>
              </a:rPr>
              <a:t> de </a:t>
            </a:r>
            <a:r>
              <a:rPr lang="en-US" b="1" dirty="0" err="1">
                <a:solidFill>
                  <a:srgbClr val="FF0000"/>
                </a:solidFill>
              </a:rPr>
              <a:t>măsurare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mijlocul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tehnic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se </a:t>
            </a:r>
            <a:r>
              <a:rPr lang="en-US" dirty="0" err="1"/>
              <a:t>stabilește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raportul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dintre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valoarea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măsurandului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unitatea</a:t>
            </a:r>
            <a:r>
              <a:rPr lang="en-US" b="1" dirty="0">
                <a:solidFill>
                  <a:srgbClr val="FF0000"/>
                </a:solidFill>
              </a:rPr>
              <a:t> de </a:t>
            </a:r>
            <a:r>
              <a:rPr lang="en-US" b="1" dirty="0" err="1">
                <a:solidFill>
                  <a:srgbClr val="FF0000"/>
                </a:solidFill>
              </a:rPr>
              <a:t>măsură</a:t>
            </a:r>
            <a:r>
              <a:rPr lang="en-US" dirty="0"/>
              <a:t>. Pe </a:t>
            </a:r>
            <a:r>
              <a:rPr lang="en-US" dirty="0" err="1"/>
              <a:t>lângă</a:t>
            </a:r>
            <a:r>
              <a:rPr lang="en-US" dirty="0"/>
              <a:t> </a:t>
            </a:r>
            <a:r>
              <a:rPr lang="en-US" dirty="0" err="1"/>
              <a:t>stabilirea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raport</a:t>
            </a:r>
            <a:r>
              <a:rPr lang="en-US" dirty="0"/>
              <a:t>, </a:t>
            </a:r>
            <a:r>
              <a:rPr lang="en-US" dirty="0" err="1"/>
              <a:t>mijlocul</a:t>
            </a:r>
            <a:r>
              <a:rPr lang="en-US" dirty="0"/>
              <a:t> de </a:t>
            </a:r>
            <a:r>
              <a:rPr lang="en-US" dirty="0" err="1"/>
              <a:t>măsurare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stocarea</a:t>
            </a:r>
            <a:r>
              <a:rPr lang="en-US" dirty="0"/>
              <a:t>, </a:t>
            </a:r>
            <a:r>
              <a:rPr lang="en-US" dirty="0" err="1"/>
              <a:t>prelucrarea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/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transmiterea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măsurării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9588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45590-0201-417A-85C6-568AD496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pPr algn="ctr"/>
            <a:r>
              <a:rPr lang="ro-RO" sz="6000" dirty="0">
                <a:solidFill>
                  <a:srgbClr val="FFFFFF"/>
                </a:solidFill>
              </a:rPr>
              <a:t>Eroarea absolută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5453-E4FB-4672-A28E-6FFC5302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Valoarea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măsurată</a:t>
            </a:r>
            <a:r>
              <a:rPr lang="en-US" b="1" dirty="0">
                <a:solidFill>
                  <a:srgbClr val="FF0000"/>
                </a:solidFill>
              </a:rPr>
              <a:t>, x</a:t>
            </a:r>
            <a:r>
              <a:rPr lang="en-US" dirty="0"/>
              <a:t>, </a:t>
            </a:r>
            <a:r>
              <a:rPr lang="en-US" dirty="0" err="1"/>
              <a:t>indicată</a:t>
            </a:r>
            <a:r>
              <a:rPr lang="en-US" dirty="0"/>
              <a:t> de un instrument de </a:t>
            </a:r>
            <a:r>
              <a:rPr lang="en-US" dirty="0" err="1"/>
              <a:t>lucru</a:t>
            </a:r>
            <a:r>
              <a:rPr lang="en-US" dirty="0"/>
              <a:t> (</a:t>
            </a:r>
            <a:r>
              <a:rPr lang="en-US" dirty="0" err="1"/>
              <a:t>utilizat</a:t>
            </a:r>
            <a:r>
              <a:rPr lang="en-US" dirty="0"/>
              <a:t> pe </a:t>
            </a:r>
            <a:r>
              <a:rPr lang="en-US" dirty="0" err="1"/>
              <a:t>scară</a:t>
            </a:r>
            <a:r>
              <a:rPr lang="en-US" dirty="0"/>
              <a:t> </a:t>
            </a:r>
            <a:r>
              <a:rPr lang="en-US" dirty="0" err="1"/>
              <a:t>largă</a:t>
            </a:r>
            <a:r>
              <a:rPr lang="en-US" dirty="0"/>
              <a:t>) </a:t>
            </a:r>
            <a:r>
              <a:rPr lang="en-US" dirty="0" err="1"/>
              <a:t>diferă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puțin</a:t>
            </a:r>
            <a:r>
              <a:rPr lang="en-US" dirty="0"/>
              <a:t> de </a:t>
            </a:r>
            <a:r>
              <a:rPr lang="en-US" b="1" dirty="0" err="1">
                <a:solidFill>
                  <a:srgbClr val="FF0000"/>
                </a:solidFill>
              </a:rPr>
              <a:t>valoarea</a:t>
            </a:r>
            <a:r>
              <a:rPr lang="en-US" b="1" dirty="0">
                <a:solidFill>
                  <a:srgbClr val="FF0000"/>
                </a:solidFill>
              </a:rPr>
              <a:t> X, </a:t>
            </a:r>
            <a:r>
              <a:rPr lang="en-US" b="1" dirty="0" err="1">
                <a:solidFill>
                  <a:srgbClr val="FF0000"/>
                </a:solidFill>
              </a:rPr>
              <a:t>obținută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cu </a:t>
            </a:r>
            <a:r>
              <a:rPr lang="en-US" dirty="0" err="1"/>
              <a:t>intrumentul</a:t>
            </a:r>
            <a:r>
              <a:rPr lang="en-US" dirty="0"/>
              <a:t> de </a:t>
            </a:r>
            <a:r>
              <a:rPr lang="en-US" dirty="0" err="1"/>
              <a:t>înaltă</a:t>
            </a:r>
            <a:r>
              <a:rPr lang="en-US" dirty="0"/>
              <a:t> </a:t>
            </a:r>
            <a:r>
              <a:rPr lang="en-US" dirty="0" err="1"/>
              <a:t>acuratețe</a:t>
            </a:r>
            <a:r>
              <a:rPr lang="en-US" dirty="0"/>
              <a:t>. </a:t>
            </a:r>
            <a:r>
              <a:rPr lang="en-US" dirty="0" err="1"/>
              <a:t>Abaterea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în</a:t>
            </a:r>
            <a:r>
              <a:rPr lang="en-US" dirty="0"/>
              <a:t> plus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minus,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diferența</a:t>
            </a:r>
            <a:r>
              <a:rPr lang="ro-RO" dirty="0"/>
              <a:t>  </a:t>
            </a:r>
            <a:r>
              <a:rPr lang="ro-RO" sz="2800" b="1" dirty="0">
                <a:solidFill>
                  <a:srgbClr val="FF0000"/>
                </a:solidFill>
              </a:rPr>
              <a:t>∆=x-X</a:t>
            </a:r>
            <a:r>
              <a:rPr lang="ro-RO" dirty="0"/>
              <a:t>, </a:t>
            </a:r>
            <a:r>
              <a:rPr lang="en-US" dirty="0" err="1"/>
              <a:t>numită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eroare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absolută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mărime</a:t>
            </a:r>
            <a:r>
              <a:rPr lang="en-US" dirty="0"/>
              <a:t> cu </a:t>
            </a:r>
            <a:r>
              <a:rPr lang="en-US" dirty="0" err="1"/>
              <a:t>semn</a:t>
            </a:r>
            <a:r>
              <a:rPr lang="en-US" dirty="0"/>
              <a:t>, </a:t>
            </a:r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aceeași</a:t>
            </a:r>
            <a:r>
              <a:rPr lang="en-US" dirty="0"/>
              <a:t> </a:t>
            </a:r>
            <a:r>
              <a:rPr lang="en-US" dirty="0" err="1"/>
              <a:t>unitate</a:t>
            </a:r>
            <a:r>
              <a:rPr lang="en-US" dirty="0"/>
              <a:t> de </a:t>
            </a:r>
            <a:r>
              <a:rPr lang="en-US" dirty="0" err="1"/>
              <a:t>măsură</a:t>
            </a:r>
            <a:r>
              <a:rPr lang="en-US" dirty="0"/>
              <a:t> ca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măsurată</a:t>
            </a:r>
            <a:r>
              <a:rPr lang="en-US" dirty="0"/>
              <a:t> (x)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convențională</a:t>
            </a:r>
            <a:r>
              <a:rPr lang="en-US" dirty="0"/>
              <a:t> (X). </a:t>
            </a:r>
          </a:p>
        </p:txBody>
      </p:sp>
    </p:spTree>
    <p:extLst>
      <p:ext uri="{BB962C8B-B14F-4D97-AF65-F5344CB8AC3E}">
        <p14:creationId xmlns:p14="http://schemas.microsoft.com/office/powerpoint/2010/main" val="214516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758A-1F23-48EC-A4B9-B3E004A3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pPr algn="ctr"/>
            <a:r>
              <a:rPr lang="ro-RO" sz="6000" dirty="0">
                <a:solidFill>
                  <a:srgbClr val="FFFFFF"/>
                </a:solidFill>
              </a:rPr>
              <a:t>Eroarea relativă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1D001-71EA-4F62-A962-8DABAB7AB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Eroarea relativă </a:t>
            </a:r>
            <a:r>
              <a:rPr lang="pt-BR" dirty="0"/>
              <a:t>este o mărime </a:t>
            </a:r>
            <a:r>
              <a:rPr lang="pt-BR" b="1" dirty="0">
                <a:solidFill>
                  <a:srgbClr val="FF0000"/>
                </a:solidFill>
              </a:rPr>
              <a:t>adimensională</a:t>
            </a:r>
            <a:r>
              <a:rPr lang="pt-BR" dirty="0"/>
              <a:t> cu semn</a:t>
            </a:r>
            <a:r>
              <a:rPr lang="ro-RO" dirty="0"/>
              <a:t>. E</a:t>
            </a:r>
            <a:r>
              <a:rPr lang="it-IT" dirty="0"/>
              <a:t>rorile relative trebuie comparate nu algebric, ci ca valori absolute: |𝛿</a:t>
            </a:r>
            <a:r>
              <a:rPr lang="ro-RO" dirty="0"/>
              <a:t>1</a:t>
            </a:r>
            <a:r>
              <a:rPr lang="it-IT" dirty="0"/>
              <a:t> | ≫ |𝛿</a:t>
            </a:r>
            <a:r>
              <a:rPr lang="ro-RO" dirty="0"/>
              <a:t>2</a:t>
            </a:r>
            <a:r>
              <a:rPr lang="it-IT" dirty="0"/>
              <a:t> |.</a:t>
            </a:r>
            <a:endParaRPr lang="ro-RO" dirty="0"/>
          </a:p>
          <a:p>
            <a:r>
              <a:rPr lang="en-US" dirty="0" err="1"/>
              <a:t>Eroarea</a:t>
            </a:r>
            <a:r>
              <a:rPr lang="en-US" dirty="0"/>
              <a:t> </a:t>
            </a:r>
            <a:r>
              <a:rPr lang="en-US" dirty="0" err="1"/>
              <a:t>relativă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exprimată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procente</a:t>
            </a:r>
            <a:r>
              <a:rPr lang="en-US" dirty="0"/>
              <a:t>, conform </a:t>
            </a:r>
            <a:r>
              <a:rPr lang="en-US" dirty="0" err="1"/>
              <a:t>relației</a:t>
            </a:r>
            <a:r>
              <a:rPr lang="en-US" dirty="0"/>
              <a:t>: </a:t>
            </a:r>
            <a:endParaRPr lang="ro-RO" dirty="0"/>
          </a:p>
          <a:p>
            <a:r>
              <a:rPr lang="or-IN" dirty="0"/>
              <a:t>𝛿% = 𝛿 ∙ </a:t>
            </a:r>
            <a:r>
              <a:rPr lang="ro-RO" dirty="0"/>
              <a:t>100</a:t>
            </a:r>
            <a:r>
              <a:rPr lang="or-IN" dirty="0"/>
              <a:t> [%]. </a:t>
            </a:r>
            <a:r>
              <a:rPr lang="it-I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1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778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 Light</vt:lpstr>
      <vt:lpstr>Metropolitan</vt:lpstr>
      <vt:lpstr>Principii, tehnici și dispozitive de măsurare</vt:lpstr>
      <vt:lpstr>PowerPoint Presentation</vt:lpstr>
      <vt:lpstr>Lucrări de laborator</vt:lpstr>
      <vt:lpstr>Unități de măsură fundamentale</vt:lpstr>
      <vt:lpstr>Multiplii și submultiplii</vt:lpstr>
      <vt:lpstr>Măsurarea</vt:lpstr>
      <vt:lpstr>Instrumentul de măsurare</vt:lpstr>
      <vt:lpstr>Eroarea absolută</vt:lpstr>
      <vt:lpstr>Eroarea relativă</vt:lpstr>
      <vt:lpstr>Tipuri de erori</vt:lpstr>
      <vt:lpstr>Erori grosolane</vt:lpstr>
      <vt:lpstr>Erori sistematice</vt:lpstr>
      <vt:lpstr>Erori aleatorii</vt:lpstr>
      <vt:lpstr>Acuratețea de măsurare</vt:lpstr>
      <vt:lpstr>Incertitudinea de măsurare vs eroarea absolută</vt:lpstr>
      <vt:lpstr>Termeni de bază</vt:lpstr>
      <vt:lpstr>Moduri prin care putem descrie semnalele pe care le utilizăm în aplicațiile inginerești</vt:lpstr>
      <vt:lpstr>Tina-ti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Principii, tehnici și dispozitive de măsurare</dc:title>
  <dc:creator>Neiconi, Andrei-Ovidiu (uia66909)</dc:creator>
  <cp:lastModifiedBy>Bonciog, Daniel</cp:lastModifiedBy>
  <cp:revision>4</cp:revision>
  <dcterms:created xsi:type="dcterms:W3CDTF">2020-09-22T14:00:12Z</dcterms:created>
  <dcterms:modified xsi:type="dcterms:W3CDTF">2021-10-04T13:11:13Z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2021-10-04T13:11:13Z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ab026ecf-6204-4540-811b-98302e5ea89d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