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4/13/2020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4/13/2020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73F4D3-9052-47B2-8B97-53DF2F25354E}"/>
              </a:ext>
            </a:extLst>
          </p:cNvPr>
          <p:cNvPicPr/>
          <p:nvPr/>
        </p:nvPicPr>
        <p:blipFill>
          <a:blip r:embed="rId2">
            <a:extLst>
              <a:ext uri="{BEBA8EAE-BF5A-486C-A8C5-ECC9F3942E4B}">
                <a14:imgProps xmlns:a14="http://schemas.microsoft.com/office/drawing/2010/main">
                  <a14:imgLayer r:embed="rId3">
                    <a14:imgEffect>
                      <a14:backgroundRemoval t="9474" b="89825" l="9877" r="89506">
                        <a14:foregroundMark x1="23457" y1="9474" x2="21605" y2="37544"/>
                        <a14:foregroundMark x1="75926" y1="9825" x2="75926" y2="37544"/>
                      </a14:backgroundRemoval>
                    </a14:imgEffect>
                  </a14:imgLayer>
                </a14:imgProps>
              </a:ext>
              <a:ext uri="{28A0092B-C50C-407E-A947-70E740481C1C}">
                <a14:useLocalDpi xmlns:a14="http://schemas.microsoft.com/office/drawing/2010/main" val="0"/>
              </a:ext>
            </a:extLst>
          </a:blip>
          <a:stretch>
            <a:fillRect/>
          </a:stretch>
        </p:blipFill>
        <p:spPr>
          <a:xfrm>
            <a:off x="5228943" y="1336635"/>
            <a:ext cx="1734114" cy="3656685"/>
          </a:xfrm>
          <a:prstGeom prst="rect">
            <a:avLst/>
          </a:prstGeom>
        </p:spPr>
      </p:pic>
      <p:sp>
        <p:nvSpPr>
          <p:cNvPr id="5" name="TextBox 4">
            <a:extLst>
              <a:ext uri="{FF2B5EF4-FFF2-40B4-BE49-F238E27FC236}">
                <a16:creationId xmlns:a16="http://schemas.microsoft.com/office/drawing/2014/main" id="{37A53581-7602-4F69-9137-65FB901A70C7}"/>
              </a:ext>
            </a:extLst>
          </p:cNvPr>
          <p:cNvSpPr txBox="1"/>
          <p:nvPr/>
        </p:nvSpPr>
        <p:spPr>
          <a:xfrm>
            <a:off x="5268892" y="4416271"/>
            <a:ext cx="1654215" cy="369332"/>
          </a:xfrm>
          <a:prstGeom prst="rect">
            <a:avLst/>
          </a:prstGeom>
          <a:noFill/>
        </p:spPr>
        <p:txBody>
          <a:bodyPr wrap="square" rtlCol="0">
            <a:spAutoFit/>
          </a:bodyPr>
          <a:lstStyle/>
          <a:p>
            <a:r>
              <a:rPr lang="en-CA" dirty="0"/>
              <a:t>ON DEMAND</a:t>
            </a:r>
          </a:p>
        </p:txBody>
      </p:sp>
      <p:sp>
        <p:nvSpPr>
          <p:cNvPr id="2" name="TextBox 1">
            <a:extLst>
              <a:ext uri="{FF2B5EF4-FFF2-40B4-BE49-F238E27FC236}">
                <a16:creationId xmlns:a16="http://schemas.microsoft.com/office/drawing/2014/main" id="{ED0F3708-2DC9-404D-B3D5-3E4D4BDCF001}"/>
              </a:ext>
            </a:extLst>
          </p:cNvPr>
          <p:cNvSpPr txBox="1"/>
          <p:nvPr/>
        </p:nvSpPr>
        <p:spPr>
          <a:xfrm>
            <a:off x="9060110" y="5671282"/>
            <a:ext cx="2172749" cy="369332"/>
          </a:xfrm>
          <a:prstGeom prst="rect">
            <a:avLst/>
          </a:prstGeom>
          <a:noFill/>
        </p:spPr>
        <p:txBody>
          <a:bodyPr wrap="square" rtlCol="0">
            <a:spAutoFit/>
          </a:bodyPr>
          <a:lstStyle/>
          <a:p>
            <a:r>
              <a:rPr lang="en-CA" dirty="0"/>
              <a:t>Jeremy Bangala</a:t>
            </a:r>
          </a:p>
        </p:txBody>
      </p:sp>
    </p:spTree>
    <p:extLst>
      <p:ext uri="{BB962C8B-B14F-4D97-AF65-F5344CB8AC3E}">
        <p14:creationId xmlns:p14="http://schemas.microsoft.com/office/powerpoint/2010/main" val="312191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90FA8B-676F-4C80-8940-6CBB3A976898}"/>
              </a:ext>
            </a:extLst>
          </p:cNvPr>
          <p:cNvSpPr txBox="1"/>
          <p:nvPr/>
        </p:nvSpPr>
        <p:spPr>
          <a:xfrm>
            <a:off x="4318756" y="239577"/>
            <a:ext cx="3554488" cy="707886"/>
          </a:xfrm>
          <a:prstGeom prst="rect">
            <a:avLst/>
          </a:prstGeom>
          <a:noFill/>
        </p:spPr>
        <p:txBody>
          <a:bodyPr wrap="square" rtlCol="0">
            <a:spAutoFit/>
          </a:bodyPr>
          <a:lstStyle/>
          <a:p>
            <a:r>
              <a:rPr lang="en-CA" sz="4000" b="1" dirty="0"/>
              <a:t>The</a:t>
            </a:r>
            <a:r>
              <a:rPr lang="en-CA" sz="4000" dirty="0"/>
              <a:t> </a:t>
            </a:r>
            <a:r>
              <a:rPr lang="en-CA" sz="4000" b="1" dirty="0"/>
              <a:t>Summary</a:t>
            </a:r>
          </a:p>
        </p:txBody>
      </p:sp>
      <p:sp>
        <p:nvSpPr>
          <p:cNvPr id="3" name="TextBox 2">
            <a:extLst>
              <a:ext uri="{FF2B5EF4-FFF2-40B4-BE49-F238E27FC236}">
                <a16:creationId xmlns:a16="http://schemas.microsoft.com/office/drawing/2014/main" id="{878D1D17-A2DE-460C-8993-60F3186F352C}"/>
              </a:ext>
            </a:extLst>
          </p:cNvPr>
          <p:cNvSpPr txBox="1"/>
          <p:nvPr/>
        </p:nvSpPr>
        <p:spPr>
          <a:xfrm>
            <a:off x="333483" y="1187533"/>
            <a:ext cx="4975323" cy="2862322"/>
          </a:xfrm>
          <a:prstGeom prst="rect">
            <a:avLst/>
          </a:prstGeom>
          <a:noFill/>
        </p:spPr>
        <p:txBody>
          <a:bodyPr wrap="square" rtlCol="0">
            <a:spAutoFit/>
          </a:bodyPr>
          <a:lstStyle/>
          <a:p>
            <a:r>
              <a:rPr lang="en-US" b="1" dirty="0"/>
              <a:t>PURPOSE</a:t>
            </a:r>
          </a:p>
          <a:p>
            <a:r>
              <a:rPr lang="en-US" dirty="0"/>
              <a:t>Soccer is the most popular sport in the world and there are and will always be new players that are interested in the sport and want join. A lot of times for these new players they don’t know too much about the sport, so they end up buying the first pair of cleats they see without knowing anything about it. This project aims  to solve that problem</a:t>
            </a:r>
            <a:endParaRPr lang="en-CA" dirty="0"/>
          </a:p>
        </p:txBody>
      </p:sp>
      <p:sp>
        <p:nvSpPr>
          <p:cNvPr id="4" name="TextBox 3">
            <a:extLst>
              <a:ext uri="{FF2B5EF4-FFF2-40B4-BE49-F238E27FC236}">
                <a16:creationId xmlns:a16="http://schemas.microsoft.com/office/drawing/2014/main" id="{ADAB2B68-ABA5-4989-991D-F47A2BA9C069}"/>
              </a:ext>
            </a:extLst>
          </p:cNvPr>
          <p:cNvSpPr txBox="1"/>
          <p:nvPr/>
        </p:nvSpPr>
        <p:spPr>
          <a:xfrm>
            <a:off x="3745715" y="3954081"/>
            <a:ext cx="4524463" cy="2585323"/>
          </a:xfrm>
          <a:prstGeom prst="rect">
            <a:avLst/>
          </a:prstGeom>
          <a:noFill/>
        </p:spPr>
        <p:txBody>
          <a:bodyPr wrap="square" rtlCol="0">
            <a:spAutoFit/>
          </a:bodyPr>
          <a:lstStyle/>
          <a:p>
            <a:r>
              <a:rPr lang="en-CA" b="1" dirty="0"/>
              <a:t>OBJECTIVE: </a:t>
            </a:r>
            <a:r>
              <a:rPr lang="en-US" b="1" dirty="0"/>
              <a:t>PLAYER SATISFACTION</a:t>
            </a:r>
          </a:p>
          <a:p>
            <a:r>
              <a:rPr lang="en-US" dirty="0"/>
              <a:t>The goal here is to create a well functioning AI system</a:t>
            </a:r>
          </a:p>
          <a:p>
            <a:r>
              <a:rPr lang="en-US" dirty="0"/>
              <a:t>that will enhance experiences for players. Satisfaction</a:t>
            </a:r>
          </a:p>
          <a:p>
            <a:r>
              <a:rPr lang="en-US" dirty="0"/>
              <a:t>from our users comes in the form of them playing at</a:t>
            </a:r>
          </a:p>
          <a:p>
            <a:r>
              <a:rPr lang="en-US" dirty="0"/>
              <a:t>their best and performing at their highest level</a:t>
            </a:r>
            <a:endParaRPr lang="en-CA" dirty="0"/>
          </a:p>
        </p:txBody>
      </p:sp>
      <p:pic>
        <p:nvPicPr>
          <p:cNvPr id="5" name="Picture 4">
            <a:extLst>
              <a:ext uri="{FF2B5EF4-FFF2-40B4-BE49-F238E27FC236}">
                <a16:creationId xmlns:a16="http://schemas.microsoft.com/office/drawing/2014/main" id="{64CFA4BF-5173-4B6F-8FE9-3BF35A641E54}"/>
              </a:ext>
            </a:extLst>
          </p:cNvPr>
          <p:cNvPicPr>
            <a:picLocks noChangeAspect="1"/>
          </p:cNvPicPr>
          <p:nvPr/>
        </p:nvPicPr>
        <p:blipFill>
          <a:blip r:embed="rId2"/>
          <a:stretch>
            <a:fillRect/>
          </a:stretch>
        </p:blipFill>
        <p:spPr>
          <a:xfrm>
            <a:off x="8640660" y="1304466"/>
            <a:ext cx="2956158" cy="4554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339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A02DD-8562-4EA7-87AC-8A9A1FBBC756}"/>
              </a:ext>
            </a:extLst>
          </p:cNvPr>
          <p:cNvSpPr txBox="1"/>
          <p:nvPr/>
        </p:nvSpPr>
        <p:spPr>
          <a:xfrm>
            <a:off x="4939541" y="508025"/>
            <a:ext cx="2904166" cy="707886"/>
          </a:xfrm>
          <a:prstGeom prst="rect">
            <a:avLst/>
          </a:prstGeom>
          <a:noFill/>
        </p:spPr>
        <p:txBody>
          <a:bodyPr wrap="square" rtlCol="0">
            <a:spAutoFit/>
          </a:bodyPr>
          <a:lstStyle/>
          <a:p>
            <a:r>
              <a:rPr lang="en-CA" sz="4000" b="1" dirty="0"/>
              <a:t>Approach</a:t>
            </a:r>
          </a:p>
        </p:txBody>
      </p:sp>
      <p:sp>
        <p:nvSpPr>
          <p:cNvPr id="4" name="Rectangle 3">
            <a:extLst>
              <a:ext uri="{FF2B5EF4-FFF2-40B4-BE49-F238E27FC236}">
                <a16:creationId xmlns:a16="http://schemas.microsoft.com/office/drawing/2014/main" id="{31BFDCD1-C1F6-4C34-BD0D-FDD1D1EEC4C7}"/>
              </a:ext>
            </a:extLst>
          </p:cNvPr>
          <p:cNvSpPr/>
          <p:nvPr/>
        </p:nvSpPr>
        <p:spPr>
          <a:xfrm>
            <a:off x="1544183" y="2458001"/>
            <a:ext cx="3588914" cy="646331"/>
          </a:xfrm>
          <a:prstGeom prst="rect">
            <a:avLst/>
          </a:prstGeom>
        </p:spPr>
        <p:txBody>
          <a:bodyPr wrap="square">
            <a:spAutoFit/>
          </a:bodyPr>
          <a:lstStyle/>
          <a:p>
            <a:r>
              <a:rPr lang="en-US" dirty="0"/>
              <a:t>Research for a compatible dataset</a:t>
            </a:r>
          </a:p>
        </p:txBody>
      </p:sp>
      <p:sp>
        <p:nvSpPr>
          <p:cNvPr id="5" name="TextBox 4">
            <a:extLst>
              <a:ext uri="{FF2B5EF4-FFF2-40B4-BE49-F238E27FC236}">
                <a16:creationId xmlns:a16="http://schemas.microsoft.com/office/drawing/2014/main" id="{D44641BB-5297-4FBD-9E93-D99806145B7A}"/>
              </a:ext>
            </a:extLst>
          </p:cNvPr>
          <p:cNvSpPr txBox="1"/>
          <p:nvPr/>
        </p:nvSpPr>
        <p:spPr>
          <a:xfrm>
            <a:off x="7843707" y="2458001"/>
            <a:ext cx="2810312" cy="923330"/>
          </a:xfrm>
          <a:prstGeom prst="rect">
            <a:avLst/>
          </a:prstGeom>
          <a:noFill/>
        </p:spPr>
        <p:txBody>
          <a:bodyPr wrap="square" rtlCol="0">
            <a:spAutoFit/>
          </a:bodyPr>
          <a:lstStyle/>
          <a:p>
            <a:r>
              <a:rPr lang="en-US" dirty="0"/>
              <a:t>Pre-process, clean and manipulate the data</a:t>
            </a:r>
          </a:p>
          <a:p>
            <a:endParaRPr lang="en-CA" dirty="0"/>
          </a:p>
        </p:txBody>
      </p:sp>
      <p:sp>
        <p:nvSpPr>
          <p:cNvPr id="6" name="TextBox 5">
            <a:extLst>
              <a:ext uri="{FF2B5EF4-FFF2-40B4-BE49-F238E27FC236}">
                <a16:creationId xmlns:a16="http://schemas.microsoft.com/office/drawing/2014/main" id="{C02C927E-1864-4EF6-981B-FC3C6DB80CDF}"/>
              </a:ext>
            </a:extLst>
          </p:cNvPr>
          <p:cNvSpPr txBox="1"/>
          <p:nvPr/>
        </p:nvSpPr>
        <p:spPr>
          <a:xfrm>
            <a:off x="1544183" y="4757768"/>
            <a:ext cx="3588913" cy="646331"/>
          </a:xfrm>
          <a:prstGeom prst="rect">
            <a:avLst/>
          </a:prstGeom>
          <a:noFill/>
        </p:spPr>
        <p:txBody>
          <a:bodyPr wrap="square" rtlCol="0">
            <a:spAutoFit/>
          </a:bodyPr>
          <a:lstStyle/>
          <a:p>
            <a:r>
              <a:rPr lang="en-US" dirty="0"/>
              <a:t>Find the best classification model to recommend cleats </a:t>
            </a:r>
          </a:p>
        </p:txBody>
      </p:sp>
      <p:sp>
        <p:nvSpPr>
          <p:cNvPr id="7" name="TextBox 6">
            <a:extLst>
              <a:ext uri="{FF2B5EF4-FFF2-40B4-BE49-F238E27FC236}">
                <a16:creationId xmlns:a16="http://schemas.microsoft.com/office/drawing/2014/main" id="{ADADDB38-F922-4727-897E-EA7D97C8C823}"/>
              </a:ext>
            </a:extLst>
          </p:cNvPr>
          <p:cNvSpPr txBox="1"/>
          <p:nvPr/>
        </p:nvSpPr>
        <p:spPr>
          <a:xfrm>
            <a:off x="7843707" y="4757768"/>
            <a:ext cx="3020037" cy="369332"/>
          </a:xfrm>
          <a:prstGeom prst="rect">
            <a:avLst/>
          </a:prstGeom>
          <a:noFill/>
        </p:spPr>
        <p:txBody>
          <a:bodyPr wrap="square" rtlCol="0">
            <a:spAutoFit/>
          </a:bodyPr>
          <a:lstStyle/>
          <a:p>
            <a:r>
              <a:rPr lang="en-US" dirty="0"/>
              <a:t>Develop a friendly UI</a:t>
            </a:r>
          </a:p>
        </p:txBody>
      </p:sp>
      <p:pic>
        <p:nvPicPr>
          <p:cNvPr id="10" name="Picture 9" descr="A close up of a logo&#10;&#10;Description automatically generated">
            <a:extLst>
              <a:ext uri="{FF2B5EF4-FFF2-40B4-BE49-F238E27FC236}">
                <a16:creationId xmlns:a16="http://schemas.microsoft.com/office/drawing/2014/main" id="{20295CE5-40BA-4990-B302-7D2491813F04}"/>
              </a:ext>
            </a:extLst>
          </p:cNvPr>
          <p:cNvPicPr>
            <a:picLocks noChangeAspect="1"/>
          </p:cNvPicPr>
          <p:nvPr/>
        </p:nvPicPr>
        <p:blipFill>
          <a:blip r:embed="rId2"/>
          <a:stretch>
            <a:fillRect/>
          </a:stretch>
        </p:blipFill>
        <p:spPr>
          <a:xfrm rot="13606257">
            <a:off x="5792488" y="2338991"/>
            <a:ext cx="911081" cy="884349"/>
          </a:xfrm>
          <a:prstGeom prst="rect">
            <a:avLst/>
          </a:prstGeom>
        </p:spPr>
      </p:pic>
      <p:pic>
        <p:nvPicPr>
          <p:cNvPr id="11" name="Picture 10" descr="A close up of a logo&#10;&#10;Description automatically generated">
            <a:extLst>
              <a:ext uri="{FF2B5EF4-FFF2-40B4-BE49-F238E27FC236}">
                <a16:creationId xmlns:a16="http://schemas.microsoft.com/office/drawing/2014/main" id="{8DA34988-5814-4FF6-8788-4412CE8D95B0}"/>
              </a:ext>
            </a:extLst>
          </p:cNvPr>
          <p:cNvPicPr>
            <a:picLocks noChangeAspect="1"/>
          </p:cNvPicPr>
          <p:nvPr/>
        </p:nvPicPr>
        <p:blipFill>
          <a:blip r:embed="rId2"/>
          <a:stretch>
            <a:fillRect/>
          </a:stretch>
        </p:blipFill>
        <p:spPr>
          <a:xfrm rot="908740">
            <a:off x="5864075" y="3349730"/>
            <a:ext cx="1055097" cy="1024140"/>
          </a:xfrm>
          <a:prstGeom prst="rect">
            <a:avLst/>
          </a:prstGeom>
        </p:spPr>
      </p:pic>
      <p:pic>
        <p:nvPicPr>
          <p:cNvPr id="12" name="Picture 11" descr="A close up of a logo&#10;&#10;Description automatically generated">
            <a:extLst>
              <a:ext uri="{FF2B5EF4-FFF2-40B4-BE49-F238E27FC236}">
                <a16:creationId xmlns:a16="http://schemas.microsoft.com/office/drawing/2014/main" id="{71D47479-B055-4799-9A39-EA2715010BB2}"/>
              </a:ext>
            </a:extLst>
          </p:cNvPr>
          <p:cNvPicPr>
            <a:picLocks noChangeAspect="1"/>
          </p:cNvPicPr>
          <p:nvPr/>
        </p:nvPicPr>
        <p:blipFill>
          <a:blip r:embed="rId2"/>
          <a:stretch>
            <a:fillRect/>
          </a:stretch>
        </p:blipFill>
        <p:spPr>
          <a:xfrm rot="13606257">
            <a:off x="5792488" y="4500260"/>
            <a:ext cx="911081" cy="884349"/>
          </a:xfrm>
          <a:prstGeom prst="rect">
            <a:avLst/>
          </a:prstGeom>
        </p:spPr>
      </p:pic>
    </p:spTree>
    <p:extLst>
      <p:ext uri="{BB962C8B-B14F-4D97-AF65-F5344CB8AC3E}">
        <p14:creationId xmlns:p14="http://schemas.microsoft.com/office/powerpoint/2010/main" val="171887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A6BB12-B1FB-444D-B162-6C4A04A7EEC4}"/>
              </a:ext>
            </a:extLst>
          </p:cNvPr>
          <p:cNvPicPr/>
          <p:nvPr/>
        </p:nvPicPr>
        <p:blipFill>
          <a:blip r:embed="rId3">
            <a:extLst>
              <a:ext uri="{28A0092B-C50C-407E-A947-70E740481C1C}">
                <a14:useLocalDpi xmlns:a14="http://schemas.microsoft.com/office/drawing/2010/main" val="0"/>
              </a:ext>
            </a:extLst>
          </a:blip>
          <a:stretch>
            <a:fillRect/>
          </a:stretch>
        </p:blipFill>
        <p:spPr>
          <a:xfrm>
            <a:off x="3690164" y="1514576"/>
            <a:ext cx="2588878" cy="22431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0EE7D9C7-8119-4550-B542-21F78016C7F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690164" y="3953486"/>
            <a:ext cx="2773435" cy="2172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56BA69E8-43BB-4537-A013-91D754BF0C47}"/>
              </a:ext>
            </a:extLst>
          </p:cNvPr>
          <p:cNvSpPr/>
          <p:nvPr/>
        </p:nvSpPr>
        <p:spPr>
          <a:xfrm>
            <a:off x="321798" y="4023931"/>
            <a:ext cx="3259998" cy="1984902"/>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Figure 2: With </a:t>
            </a:r>
            <a:r>
              <a:rPr lang="en-US" dirty="0" err="1">
                <a:latin typeface="Calibri" panose="020F0502020204030204" pitchFamily="34" charset="0"/>
                <a:ea typeface="Calibri" panose="020F0502020204030204" pitchFamily="34" charset="0"/>
                <a:cs typeface="Times New Roman" panose="02020603050405020304" pitchFamily="18" charset="0"/>
              </a:rPr>
              <a:t>data.describe</a:t>
            </a:r>
            <a:r>
              <a:rPr lang="en-US" dirty="0">
                <a:latin typeface="Calibri" panose="020F0502020204030204" pitchFamily="34" charset="0"/>
                <a:ea typeface="Calibri" panose="020F0502020204030204" pitchFamily="34" charset="0"/>
                <a:cs typeface="Times New Roman" panose="02020603050405020304" pitchFamily="18" charset="0"/>
              </a:rPr>
              <a:t>() I can get a better understanding of the distribution between the variables. I can information on the count, mean, standard deviation etc. </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
            <a:extLst>
              <a:ext uri="{FF2B5EF4-FFF2-40B4-BE49-F238E27FC236}">
                <a16:creationId xmlns:a16="http://schemas.microsoft.com/office/drawing/2014/main" id="{94CCD200-5070-427C-8203-BB7B1C1118CB}"/>
              </a:ext>
            </a:extLst>
          </p:cNvPr>
          <p:cNvSpPr txBox="1">
            <a:spLocks noChangeArrowheads="1"/>
          </p:cNvSpPr>
          <p:nvPr/>
        </p:nvSpPr>
        <p:spPr bwMode="auto">
          <a:xfrm>
            <a:off x="252600" y="1494170"/>
            <a:ext cx="3065128" cy="2689152"/>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Figure 1: I have a correlation heatmap that shows a little bit of the correlation between the different variables. We can conclude that the highest correlation is sitting at 0.68 while the lowest is at -0.15</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1BD4B32-B310-4390-A4C9-D07D2CB483CF}"/>
              </a:ext>
            </a:extLst>
          </p:cNvPr>
          <p:cNvSpPr txBox="1"/>
          <p:nvPr/>
        </p:nvSpPr>
        <p:spPr>
          <a:xfrm>
            <a:off x="3749675" y="1074798"/>
            <a:ext cx="1753299" cy="369332"/>
          </a:xfrm>
          <a:prstGeom prst="rect">
            <a:avLst/>
          </a:prstGeom>
          <a:noFill/>
        </p:spPr>
        <p:txBody>
          <a:bodyPr wrap="square" rtlCol="0">
            <a:spAutoFit/>
          </a:bodyPr>
          <a:lstStyle/>
          <a:p>
            <a:r>
              <a:rPr lang="en-CA" dirty="0"/>
              <a:t>Figure 1</a:t>
            </a:r>
          </a:p>
        </p:txBody>
      </p:sp>
      <p:sp>
        <p:nvSpPr>
          <p:cNvPr id="9" name="TextBox 8">
            <a:extLst>
              <a:ext uri="{FF2B5EF4-FFF2-40B4-BE49-F238E27FC236}">
                <a16:creationId xmlns:a16="http://schemas.microsoft.com/office/drawing/2014/main" id="{A1DDF6DA-8861-4BCE-AA27-C66399107B0D}"/>
              </a:ext>
            </a:extLst>
          </p:cNvPr>
          <p:cNvSpPr txBox="1"/>
          <p:nvPr/>
        </p:nvSpPr>
        <p:spPr>
          <a:xfrm>
            <a:off x="3749675" y="6196680"/>
            <a:ext cx="1753299" cy="369332"/>
          </a:xfrm>
          <a:prstGeom prst="rect">
            <a:avLst/>
          </a:prstGeom>
          <a:noFill/>
        </p:spPr>
        <p:txBody>
          <a:bodyPr wrap="square" rtlCol="0">
            <a:spAutoFit/>
          </a:bodyPr>
          <a:lstStyle/>
          <a:p>
            <a:r>
              <a:rPr lang="en-CA" dirty="0"/>
              <a:t>Figure 2</a:t>
            </a:r>
          </a:p>
        </p:txBody>
      </p:sp>
      <p:sp>
        <p:nvSpPr>
          <p:cNvPr id="10" name="TextBox 9">
            <a:extLst>
              <a:ext uri="{FF2B5EF4-FFF2-40B4-BE49-F238E27FC236}">
                <a16:creationId xmlns:a16="http://schemas.microsoft.com/office/drawing/2014/main" id="{4A4DEC4A-774B-4DCF-A47C-CF478A57A2AE}"/>
              </a:ext>
            </a:extLst>
          </p:cNvPr>
          <p:cNvSpPr txBox="1"/>
          <p:nvPr/>
        </p:nvSpPr>
        <p:spPr>
          <a:xfrm>
            <a:off x="5661782" y="428714"/>
            <a:ext cx="1226367" cy="707886"/>
          </a:xfrm>
          <a:prstGeom prst="rect">
            <a:avLst/>
          </a:prstGeom>
          <a:noFill/>
        </p:spPr>
        <p:txBody>
          <a:bodyPr wrap="square" rtlCol="0">
            <a:spAutoFit/>
          </a:bodyPr>
          <a:lstStyle/>
          <a:p>
            <a:r>
              <a:rPr lang="en-CA" sz="4000" b="1" dirty="0"/>
              <a:t>EDA</a:t>
            </a:r>
          </a:p>
        </p:txBody>
      </p:sp>
      <p:pic>
        <p:nvPicPr>
          <p:cNvPr id="2" name="Picture 1">
            <a:extLst>
              <a:ext uri="{FF2B5EF4-FFF2-40B4-BE49-F238E27FC236}">
                <a16:creationId xmlns:a16="http://schemas.microsoft.com/office/drawing/2014/main" id="{E4D908DD-EAE6-4406-8A3C-BC69D15CB52B}"/>
              </a:ext>
            </a:extLst>
          </p:cNvPr>
          <p:cNvPicPr>
            <a:picLocks noChangeAspect="1"/>
          </p:cNvPicPr>
          <p:nvPr/>
        </p:nvPicPr>
        <p:blipFill>
          <a:blip r:embed="rId5"/>
          <a:stretch>
            <a:fillRect/>
          </a:stretch>
        </p:blipFill>
        <p:spPr>
          <a:xfrm>
            <a:off x="7280417" y="1712706"/>
            <a:ext cx="4589691" cy="1972204"/>
          </a:xfrm>
          <a:prstGeom prst="rect">
            <a:avLst/>
          </a:prstGeom>
        </p:spPr>
      </p:pic>
      <p:sp>
        <p:nvSpPr>
          <p:cNvPr id="6" name="TextBox 5">
            <a:extLst>
              <a:ext uri="{FF2B5EF4-FFF2-40B4-BE49-F238E27FC236}">
                <a16:creationId xmlns:a16="http://schemas.microsoft.com/office/drawing/2014/main" id="{80CCEF81-BB9E-4710-A98D-CED5AE8104B1}"/>
              </a:ext>
            </a:extLst>
          </p:cNvPr>
          <p:cNvSpPr txBox="1"/>
          <p:nvPr/>
        </p:nvSpPr>
        <p:spPr>
          <a:xfrm>
            <a:off x="7605456" y="4023931"/>
            <a:ext cx="3939611" cy="1477328"/>
          </a:xfrm>
          <a:prstGeom prst="rect">
            <a:avLst/>
          </a:prstGeom>
          <a:noFill/>
        </p:spPr>
        <p:txBody>
          <a:bodyPr wrap="square" rtlCol="0">
            <a:spAutoFit/>
          </a:bodyPr>
          <a:lstStyle/>
          <a:p>
            <a:r>
              <a:rPr lang="en-CA" dirty="0"/>
              <a:t>Here I created “M” which is a rating pivot table, it specifies boot names and pulls all the columns I need for the recommendation </a:t>
            </a:r>
          </a:p>
        </p:txBody>
      </p:sp>
    </p:spTree>
    <p:extLst>
      <p:ext uri="{BB962C8B-B14F-4D97-AF65-F5344CB8AC3E}">
        <p14:creationId xmlns:p14="http://schemas.microsoft.com/office/powerpoint/2010/main" val="312453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BD121-4CC3-4F46-B4C6-F5B65158B306}"/>
              </a:ext>
            </a:extLst>
          </p:cNvPr>
          <p:cNvSpPr txBox="1"/>
          <p:nvPr/>
        </p:nvSpPr>
        <p:spPr>
          <a:xfrm>
            <a:off x="4560421" y="579716"/>
            <a:ext cx="3071157" cy="707886"/>
          </a:xfrm>
          <a:prstGeom prst="rect">
            <a:avLst/>
          </a:prstGeom>
          <a:noFill/>
        </p:spPr>
        <p:txBody>
          <a:bodyPr wrap="square" rtlCol="0">
            <a:spAutoFit/>
          </a:bodyPr>
          <a:lstStyle/>
          <a:p>
            <a:r>
              <a:rPr lang="en-CA" sz="4000" b="1" dirty="0"/>
              <a:t>Pearson’s R</a:t>
            </a:r>
          </a:p>
        </p:txBody>
      </p:sp>
      <p:pic>
        <p:nvPicPr>
          <p:cNvPr id="4" name="Picture 3">
            <a:extLst>
              <a:ext uri="{FF2B5EF4-FFF2-40B4-BE49-F238E27FC236}">
                <a16:creationId xmlns:a16="http://schemas.microsoft.com/office/drawing/2014/main" id="{85389423-DB39-4A05-845D-035236DA1E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33591" y="2174815"/>
            <a:ext cx="2644775" cy="1012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2">
            <a:extLst>
              <a:ext uri="{FF2B5EF4-FFF2-40B4-BE49-F238E27FC236}">
                <a16:creationId xmlns:a16="http://schemas.microsoft.com/office/drawing/2014/main" id="{A25F185F-93E6-4477-BAC3-4DA7DEB94D9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Rectangle 7">
            <a:extLst>
              <a:ext uri="{FF2B5EF4-FFF2-40B4-BE49-F238E27FC236}">
                <a16:creationId xmlns:a16="http://schemas.microsoft.com/office/drawing/2014/main" id="{A98EA43E-4F61-44A4-9327-1D4418A4510E}"/>
              </a:ext>
            </a:extLst>
          </p:cNvPr>
          <p:cNvSpPr/>
          <p:nvPr/>
        </p:nvSpPr>
        <p:spPr>
          <a:xfrm>
            <a:off x="1020597" y="2133569"/>
            <a:ext cx="5360199" cy="1200329"/>
          </a:xfrm>
          <a:prstGeom prst="rect">
            <a:avLst/>
          </a:prstGeom>
        </p:spPr>
        <p:txBody>
          <a:bodyPr wrap="square">
            <a:spAutoFit/>
          </a:bodyPr>
          <a:lstStyle/>
          <a:p>
            <a:r>
              <a:rPr lang="en-CA" dirty="0">
                <a:latin typeface="Calibri" panose="020F0502020204030204" pitchFamily="34" charset="0"/>
                <a:ea typeface="Calibri" panose="020F0502020204030204" pitchFamily="34" charset="0"/>
                <a:cs typeface="Times New Roman" panose="02020603050405020304" pitchFamily="18" charset="0"/>
              </a:rPr>
              <a:t>For the prediction model I decided to go with Pearson’s R. With this formula we can calculate the Pearson’s R between different pairs of boots, see which corelate well together and make a good recommendation</a:t>
            </a:r>
            <a:endParaRPr lang="en-CA" dirty="0"/>
          </a:p>
        </p:txBody>
      </p:sp>
      <p:pic>
        <p:nvPicPr>
          <p:cNvPr id="9" name="Picture 8">
            <a:extLst>
              <a:ext uri="{FF2B5EF4-FFF2-40B4-BE49-F238E27FC236}">
                <a16:creationId xmlns:a16="http://schemas.microsoft.com/office/drawing/2014/main" id="{CE16E9A5-340D-4186-8FAE-2448F1CD3F51}"/>
              </a:ext>
            </a:extLst>
          </p:cNvPr>
          <p:cNvPicPr/>
          <p:nvPr/>
        </p:nvPicPr>
        <p:blipFill>
          <a:blip r:embed="rId3">
            <a:extLst>
              <a:ext uri="{28A0092B-C50C-407E-A947-70E740481C1C}">
                <a14:useLocalDpi xmlns:a14="http://schemas.microsoft.com/office/drawing/2010/main" val="0"/>
              </a:ext>
            </a:extLst>
          </a:blip>
          <a:stretch>
            <a:fillRect/>
          </a:stretch>
        </p:blipFill>
        <p:spPr>
          <a:xfrm>
            <a:off x="1566854" y="4064947"/>
            <a:ext cx="4008120" cy="2066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6E4BECF0-3507-4EDB-883A-E2C4F0D15B00}"/>
              </a:ext>
            </a:extLst>
          </p:cNvPr>
          <p:cNvSpPr/>
          <p:nvPr/>
        </p:nvSpPr>
        <p:spPr>
          <a:xfrm>
            <a:off x="6247000" y="4265232"/>
            <a:ext cx="3780639" cy="1666354"/>
          </a:xfrm>
          <a:prstGeom prst="rect">
            <a:avLst/>
          </a:prstGeom>
        </p:spPr>
        <p:txBody>
          <a:bodyPr wrap="square">
            <a:spAutoFit/>
          </a:bodyPr>
          <a:lstStyle/>
          <a:p>
            <a:pPr>
              <a:lnSpc>
                <a:spcPct val="115000"/>
              </a:lnSpc>
              <a:spcAft>
                <a:spcPts val="1000"/>
              </a:spcAft>
            </a:pPr>
            <a:r>
              <a:rPr lang="en-CA" dirty="0">
                <a:latin typeface="Calibri" panose="020F0502020204030204" pitchFamily="34" charset="0"/>
                <a:ea typeface="Calibri" panose="020F0502020204030204" pitchFamily="34" charset="0"/>
                <a:cs typeface="Times New Roman" panose="02020603050405020304" pitchFamily="18" charset="0"/>
              </a:rPr>
              <a:t>This is a look at what the recommender would look like. These are the top 10 recommendations for a player who is interested in the Adidas Copa 17.1</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169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1B1B2-85F5-41DD-8B88-52BFAFF47019}"/>
              </a:ext>
            </a:extLst>
          </p:cNvPr>
          <p:cNvSpPr txBox="1"/>
          <p:nvPr/>
        </p:nvSpPr>
        <p:spPr>
          <a:xfrm>
            <a:off x="6735098" y="609600"/>
            <a:ext cx="4798142" cy="3642851"/>
          </a:xfrm>
          <a:prstGeom prst="rect">
            <a:avLst/>
          </a:prstGeom>
        </p:spPr>
        <p:txBody>
          <a:bodyPr vert="horz" lIns="91440" tIns="45720" rIns="91440" bIns="45720" rtlCol="0" anchor="b">
            <a:normAutofit/>
          </a:bodyPr>
          <a:lstStyle/>
          <a:p>
            <a:pPr algn="ctr">
              <a:spcBef>
                <a:spcPct val="0"/>
              </a:spcBef>
              <a:spcAft>
                <a:spcPts val="600"/>
              </a:spcAft>
            </a:pPr>
            <a:r>
              <a:rPr lang="en-US" sz="4800" b="1"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Front-end</a:t>
            </a:r>
          </a:p>
        </p:txBody>
      </p:sp>
      <p:pic>
        <p:nvPicPr>
          <p:cNvPr id="4" name="Picture 3" descr="A screenshot of a cell phone&#10;&#10;Description automatically generated">
            <a:extLst>
              <a:ext uri="{FF2B5EF4-FFF2-40B4-BE49-F238E27FC236}">
                <a16:creationId xmlns:a16="http://schemas.microsoft.com/office/drawing/2014/main" id="{EC5EF76E-42F4-4AA4-99FC-680A33C35B3A}"/>
              </a:ext>
            </a:extLst>
          </p:cNvPr>
          <p:cNvPicPr>
            <a:picLocks noChangeAspect="1"/>
          </p:cNvPicPr>
          <p:nvPr/>
        </p:nvPicPr>
        <p:blipFill>
          <a:blip r:embed="rId3"/>
          <a:stretch>
            <a:fillRect/>
          </a:stretch>
        </p:blipFill>
        <p:spPr>
          <a:xfrm>
            <a:off x="754456" y="636640"/>
            <a:ext cx="5221086" cy="55915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66090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10</TotalTime>
  <Words>319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Bangala</dc:creator>
  <cp:lastModifiedBy>Jeremy Bangala</cp:lastModifiedBy>
  <cp:revision>1</cp:revision>
  <dcterms:created xsi:type="dcterms:W3CDTF">2020-04-13T17:06:46Z</dcterms:created>
  <dcterms:modified xsi:type="dcterms:W3CDTF">2020-04-13T17:17:28Z</dcterms:modified>
</cp:coreProperties>
</file>