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7" r:id="rId2"/>
    <p:sldId id="258" r:id="rId3"/>
    <p:sldId id="259" r:id="rId4"/>
    <p:sldId id="261" r:id="rId5"/>
    <p:sldId id="262" r:id="rId6"/>
    <p:sldId id="263" r:id="rId7"/>
    <p:sldId id="265" r:id="rId8"/>
    <p:sldId id="264" r:id="rId9"/>
    <p:sldId id="260" r:id="rId10"/>
    <p:sldId id="266" r:id="rId11"/>
    <p:sldId id="267" r:id="rId12"/>
    <p:sldId id="271" r:id="rId13"/>
    <p:sldId id="268" r:id="rId14"/>
    <p:sldId id="269" r:id="rId15"/>
    <p:sldId id="270" r:id="rId16"/>
    <p:sldId id="274" r:id="rId17"/>
    <p:sldId id="272" r:id="rId18"/>
    <p:sldId id="273" r:id="rId19"/>
    <p:sldId id="278"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3"/>
    <p:restoredTop sz="94729"/>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tx1">
                    <a:lumMod val="65000"/>
                    <a:lumOff val="35000"/>
                  </a:schemeClr>
                </a:solidFill>
              </a:defRPr>
            </a:lvl1pPr>
          </a:lstStyle>
          <a:p>
            <a:fld id="{48A87A34-81AB-432B-8DAE-1953F412C126}" type="datetimeFigureOut">
              <a:rPr lang="en-US" smtClean="0"/>
              <a:pPr/>
              <a:t>2/28/20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tx1">
                    <a:lumMod val="65000"/>
                    <a:lumOff val="35000"/>
                  </a:schemeClr>
                </a:solidFill>
              </a:defRPr>
            </a:lvl1pPr>
          </a:lstStyle>
          <a:p>
            <a:fld id="{6D22F896-40B5-4ADD-8801-0D06FADFA095}" type="slidenum">
              <a:rPr lang="en-US" smtClean="0"/>
              <a:t>‹Nº›</a:t>
            </a:fld>
            <a:endParaRPr lang="en-US" dirty="0"/>
          </a:p>
        </p:txBody>
      </p:sp>
      <p:sp>
        <p:nvSpPr>
          <p:cNvPr id="13" name="Rectangle 12" title="left edge border"/>
          <p:cNvSpPr/>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270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2144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0415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043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2/28/20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602046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8724283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1">
                    <a:lumMod val="85000"/>
                    <a:lumOff val="1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4514117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35514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4964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2/28/20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340958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pPr/>
              <a:t>2/28/20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3069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2/28/20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lumMod val="85000"/>
              <a:lumOff val="15000"/>
            </a:schemeClr>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869009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90000"/>
        </a:lnSpc>
        <a:spcBef>
          <a:spcPct val="0"/>
        </a:spcBef>
        <a:buNone/>
        <a:defRPr sz="51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u-gb.dataplatform.cloud.ibm.com/data/notebooks/converter/assets/bf5242ea-ae65-4fd3-8b82-510a88d017bb?project=76ec89c0-2747-4857-a5c4-23bdf652db4b#Idea-of-study:-New-Italian-gourmet-restaurant" TargetMode="Externa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render.githubusercontent.com/view/ipynb?commit=ec80b4ae0011ac386c0267a34e7942e8c21cc976&amp;enc_url=68747470733a2f2f7261772e67697468756275736572636f6e74656e742e636f6d2f426572656e6963654865726e616e64657a456c697a6f6e646f2f43617073746f6e652d50726f6a6563742d4e6f7465626f6f6b2f656338306234616530303131616333383663303236376133346537393432653863323163633937362f4e65696768626f72686f6f6473253230746865253230636974792532306f66253230546f726f6e746f2532302842657265292e6970796e62&amp;nwo=BereniceHernandezElizondo%2FCapstone-Project-Notebook&amp;path=Neighborhoods+the+city+of+Toronto+%28Bere%29.ipynb&amp;repository_id=243009558&amp;repository_type=Repository#6.-Discussio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eu-gb.dataplatform.cloud.ibm.com/data/notebooks/converter/assets/bf5242ea-ae65-4fd3-8b82-510a88d017bb?project=76ec89c0-2747-4857-a5c4-23bdf652db4b#2.2-Data-clea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F1694136-0553-455D-A725-19D12054A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7" name="Rectangle 13">
            <a:extLst>
              <a:ext uri="{FF2B5EF4-FFF2-40B4-BE49-F238E27FC236}">
                <a16:creationId xmlns:a16="http://schemas.microsoft.com/office/drawing/2014/main" id="{AF8DD469-D1ED-454C-B2F5-CE035903B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5">
            <a:extLst>
              <a:ext uri="{FF2B5EF4-FFF2-40B4-BE49-F238E27FC236}">
                <a16:creationId xmlns:a16="http://schemas.microsoft.com/office/drawing/2014/main" id="{2B99D1F0-D1F4-4D99-81FA-F025737D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3E32D104-BB6A-4687-BBC9-6DF01001A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ítulo 1">
            <a:extLst>
              <a:ext uri="{FF2B5EF4-FFF2-40B4-BE49-F238E27FC236}">
                <a16:creationId xmlns:a16="http://schemas.microsoft.com/office/drawing/2014/main" id="{FF0DA563-3BE5-4348-B077-07A803EC8601}"/>
              </a:ext>
            </a:extLst>
          </p:cNvPr>
          <p:cNvSpPr>
            <a:spLocks noGrp="1"/>
          </p:cNvSpPr>
          <p:nvPr>
            <p:ph type="title"/>
          </p:nvPr>
        </p:nvSpPr>
        <p:spPr>
          <a:xfrm>
            <a:off x="926927" y="1231894"/>
            <a:ext cx="5490143" cy="4339177"/>
          </a:xfrm>
        </p:spPr>
        <p:txBody>
          <a:bodyPr vert="horz" lIns="91440" tIns="45720" rIns="91440" bIns="45720" rtlCol="0" anchor="ctr" anchorCtr="1">
            <a:normAutofit/>
          </a:bodyPr>
          <a:lstStyle/>
          <a:p>
            <a:r>
              <a:rPr lang="en-US" sz="4000">
                <a:solidFill>
                  <a:schemeClr val="tx1">
                    <a:lumMod val="85000"/>
                    <a:lumOff val="15000"/>
                  </a:schemeClr>
                </a:solidFill>
              </a:rPr>
              <a:t>The Battle of Neighborhoods- Project Final</a:t>
            </a:r>
            <a:br>
              <a:rPr lang="en-US" sz="4000">
                <a:solidFill>
                  <a:schemeClr val="tx1">
                    <a:lumMod val="85000"/>
                    <a:lumOff val="15000"/>
                  </a:schemeClr>
                </a:solidFill>
              </a:rPr>
            </a:br>
            <a:endParaRPr lang="en-US" sz="4000">
              <a:solidFill>
                <a:schemeClr val="tx1">
                  <a:lumMod val="85000"/>
                  <a:lumOff val="15000"/>
                </a:schemeClr>
              </a:solidFill>
            </a:endParaRPr>
          </a:p>
        </p:txBody>
      </p:sp>
      <p:sp>
        <p:nvSpPr>
          <p:cNvPr id="5" name="Marcador de texto 4">
            <a:extLst>
              <a:ext uri="{FF2B5EF4-FFF2-40B4-BE49-F238E27FC236}">
                <a16:creationId xmlns:a16="http://schemas.microsoft.com/office/drawing/2014/main" id="{099DF911-552D-0245-9F01-83919DD91F58}"/>
              </a:ext>
            </a:extLst>
          </p:cNvPr>
          <p:cNvSpPr>
            <a:spLocks noGrp="1"/>
          </p:cNvSpPr>
          <p:nvPr>
            <p:ph type="body" idx="1"/>
          </p:nvPr>
        </p:nvSpPr>
        <p:spPr>
          <a:xfrm>
            <a:off x="926927" y="5660572"/>
            <a:ext cx="6020627" cy="785904"/>
          </a:xfrm>
        </p:spPr>
        <p:txBody>
          <a:bodyPr vert="horz" lIns="91440" tIns="45720" rIns="91440" bIns="45720" rtlCol="0" anchor="ctr">
            <a:normAutofit/>
          </a:bodyPr>
          <a:lstStyle/>
          <a:p>
            <a:r>
              <a:rPr lang="en-US">
                <a:solidFill>
                  <a:schemeClr val="bg2"/>
                </a:solidFill>
              </a:rPr>
              <a:t>New Italian gourmet restaurant</a:t>
            </a:r>
            <a:r>
              <a:rPr lang="en-US">
                <a:solidFill>
                  <a:schemeClr val="bg2"/>
                </a:solidFill>
                <a:hlinkClick r:id="rId2"/>
              </a:rPr>
              <a:t>¶</a:t>
            </a:r>
            <a:endParaRPr lang="en-US">
              <a:solidFill>
                <a:schemeClr val="bg2"/>
              </a:solidFill>
            </a:endParaRPr>
          </a:p>
          <a:p>
            <a:endParaRPr lang="en-US">
              <a:solidFill>
                <a:schemeClr val="bg2"/>
              </a:solidFill>
            </a:endParaRPr>
          </a:p>
        </p:txBody>
      </p:sp>
      <p:sp>
        <p:nvSpPr>
          <p:cNvPr id="20" name="Rectangle 19">
            <a:extLst>
              <a:ext uri="{FF2B5EF4-FFF2-40B4-BE49-F238E27FC236}">
                <a16:creationId xmlns:a16="http://schemas.microsoft.com/office/drawing/2014/main" id="{767A2AD7-60CD-43CC-85A6-2743892E4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2" name="Graphic 8">
            <a:extLst>
              <a:ext uri="{FF2B5EF4-FFF2-40B4-BE49-F238E27FC236}">
                <a16:creationId xmlns:a16="http://schemas.microsoft.com/office/drawing/2014/main" id="{044311A7-C10C-4C82-83FD-08AFE7920A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122390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11D0157-39AE-7A47-9D8B-798DCA6BAC9C}"/>
              </a:ext>
            </a:extLst>
          </p:cNvPr>
          <p:cNvSpPr/>
          <p:nvPr/>
        </p:nvSpPr>
        <p:spPr>
          <a:xfrm>
            <a:off x="6096000" y="508340"/>
            <a:ext cx="5632174" cy="2585323"/>
          </a:xfrm>
          <a:prstGeom prst="rect">
            <a:avLst/>
          </a:prstGeom>
        </p:spPr>
        <p:txBody>
          <a:bodyPr wrap="square">
            <a:spAutoFit/>
          </a:bodyPr>
          <a:lstStyle/>
          <a:p>
            <a:pPr algn="just"/>
            <a:r>
              <a:rPr lang="en" dirty="0">
                <a:solidFill>
                  <a:schemeClr val="tx1">
                    <a:lumMod val="65000"/>
                    <a:lumOff val="35000"/>
                  </a:schemeClr>
                </a:solidFill>
              </a:rPr>
              <a:t>The strategy is based on mapping the above described data in section 2.0, in order to facilitate the choice of the best places for the new restaurant. The choice is made based on the demands imposed: proximity to other restaurants of the same category, other restaurants of the same concept, menus, prices, rating, tourist area and purchasing value venues to Toronto. The </a:t>
            </a:r>
            <a:r>
              <a:rPr lang="en" dirty="0" err="1">
                <a:solidFill>
                  <a:schemeClr val="tx1">
                    <a:lumMod val="65000"/>
                    <a:lumOff val="35000"/>
                  </a:schemeClr>
                </a:solidFill>
              </a:rPr>
              <a:t>procesing</a:t>
            </a:r>
            <a:r>
              <a:rPr lang="en" dirty="0">
                <a:solidFill>
                  <a:schemeClr val="tx1">
                    <a:lumMod val="65000"/>
                    <a:lumOff val="35000"/>
                  </a:schemeClr>
                </a:solidFill>
              </a:rPr>
              <a:t> of these DATA and its mapping will allow to answer the key questions to make a decision:</a:t>
            </a:r>
            <a:endParaRPr lang="es-MX" dirty="0">
              <a:solidFill>
                <a:schemeClr val="tx1">
                  <a:lumMod val="65000"/>
                  <a:lumOff val="35000"/>
                </a:schemeClr>
              </a:solidFill>
            </a:endParaRPr>
          </a:p>
        </p:txBody>
      </p:sp>
      <p:sp>
        <p:nvSpPr>
          <p:cNvPr id="3" name="Rectángulo 2">
            <a:extLst>
              <a:ext uri="{FF2B5EF4-FFF2-40B4-BE49-F238E27FC236}">
                <a16:creationId xmlns:a16="http://schemas.microsoft.com/office/drawing/2014/main" id="{2B24E242-D615-8649-A2CB-3412DCFE96CF}"/>
              </a:ext>
            </a:extLst>
          </p:cNvPr>
          <p:cNvSpPr/>
          <p:nvPr/>
        </p:nvSpPr>
        <p:spPr>
          <a:xfrm>
            <a:off x="6096000" y="3429000"/>
            <a:ext cx="5632174" cy="2031325"/>
          </a:xfrm>
          <a:prstGeom prst="rect">
            <a:avLst/>
          </a:prstGeom>
        </p:spPr>
        <p:txBody>
          <a:bodyPr wrap="square">
            <a:spAutoFit/>
          </a:bodyPr>
          <a:lstStyle/>
          <a:p>
            <a:pPr marL="342900" indent="-342900" algn="just">
              <a:buFont typeface="+mj-lt"/>
              <a:buAutoNum type="arabicPeriod"/>
            </a:pPr>
            <a:r>
              <a:rPr lang="en" dirty="0">
                <a:solidFill>
                  <a:schemeClr val="tx1">
                    <a:lumMod val="65000"/>
                    <a:lumOff val="35000"/>
                  </a:schemeClr>
                </a:solidFill>
              </a:rPr>
              <a:t>What is the area of Toronto with the best rental price that meets the established criteria?</a:t>
            </a:r>
          </a:p>
          <a:p>
            <a:pPr marL="342900" indent="-342900" algn="just">
              <a:buFont typeface="+mj-lt"/>
              <a:buAutoNum type="arabicPeriod"/>
            </a:pPr>
            <a:r>
              <a:rPr lang="en" dirty="0">
                <a:solidFill>
                  <a:schemeClr val="tx1">
                    <a:lumMod val="65000"/>
                    <a:lumOff val="35000"/>
                  </a:schemeClr>
                </a:solidFill>
              </a:rPr>
              <a:t>What kind of Italian restaurants exist in the area?</a:t>
            </a:r>
          </a:p>
          <a:p>
            <a:pPr marL="342900" indent="-342900" algn="just">
              <a:buFont typeface="+mj-lt"/>
              <a:buAutoNum type="arabicPeriod"/>
            </a:pPr>
            <a:r>
              <a:rPr lang="en" dirty="0">
                <a:solidFill>
                  <a:schemeClr val="tx1">
                    <a:lumMod val="65000"/>
                    <a:lumOff val="35000"/>
                  </a:schemeClr>
                </a:solidFill>
              </a:rPr>
              <a:t>What is the rating per restaurant of the same category? </a:t>
            </a:r>
          </a:p>
          <a:p>
            <a:pPr marL="342900" indent="-342900" algn="just">
              <a:buFont typeface="+mj-lt"/>
              <a:buAutoNum type="arabicPeriod"/>
            </a:pPr>
            <a:r>
              <a:rPr lang="en" dirty="0">
                <a:solidFill>
                  <a:schemeClr val="tx1">
                    <a:lumMod val="65000"/>
                    <a:lumOff val="35000"/>
                  </a:schemeClr>
                </a:solidFill>
              </a:rPr>
              <a:t>What differentiates the other restaurants from our business plan?</a:t>
            </a:r>
            <a:endParaRPr lang="es-MX" dirty="0">
              <a:solidFill>
                <a:schemeClr val="tx1">
                  <a:lumMod val="65000"/>
                  <a:lumOff val="35000"/>
                </a:schemeClr>
              </a:solidFill>
            </a:endParaRPr>
          </a:p>
        </p:txBody>
      </p:sp>
    </p:spTree>
    <p:extLst>
      <p:ext uri="{BB962C8B-B14F-4D97-AF65-F5344CB8AC3E}">
        <p14:creationId xmlns:p14="http://schemas.microsoft.com/office/powerpoint/2010/main" val="302187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237BB3C-4AB4-1B43-B5BB-5EFC86560FDD}"/>
              </a:ext>
            </a:extLst>
          </p:cNvPr>
          <p:cNvSpPr/>
          <p:nvPr/>
        </p:nvSpPr>
        <p:spPr>
          <a:xfrm>
            <a:off x="5824331" y="2169206"/>
            <a:ext cx="6003236" cy="2031325"/>
          </a:xfrm>
          <a:prstGeom prst="rect">
            <a:avLst/>
          </a:prstGeom>
        </p:spPr>
        <p:txBody>
          <a:bodyPr wrap="square">
            <a:spAutoFit/>
          </a:bodyPr>
          <a:lstStyle/>
          <a:p>
            <a:pPr algn="just"/>
            <a:r>
              <a:rPr lang="en" dirty="0">
                <a:solidFill>
                  <a:schemeClr val="tx1">
                    <a:lumMod val="65000"/>
                    <a:lumOff val="35000"/>
                  </a:schemeClr>
                </a:solidFill>
              </a:rPr>
              <a:t>This is the first section of the final project of Applied Data Science Capstone. First we will import the libraries that we will need.</a:t>
            </a:r>
          </a:p>
          <a:p>
            <a:pPr algn="just"/>
            <a:r>
              <a:rPr lang="en" dirty="0">
                <a:solidFill>
                  <a:schemeClr val="tx1">
                    <a:lumMod val="65000"/>
                    <a:lumOff val="35000"/>
                  </a:schemeClr>
                </a:solidFill>
              </a:rPr>
              <a:t>I used python </a:t>
            </a:r>
            <a:r>
              <a:rPr lang="en" dirty="0" err="1">
                <a:solidFill>
                  <a:schemeClr val="tx1">
                    <a:lumMod val="65000"/>
                    <a:lumOff val="35000"/>
                  </a:schemeClr>
                </a:solidFill>
              </a:rPr>
              <a:t>beautyfolSoup</a:t>
            </a:r>
            <a:r>
              <a:rPr lang="en" dirty="0">
                <a:solidFill>
                  <a:schemeClr val="tx1">
                    <a:lumMod val="65000"/>
                    <a:lumOff val="35000"/>
                  </a:schemeClr>
                </a:solidFill>
              </a:rPr>
              <a:t> and CSV library to visualize geographic details of Toronto and its boroughs and I created a map of the capital with boroughs superimposed on top. I used latitude and longitude values to get the visual as below</a:t>
            </a:r>
          </a:p>
        </p:txBody>
      </p:sp>
      <p:sp>
        <p:nvSpPr>
          <p:cNvPr id="3" name="CuadroTexto 2">
            <a:extLst>
              <a:ext uri="{FF2B5EF4-FFF2-40B4-BE49-F238E27FC236}">
                <a16:creationId xmlns:a16="http://schemas.microsoft.com/office/drawing/2014/main" id="{91190F64-A2D7-384E-8243-2F9F5F3A2D8C}"/>
              </a:ext>
            </a:extLst>
          </p:cNvPr>
          <p:cNvSpPr txBox="1"/>
          <p:nvPr/>
        </p:nvSpPr>
        <p:spPr>
          <a:xfrm>
            <a:off x="1113183" y="2862470"/>
            <a:ext cx="4440639" cy="1077218"/>
          </a:xfrm>
          <a:prstGeom prst="rect">
            <a:avLst/>
          </a:prstGeom>
          <a:noFill/>
        </p:spPr>
        <p:txBody>
          <a:bodyPr wrap="none" rtlCol="0">
            <a:spAutoFit/>
          </a:bodyPr>
          <a:lstStyle/>
          <a:p>
            <a:r>
              <a:rPr lang="en" sz="3200" b="1" i="1" dirty="0">
                <a:latin typeface="+mj-lt"/>
              </a:rPr>
              <a:t>3.2 </a:t>
            </a:r>
            <a:r>
              <a:rPr lang="en" sz="3200" b="1" i="1" dirty="0" err="1">
                <a:latin typeface="+mj-lt"/>
              </a:rPr>
              <a:t>Metodology</a:t>
            </a:r>
            <a:r>
              <a:rPr lang="en" sz="3200" b="1" i="1" dirty="0">
                <a:latin typeface="+mj-lt"/>
              </a:rPr>
              <a:t> execute –</a:t>
            </a:r>
          </a:p>
          <a:p>
            <a:r>
              <a:rPr lang="en" sz="3200" b="1" i="1" dirty="0">
                <a:latin typeface="+mj-lt"/>
              </a:rPr>
              <a:t> Mapping Data</a:t>
            </a:r>
            <a:endParaRPr lang="es-MX" sz="3200" dirty="0">
              <a:latin typeface="+mj-lt"/>
            </a:endParaRPr>
          </a:p>
        </p:txBody>
      </p:sp>
    </p:spTree>
    <p:extLst>
      <p:ext uri="{BB962C8B-B14F-4D97-AF65-F5344CB8AC3E}">
        <p14:creationId xmlns:p14="http://schemas.microsoft.com/office/powerpoint/2010/main" val="21814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2F7FA88-C579-DF46-844E-4BAB5CB5B885}"/>
              </a:ext>
            </a:extLst>
          </p:cNvPr>
          <p:cNvPicPr>
            <a:picLocks noChangeAspect="1"/>
          </p:cNvPicPr>
          <p:nvPr/>
        </p:nvPicPr>
        <p:blipFill rotWithShape="1">
          <a:blip r:embed="rId2"/>
          <a:srcRect r="5333"/>
          <a:stretch/>
        </p:blipFill>
        <p:spPr>
          <a:xfrm>
            <a:off x="20" y="10"/>
            <a:ext cx="12191980" cy="6857990"/>
          </a:xfrm>
          <a:prstGeom prst="rect">
            <a:avLst/>
          </a:prstGeom>
        </p:spPr>
      </p:pic>
      <p:sp>
        <p:nvSpPr>
          <p:cNvPr id="5" name="CuadroTexto 4">
            <a:extLst>
              <a:ext uri="{FF2B5EF4-FFF2-40B4-BE49-F238E27FC236}">
                <a16:creationId xmlns:a16="http://schemas.microsoft.com/office/drawing/2014/main" id="{4813FAC3-A3EE-8949-A14A-31FF6E34EAB7}"/>
              </a:ext>
            </a:extLst>
          </p:cNvPr>
          <p:cNvSpPr txBox="1"/>
          <p:nvPr/>
        </p:nvSpPr>
        <p:spPr>
          <a:xfrm>
            <a:off x="8215312" y="6292850"/>
            <a:ext cx="3500437" cy="369332"/>
          </a:xfrm>
          <a:prstGeom prst="rect">
            <a:avLst/>
          </a:prstGeom>
          <a:noFill/>
        </p:spPr>
        <p:txBody>
          <a:bodyPr wrap="square" rtlCol="0">
            <a:spAutoFit/>
          </a:bodyPr>
          <a:lstStyle/>
          <a:p>
            <a:r>
              <a:rPr lang="es-MX" dirty="0"/>
              <a:t>Figura 2: Italian Restaurants</a:t>
            </a:r>
          </a:p>
        </p:txBody>
      </p:sp>
    </p:spTree>
    <p:extLst>
      <p:ext uri="{BB962C8B-B14F-4D97-AF65-F5344CB8AC3E}">
        <p14:creationId xmlns:p14="http://schemas.microsoft.com/office/powerpoint/2010/main" val="872822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463761A-D291-2F43-A6CA-BA3A558DDF6D}"/>
              </a:ext>
            </a:extLst>
          </p:cNvPr>
          <p:cNvSpPr/>
          <p:nvPr/>
        </p:nvSpPr>
        <p:spPr>
          <a:xfrm>
            <a:off x="1014675" y="3059668"/>
            <a:ext cx="5272597" cy="369332"/>
          </a:xfrm>
          <a:prstGeom prst="rect">
            <a:avLst/>
          </a:prstGeom>
        </p:spPr>
        <p:txBody>
          <a:bodyPr wrap="none">
            <a:spAutoFit/>
          </a:bodyPr>
          <a:lstStyle/>
          <a:p>
            <a:r>
              <a:rPr lang="es-MX" b="1" i="1" dirty="0">
                <a:solidFill>
                  <a:srgbClr val="000000"/>
                </a:solidFill>
                <a:latin typeface="Helvetica Neue" panose="02000503000000020004" pitchFamily="2" charset="0"/>
              </a:rPr>
              <a:t>3.2.1 Data transformed into pandas dataframe</a:t>
            </a:r>
            <a:endParaRPr lang="es-MX" b="1" i="1" dirty="0">
              <a:solidFill>
                <a:srgbClr val="000000"/>
              </a:solidFill>
              <a:effectLst/>
              <a:latin typeface="Helvetica Neue" panose="02000503000000020004" pitchFamily="2" charset="0"/>
            </a:endParaRPr>
          </a:p>
        </p:txBody>
      </p:sp>
      <p:sp>
        <p:nvSpPr>
          <p:cNvPr id="3" name="Rectángulo 2">
            <a:extLst>
              <a:ext uri="{FF2B5EF4-FFF2-40B4-BE49-F238E27FC236}">
                <a16:creationId xmlns:a16="http://schemas.microsoft.com/office/drawing/2014/main" id="{DCB7314F-9DF2-5E4A-AABC-B91752DFEE30}"/>
              </a:ext>
            </a:extLst>
          </p:cNvPr>
          <p:cNvSpPr/>
          <p:nvPr/>
        </p:nvSpPr>
        <p:spPr>
          <a:xfrm>
            <a:off x="6539947" y="1304044"/>
            <a:ext cx="5433391" cy="1477328"/>
          </a:xfrm>
          <a:prstGeom prst="rect">
            <a:avLst/>
          </a:prstGeom>
        </p:spPr>
        <p:txBody>
          <a:bodyPr wrap="square">
            <a:spAutoFit/>
          </a:bodyPr>
          <a:lstStyle/>
          <a:p>
            <a:r>
              <a:rPr lang="en" dirty="0">
                <a:solidFill>
                  <a:srgbClr val="000000"/>
                </a:solidFill>
                <a:latin typeface="Helvetica Neue" panose="02000503000000020004" pitchFamily="2" charset="0"/>
              </a:rPr>
              <a:t>This method was easier than the Beautiful Soup but I put the Beautiful Soup method in the following blocks to meet the requirement of the assignment. The </a:t>
            </a:r>
            <a:r>
              <a:rPr lang="en" dirty="0" err="1">
                <a:solidFill>
                  <a:srgbClr val="000000"/>
                </a:solidFill>
                <a:latin typeface="Helvetica Neue" panose="02000503000000020004" pitchFamily="2" charset="0"/>
              </a:rPr>
              <a:t>dataframe</a:t>
            </a:r>
            <a:r>
              <a:rPr lang="en" dirty="0">
                <a:solidFill>
                  <a:srgbClr val="000000"/>
                </a:solidFill>
                <a:latin typeface="Helvetica Neue" panose="02000503000000020004" pitchFamily="2" charset="0"/>
              </a:rPr>
              <a:t> will consist of three columns: </a:t>
            </a:r>
            <a:r>
              <a:rPr lang="en" dirty="0" err="1">
                <a:solidFill>
                  <a:srgbClr val="000000"/>
                </a:solidFill>
                <a:latin typeface="Helvetica Neue" panose="02000503000000020004" pitchFamily="2" charset="0"/>
              </a:rPr>
              <a:t>postalcode</a:t>
            </a:r>
            <a:r>
              <a:rPr lang="en" dirty="0">
                <a:solidFill>
                  <a:srgbClr val="000000"/>
                </a:solidFill>
                <a:latin typeface="Helvetica Neue" panose="02000503000000020004" pitchFamily="2" charset="0"/>
              </a:rPr>
              <a:t>, borough, and neighborhood</a:t>
            </a:r>
            <a:endParaRPr lang="es-MX" dirty="0"/>
          </a:p>
        </p:txBody>
      </p:sp>
    </p:spTree>
    <p:extLst>
      <p:ext uri="{BB962C8B-B14F-4D97-AF65-F5344CB8AC3E}">
        <p14:creationId xmlns:p14="http://schemas.microsoft.com/office/powerpoint/2010/main" val="268167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5DE504-04C9-3F45-B20D-F24B035492CE}"/>
              </a:ext>
            </a:extLst>
          </p:cNvPr>
          <p:cNvSpPr/>
          <p:nvPr/>
        </p:nvSpPr>
        <p:spPr>
          <a:xfrm>
            <a:off x="5373757" y="1436061"/>
            <a:ext cx="6096000" cy="923330"/>
          </a:xfrm>
          <a:prstGeom prst="rect">
            <a:avLst/>
          </a:prstGeom>
        </p:spPr>
        <p:txBody>
          <a:bodyPr>
            <a:spAutoFit/>
          </a:bodyPr>
          <a:lstStyle/>
          <a:p>
            <a:r>
              <a:rPr lang="en" dirty="0"/>
              <a:t>Now that you have built a </a:t>
            </a:r>
            <a:r>
              <a:rPr lang="en" dirty="0" err="1"/>
              <a:t>dataframe</a:t>
            </a:r>
            <a:r>
              <a:rPr lang="en" dirty="0"/>
              <a:t> of the postal code of each neighborhood, we need to get the latitude and the longitude coordinates of each neighborhood.</a:t>
            </a:r>
            <a:endParaRPr lang="en" b="1" i="1" dirty="0">
              <a:solidFill>
                <a:srgbClr val="000000"/>
              </a:solidFill>
              <a:effectLst/>
              <a:latin typeface="Helvetica Neue" panose="02000503000000020004" pitchFamily="2" charset="0"/>
            </a:endParaRPr>
          </a:p>
        </p:txBody>
      </p:sp>
      <p:sp>
        <p:nvSpPr>
          <p:cNvPr id="3" name="Rectángulo 2">
            <a:extLst>
              <a:ext uri="{FF2B5EF4-FFF2-40B4-BE49-F238E27FC236}">
                <a16:creationId xmlns:a16="http://schemas.microsoft.com/office/drawing/2014/main" id="{AA3EC191-851E-6243-914E-7A4D5261F075}"/>
              </a:ext>
            </a:extLst>
          </p:cNvPr>
          <p:cNvSpPr/>
          <p:nvPr/>
        </p:nvSpPr>
        <p:spPr>
          <a:xfrm>
            <a:off x="1080053" y="2782669"/>
            <a:ext cx="6096000" cy="646331"/>
          </a:xfrm>
          <a:prstGeom prst="rect">
            <a:avLst/>
          </a:prstGeom>
        </p:spPr>
        <p:txBody>
          <a:bodyPr>
            <a:spAutoFit/>
          </a:bodyPr>
          <a:lstStyle/>
          <a:p>
            <a:r>
              <a:rPr lang="en" b="1" i="1" dirty="0">
                <a:solidFill>
                  <a:srgbClr val="000000"/>
                </a:solidFill>
                <a:latin typeface="Helvetica Neue" panose="02000503000000020004" pitchFamily="2" charset="0"/>
              </a:rPr>
              <a:t>3.2.4 Latitude and the longitude coordinates of each neighborhood.</a:t>
            </a:r>
            <a:endParaRPr lang="en" b="1" i="1"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1482837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F1694136-0553-455D-A725-19D12054A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1" name="Rectangle 20">
            <a:extLst>
              <a:ext uri="{FF2B5EF4-FFF2-40B4-BE49-F238E27FC236}">
                <a16:creationId xmlns:a16="http://schemas.microsoft.com/office/drawing/2014/main" id="{AF8DD469-D1ED-454C-B2F5-CE035903B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B1A512F1-BB86-4586-A2D5-C2522181A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39060"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20D5DFD0-0059-8644-A951-03016C45B4CC}"/>
              </a:ext>
            </a:extLst>
          </p:cNvPr>
          <p:cNvSpPr txBox="1"/>
          <p:nvPr/>
        </p:nvSpPr>
        <p:spPr>
          <a:xfrm>
            <a:off x="5671909" y="951400"/>
            <a:ext cx="5875694" cy="465429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7800" cap="all" spc="800">
                <a:solidFill>
                  <a:schemeClr val="tx1">
                    <a:lumMod val="85000"/>
                    <a:lumOff val="15000"/>
                  </a:schemeClr>
                </a:solidFill>
                <a:latin typeface="+mj-lt"/>
                <a:ea typeface="+mj-ea"/>
                <a:cs typeface="+mj-cs"/>
              </a:rPr>
              <a:t>Figura 1: latitude and Longitude</a:t>
            </a:r>
          </a:p>
        </p:txBody>
      </p:sp>
      <p:sp>
        <p:nvSpPr>
          <p:cNvPr id="25" name="Freeform 14">
            <a:extLst>
              <a:ext uri="{FF2B5EF4-FFF2-40B4-BE49-F238E27FC236}">
                <a16:creationId xmlns:a16="http://schemas.microsoft.com/office/drawing/2014/main" id="{7AA611D8-1751-4DD2-A7C6-B9EC6725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3" name="Imagen 2">
            <a:extLst>
              <a:ext uri="{FF2B5EF4-FFF2-40B4-BE49-F238E27FC236}">
                <a16:creationId xmlns:a16="http://schemas.microsoft.com/office/drawing/2014/main" id="{DBBFEC30-EE03-A745-82C6-0C6F2EF6A8C9}"/>
              </a:ext>
            </a:extLst>
          </p:cNvPr>
          <p:cNvPicPr>
            <a:picLocks noChangeAspect="1"/>
          </p:cNvPicPr>
          <p:nvPr/>
        </p:nvPicPr>
        <p:blipFill>
          <a:blip r:embed="rId2"/>
          <a:stretch>
            <a:fillRect/>
          </a:stretch>
        </p:blipFill>
        <p:spPr>
          <a:xfrm>
            <a:off x="46945" y="1169508"/>
            <a:ext cx="4810806" cy="4152079"/>
          </a:xfrm>
          <a:prstGeom prst="rect">
            <a:avLst/>
          </a:prstGeom>
        </p:spPr>
      </p:pic>
    </p:spTree>
    <p:extLst>
      <p:ext uri="{BB962C8B-B14F-4D97-AF65-F5344CB8AC3E}">
        <p14:creationId xmlns:p14="http://schemas.microsoft.com/office/powerpoint/2010/main" val="3071190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E00D017-DA58-9843-888E-AB89323D8CBB}"/>
              </a:ext>
            </a:extLst>
          </p:cNvPr>
          <p:cNvSpPr/>
          <p:nvPr/>
        </p:nvSpPr>
        <p:spPr>
          <a:xfrm>
            <a:off x="683321" y="2322658"/>
            <a:ext cx="2193229" cy="731482"/>
          </a:xfrm>
          <a:prstGeom prst="rect">
            <a:avLst/>
          </a:prstGeom>
        </p:spPr>
        <p:txBody>
          <a:bodyPr wrap="none">
            <a:spAutoFit/>
          </a:bodyPr>
          <a:lstStyle/>
          <a:p>
            <a:pPr algn="just">
              <a:lnSpc>
                <a:spcPct val="150000"/>
              </a:lnSpc>
              <a:spcAft>
                <a:spcPts val="0"/>
              </a:spcAft>
            </a:pPr>
            <a:r>
              <a:rPr lang="es-MX" sz="3200" b="1" spc="300" dirty="0">
                <a:solidFill>
                  <a:srgbClr val="000000"/>
                </a:solidFill>
                <a:latin typeface="+mj-lt"/>
                <a:ea typeface="Times New Roman" panose="02020603050405020304" pitchFamily="18" charset="0"/>
              </a:rPr>
              <a:t>4. Results</a:t>
            </a:r>
            <a:endParaRPr lang="es-MX" sz="3200" b="1" spc="300" dirty="0">
              <a:latin typeface="+mj-lt"/>
              <a:ea typeface="Times New Roman" panose="02020603050405020304" pitchFamily="18" charset="0"/>
            </a:endParaRPr>
          </a:p>
        </p:txBody>
      </p:sp>
      <p:sp>
        <p:nvSpPr>
          <p:cNvPr id="3" name="Rectángulo 2">
            <a:extLst>
              <a:ext uri="{FF2B5EF4-FFF2-40B4-BE49-F238E27FC236}">
                <a16:creationId xmlns:a16="http://schemas.microsoft.com/office/drawing/2014/main" id="{EE4A4093-8478-1641-AA63-28051F3CCA41}"/>
              </a:ext>
            </a:extLst>
          </p:cNvPr>
          <p:cNvSpPr/>
          <p:nvPr/>
        </p:nvSpPr>
        <p:spPr>
          <a:xfrm>
            <a:off x="3048000" y="1327559"/>
            <a:ext cx="7956140" cy="2956387"/>
          </a:xfrm>
          <a:prstGeom prst="rect">
            <a:avLst/>
          </a:prstGeom>
        </p:spPr>
        <p:txBody>
          <a:bodyPr wrap="square">
            <a:spAutoFit/>
          </a:bodyPr>
          <a:lstStyle/>
          <a:p>
            <a:pPr algn="just">
              <a:lnSpc>
                <a:spcPct val="150000"/>
              </a:lnSpc>
              <a:spcAft>
                <a:spcPts val="0"/>
              </a:spcAft>
            </a:pPr>
            <a:r>
              <a:rPr lang="es-MX" dirty="0">
                <a:solidFill>
                  <a:schemeClr val="tx1">
                    <a:lumMod val="65000"/>
                    <a:lumOff val="35000"/>
                  </a:schemeClr>
                </a:solidFill>
                <a:latin typeface="Calibri Light" panose="020F0302020204030204" pitchFamily="34" charset="0"/>
                <a:ea typeface="Times New Roman" panose="02020603050405020304" pitchFamily="18" charset="0"/>
              </a:rPr>
              <a:t>I utilized the Foursquare API to explore the boroughs and segment them. I designed the limit as 100 venue and the radius 750 meter for each borough from their given latitude and longitude informations. Here is a head of the list Venues name, category, latitude and longitude informations from Forsquare API.</a:t>
            </a:r>
            <a:endParaRPr lang="es-MX" sz="1600" dirty="0">
              <a:solidFill>
                <a:schemeClr val="tx1">
                  <a:lumMod val="65000"/>
                  <a:lumOff val="35000"/>
                </a:schemeClr>
              </a:solidFill>
              <a:latin typeface="Times New Roman" panose="02020603050405020304" pitchFamily="18" charset="0"/>
              <a:ea typeface="Times New Roman" panose="02020603050405020304" pitchFamily="18" charset="0"/>
            </a:endParaRPr>
          </a:p>
          <a:p>
            <a:pPr algn="just">
              <a:lnSpc>
                <a:spcPct val="150000"/>
              </a:lnSpc>
              <a:spcAft>
                <a:spcPts val="0"/>
              </a:spcAft>
            </a:pPr>
            <a:r>
              <a:rPr lang="es-MX" dirty="0">
                <a:solidFill>
                  <a:schemeClr val="tx1">
                    <a:lumMod val="65000"/>
                    <a:lumOff val="35000"/>
                  </a:schemeClr>
                </a:solidFill>
                <a:latin typeface="Calibri Light" panose="020F0302020204030204" pitchFamily="34" charset="0"/>
                <a:ea typeface="Times New Roman" panose="02020603050405020304" pitchFamily="18" charset="0"/>
              </a:rPr>
              <a:t>Most restaurant locations are distributed throughout the Old Toronto area, although we discovered that the most prestigious area is the one that is found in lawrence park, where there are only 3 Italian restaurant.</a:t>
            </a:r>
            <a:endParaRPr lang="es-MX" sz="1600" dirty="0">
              <a:solidFill>
                <a:schemeClr val="tx1">
                  <a:lumMod val="65000"/>
                  <a:lumOff val="3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794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53582E92-8040-4738-AB2F-A4E18BEB5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18D4C95-5A5D-0740-8125-5607C68A3599}"/>
              </a:ext>
            </a:extLst>
          </p:cNvPr>
          <p:cNvPicPr>
            <a:picLocks noChangeAspect="1"/>
          </p:cNvPicPr>
          <p:nvPr/>
        </p:nvPicPr>
        <p:blipFill rotWithShape="1">
          <a:blip r:embed="rId2"/>
          <a:srcRect t="14261" r="-1" b="437"/>
          <a:stretch/>
        </p:blipFill>
        <p:spPr>
          <a:xfrm>
            <a:off x="20" y="2"/>
            <a:ext cx="12188930" cy="6290396"/>
          </a:xfrm>
          <a:custGeom>
            <a:avLst/>
            <a:gdLst/>
            <a:ahLst/>
            <a:cxnLst/>
            <a:rect l="l" t="t" r="r" b="b"/>
            <a:pathLst>
              <a:path w="12188950" h="6290396">
                <a:moveTo>
                  <a:pt x="0" y="0"/>
                </a:moveTo>
                <a:lnTo>
                  <a:pt x="12188950" y="0"/>
                </a:lnTo>
                <a:lnTo>
                  <a:pt x="12188950" y="5404571"/>
                </a:lnTo>
                <a:lnTo>
                  <a:pt x="12188950" y="6115506"/>
                </a:lnTo>
                <a:lnTo>
                  <a:pt x="12177524" y="6115771"/>
                </a:lnTo>
                <a:lnTo>
                  <a:pt x="12117200" y="6123709"/>
                </a:lnTo>
                <a:lnTo>
                  <a:pt x="12064812" y="6134821"/>
                </a:lnTo>
                <a:lnTo>
                  <a:pt x="12018774" y="6149109"/>
                </a:lnTo>
                <a:lnTo>
                  <a:pt x="11977500" y="6164984"/>
                </a:lnTo>
                <a:lnTo>
                  <a:pt x="11940988" y="6184034"/>
                </a:lnTo>
                <a:lnTo>
                  <a:pt x="11902888" y="6203084"/>
                </a:lnTo>
                <a:lnTo>
                  <a:pt x="11864788" y="6222134"/>
                </a:lnTo>
                <a:lnTo>
                  <a:pt x="11828274" y="6238009"/>
                </a:lnTo>
                <a:lnTo>
                  <a:pt x="11787000" y="6253884"/>
                </a:lnTo>
                <a:lnTo>
                  <a:pt x="11740962" y="6269759"/>
                </a:lnTo>
                <a:lnTo>
                  <a:pt x="11688574" y="6280871"/>
                </a:lnTo>
                <a:lnTo>
                  <a:pt x="11628250" y="6287221"/>
                </a:lnTo>
                <a:lnTo>
                  <a:pt x="11559988" y="6290396"/>
                </a:lnTo>
                <a:lnTo>
                  <a:pt x="11491724" y="6287221"/>
                </a:lnTo>
                <a:lnTo>
                  <a:pt x="11431400" y="6280871"/>
                </a:lnTo>
                <a:lnTo>
                  <a:pt x="11379012" y="6269759"/>
                </a:lnTo>
                <a:lnTo>
                  <a:pt x="11332974" y="6253884"/>
                </a:lnTo>
                <a:lnTo>
                  <a:pt x="11291700" y="6238009"/>
                </a:lnTo>
                <a:lnTo>
                  <a:pt x="11255188" y="6222134"/>
                </a:lnTo>
                <a:lnTo>
                  <a:pt x="11217088" y="6203084"/>
                </a:lnTo>
                <a:lnTo>
                  <a:pt x="11178988" y="6184034"/>
                </a:lnTo>
                <a:lnTo>
                  <a:pt x="11142474" y="6164984"/>
                </a:lnTo>
                <a:lnTo>
                  <a:pt x="11101200" y="6149109"/>
                </a:lnTo>
                <a:lnTo>
                  <a:pt x="11055162" y="6134821"/>
                </a:lnTo>
                <a:lnTo>
                  <a:pt x="11002774" y="6123709"/>
                </a:lnTo>
                <a:lnTo>
                  <a:pt x="10942450" y="6115771"/>
                </a:lnTo>
                <a:lnTo>
                  <a:pt x="10874188" y="6114184"/>
                </a:lnTo>
                <a:lnTo>
                  <a:pt x="10805924" y="6115771"/>
                </a:lnTo>
                <a:lnTo>
                  <a:pt x="10745600" y="6123709"/>
                </a:lnTo>
                <a:lnTo>
                  <a:pt x="10693212" y="6134821"/>
                </a:lnTo>
                <a:lnTo>
                  <a:pt x="10647174" y="6149109"/>
                </a:lnTo>
                <a:lnTo>
                  <a:pt x="10605900" y="6164984"/>
                </a:lnTo>
                <a:lnTo>
                  <a:pt x="10569388" y="6184034"/>
                </a:lnTo>
                <a:lnTo>
                  <a:pt x="10531288" y="6203084"/>
                </a:lnTo>
                <a:lnTo>
                  <a:pt x="10493188" y="6222134"/>
                </a:lnTo>
                <a:lnTo>
                  <a:pt x="10456674" y="6238009"/>
                </a:lnTo>
                <a:lnTo>
                  <a:pt x="10415400" y="6253884"/>
                </a:lnTo>
                <a:lnTo>
                  <a:pt x="10369362" y="6269759"/>
                </a:lnTo>
                <a:lnTo>
                  <a:pt x="10316974" y="6280871"/>
                </a:lnTo>
                <a:lnTo>
                  <a:pt x="10256650" y="6287221"/>
                </a:lnTo>
                <a:lnTo>
                  <a:pt x="10188388" y="6290396"/>
                </a:lnTo>
                <a:lnTo>
                  <a:pt x="10120124" y="6287221"/>
                </a:lnTo>
                <a:lnTo>
                  <a:pt x="10059800" y="6280871"/>
                </a:lnTo>
                <a:lnTo>
                  <a:pt x="10007412" y="6269759"/>
                </a:lnTo>
                <a:lnTo>
                  <a:pt x="9961374" y="6253884"/>
                </a:lnTo>
                <a:lnTo>
                  <a:pt x="9920100" y="6238009"/>
                </a:lnTo>
                <a:lnTo>
                  <a:pt x="9883588" y="6222134"/>
                </a:lnTo>
                <a:lnTo>
                  <a:pt x="9845488" y="6203084"/>
                </a:lnTo>
                <a:lnTo>
                  <a:pt x="9807388" y="6184034"/>
                </a:lnTo>
                <a:lnTo>
                  <a:pt x="9770874" y="6164984"/>
                </a:lnTo>
                <a:lnTo>
                  <a:pt x="9729600" y="6149109"/>
                </a:lnTo>
                <a:lnTo>
                  <a:pt x="9683562" y="6134821"/>
                </a:lnTo>
                <a:lnTo>
                  <a:pt x="9631174" y="6123709"/>
                </a:lnTo>
                <a:lnTo>
                  <a:pt x="9570850" y="6115771"/>
                </a:lnTo>
                <a:lnTo>
                  <a:pt x="9502588" y="6114184"/>
                </a:lnTo>
                <a:lnTo>
                  <a:pt x="9434324" y="6115771"/>
                </a:lnTo>
                <a:lnTo>
                  <a:pt x="9374000" y="6123709"/>
                </a:lnTo>
                <a:lnTo>
                  <a:pt x="9321612" y="6134821"/>
                </a:lnTo>
                <a:lnTo>
                  <a:pt x="9275574" y="6149109"/>
                </a:lnTo>
                <a:lnTo>
                  <a:pt x="9234300" y="6164984"/>
                </a:lnTo>
                <a:lnTo>
                  <a:pt x="9197788" y="6184034"/>
                </a:lnTo>
                <a:lnTo>
                  <a:pt x="9159688" y="6203084"/>
                </a:lnTo>
                <a:lnTo>
                  <a:pt x="9121588" y="6222134"/>
                </a:lnTo>
                <a:lnTo>
                  <a:pt x="9085074" y="6238009"/>
                </a:lnTo>
                <a:lnTo>
                  <a:pt x="9043800" y="6253884"/>
                </a:lnTo>
                <a:lnTo>
                  <a:pt x="8997762" y="6269759"/>
                </a:lnTo>
                <a:lnTo>
                  <a:pt x="8945374" y="6280871"/>
                </a:lnTo>
                <a:lnTo>
                  <a:pt x="8885050" y="6287221"/>
                </a:lnTo>
                <a:lnTo>
                  <a:pt x="8818374" y="6290396"/>
                </a:lnTo>
                <a:lnTo>
                  <a:pt x="8748524" y="6287221"/>
                </a:lnTo>
                <a:lnTo>
                  <a:pt x="8688200" y="6280871"/>
                </a:lnTo>
                <a:lnTo>
                  <a:pt x="8635812" y="6269759"/>
                </a:lnTo>
                <a:lnTo>
                  <a:pt x="8589774" y="6253884"/>
                </a:lnTo>
                <a:lnTo>
                  <a:pt x="8548500" y="6238009"/>
                </a:lnTo>
                <a:lnTo>
                  <a:pt x="8511988" y="6222134"/>
                </a:lnTo>
                <a:lnTo>
                  <a:pt x="8473888" y="6203084"/>
                </a:lnTo>
                <a:lnTo>
                  <a:pt x="8435788" y="6184034"/>
                </a:lnTo>
                <a:lnTo>
                  <a:pt x="8399274" y="6164984"/>
                </a:lnTo>
                <a:lnTo>
                  <a:pt x="8358001" y="6149109"/>
                </a:lnTo>
                <a:lnTo>
                  <a:pt x="8311963" y="6134821"/>
                </a:lnTo>
                <a:lnTo>
                  <a:pt x="8259576" y="6123709"/>
                </a:lnTo>
                <a:lnTo>
                  <a:pt x="8199251" y="6115771"/>
                </a:lnTo>
                <a:lnTo>
                  <a:pt x="8130989" y="6114184"/>
                </a:lnTo>
                <a:lnTo>
                  <a:pt x="8062726" y="6115771"/>
                </a:lnTo>
                <a:lnTo>
                  <a:pt x="8002401" y="6123709"/>
                </a:lnTo>
                <a:lnTo>
                  <a:pt x="7950014" y="6134821"/>
                </a:lnTo>
                <a:lnTo>
                  <a:pt x="7903976" y="6149109"/>
                </a:lnTo>
                <a:lnTo>
                  <a:pt x="7862701" y="6164984"/>
                </a:lnTo>
                <a:lnTo>
                  <a:pt x="7826189" y="6184034"/>
                </a:lnTo>
                <a:lnTo>
                  <a:pt x="7749989" y="6222134"/>
                </a:lnTo>
                <a:lnTo>
                  <a:pt x="7713476" y="6238009"/>
                </a:lnTo>
                <a:lnTo>
                  <a:pt x="7672201" y="6253884"/>
                </a:lnTo>
                <a:lnTo>
                  <a:pt x="7626164" y="6269759"/>
                </a:lnTo>
                <a:lnTo>
                  <a:pt x="7573776" y="6280871"/>
                </a:lnTo>
                <a:lnTo>
                  <a:pt x="7513451" y="6287221"/>
                </a:lnTo>
                <a:lnTo>
                  <a:pt x="7445189" y="6290396"/>
                </a:lnTo>
                <a:lnTo>
                  <a:pt x="7376926" y="6287221"/>
                </a:lnTo>
                <a:lnTo>
                  <a:pt x="7316601" y="6280871"/>
                </a:lnTo>
                <a:lnTo>
                  <a:pt x="7264214" y="6269758"/>
                </a:lnTo>
                <a:lnTo>
                  <a:pt x="7218176" y="6253883"/>
                </a:lnTo>
                <a:lnTo>
                  <a:pt x="7176901" y="6238008"/>
                </a:lnTo>
                <a:lnTo>
                  <a:pt x="7140389" y="6222133"/>
                </a:lnTo>
                <a:lnTo>
                  <a:pt x="7102289" y="6203083"/>
                </a:lnTo>
                <a:lnTo>
                  <a:pt x="7064189" y="6184033"/>
                </a:lnTo>
                <a:lnTo>
                  <a:pt x="7027676" y="6164983"/>
                </a:lnTo>
                <a:lnTo>
                  <a:pt x="6986401" y="6149108"/>
                </a:lnTo>
                <a:lnTo>
                  <a:pt x="6940364" y="6134821"/>
                </a:lnTo>
                <a:lnTo>
                  <a:pt x="6887976" y="6123708"/>
                </a:lnTo>
                <a:lnTo>
                  <a:pt x="6827651" y="6115771"/>
                </a:lnTo>
                <a:lnTo>
                  <a:pt x="6763849" y="6114287"/>
                </a:lnTo>
                <a:lnTo>
                  <a:pt x="6700089" y="6115770"/>
                </a:lnTo>
                <a:lnTo>
                  <a:pt x="6639764" y="6123707"/>
                </a:lnTo>
                <a:lnTo>
                  <a:pt x="6587377" y="6134820"/>
                </a:lnTo>
                <a:lnTo>
                  <a:pt x="6541339" y="6149107"/>
                </a:lnTo>
                <a:lnTo>
                  <a:pt x="6500064" y="6164982"/>
                </a:lnTo>
                <a:lnTo>
                  <a:pt x="6463552" y="6184032"/>
                </a:lnTo>
                <a:lnTo>
                  <a:pt x="6425452" y="6203082"/>
                </a:lnTo>
                <a:lnTo>
                  <a:pt x="6387352" y="6222132"/>
                </a:lnTo>
                <a:lnTo>
                  <a:pt x="6350839" y="6238007"/>
                </a:lnTo>
                <a:lnTo>
                  <a:pt x="6309564" y="6253882"/>
                </a:lnTo>
                <a:lnTo>
                  <a:pt x="6263527" y="6269757"/>
                </a:lnTo>
                <a:lnTo>
                  <a:pt x="6211139" y="6280870"/>
                </a:lnTo>
                <a:lnTo>
                  <a:pt x="6150814" y="6287220"/>
                </a:lnTo>
                <a:lnTo>
                  <a:pt x="6082552" y="6290395"/>
                </a:lnTo>
                <a:lnTo>
                  <a:pt x="6078081" y="6290187"/>
                </a:lnTo>
                <a:lnTo>
                  <a:pt x="6073589" y="6290396"/>
                </a:lnTo>
                <a:lnTo>
                  <a:pt x="6005326" y="6287221"/>
                </a:lnTo>
                <a:lnTo>
                  <a:pt x="5945001" y="6280871"/>
                </a:lnTo>
                <a:lnTo>
                  <a:pt x="5892614" y="6269758"/>
                </a:lnTo>
                <a:lnTo>
                  <a:pt x="5846576" y="6253883"/>
                </a:lnTo>
                <a:lnTo>
                  <a:pt x="5805301" y="6238008"/>
                </a:lnTo>
                <a:lnTo>
                  <a:pt x="5768789" y="6222133"/>
                </a:lnTo>
                <a:lnTo>
                  <a:pt x="5730689" y="6203083"/>
                </a:lnTo>
                <a:lnTo>
                  <a:pt x="5692589" y="6184033"/>
                </a:lnTo>
                <a:lnTo>
                  <a:pt x="5656076" y="6164983"/>
                </a:lnTo>
                <a:lnTo>
                  <a:pt x="5614802" y="6149108"/>
                </a:lnTo>
                <a:lnTo>
                  <a:pt x="5568764" y="6134821"/>
                </a:lnTo>
                <a:lnTo>
                  <a:pt x="5516376" y="6123708"/>
                </a:lnTo>
                <a:lnTo>
                  <a:pt x="5456051" y="6115771"/>
                </a:lnTo>
                <a:lnTo>
                  <a:pt x="5392249" y="6114287"/>
                </a:lnTo>
                <a:lnTo>
                  <a:pt x="5328490" y="6115770"/>
                </a:lnTo>
                <a:lnTo>
                  <a:pt x="5268165" y="6123707"/>
                </a:lnTo>
                <a:lnTo>
                  <a:pt x="5215777" y="6134820"/>
                </a:lnTo>
                <a:lnTo>
                  <a:pt x="5169739" y="6149107"/>
                </a:lnTo>
                <a:lnTo>
                  <a:pt x="5128464" y="6164982"/>
                </a:lnTo>
                <a:lnTo>
                  <a:pt x="5091952" y="6184032"/>
                </a:lnTo>
                <a:lnTo>
                  <a:pt x="5053852" y="6203082"/>
                </a:lnTo>
                <a:lnTo>
                  <a:pt x="5015752" y="6222132"/>
                </a:lnTo>
                <a:lnTo>
                  <a:pt x="4979239" y="6238007"/>
                </a:lnTo>
                <a:lnTo>
                  <a:pt x="4937964" y="6253882"/>
                </a:lnTo>
                <a:lnTo>
                  <a:pt x="4891927" y="6269757"/>
                </a:lnTo>
                <a:lnTo>
                  <a:pt x="4839539" y="6280870"/>
                </a:lnTo>
                <a:lnTo>
                  <a:pt x="4779214" y="6287220"/>
                </a:lnTo>
                <a:lnTo>
                  <a:pt x="4710952" y="6290395"/>
                </a:lnTo>
                <a:lnTo>
                  <a:pt x="4642689" y="6287220"/>
                </a:lnTo>
                <a:lnTo>
                  <a:pt x="4582365" y="6280870"/>
                </a:lnTo>
                <a:lnTo>
                  <a:pt x="4529977" y="6269757"/>
                </a:lnTo>
                <a:lnTo>
                  <a:pt x="4483939" y="6253882"/>
                </a:lnTo>
                <a:lnTo>
                  <a:pt x="4442664" y="6238007"/>
                </a:lnTo>
                <a:lnTo>
                  <a:pt x="4406152" y="6222132"/>
                </a:lnTo>
                <a:lnTo>
                  <a:pt x="4368052" y="6203082"/>
                </a:lnTo>
                <a:lnTo>
                  <a:pt x="4329952" y="6184032"/>
                </a:lnTo>
                <a:lnTo>
                  <a:pt x="4293439" y="6164982"/>
                </a:lnTo>
                <a:lnTo>
                  <a:pt x="4252164" y="6149107"/>
                </a:lnTo>
                <a:lnTo>
                  <a:pt x="4206127" y="6134820"/>
                </a:lnTo>
                <a:lnTo>
                  <a:pt x="4153740" y="6123707"/>
                </a:lnTo>
                <a:lnTo>
                  <a:pt x="4093415" y="6115770"/>
                </a:lnTo>
                <a:lnTo>
                  <a:pt x="4025152" y="6114182"/>
                </a:lnTo>
                <a:lnTo>
                  <a:pt x="3956889" y="6115770"/>
                </a:lnTo>
                <a:lnTo>
                  <a:pt x="3896564" y="6123707"/>
                </a:lnTo>
                <a:lnTo>
                  <a:pt x="3844177" y="6134820"/>
                </a:lnTo>
                <a:lnTo>
                  <a:pt x="3798140" y="6149107"/>
                </a:lnTo>
                <a:lnTo>
                  <a:pt x="3756865" y="6164982"/>
                </a:lnTo>
                <a:lnTo>
                  <a:pt x="3720352" y="6184032"/>
                </a:lnTo>
                <a:lnTo>
                  <a:pt x="3682252" y="6203082"/>
                </a:lnTo>
                <a:lnTo>
                  <a:pt x="3644152" y="6222132"/>
                </a:lnTo>
                <a:lnTo>
                  <a:pt x="3607640" y="6238007"/>
                </a:lnTo>
                <a:lnTo>
                  <a:pt x="3566365" y="6253882"/>
                </a:lnTo>
                <a:lnTo>
                  <a:pt x="3520327" y="6269757"/>
                </a:lnTo>
                <a:lnTo>
                  <a:pt x="3467940" y="6280870"/>
                </a:lnTo>
                <a:lnTo>
                  <a:pt x="3407615" y="6287220"/>
                </a:lnTo>
                <a:lnTo>
                  <a:pt x="3340940" y="6290395"/>
                </a:lnTo>
                <a:lnTo>
                  <a:pt x="3271089" y="6287220"/>
                </a:lnTo>
                <a:lnTo>
                  <a:pt x="3210764" y="6280870"/>
                </a:lnTo>
                <a:lnTo>
                  <a:pt x="3158377" y="6269757"/>
                </a:lnTo>
                <a:lnTo>
                  <a:pt x="3112340" y="6253882"/>
                </a:lnTo>
                <a:lnTo>
                  <a:pt x="3071065" y="6238007"/>
                </a:lnTo>
                <a:lnTo>
                  <a:pt x="3034552" y="6222132"/>
                </a:lnTo>
                <a:lnTo>
                  <a:pt x="2996452" y="6203082"/>
                </a:lnTo>
                <a:lnTo>
                  <a:pt x="2958352" y="6184032"/>
                </a:lnTo>
                <a:lnTo>
                  <a:pt x="2921840" y="6164982"/>
                </a:lnTo>
                <a:lnTo>
                  <a:pt x="2880565" y="6149107"/>
                </a:lnTo>
                <a:lnTo>
                  <a:pt x="2834527" y="6134820"/>
                </a:lnTo>
                <a:lnTo>
                  <a:pt x="2782140" y="6123707"/>
                </a:lnTo>
                <a:lnTo>
                  <a:pt x="2721815" y="6115770"/>
                </a:lnTo>
                <a:lnTo>
                  <a:pt x="2653552" y="6114182"/>
                </a:lnTo>
                <a:lnTo>
                  <a:pt x="2585289" y="6115770"/>
                </a:lnTo>
                <a:lnTo>
                  <a:pt x="2524964" y="6123707"/>
                </a:lnTo>
                <a:lnTo>
                  <a:pt x="2472577" y="6134820"/>
                </a:lnTo>
                <a:lnTo>
                  <a:pt x="2426540" y="6149107"/>
                </a:lnTo>
                <a:lnTo>
                  <a:pt x="2385265" y="6164982"/>
                </a:lnTo>
                <a:lnTo>
                  <a:pt x="2348752" y="6184032"/>
                </a:lnTo>
                <a:lnTo>
                  <a:pt x="2272552" y="6222132"/>
                </a:lnTo>
                <a:lnTo>
                  <a:pt x="2236040" y="6238007"/>
                </a:lnTo>
                <a:lnTo>
                  <a:pt x="2194765" y="6253882"/>
                </a:lnTo>
                <a:lnTo>
                  <a:pt x="2148727" y="6269757"/>
                </a:lnTo>
                <a:lnTo>
                  <a:pt x="2096339" y="6280870"/>
                </a:lnTo>
                <a:lnTo>
                  <a:pt x="2036014" y="6287220"/>
                </a:lnTo>
                <a:lnTo>
                  <a:pt x="1967752" y="6290395"/>
                </a:lnTo>
                <a:lnTo>
                  <a:pt x="1899490" y="6287220"/>
                </a:lnTo>
                <a:lnTo>
                  <a:pt x="1839165" y="6280870"/>
                </a:lnTo>
                <a:lnTo>
                  <a:pt x="1786777" y="6269757"/>
                </a:lnTo>
                <a:lnTo>
                  <a:pt x="1740740" y="6253882"/>
                </a:lnTo>
                <a:lnTo>
                  <a:pt x="1699465" y="6238007"/>
                </a:lnTo>
                <a:lnTo>
                  <a:pt x="1662952" y="6222132"/>
                </a:lnTo>
                <a:lnTo>
                  <a:pt x="1624852" y="6203082"/>
                </a:lnTo>
                <a:lnTo>
                  <a:pt x="1586752" y="6184032"/>
                </a:lnTo>
                <a:lnTo>
                  <a:pt x="1550240" y="6164982"/>
                </a:lnTo>
                <a:lnTo>
                  <a:pt x="1508965" y="6149107"/>
                </a:lnTo>
                <a:lnTo>
                  <a:pt x="1462927" y="6134820"/>
                </a:lnTo>
                <a:lnTo>
                  <a:pt x="1410540" y="6123707"/>
                </a:lnTo>
                <a:lnTo>
                  <a:pt x="1350215" y="6115770"/>
                </a:lnTo>
                <a:lnTo>
                  <a:pt x="1281952" y="6114182"/>
                </a:lnTo>
                <a:lnTo>
                  <a:pt x="1213690" y="6115770"/>
                </a:lnTo>
                <a:lnTo>
                  <a:pt x="1153365" y="6123707"/>
                </a:lnTo>
                <a:lnTo>
                  <a:pt x="1100977" y="6134820"/>
                </a:lnTo>
                <a:lnTo>
                  <a:pt x="1054940" y="6149107"/>
                </a:lnTo>
                <a:lnTo>
                  <a:pt x="1013665" y="6164982"/>
                </a:lnTo>
                <a:lnTo>
                  <a:pt x="977152" y="6184032"/>
                </a:lnTo>
                <a:lnTo>
                  <a:pt x="939052" y="6203082"/>
                </a:lnTo>
                <a:lnTo>
                  <a:pt x="900952" y="6222132"/>
                </a:lnTo>
                <a:lnTo>
                  <a:pt x="864440" y="6238007"/>
                </a:lnTo>
                <a:lnTo>
                  <a:pt x="823165" y="6253882"/>
                </a:lnTo>
                <a:lnTo>
                  <a:pt x="777127" y="6269757"/>
                </a:lnTo>
                <a:lnTo>
                  <a:pt x="724740" y="6280870"/>
                </a:lnTo>
                <a:lnTo>
                  <a:pt x="664415" y="6287220"/>
                </a:lnTo>
                <a:lnTo>
                  <a:pt x="596152" y="6290395"/>
                </a:lnTo>
                <a:lnTo>
                  <a:pt x="527890" y="6287220"/>
                </a:lnTo>
                <a:lnTo>
                  <a:pt x="467565" y="6280870"/>
                </a:lnTo>
                <a:lnTo>
                  <a:pt x="415177" y="6269757"/>
                </a:lnTo>
                <a:lnTo>
                  <a:pt x="369140" y="6253882"/>
                </a:lnTo>
                <a:lnTo>
                  <a:pt x="327865" y="6238007"/>
                </a:lnTo>
                <a:lnTo>
                  <a:pt x="291352" y="6222132"/>
                </a:lnTo>
                <a:lnTo>
                  <a:pt x="253252" y="6203082"/>
                </a:lnTo>
                <a:lnTo>
                  <a:pt x="215152" y="6184032"/>
                </a:lnTo>
                <a:lnTo>
                  <a:pt x="178640" y="6164982"/>
                </a:lnTo>
                <a:lnTo>
                  <a:pt x="137365" y="6149107"/>
                </a:lnTo>
                <a:lnTo>
                  <a:pt x="91327" y="6134820"/>
                </a:lnTo>
                <a:lnTo>
                  <a:pt x="38940" y="6123707"/>
                </a:lnTo>
                <a:lnTo>
                  <a:pt x="0" y="6118584"/>
                </a:lnTo>
                <a:close/>
              </a:path>
            </a:pathLst>
          </a:custGeom>
        </p:spPr>
      </p:pic>
      <p:sp>
        <p:nvSpPr>
          <p:cNvPr id="4" name="Elipse 3">
            <a:extLst>
              <a:ext uri="{FF2B5EF4-FFF2-40B4-BE49-F238E27FC236}">
                <a16:creationId xmlns:a16="http://schemas.microsoft.com/office/drawing/2014/main" id="{1A35EF57-AB3A-FE4B-85AD-7BA25B7BDE6F}"/>
              </a:ext>
            </a:extLst>
          </p:cNvPr>
          <p:cNvSpPr/>
          <p:nvPr/>
        </p:nvSpPr>
        <p:spPr>
          <a:xfrm>
            <a:off x="9058275" y="3314700"/>
            <a:ext cx="242888" cy="257175"/>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2B7985FF-F9FC-994A-BD4A-2CE18C2E8F69}"/>
              </a:ext>
            </a:extLst>
          </p:cNvPr>
          <p:cNvSpPr txBox="1"/>
          <p:nvPr/>
        </p:nvSpPr>
        <p:spPr>
          <a:xfrm>
            <a:off x="9301163" y="3258621"/>
            <a:ext cx="2457450" cy="646331"/>
          </a:xfrm>
          <a:prstGeom prst="rect">
            <a:avLst/>
          </a:prstGeom>
          <a:noFill/>
        </p:spPr>
        <p:txBody>
          <a:bodyPr wrap="square" rtlCol="0">
            <a:spAutoFit/>
          </a:bodyPr>
          <a:lstStyle/>
          <a:p>
            <a:r>
              <a:rPr lang="es-MX" dirty="0"/>
              <a:t>Best Rating Italian Restaurants</a:t>
            </a:r>
          </a:p>
        </p:txBody>
      </p:sp>
    </p:spTree>
    <p:extLst>
      <p:ext uri="{BB962C8B-B14F-4D97-AF65-F5344CB8AC3E}">
        <p14:creationId xmlns:p14="http://schemas.microsoft.com/office/powerpoint/2010/main" val="177531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DA46C70-8B4D-134E-9868-70EA2F8AACFA}"/>
              </a:ext>
            </a:extLst>
          </p:cNvPr>
          <p:cNvSpPr/>
          <p:nvPr/>
        </p:nvSpPr>
        <p:spPr>
          <a:xfrm>
            <a:off x="3048000" y="2574054"/>
            <a:ext cx="6096000" cy="1709892"/>
          </a:xfrm>
          <a:prstGeom prst="rect">
            <a:avLst/>
          </a:prstGeom>
        </p:spPr>
        <p:txBody>
          <a:bodyPr>
            <a:spAutoFit/>
          </a:bodyPr>
          <a:lstStyle/>
          <a:p>
            <a:pPr algn="just">
              <a:lnSpc>
                <a:spcPct val="150000"/>
              </a:lnSpc>
              <a:spcAft>
                <a:spcPts val="0"/>
              </a:spcAft>
            </a:pPr>
            <a:r>
              <a:rPr lang="es-MX" dirty="0">
                <a:solidFill>
                  <a:srgbClr val="000000"/>
                </a:solidFill>
                <a:latin typeface="Calibri Light" panose="020F0302020204030204" pitchFamily="34" charset="0"/>
                <a:ea typeface="Times New Roman" panose="02020603050405020304" pitchFamily="18" charset="0"/>
              </a:rPr>
              <a:t>Another one of the exclusive zones is Lawrence Hights where there are stores like chanel, diesel, Lacoste, Hugo Boss etc. Are only 1 Italian restaurant, that is not Gourmet and a bad rating by its consumers.</a:t>
            </a:r>
            <a:endParaRPr lang="es-MX"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634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18D4C95-5A5D-0740-8125-5607C68A3599}"/>
              </a:ext>
            </a:extLst>
          </p:cNvPr>
          <p:cNvPicPr>
            <a:picLocks noChangeAspect="1"/>
          </p:cNvPicPr>
          <p:nvPr/>
        </p:nvPicPr>
        <p:blipFill rotWithShape="1">
          <a:blip r:embed="rId2"/>
          <a:srcRect t="14261" r="-1" b="437"/>
          <a:stretch/>
        </p:blipFill>
        <p:spPr>
          <a:xfrm>
            <a:off x="0" y="0"/>
            <a:ext cx="12188930" cy="6290396"/>
          </a:xfrm>
          <a:custGeom>
            <a:avLst/>
            <a:gdLst/>
            <a:ahLst/>
            <a:cxnLst/>
            <a:rect l="l" t="t" r="r" b="b"/>
            <a:pathLst>
              <a:path w="12188950" h="6290396">
                <a:moveTo>
                  <a:pt x="0" y="0"/>
                </a:moveTo>
                <a:lnTo>
                  <a:pt x="12188950" y="0"/>
                </a:lnTo>
                <a:lnTo>
                  <a:pt x="12188950" y="5404571"/>
                </a:lnTo>
                <a:lnTo>
                  <a:pt x="12188950" y="6115506"/>
                </a:lnTo>
                <a:lnTo>
                  <a:pt x="12177524" y="6115771"/>
                </a:lnTo>
                <a:lnTo>
                  <a:pt x="12117200" y="6123709"/>
                </a:lnTo>
                <a:lnTo>
                  <a:pt x="12064812" y="6134821"/>
                </a:lnTo>
                <a:lnTo>
                  <a:pt x="12018774" y="6149109"/>
                </a:lnTo>
                <a:lnTo>
                  <a:pt x="11977500" y="6164984"/>
                </a:lnTo>
                <a:lnTo>
                  <a:pt x="11940988" y="6184034"/>
                </a:lnTo>
                <a:lnTo>
                  <a:pt x="11902888" y="6203084"/>
                </a:lnTo>
                <a:lnTo>
                  <a:pt x="11864788" y="6222134"/>
                </a:lnTo>
                <a:lnTo>
                  <a:pt x="11828274" y="6238009"/>
                </a:lnTo>
                <a:lnTo>
                  <a:pt x="11787000" y="6253884"/>
                </a:lnTo>
                <a:lnTo>
                  <a:pt x="11740962" y="6269759"/>
                </a:lnTo>
                <a:lnTo>
                  <a:pt x="11688574" y="6280871"/>
                </a:lnTo>
                <a:lnTo>
                  <a:pt x="11628250" y="6287221"/>
                </a:lnTo>
                <a:lnTo>
                  <a:pt x="11559988" y="6290396"/>
                </a:lnTo>
                <a:lnTo>
                  <a:pt x="11491724" y="6287221"/>
                </a:lnTo>
                <a:lnTo>
                  <a:pt x="11431400" y="6280871"/>
                </a:lnTo>
                <a:lnTo>
                  <a:pt x="11379012" y="6269759"/>
                </a:lnTo>
                <a:lnTo>
                  <a:pt x="11332974" y="6253884"/>
                </a:lnTo>
                <a:lnTo>
                  <a:pt x="11291700" y="6238009"/>
                </a:lnTo>
                <a:lnTo>
                  <a:pt x="11255188" y="6222134"/>
                </a:lnTo>
                <a:lnTo>
                  <a:pt x="11217088" y="6203084"/>
                </a:lnTo>
                <a:lnTo>
                  <a:pt x="11178988" y="6184034"/>
                </a:lnTo>
                <a:lnTo>
                  <a:pt x="11142474" y="6164984"/>
                </a:lnTo>
                <a:lnTo>
                  <a:pt x="11101200" y="6149109"/>
                </a:lnTo>
                <a:lnTo>
                  <a:pt x="11055162" y="6134821"/>
                </a:lnTo>
                <a:lnTo>
                  <a:pt x="11002774" y="6123709"/>
                </a:lnTo>
                <a:lnTo>
                  <a:pt x="10942450" y="6115771"/>
                </a:lnTo>
                <a:lnTo>
                  <a:pt x="10874188" y="6114184"/>
                </a:lnTo>
                <a:lnTo>
                  <a:pt x="10805924" y="6115771"/>
                </a:lnTo>
                <a:lnTo>
                  <a:pt x="10745600" y="6123709"/>
                </a:lnTo>
                <a:lnTo>
                  <a:pt x="10693212" y="6134821"/>
                </a:lnTo>
                <a:lnTo>
                  <a:pt x="10647174" y="6149109"/>
                </a:lnTo>
                <a:lnTo>
                  <a:pt x="10605900" y="6164984"/>
                </a:lnTo>
                <a:lnTo>
                  <a:pt x="10569388" y="6184034"/>
                </a:lnTo>
                <a:lnTo>
                  <a:pt x="10531288" y="6203084"/>
                </a:lnTo>
                <a:lnTo>
                  <a:pt x="10493188" y="6222134"/>
                </a:lnTo>
                <a:lnTo>
                  <a:pt x="10456674" y="6238009"/>
                </a:lnTo>
                <a:lnTo>
                  <a:pt x="10415400" y="6253884"/>
                </a:lnTo>
                <a:lnTo>
                  <a:pt x="10369362" y="6269759"/>
                </a:lnTo>
                <a:lnTo>
                  <a:pt x="10316974" y="6280871"/>
                </a:lnTo>
                <a:lnTo>
                  <a:pt x="10256650" y="6287221"/>
                </a:lnTo>
                <a:lnTo>
                  <a:pt x="10188388" y="6290396"/>
                </a:lnTo>
                <a:lnTo>
                  <a:pt x="10120124" y="6287221"/>
                </a:lnTo>
                <a:lnTo>
                  <a:pt x="10059800" y="6280871"/>
                </a:lnTo>
                <a:lnTo>
                  <a:pt x="10007412" y="6269759"/>
                </a:lnTo>
                <a:lnTo>
                  <a:pt x="9961374" y="6253884"/>
                </a:lnTo>
                <a:lnTo>
                  <a:pt x="9920100" y="6238009"/>
                </a:lnTo>
                <a:lnTo>
                  <a:pt x="9883588" y="6222134"/>
                </a:lnTo>
                <a:lnTo>
                  <a:pt x="9845488" y="6203084"/>
                </a:lnTo>
                <a:lnTo>
                  <a:pt x="9807388" y="6184034"/>
                </a:lnTo>
                <a:lnTo>
                  <a:pt x="9770874" y="6164984"/>
                </a:lnTo>
                <a:lnTo>
                  <a:pt x="9729600" y="6149109"/>
                </a:lnTo>
                <a:lnTo>
                  <a:pt x="9683562" y="6134821"/>
                </a:lnTo>
                <a:lnTo>
                  <a:pt x="9631174" y="6123709"/>
                </a:lnTo>
                <a:lnTo>
                  <a:pt x="9570850" y="6115771"/>
                </a:lnTo>
                <a:lnTo>
                  <a:pt x="9502588" y="6114184"/>
                </a:lnTo>
                <a:lnTo>
                  <a:pt x="9434324" y="6115771"/>
                </a:lnTo>
                <a:lnTo>
                  <a:pt x="9374000" y="6123709"/>
                </a:lnTo>
                <a:lnTo>
                  <a:pt x="9321612" y="6134821"/>
                </a:lnTo>
                <a:lnTo>
                  <a:pt x="9275574" y="6149109"/>
                </a:lnTo>
                <a:lnTo>
                  <a:pt x="9234300" y="6164984"/>
                </a:lnTo>
                <a:lnTo>
                  <a:pt x="9197788" y="6184034"/>
                </a:lnTo>
                <a:lnTo>
                  <a:pt x="9159688" y="6203084"/>
                </a:lnTo>
                <a:lnTo>
                  <a:pt x="9121588" y="6222134"/>
                </a:lnTo>
                <a:lnTo>
                  <a:pt x="9085074" y="6238009"/>
                </a:lnTo>
                <a:lnTo>
                  <a:pt x="9043800" y="6253884"/>
                </a:lnTo>
                <a:lnTo>
                  <a:pt x="8997762" y="6269759"/>
                </a:lnTo>
                <a:lnTo>
                  <a:pt x="8945374" y="6280871"/>
                </a:lnTo>
                <a:lnTo>
                  <a:pt x="8885050" y="6287221"/>
                </a:lnTo>
                <a:lnTo>
                  <a:pt x="8818374" y="6290396"/>
                </a:lnTo>
                <a:lnTo>
                  <a:pt x="8748524" y="6287221"/>
                </a:lnTo>
                <a:lnTo>
                  <a:pt x="8688200" y="6280871"/>
                </a:lnTo>
                <a:lnTo>
                  <a:pt x="8635812" y="6269759"/>
                </a:lnTo>
                <a:lnTo>
                  <a:pt x="8589774" y="6253884"/>
                </a:lnTo>
                <a:lnTo>
                  <a:pt x="8548500" y="6238009"/>
                </a:lnTo>
                <a:lnTo>
                  <a:pt x="8511988" y="6222134"/>
                </a:lnTo>
                <a:lnTo>
                  <a:pt x="8473888" y="6203084"/>
                </a:lnTo>
                <a:lnTo>
                  <a:pt x="8435788" y="6184034"/>
                </a:lnTo>
                <a:lnTo>
                  <a:pt x="8399274" y="6164984"/>
                </a:lnTo>
                <a:lnTo>
                  <a:pt x="8358001" y="6149109"/>
                </a:lnTo>
                <a:lnTo>
                  <a:pt x="8311963" y="6134821"/>
                </a:lnTo>
                <a:lnTo>
                  <a:pt x="8259576" y="6123709"/>
                </a:lnTo>
                <a:lnTo>
                  <a:pt x="8199251" y="6115771"/>
                </a:lnTo>
                <a:lnTo>
                  <a:pt x="8130989" y="6114184"/>
                </a:lnTo>
                <a:lnTo>
                  <a:pt x="8062726" y="6115771"/>
                </a:lnTo>
                <a:lnTo>
                  <a:pt x="8002401" y="6123709"/>
                </a:lnTo>
                <a:lnTo>
                  <a:pt x="7950014" y="6134821"/>
                </a:lnTo>
                <a:lnTo>
                  <a:pt x="7903976" y="6149109"/>
                </a:lnTo>
                <a:lnTo>
                  <a:pt x="7862701" y="6164984"/>
                </a:lnTo>
                <a:lnTo>
                  <a:pt x="7826189" y="6184034"/>
                </a:lnTo>
                <a:lnTo>
                  <a:pt x="7749989" y="6222134"/>
                </a:lnTo>
                <a:lnTo>
                  <a:pt x="7713476" y="6238009"/>
                </a:lnTo>
                <a:lnTo>
                  <a:pt x="7672201" y="6253884"/>
                </a:lnTo>
                <a:lnTo>
                  <a:pt x="7626164" y="6269759"/>
                </a:lnTo>
                <a:lnTo>
                  <a:pt x="7573776" y="6280871"/>
                </a:lnTo>
                <a:lnTo>
                  <a:pt x="7513451" y="6287221"/>
                </a:lnTo>
                <a:lnTo>
                  <a:pt x="7445189" y="6290396"/>
                </a:lnTo>
                <a:lnTo>
                  <a:pt x="7376926" y="6287221"/>
                </a:lnTo>
                <a:lnTo>
                  <a:pt x="7316601" y="6280871"/>
                </a:lnTo>
                <a:lnTo>
                  <a:pt x="7264214" y="6269758"/>
                </a:lnTo>
                <a:lnTo>
                  <a:pt x="7218176" y="6253883"/>
                </a:lnTo>
                <a:lnTo>
                  <a:pt x="7176901" y="6238008"/>
                </a:lnTo>
                <a:lnTo>
                  <a:pt x="7140389" y="6222133"/>
                </a:lnTo>
                <a:lnTo>
                  <a:pt x="7102289" y="6203083"/>
                </a:lnTo>
                <a:lnTo>
                  <a:pt x="7064189" y="6184033"/>
                </a:lnTo>
                <a:lnTo>
                  <a:pt x="7027676" y="6164983"/>
                </a:lnTo>
                <a:lnTo>
                  <a:pt x="6986401" y="6149108"/>
                </a:lnTo>
                <a:lnTo>
                  <a:pt x="6940364" y="6134821"/>
                </a:lnTo>
                <a:lnTo>
                  <a:pt x="6887976" y="6123708"/>
                </a:lnTo>
                <a:lnTo>
                  <a:pt x="6827651" y="6115771"/>
                </a:lnTo>
                <a:lnTo>
                  <a:pt x="6763849" y="6114287"/>
                </a:lnTo>
                <a:lnTo>
                  <a:pt x="6700089" y="6115770"/>
                </a:lnTo>
                <a:lnTo>
                  <a:pt x="6639764" y="6123707"/>
                </a:lnTo>
                <a:lnTo>
                  <a:pt x="6587377" y="6134820"/>
                </a:lnTo>
                <a:lnTo>
                  <a:pt x="6541339" y="6149107"/>
                </a:lnTo>
                <a:lnTo>
                  <a:pt x="6500064" y="6164982"/>
                </a:lnTo>
                <a:lnTo>
                  <a:pt x="6463552" y="6184032"/>
                </a:lnTo>
                <a:lnTo>
                  <a:pt x="6425452" y="6203082"/>
                </a:lnTo>
                <a:lnTo>
                  <a:pt x="6387352" y="6222132"/>
                </a:lnTo>
                <a:lnTo>
                  <a:pt x="6350839" y="6238007"/>
                </a:lnTo>
                <a:lnTo>
                  <a:pt x="6309564" y="6253882"/>
                </a:lnTo>
                <a:lnTo>
                  <a:pt x="6263527" y="6269757"/>
                </a:lnTo>
                <a:lnTo>
                  <a:pt x="6211139" y="6280870"/>
                </a:lnTo>
                <a:lnTo>
                  <a:pt x="6150814" y="6287220"/>
                </a:lnTo>
                <a:lnTo>
                  <a:pt x="6082552" y="6290395"/>
                </a:lnTo>
                <a:lnTo>
                  <a:pt x="6078081" y="6290187"/>
                </a:lnTo>
                <a:lnTo>
                  <a:pt x="6073589" y="6290396"/>
                </a:lnTo>
                <a:lnTo>
                  <a:pt x="6005326" y="6287221"/>
                </a:lnTo>
                <a:lnTo>
                  <a:pt x="5945001" y="6280871"/>
                </a:lnTo>
                <a:lnTo>
                  <a:pt x="5892614" y="6269758"/>
                </a:lnTo>
                <a:lnTo>
                  <a:pt x="5846576" y="6253883"/>
                </a:lnTo>
                <a:lnTo>
                  <a:pt x="5805301" y="6238008"/>
                </a:lnTo>
                <a:lnTo>
                  <a:pt x="5768789" y="6222133"/>
                </a:lnTo>
                <a:lnTo>
                  <a:pt x="5730689" y="6203083"/>
                </a:lnTo>
                <a:lnTo>
                  <a:pt x="5692589" y="6184033"/>
                </a:lnTo>
                <a:lnTo>
                  <a:pt x="5656076" y="6164983"/>
                </a:lnTo>
                <a:lnTo>
                  <a:pt x="5614802" y="6149108"/>
                </a:lnTo>
                <a:lnTo>
                  <a:pt x="5568764" y="6134821"/>
                </a:lnTo>
                <a:lnTo>
                  <a:pt x="5516376" y="6123708"/>
                </a:lnTo>
                <a:lnTo>
                  <a:pt x="5456051" y="6115771"/>
                </a:lnTo>
                <a:lnTo>
                  <a:pt x="5392249" y="6114287"/>
                </a:lnTo>
                <a:lnTo>
                  <a:pt x="5328490" y="6115770"/>
                </a:lnTo>
                <a:lnTo>
                  <a:pt x="5268165" y="6123707"/>
                </a:lnTo>
                <a:lnTo>
                  <a:pt x="5215777" y="6134820"/>
                </a:lnTo>
                <a:lnTo>
                  <a:pt x="5169739" y="6149107"/>
                </a:lnTo>
                <a:lnTo>
                  <a:pt x="5128464" y="6164982"/>
                </a:lnTo>
                <a:lnTo>
                  <a:pt x="5091952" y="6184032"/>
                </a:lnTo>
                <a:lnTo>
                  <a:pt x="5053852" y="6203082"/>
                </a:lnTo>
                <a:lnTo>
                  <a:pt x="5015752" y="6222132"/>
                </a:lnTo>
                <a:lnTo>
                  <a:pt x="4979239" y="6238007"/>
                </a:lnTo>
                <a:lnTo>
                  <a:pt x="4937964" y="6253882"/>
                </a:lnTo>
                <a:lnTo>
                  <a:pt x="4891927" y="6269757"/>
                </a:lnTo>
                <a:lnTo>
                  <a:pt x="4839539" y="6280870"/>
                </a:lnTo>
                <a:lnTo>
                  <a:pt x="4779214" y="6287220"/>
                </a:lnTo>
                <a:lnTo>
                  <a:pt x="4710952" y="6290395"/>
                </a:lnTo>
                <a:lnTo>
                  <a:pt x="4642689" y="6287220"/>
                </a:lnTo>
                <a:lnTo>
                  <a:pt x="4582365" y="6280870"/>
                </a:lnTo>
                <a:lnTo>
                  <a:pt x="4529977" y="6269757"/>
                </a:lnTo>
                <a:lnTo>
                  <a:pt x="4483939" y="6253882"/>
                </a:lnTo>
                <a:lnTo>
                  <a:pt x="4442664" y="6238007"/>
                </a:lnTo>
                <a:lnTo>
                  <a:pt x="4406152" y="6222132"/>
                </a:lnTo>
                <a:lnTo>
                  <a:pt x="4368052" y="6203082"/>
                </a:lnTo>
                <a:lnTo>
                  <a:pt x="4329952" y="6184032"/>
                </a:lnTo>
                <a:lnTo>
                  <a:pt x="4293439" y="6164982"/>
                </a:lnTo>
                <a:lnTo>
                  <a:pt x="4252164" y="6149107"/>
                </a:lnTo>
                <a:lnTo>
                  <a:pt x="4206127" y="6134820"/>
                </a:lnTo>
                <a:lnTo>
                  <a:pt x="4153740" y="6123707"/>
                </a:lnTo>
                <a:lnTo>
                  <a:pt x="4093415" y="6115770"/>
                </a:lnTo>
                <a:lnTo>
                  <a:pt x="4025152" y="6114182"/>
                </a:lnTo>
                <a:lnTo>
                  <a:pt x="3956889" y="6115770"/>
                </a:lnTo>
                <a:lnTo>
                  <a:pt x="3896564" y="6123707"/>
                </a:lnTo>
                <a:lnTo>
                  <a:pt x="3844177" y="6134820"/>
                </a:lnTo>
                <a:lnTo>
                  <a:pt x="3798140" y="6149107"/>
                </a:lnTo>
                <a:lnTo>
                  <a:pt x="3756865" y="6164982"/>
                </a:lnTo>
                <a:lnTo>
                  <a:pt x="3720352" y="6184032"/>
                </a:lnTo>
                <a:lnTo>
                  <a:pt x="3682252" y="6203082"/>
                </a:lnTo>
                <a:lnTo>
                  <a:pt x="3644152" y="6222132"/>
                </a:lnTo>
                <a:lnTo>
                  <a:pt x="3607640" y="6238007"/>
                </a:lnTo>
                <a:lnTo>
                  <a:pt x="3566365" y="6253882"/>
                </a:lnTo>
                <a:lnTo>
                  <a:pt x="3520327" y="6269757"/>
                </a:lnTo>
                <a:lnTo>
                  <a:pt x="3467940" y="6280870"/>
                </a:lnTo>
                <a:lnTo>
                  <a:pt x="3407615" y="6287220"/>
                </a:lnTo>
                <a:lnTo>
                  <a:pt x="3340940" y="6290395"/>
                </a:lnTo>
                <a:lnTo>
                  <a:pt x="3271089" y="6287220"/>
                </a:lnTo>
                <a:lnTo>
                  <a:pt x="3210764" y="6280870"/>
                </a:lnTo>
                <a:lnTo>
                  <a:pt x="3158377" y="6269757"/>
                </a:lnTo>
                <a:lnTo>
                  <a:pt x="3112340" y="6253882"/>
                </a:lnTo>
                <a:lnTo>
                  <a:pt x="3071065" y="6238007"/>
                </a:lnTo>
                <a:lnTo>
                  <a:pt x="3034552" y="6222132"/>
                </a:lnTo>
                <a:lnTo>
                  <a:pt x="2996452" y="6203082"/>
                </a:lnTo>
                <a:lnTo>
                  <a:pt x="2958352" y="6184032"/>
                </a:lnTo>
                <a:lnTo>
                  <a:pt x="2921840" y="6164982"/>
                </a:lnTo>
                <a:lnTo>
                  <a:pt x="2880565" y="6149107"/>
                </a:lnTo>
                <a:lnTo>
                  <a:pt x="2834527" y="6134820"/>
                </a:lnTo>
                <a:lnTo>
                  <a:pt x="2782140" y="6123707"/>
                </a:lnTo>
                <a:lnTo>
                  <a:pt x="2721815" y="6115770"/>
                </a:lnTo>
                <a:lnTo>
                  <a:pt x="2653552" y="6114182"/>
                </a:lnTo>
                <a:lnTo>
                  <a:pt x="2585289" y="6115770"/>
                </a:lnTo>
                <a:lnTo>
                  <a:pt x="2524964" y="6123707"/>
                </a:lnTo>
                <a:lnTo>
                  <a:pt x="2472577" y="6134820"/>
                </a:lnTo>
                <a:lnTo>
                  <a:pt x="2426540" y="6149107"/>
                </a:lnTo>
                <a:lnTo>
                  <a:pt x="2385265" y="6164982"/>
                </a:lnTo>
                <a:lnTo>
                  <a:pt x="2348752" y="6184032"/>
                </a:lnTo>
                <a:lnTo>
                  <a:pt x="2272552" y="6222132"/>
                </a:lnTo>
                <a:lnTo>
                  <a:pt x="2236040" y="6238007"/>
                </a:lnTo>
                <a:lnTo>
                  <a:pt x="2194765" y="6253882"/>
                </a:lnTo>
                <a:lnTo>
                  <a:pt x="2148727" y="6269757"/>
                </a:lnTo>
                <a:lnTo>
                  <a:pt x="2096339" y="6280870"/>
                </a:lnTo>
                <a:lnTo>
                  <a:pt x="2036014" y="6287220"/>
                </a:lnTo>
                <a:lnTo>
                  <a:pt x="1967752" y="6290395"/>
                </a:lnTo>
                <a:lnTo>
                  <a:pt x="1899490" y="6287220"/>
                </a:lnTo>
                <a:lnTo>
                  <a:pt x="1839165" y="6280870"/>
                </a:lnTo>
                <a:lnTo>
                  <a:pt x="1786777" y="6269757"/>
                </a:lnTo>
                <a:lnTo>
                  <a:pt x="1740740" y="6253882"/>
                </a:lnTo>
                <a:lnTo>
                  <a:pt x="1699465" y="6238007"/>
                </a:lnTo>
                <a:lnTo>
                  <a:pt x="1662952" y="6222132"/>
                </a:lnTo>
                <a:lnTo>
                  <a:pt x="1624852" y="6203082"/>
                </a:lnTo>
                <a:lnTo>
                  <a:pt x="1586752" y="6184032"/>
                </a:lnTo>
                <a:lnTo>
                  <a:pt x="1550240" y="6164982"/>
                </a:lnTo>
                <a:lnTo>
                  <a:pt x="1508965" y="6149107"/>
                </a:lnTo>
                <a:lnTo>
                  <a:pt x="1462927" y="6134820"/>
                </a:lnTo>
                <a:lnTo>
                  <a:pt x="1410540" y="6123707"/>
                </a:lnTo>
                <a:lnTo>
                  <a:pt x="1350215" y="6115770"/>
                </a:lnTo>
                <a:lnTo>
                  <a:pt x="1281952" y="6114182"/>
                </a:lnTo>
                <a:lnTo>
                  <a:pt x="1213690" y="6115770"/>
                </a:lnTo>
                <a:lnTo>
                  <a:pt x="1153365" y="6123707"/>
                </a:lnTo>
                <a:lnTo>
                  <a:pt x="1100977" y="6134820"/>
                </a:lnTo>
                <a:lnTo>
                  <a:pt x="1054940" y="6149107"/>
                </a:lnTo>
                <a:lnTo>
                  <a:pt x="1013665" y="6164982"/>
                </a:lnTo>
                <a:lnTo>
                  <a:pt x="977152" y="6184032"/>
                </a:lnTo>
                <a:lnTo>
                  <a:pt x="939052" y="6203082"/>
                </a:lnTo>
                <a:lnTo>
                  <a:pt x="900952" y="6222132"/>
                </a:lnTo>
                <a:lnTo>
                  <a:pt x="864440" y="6238007"/>
                </a:lnTo>
                <a:lnTo>
                  <a:pt x="823165" y="6253882"/>
                </a:lnTo>
                <a:lnTo>
                  <a:pt x="777127" y="6269757"/>
                </a:lnTo>
                <a:lnTo>
                  <a:pt x="724740" y="6280870"/>
                </a:lnTo>
                <a:lnTo>
                  <a:pt x="664415" y="6287220"/>
                </a:lnTo>
                <a:lnTo>
                  <a:pt x="596152" y="6290395"/>
                </a:lnTo>
                <a:lnTo>
                  <a:pt x="527890" y="6287220"/>
                </a:lnTo>
                <a:lnTo>
                  <a:pt x="467565" y="6280870"/>
                </a:lnTo>
                <a:lnTo>
                  <a:pt x="415177" y="6269757"/>
                </a:lnTo>
                <a:lnTo>
                  <a:pt x="369140" y="6253882"/>
                </a:lnTo>
                <a:lnTo>
                  <a:pt x="327865" y="6238007"/>
                </a:lnTo>
                <a:lnTo>
                  <a:pt x="291352" y="6222132"/>
                </a:lnTo>
                <a:lnTo>
                  <a:pt x="253252" y="6203082"/>
                </a:lnTo>
                <a:lnTo>
                  <a:pt x="215152" y="6184032"/>
                </a:lnTo>
                <a:lnTo>
                  <a:pt x="178640" y="6164982"/>
                </a:lnTo>
                <a:lnTo>
                  <a:pt x="137365" y="6149107"/>
                </a:lnTo>
                <a:lnTo>
                  <a:pt x="91327" y="6134820"/>
                </a:lnTo>
                <a:lnTo>
                  <a:pt x="38940" y="6123707"/>
                </a:lnTo>
                <a:lnTo>
                  <a:pt x="0" y="6118584"/>
                </a:lnTo>
                <a:close/>
              </a:path>
            </a:pathLst>
          </a:custGeom>
        </p:spPr>
      </p:pic>
      <p:sp>
        <p:nvSpPr>
          <p:cNvPr id="4" name="Elipse 3">
            <a:extLst>
              <a:ext uri="{FF2B5EF4-FFF2-40B4-BE49-F238E27FC236}">
                <a16:creationId xmlns:a16="http://schemas.microsoft.com/office/drawing/2014/main" id="{1A35EF57-AB3A-FE4B-85AD-7BA25B7BDE6F}"/>
              </a:ext>
            </a:extLst>
          </p:cNvPr>
          <p:cNvSpPr/>
          <p:nvPr/>
        </p:nvSpPr>
        <p:spPr>
          <a:xfrm>
            <a:off x="9058275" y="3314700"/>
            <a:ext cx="242888" cy="257175"/>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CuadroTexto 4">
            <a:extLst>
              <a:ext uri="{FF2B5EF4-FFF2-40B4-BE49-F238E27FC236}">
                <a16:creationId xmlns:a16="http://schemas.microsoft.com/office/drawing/2014/main" id="{2B7985FF-F9FC-994A-BD4A-2CE18C2E8F69}"/>
              </a:ext>
            </a:extLst>
          </p:cNvPr>
          <p:cNvSpPr txBox="1"/>
          <p:nvPr/>
        </p:nvSpPr>
        <p:spPr>
          <a:xfrm>
            <a:off x="9301163" y="3258621"/>
            <a:ext cx="2457450" cy="646331"/>
          </a:xfrm>
          <a:prstGeom prst="rect">
            <a:avLst/>
          </a:prstGeom>
          <a:noFill/>
        </p:spPr>
        <p:txBody>
          <a:bodyPr wrap="square" rtlCol="0">
            <a:spAutoFit/>
          </a:bodyPr>
          <a:lstStyle/>
          <a:p>
            <a:r>
              <a:rPr lang="es-MX" dirty="0"/>
              <a:t>Best Rating Italian Restaurants</a:t>
            </a:r>
          </a:p>
        </p:txBody>
      </p:sp>
      <p:sp>
        <p:nvSpPr>
          <p:cNvPr id="6" name="Elipse 5">
            <a:extLst>
              <a:ext uri="{FF2B5EF4-FFF2-40B4-BE49-F238E27FC236}">
                <a16:creationId xmlns:a16="http://schemas.microsoft.com/office/drawing/2014/main" id="{FE9D43DA-4AF1-CA49-AAC1-8724D9DA32FE}"/>
              </a:ext>
            </a:extLst>
          </p:cNvPr>
          <p:cNvSpPr/>
          <p:nvPr/>
        </p:nvSpPr>
        <p:spPr>
          <a:xfrm>
            <a:off x="4410075" y="2581276"/>
            <a:ext cx="233363" cy="247650"/>
          </a:xfrm>
          <a:prstGeom prst="ellipse">
            <a:avLst/>
          </a:prstGeom>
          <a:solidFill>
            <a:srgbClr val="7030A0">
              <a:alpha val="8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Elipse 7">
            <a:extLst>
              <a:ext uri="{FF2B5EF4-FFF2-40B4-BE49-F238E27FC236}">
                <a16:creationId xmlns:a16="http://schemas.microsoft.com/office/drawing/2014/main" id="{8FF867C4-C149-E34D-AFE1-9AEA27C8F67C}"/>
              </a:ext>
            </a:extLst>
          </p:cNvPr>
          <p:cNvSpPr/>
          <p:nvPr/>
        </p:nvSpPr>
        <p:spPr>
          <a:xfrm>
            <a:off x="4071938" y="2343149"/>
            <a:ext cx="942975" cy="84403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32422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FBB2351-3021-AA49-9F12-341670E40F12}"/>
              </a:ext>
            </a:extLst>
          </p:cNvPr>
          <p:cNvSpPr/>
          <p:nvPr/>
        </p:nvSpPr>
        <p:spPr>
          <a:xfrm>
            <a:off x="931933" y="1162940"/>
            <a:ext cx="4515598" cy="45321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i="0" cap="all" spc="200" dirty="0">
                <a:solidFill>
                  <a:srgbClr val="2A1A00"/>
                </a:solidFill>
                <a:effectLst/>
                <a:latin typeface="+mj-lt"/>
                <a:ea typeface="+mj-ea"/>
                <a:cs typeface="+mj-cs"/>
              </a:rPr>
              <a:t>1. Introduction</a:t>
            </a:r>
          </a:p>
        </p:txBody>
      </p:sp>
      <p:sp>
        <p:nvSpPr>
          <p:cNvPr id="2" name="Rectángulo 1">
            <a:extLst>
              <a:ext uri="{FF2B5EF4-FFF2-40B4-BE49-F238E27FC236}">
                <a16:creationId xmlns:a16="http://schemas.microsoft.com/office/drawing/2014/main" id="{9BC10551-D447-FE49-AFF2-1F52D015DB2F}"/>
              </a:ext>
            </a:extLst>
          </p:cNvPr>
          <p:cNvSpPr/>
          <p:nvPr/>
        </p:nvSpPr>
        <p:spPr>
          <a:xfrm>
            <a:off x="6749271" y="1128451"/>
            <a:ext cx="4680729" cy="4566609"/>
          </a:xfrm>
          <a:prstGeom prst="rect">
            <a:avLst/>
          </a:prstGeom>
        </p:spPr>
        <p:txBody>
          <a:bodyPr vert="horz" lIns="91440" tIns="45720" rIns="91440" bIns="45720" rtlCol="0" anchor="ctr">
            <a:normAutofit/>
          </a:bodyPr>
          <a:lstStyle/>
          <a:p>
            <a:pPr indent="-228600" defTabSz="914400">
              <a:lnSpc>
                <a:spcPct val="110000"/>
              </a:lnSpc>
              <a:spcBef>
                <a:spcPts val="700"/>
              </a:spcBef>
              <a:buClr>
                <a:schemeClr val="tx2"/>
              </a:buClr>
            </a:pPr>
            <a:r>
              <a:rPr lang="en-US" b="0" i="0" dirty="0">
                <a:solidFill>
                  <a:schemeClr val="tx1">
                    <a:lumMod val="65000"/>
                    <a:lumOff val="35000"/>
                  </a:schemeClr>
                </a:solidFill>
                <a:effectLst/>
              </a:rPr>
              <a:t>Toronto is the provincial capital of Ontario and the most populous city in Canada, with a population of 2,954,024 as of July 2018. Current to 2016, the Toronto census metropolitan area, of which the majority is within the Greater Toronto Area, held a population of 5,928,040, making it Canada's most populous CMA. The city is the anchor of the Golden Horseshoe, an urban agglomeration of 9,245,438 people (as of 2016) surrounding the western end of Lake Ontario.</a:t>
            </a: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endParaRPr lang="en-US" b="0" i="0" dirty="0">
              <a:solidFill>
                <a:schemeClr val="tx1">
                  <a:lumMod val="65000"/>
                  <a:lumOff val="35000"/>
                </a:schemeClr>
              </a:solidFill>
              <a:effectLst/>
            </a:endParaRP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endParaRPr lang="en-US" b="0" i="0" dirty="0">
              <a:solidFill>
                <a:schemeClr val="tx1">
                  <a:lumMod val="65000"/>
                  <a:lumOff val="35000"/>
                </a:schemeClr>
              </a:solidFill>
              <a:effectLst/>
            </a:endParaRPr>
          </a:p>
        </p:txBody>
      </p:sp>
      <p:sp>
        <p:nvSpPr>
          <p:cNvPr id="4" name="Rectángulo 3">
            <a:extLst>
              <a:ext uri="{FF2B5EF4-FFF2-40B4-BE49-F238E27FC236}">
                <a16:creationId xmlns:a16="http://schemas.microsoft.com/office/drawing/2014/main" id="{F82A9E27-EE40-0B48-9EA6-B80297E25003}"/>
              </a:ext>
            </a:extLst>
          </p:cNvPr>
          <p:cNvSpPr/>
          <p:nvPr/>
        </p:nvSpPr>
        <p:spPr>
          <a:xfrm>
            <a:off x="1359692" y="3633173"/>
            <a:ext cx="3233578" cy="584775"/>
          </a:xfrm>
          <a:prstGeom prst="rect">
            <a:avLst/>
          </a:prstGeom>
        </p:spPr>
        <p:txBody>
          <a:bodyPr wrap="none">
            <a:spAutoFit/>
          </a:bodyPr>
          <a:lstStyle/>
          <a:p>
            <a:pPr>
              <a:spcAft>
                <a:spcPts val="600"/>
              </a:spcAft>
            </a:pPr>
            <a:r>
              <a:rPr lang="es-MX" sz="3200" b="1" i="1" spc="300" dirty="0">
                <a:solidFill>
                  <a:srgbClr val="000000"/>
                </a:solidFill>
                <a:effectLst/>
                <a:latin typeface="+mj-lt"/>
              </a:rPr>
              <a:t>1.1 Background</a:t>
            </a:r>
            <a:endParaRPr lang="es-MX" sz="3200" spc="300" dirty="0">
              <a:latin typeface="+mj-lt"/>
            </a:endParaRPr>
          </a:p>
        </p:txBody>
      </p:sp>
    </p:spTree>
    <p:extLst>
      <p:ext uri="{BB962C8B-B14F-4D97-AF65-F5344CB8AC3E}">
        <p14:creationId xmlns:p14="http://schemas.microsoft.com/office/powerpoint/2010/main" val="1554437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3C27DA0-9A91-1B40-88B3-6539AE36B8DD}"/>
              </a:ext>
            </a:extLst>
          </p:cNvPr>
          <p:cNvSpPr/>
          <p:nvPr/>
        </p:nvSpPr>
        <p:spPr>
          <a:xfrm>
            <a:off x="1276349" y="1385870"/>
            <a:ext cx="8539163" cy="3275192"/>
          </a:xfrm>
          <a:prstGeom prst="rect">
            <a:avLst/>
          </a:prstGeom>
        </p:spPr>
        <p:txBody>
          <a:bodyPr wrap="square">
            <a:spAutoFit/>
          </a:bodyPr>
          <a:lstStyle/>
          <a:p>
            <a:pPr algn="just">
              <a:lnSpc>
                <a:spcPct val="150000"/>
              </a:lnSpc>
              <a:spcAft>
                <a:spcPts val="0"/>
              </a:spcAft>
            </a:pPr>
            <a:r>
              <a:rPr lang="es-MX" sz="3200" b="1" spc="300" dirty="0">
                <a:solidFill>
                  <a:srgbClr val="000000"/>
                </a:solidFill>
                <a:latin typeface="+mj-lt"/>
                <a:ea typeface="Times New Roman" panose="02020603050405020304" pitchFamily="18" charset="0"/>
              </a:rPr>
              <a:t>5. Conclusion and Recommendation</a:t>
            </a:r>
            <a:endParaRPr lang="es-MX" sz="3200" b="1" spc="300" dirty="0">
              <a:latin typeface="+mj-lt"/>
              <a:ea typeface="Times New Roman" panose="02020603050405020304" pitchFamily="18" charset="0"/>
            </a:endParaRPr>
          </a:p>
          <a:p>
            <a:pPr algn="just">
              <a:lnSpc>
                <a:spcPct val="150000"/>
              </a:lnSpc>
              <a:spcAft>
                <a:spcPts val="0"/>
              </a:spcAft>
            </a:pPr>
            <a:r>
              <a:rPr lang="es-MX" dirty="0">
                <a:solidFill>
                  <a:schemeClr val="tx1">
                    <a:lumMod val="65000"/>
                    <a:lumOff val="35000"/>
                  </a:schemeClr>
                </a:solidFill>
                <a:ea typeface="Times New Roman" panose="02020603050405020304" pitchFamily="18" charset="0"/>
              </a:rPr>
              <a:t>To finish this study we can say that the most successful areas are in Nort York, are Lawrence Park and North York, Lawrence Hights, because the category of the new restaurant is gourmet and in the area there is no other Italian of the same concept. </a:t>
            </a:r>
            <a:endParaRPr lang="es-MX" sz="1600" dirty="0">
              <a:solidFill>
                <a:schemeClr val="tx1">
                  <a:lumMod val="65000"/>
                  <a:lumOff val="35000"/>
                </a:schemeClr>
              </a:solidFill>
              <a:ea typeface="Times New Roman" panose="02020603050405020304" pitchFamily="18" charset="0"/>
            </a:endParaRPr>
          </a:p>
          <a:p>
            <a:pPr algn="just">
              <a:lnSpc>
                <a:spcPct val="150000"/>
              </a:lnSpc>
              <a:spcAft>
                <a:spcPts val="0"/>
              </a:spcAft>
            </a:pPr>
            <a:r>
              <a:rPr lang="es-MX" dirty="0">
                <a:solidFill>
                  <a:schemeClr val="tx1">
                    <a:lumMod val="65000"/>
                    <a:lumOff val="35000"/>
                  </a:schemeClr>
                </a:solidFill>
                <a:ea typeface="Times New Roman" panose="02020603050405020304" pitchFamily="18" charset="0"/>
              </a:rPr>
              <a:t> </a:t>
            </a:r>
            <a:endParaRPr lang="es-MX" sz="1600" dirty="0">
              <a:solidFill>
                <a:schemeClr val="tx1">
                  <a:lumMod val="65000"/>
                  <a:lumOff val="35000"/>
                </a:schemeClr>
              </a:solidFill>
              <a:ea typeface="Times New Roman" panose="02020603050405020304" pitchFamily="18" charset="0"/>
            </a:endParaRPr>
          </a:p>
          <a:p>
            <a:pPr algn="just">
              <a:lnSpc>
                <a:spcPct val="150000"/>
              </a:lnSpc>
              <a:spcAft>
                <a:spcPts val="0"/>
              </a:spcAft>
            </a:pPr>
            <a:r>
              <a:rPr lang="es-MX" dirty="0">
                <a:solidFill>
                  <a:schemeClr val="tx1">
                    <a:lumMod val="65000"/>
                    <a:lumOff val="35000"/>
                  </a:schemeClr>
                </a:solidFill>
                <a:ea typeface="Times New Roman" panose="02020603050405020304" pitchFamily="18" charset="0"/>
              </a:rPr>
              <a:t>The competition does not offer any gourmet service or elaborated by local and organic products</a:t>
            </a:r>
            <a:endParaRPr lang="es-MX" sz="1600" dirty="0">
              <a:solidFill>
                <a:schemeClr val="tx1">
                  <a:lumMod val="65000"/>
                  <a:lumOff val="35000"/>
                </a:schemeClr>
              </a:solidFill>
              <a:effectLst/>
              <a:ea typeface="Times New Roman" panose="02020603050405020304" pitchFamily="18" charset="0"/>
            </a:endParaRPr>
          </a:p>
        </p:txBody>
      </p:sp>
    </p:spTree>
    <p:extLst>
      <p:ext uri="{BB962C8B-B14F-4D97-AF65-F5344CB8AC3E}">
        <p14:creationId xmlns:p14="http://schemas.microsoft.com/office/powerpoint/2010/main" val="988399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5FF51EC-EBDE-F740-A906-1EA02CEC9C48}"/>
              </a:ext>
            </a:extLst>
          </p:cNvPr>
          <p:cNvSpPr/>
          <p:nvPr/>
        </p:nvSpPr>
        <p:spPr>
          <a:xfrm>
            <a:off x="1357313" y="789816"/>
            <a:ext cx="10144125" cy="4770537"/>
          </a:xfrm>
          <a:prstGeom prst="rect">
            <a:avLst/>
          </a:prstGeom>
        </p:spPr>
        <p:txBody>
          <a:bodyPr wrap="square">
            <a:spAutoFit/>
          </a:bodyPr>
          <a:lstStyle/>
          <a:p>
            <a:pPr algn="just">
              <a:lnSpc>
                <a:spcPct val="150000"/>
              </a:lnSpc>
              <a:spcAft>
                <a:spcPts val="0"/>
              </a:spcAft>
            </a:pPr>
            <a:r>
              <a:rPr lang="es-MX" sz="3200" b="1" spc="300" dirty="0">
                <a:solidFill>
                  <a:srgbClr val="000000"/>
                </a:solidFill>
                <a:latin typeface="+mj-lt"/>
                <a:ea typeface="Times New Roman" panose="02020603050405020304" pitchFamily="18" charset="0"/>
              </a:rPr>
              <a:t>6. Discussion</a:t>
            </a:r>
            <a:r>
              <a:rPr lang="es-MX" sz="3200" b="1" u="sng" spc="300" dirty="0">
                <a:solidFill>
                  <a:srgbClr val="0088CC"/>
                </a:solidFill>
                <a:latin typeface="+mj-lt"/>
                <a:ea typeface="Times New Roman" panose="02020603050405020304" pitchFamily="18" charset="0"/>
                <a:hlinkClick r:id="rId2"/>
              </a:rPr>
              <a:t>¶</a:t>
            </a:r>
            <a:endParaRPr lang="es-MX" sz="3200" b="1" spc="300" dirty="0">
              <a:latin typeface="+mj-lt"/>
              <a:ea typeface="Times New Roman" panose="02020603050405020304" pitchFamily="18" charset="0"/>
            </a:endParaRPr>
          </a:p>
          <a:p>
            <a:pPr algn="just">
              <a:lnSpc>
                <a:spcPct val="150000"/>
              </a:lnSpc>
              <a:spcAft>
                <a:spcPts val="0"/>
              </a:spcAft>
            </a:pPr>
            <a:r>
              <a:rPr lang="es-MX" dirty="0">
                <a:latin typeface="Calibri" panose="020F0502020204030204" pitchFamily="34" charset="0"/>
                <a:ea typeface="Calibri" panose="020F0502020204030204" pitchFamily="34" charset="0"/>
                <a:cs typeface="Times New Roman" panose="02020603050405020304" pitchFamily="18" charset="0"/>
              </a:rPr>
              <a:t> </a:t>
            </a:r>
            <a:endParaRPr lang="es-MX"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s-MX" dirty="0">
                <a:solidFill>
                  <a:schemeClr val="tx1">
                    <a:lumMod val="65000"/>
                    <a:lumOff val="35000"/>
                  </a:schemeClr>
                </a:solidFill>
                <a:ea typeface="Calibri" panose="020F0502020204030204" pitchFamily="34" charset="0"/>
                <a:cs typeface="Times New Roman" panose="02020603050405020304" pitchFamily="18" charset="0"/>
              </a:rPr>
              <a:t>This analysis is performed pn limited data, this may be right or may be wrong. But if good amount of data is available there is scope to come up with better results. </a:t>
            </a:r>
            <a:br>
              <a:rPr lang="es-MX" dirty="0">
                <a:solidFill>
                  <a:schemeClr val="tx1">
                    <a:lumMod val="65000"/>
                    <a:lumOff val="35000"/>
                  </a:schemeClr>
                </a:solidFill>
                <a:ea typeface="Calibri" panose="020F0502020204030204" pitchFamily="34" charset="0"/>
                <a:cs typeface="Times New Roman" panose="02020603050405020304" pitchFamily="18" charset="0"/>
              </a:rPr>
            </a:b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algn="just">
              <a:lnSpc>
                <a:spcPct val="150000"/>
              </a:lnSpc>
              <a:spcAft>
                <a:spcPts val="0"/>
              </a:spcAft>
            </a:pPr>
            <a:r>
              <a:rPr lang="es-MX" dirty="0">
                <a:solidFill>
                  <a:schemeClr val="tx1">
                    <a:lumMod val="65000"/>
                    <a:lumOff val="35000"/>
                  </a:schemeClr>
                </a:solidFill>
                <a:ea typeface="Calibri" panose="020F0502020204030204" pitchFamily="34" charset="0"/>
                <a:cs typeface="Times New Roman" panose="02020603050405020304" pitchFamily="18" charset="0"/>
              </a:rPr>
              <a:t>This study was of exploratory character by which it leaves open some other ways to study as they are:</a:t>
            </a: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a:spcAft>
                <a:spcPts val="0"/>
              </a:spcAft>
            </a:pPr>
            <a:r>
              <a:rPr lang="es-MX" dirty="0">
                <a:solidFill>
                  <a:schemeClr val="tx1">
                    <a:lumMod val="65000"/>
                    <a:lumOff val="35000"/>
                  </a:schemeClr>
                </a:solidFill>
                <a:ea typeface="Calibri" panose="020F0502020204030204" pitchFamily="34" charset="0"/>
                <a:cs typeface="Times New Roman" panose="02020603050405020304" pitchFamily="18" charset="0"/>
              </a:rPr>
              <a:t> </a:t>
            </a: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s-MX" dirty="0">
                <a:solidFill>
                  <a:schemeClr val="tx1">
                    <a:lumMod val="65000"/>
                    <a:lumOff val="35000"/>
                  </a:schemeClr>
                </a:solidFill>
                <a:ea typeface="Calibri" panose="020F0502020204030204" pitchFamily="34" charset="0"/>
                <a:cs typeface="Times New Roman" panose="02020603050405020304" pitchFamily="18" charset="0"/>
              </a:rPr>
              <a:t>Departament zones</a:t>
            </a: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s-MX" dirty="0">
                <a:solidFill>
                  <a:schemeClr val="tx1">
                    <a:lumMod val="65000"/>
                    <a:lumOff val="35000"/>
                  </a:schemeClr>
                </a:solidFill>
                <a:ea typeface="Calibri" panose="020F0502020204030204" pitchFamily="34" charset="0"/>
                <a:cs typeface="Times New Roman" panose="02020603050405020304" pitchFamily="18" charset="0"/>
              </a:rPr>
              <a:t>Type of client</a:t>
            </a: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s-MX" dirty="0">
                <a:solidFill>
                  <a:schemeClr val="tx1">
                    <a:lumMod val="65000"/>
                    <a:lumOff val="35000"/>
                  </a:schemeClr>
                </a:solidFill>
                <a:ea typeface="Calibri" panose="020F0502020204030204" pitchFamily="34" charset="0"/>
                <a:cs typeface="Times New Roman" panose="02020603050405020304" pitchFamily="18" charset="0"/>
              </a:rPr>
              <a:t>Cultural areas</a:t>
            </a: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s-MX" dirty="0">
                <a:solidFill>
                  <a:schemeClr val="tx1">
                    <a:lumMod val="65000"/>
                    <a:lumOff val="35000"/>
                  </a:schemeClr>
                </a:solidFill>
                <a:ea typeface="Calibri" panose="020F0502020204030204" pitchFamily="34" charset="0"/>
                <a:cs typeface="Times New Roman" panose="02020603050405020304" pitchFamily="18" charset="0"/>
              </a:rPr>
              <a:t>Quick accesses</a:t>
            </a: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marL="342900" lvl="0" indent="-342900">
              <a:spcAft>
                <a:spcPts val="0"/>
              </a:spcAft>
              <a:buFont typeface="+mj-lt"/>
              <a:buAutoNum type="arabicPeriod"/>
            </a:pPr>
            <a:r>
              <a:rPr lang="es-MX" dirty="0">
                <a:solidFill>
                  <a:schemeClr val="tx1">
                    <a:lumMod val="65000"/>
                    <a:lumOff val="35000"/>
                  </a:schemeClr>
                </a:solidFill>
                <a:ea typeface="Calibri" panose="020F0502020204030204" pitchFamily="34" charset="0"/>
                <a:cs typeface="Times New Roman" panose="02020603050405020304" pitchFamily="18" charset="0"/>
              </a:rPr>
              <a:t>Transit</a:t>
            </a:r>
            <a:endParaRPr lang="es-MX" sz="1600" dirty="0">
              <a:solidFill>
                <a:schemeClr val="tx1">
                  <a:lumMod val="65000"/>
                  <a:lumOff val="35000"/>
                </a:schemeClr>
              </a:solidFill>
              <a:ea typeface="Calibri" panose="020F0502020204030204" pitchFamily="34" charset="0"/>
              <a:cs typeface="Times New Roman" panose="02020603050405020304" pitchFamily="18" charset="0"/>
            </a:endParaRPr>
          </a:p>
          <a:p>
            <a:pPr>
              <a:spcAft>
                <a:spcPts val="0"/>
              </a:spcAft>
            </a:pPr>
            <a:r>
              <a:rPr lang="es-MX" sz="1600" dirty="0">
                <a:latin typeface="Calibri" panose="020F0502020204030204" pitchFamily="34" charset="0"/>
                <a:ea typeface="Calibri" panose="020F0502020204030204" pitchFamily="34" charset="0"/>
                <a:cs typeface="Times New Roman" panose="02020603050405020304" pitchFamily="18" charset="0"/>
              </a:rPr>
              <a:t> </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479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406FACC-8336-0442-AB47-5ACC90E3040F}"/>
              </a:ext>
            </a:extLst>
          </p:cNvPr>
          <p:cNvSpPr/>
          <p:nvPr/>
        </p:nvSpPr>
        <p:spPr>
          <a:xfrm>
            <a:off x="6096000" y="1997839"/>
            <a:ext cx="5552660" cy="2862322"/>
          </a:xfrm>
          <a:prstGeom prst="rect">
            <a:avLst/>
          </a:prstGeom>
        </p:spPr>
        <p:txBody>
          <a:bodyPr wrap="square">
            <a:spAutoFit/>
          </a:bodyPr>
          <a:lstStyle/>
          <a:p>
            <a:pPr algn="just"/>
            <a:r>
              <a:rPr lang="en" b="0" i="0" dirty="0">
                <a:solidFill>
                  <a:schemeClr val="tx1">
                    <a:lumMod val="65000"/>
                    <a:lumOff val="35000"/>
                  </a:schemeClr>
                </a:solidFill>
                <a:effectLst/>
              </a:rPr>
              <a:t>Toronto encompasses a geographical area formerly administered by many separate municipalities. These municipalities have each developed a distinct history and identity over the years, and their names remain in common use among Torontonians. Former municipalities include East York, Etobicoke, Forest Hill, Mimico, North York, Parkdale, Scarborough, Swansea, Weston and York. Throughout the city there exist hundreds of small </a:t>
            </a:r>
            <a:r>
              <a:rPr lang="en" b="0" i="0" dirty="0" err="1">
                <a:solidFill>
                  <a:schemeClr val="tx1">
                    <a:lumMod val="65000"/>
                    <a:lumOff val="35000"/>
                  </a:schemeClr>
                </a:solidFill>
                <a:effectLst/>
              </a:rPr>
              <a:t>neighbourhoods</a:t>
            </a:r>
            <a:r>
              <a:rPr lang="en" b="0" i="0" dirty="0">
                <a:solidFill>
                  <a:schemeClr val="tx1">
                    <a:lumMod val="65000"/>
                    <a:lumOff val="35000"/>
                  </a:schemeClr>
                </a:solidFill>
                <a:effectLst/>
              </a:rPr>
              <a:t> and some larger </a:t>
            </a:r>
            <a:r>
              <a:rPr lang="en" b="0" i="0" dirty="0" err="1">
                <a:solidFill>
                  <a:schemeClr val="tx1">
                    <a:lumMod val="65000"/>
                    <a:lumOff val="35000"/>
                  </a:schemeClr>
                </a:solidFill>
                <a:effectLst/>
              </a:rPr>
              <a:t>neighbourhoods</a:t>
            </a:r>
            <a:r>
              <a:rPr lang="en" b="0" i="0" dirty="0">
                <a:solidFill>
                  <a:schemeClr val="tx1">
                    <a:lumMod val="65000"/>
                    <a:lumOff val="35000"/>
                  </a:schemeClr>
                </a:solidFill>
                <a:effectLst/>
              </a:rPr>
              <a:t> covering a few square </a:t>
            </a:r>
            <a:r>
              <a:rPr lang="en" b="0" i="0" dirty="0" err="1">
                <a:solidFill>
                  <a:schemeClr val="tx1">
                    <a:lumMod val="65000"/>
                    <a:lumOff val="35000"/>
                  </a:schemeClr>
                </a:solidFill>
                <a:effectLst/>
              </a:rPr>
              <a:t>kilometres</a:t>
            </a:r>
            <a:r>
              <a:rPr lang="en" b="0" i="0" dirty="0">
                <a:solidFill>
                  <a:schemeClr val="tx1">
                    <a:lumMod val="65000"/>
                    <a:lumOff val="35000"/>
                  </a:schemeClr>
                </a:solidFill>
                <a:effectLst/>
              </a:rPr>
              <a:t>.</a:t>
            </a:r>
            <a:endParaRPr lang="es-MX" dirty="0">
              <a:solidFill>
                <a:schemeClr val="tx1">
                  <a:lumMod val="65000"/>
                  <a:lumOff val="35000"/>
                </a:schemeClr>
              </a:solidFill>
            </a:endParaRPr>
          </a:p>
        </p:txBody>
      </p:sp>
    </p:spTree>
    <p:extLst>
      <p:ext uri="{BB962C8B-B14F-4D97-AF65-F5344CB8AC3E}">
        <p14:creationId xmlns:p14="http://schemas.microsoft.com/office/powerpoint/2010/main" val="210015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D7491CF-0CF3-3F45-B8C9-1431F3836DA4}"/>
              </a:ext>
            </a:extLst>
          </p:cNvPr>
          <p:cNvSpPr/>
          <p:nvPr/>
        </p:nvSpPr>
        <p:spPr>
          <a:xfrm>
            <a:off x="1055879" y="2588645"/>
            <a:ext cx="2536272" cy="584775"/>
          </a:xfrm>
          <a:prstGeom prst="rect">
            <a:avLst/>
          </a:prstGeom>
        </p:spPr>
        <p:txBody>
          <a:bodyPr wrap="none">
            <a:spAutoFit/>
          </a:bodyPr>
          <a:lstStyle/>
          <a:p>
            <a:r>
              <a:rPr lang="es-MX" sz="3200" b="1" i="1" spc="300" dirty="0">
                <a:solidFill>
                  <a:srgbClr val="000000"/>
                </a:solidFill>
                <a:effectLst/>
                <a:latin typeface="+mj-lt"/>
              </a:rPr>
              <a:t>1.2 Problem</a:t>
            </a:r>
            <a:endParaRPr lang="es-MX" sz="3200" spc="300" dirty="0">
              <a:latin typeface="+mj-lt"/>
            </a:endParaRPr>
          </a:p>
        </p:txBody>
      </p:sp>
      <p:sp>
        <p:nvSpPr>
          <p:cNvPr id="4" name="Rectángulo 3">
            <a:extLst>
              <a:ext uri="{FF2B5EF4-FFF2-40B4-BE49-F238E27FC236}">
                <a16:creationId xmlns:a16="http://schemas.microsoft.com/office/drawing/2014/main" id="{43DBE68D-E136-C742-906F-157B1DD4400D}"/>
              </a:ext>
            </a:extLst>
          </p:cNvPr>
          <p:cNvSpPr/>
          <p:nvPr/>
        </p:nvSpPr>
        <p:spPr>
          <a:xfrm>
            <a:off x="6516413" y="2136339"/>
            <a:ext cx="5291273" cy="2862322"/>
          </a:xfrm>
          <a:prstGeom prst="rect">
            <a:avLst/>
          </a:prstGeom>
        </p:spPr>
        <p:txBody>
          <a:bodyPr wrap="square">
            <a:spAutoFit/>
          </a:bodyPr>
          <a:lstStyle/>
          <a:p>
            <a:pPr algn="just"/>
            <a:r>
              <a:rPr lang="en" b="0" i="0" dirty="0">
                <a:solidFill>
                  <a:schemeClr val="tx1">
                    <a:lumMod val="65000"/>
                    <a:lumOff val="35000"/>
                  </a:schemeClr>
                </a:solidFill>
                <a:effectLst/>
              </a:rPr>
              <a:t>The next project seeks to find the best area to open a new Gourmet Italian restaurant in the capital of Ontario Canada, Toronto. The goal of this exploratory study is to provide an tentative areas of greater sale and less competitiveness. Venice is a family restaurant of traditional Italian food that aims to differentiate itself from the rest of the restaurants in the municipality of Toronto through its gourmet gastronomic offer and made with the best local and organic products.</a:t>
            </a:r>
            <a:endParaRPr lang="es-MX" dirty="0">
              <a:solidFill>
                <a:schemeClr val="tx1">
                  <a:lumMod val="65000"/>
                  <a:lumOff val="35000"/>
                </a:schemeClr>
              </a:solidFill>
            </a:endParaRPr>
          </a:p>
        </p:txBody>
      </p:sp>
    </p:spTree>
    <p:extLst>
      <p:ext uri="{BB962C8B-B14F-4D97-AF65-F5344CB8AC3E}">
        <p14:creationId xmlns:p14="http://schemas.microsoft.com/office/powerpoint/2010/main" val="129453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A442DF3-3EF9-1B48-8D81-3BCD4824C1BB}"/>
              </a:ext>
            </a:extLst>
          </p:cNvPr>
          <p:cNvSpPr/>
          <p:nvPr/>
        </p:nvSpPr>
        <p:spPr>
          <a:xfrm>
            <a:off x="6096000" y="2413337"/>
            <a:ext cx="5781881" cy="2031325"/>
          </a:xfrm>
          <a:prstGeom prst="rect">
            <a:avLst/>
          </a:prstGeom>
        </p:spPr>
        <p:txBody>
          <a:bodyPr wrap="square">
            <a:spAutoFit/>
          </a:bodyPr>
          <a:lstStyle/>
          <a:p>
            <a:pPr algn="just"/>
            <a:r>
              <a:rPr lang="en" b="0" i="0" dirty="0">
                <a:solidFill>
                  <a:schemeClr val="tx1">
                    <a:lumMod val="65000"/>
                    <a:lumOff val="35000"/>
                  </a:schemeClr>
                </a:solidFill>
                <a:effectLst/>
              </a:rPr>
              <a:t>Although there is a wide variety of restaurants throughout the old Toronto, York and North York area, that range from Mexican food to Asian, our study focused on finding Italian competition and how to make this restaurant different from the others with a unique offer for the most demanding palates but also continuing with the idea of giving and having the best organic products in the area.</a:t>
            </a:r>
            <a:endParaRPr lang="es-MX" dirty="0">
              <a:solidFill>
                <a:schemeClr val="tx1">
                  <a:lumMod val="65000"/>
                  <a:lumOff val="35000"/>
                </a:schemeClr>
              </a:solidFill>
            </a:endParaRPr>
          </a:p>
        </p:txBody>
      </p:sp>
    </p:spTree>
    <p:extLst>
      <p:ext uri="{BB962C8B-B14F-4D97-AF65-F5344CB8AC3E}">
        <p14:creationId xmlns:p14="http://schemas.microsoft.com/office/powerpoint/2010/main" val="213497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74CA321-9019-E74D-B825-81B199C9733F}"/>
              </a:ext>
            </a:extLst>
          </p:cNvPr>
          <p:cNvSpPr/>
          <p:nvPr/>
        </p:nvSpPr>
        <p:spPr>
          <a:xfrm>
            <a:off x="1003092" y="2844225"/>
            <a:ext cx="2513830" cy="584775"/>
          </a:xfrm>
          <a:prstGeom prst="rect">
            <a:avLst/>
          </a:prstGeom>
        </p:spPr>
        <p:txBody>
          <a:bodyPr wrap="none">
            <a:spAutoFit/>
          </a:bodyPr>
          <a:lstStyle/>
          <a:p>
            <a:r>
              <a:rPr lang="es-MX" sz="3200" b="1" i="1" spc="300" dirty="0">
                <a:solidFill>
                  <a:srgbClr val="000000"/>
                </a:solidFill>
                <a:effectLst/>
                <a:latin typeface="+mj-lt"/>
              </a:rPr>
              <a:t>1.3 Interest</a:t>
            </a:r>
            <a:endParaRPr lang="es-MX" sz="3200" spc="300" dirty="0">
              <a:latin typeface="+mj-lt"/>
            </a:endParaRPr>
          </a:p>
        </p:txBody>
      </p:sp>
      <p:sp>
        <p:nvSpPr>
          <p:cNvPr id="3" name="Rectángulo 2">
            <a:extLst>
              <a:ext uri="{FF2B5EF4-FFF2-40B4-BE49-F238E27FC236}">
                <a16:creationId xmlns:a16="http://schemas.microsoft.com/office/drawing/2014/main" id="{1C2FA211-ABF1-724A-AD90-A787F5D0ADAC}"/>
              </a:ext>
            </a:extLst>
          </p:cNvPr>
          <p:cNvSpPr/>
          <p:nvPr/>
        </p:nvSpPr>
        <p:spPr>
          <a:xfrm>
            <a:off x="6529388" y="2551837"/>
            <a:ext cx="5178908" cy="1754326"/>
          </a:xfrm>
          <a:prstGeom prst="rect">
            <a:avLst/>
          </a:prstGeom>
        </p:spPr>
        <p:txBody>
          <a:bodyPr wrap="square">
            <a:spAutoFit/>
          </a:bodyPr>
          <a:lstStyle/>
          <a:p>
            <a:pPr algn="just"/>
            <a:r>
              <a:rPr lang="en" b="0" i="0" dirty="0">
                <a:solidFill>
                  <a:schemeClr val="tx1">
                    <a:lumMod val="65000"/>
                    <a:lumOff val="35000"/>
                  </a:schemeClr>
                </a:solidFill>
                <a:effectLst/>
              </a:rPr>
              <a:t>Toronto is an international </a:t>
            </a:r>
            <a:r>
              <a:rPr lang="en" b="0" i="0" dirty="0" err="1">
                <a:solidFill>
                  <a:schemeClr val="tx1">
                    <a:lumMod val="65000"/>
                    <a:lumOff val="35000"/>
                  </a:schemeClr>
                </a:solidFill>
                <a:effectLst/>
              </a:rPr>
              <a:t>centre</a:t>
            </a:r>
            <a:r>
              <a:rPr lang="en" b="0" i="0" dirty="0">
                <a:solidFill>
                  <a:schemeClr val="tx1">
                    <a:lumMod val="65000"/>
                    <a:lumOff val="35000"/>
                  </a:schemeClr>
                </a:solidFill>
                <a:effectLst/>
              </a:rPr>
              <a:t> of business, finance, arts, and culture, and is recognized as one of the most multicultural and cosmopolitan cities in the world. Based on the above, our study is limited to Toronto and Metropolitan area because the level of international business success is fruitful for investors</a:t>
            </a:r>
            <a:endParaRPr lang="es-MX" dirty="0">
              <a:solidFill>
                <a:schemeClr val="tx1">
                  <a:lumMod val="65000"/>
                  <a:lumOff val="35000"/>
                </a:schemeClr>
              </a:solidFill>
            </a:endParaRPr>
          </a:p>
        </p:txBody>
      </p:sp>
    </p:spTree>
    <p:extLst>
      <p:ext uri="{BB962C8B-B14F-4D97-AF65-F5344CB8AC3E}">
        <p14:creationId xmlns:p14="http://schemas.microsoft.com/office/powerpoint/2010/main" val="133674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FBB2351-3021-AA49-9F12-341670E40F12}"/>
              </a:ext>
            </a:extLst>
          </p:cNvPr>
          <p:cNvSpPr/>
          <p:nvPr/>
        </p:nvSpPr>
        <p:spPr>
          <a:xfrm>
            <a:off x="931932" y="1162940"/>
            <a:ext cx="5817339" cy="45321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cap="all" spc="200" dirty="0">
                <a:solidFill>
                  <a:srgbClr val="2A1A00"/>
                </a:solidFill>
                <a:latin typeface="+mj-lt"/>
                <a:ea typeface="+mj-ea"/>
                <a:cs typeface="+mj-cs"/>
              </a:rPr>
              <a:t>2</a:t>
            </a:r>
            <a:r>
              <a:rPr lang="en-US" sz="4400" b="1" i="0" cap="all" spc="200" dirty="0">
                <a:solidFill>
                  <a:srgbClr val="2A1A00"/>
                </a:solidFill>
                <a:effectLst/>
                <a:latin typeface="+mj-lt"/>
                <a:ea typeface="+mj-ea"/>
                <a:cs typeface="+mj-cs"/>
              </a:rPr>
              <a:t>. </a:t>
            </a:r>
            <a:r>
              <a:rPr lang="en-US" sz="4400" b="1" cap="all" spc="200" dirty="0">
                <a:solidFill>
                  <a:srgbClr val="2A1A00"/>
                </a:solidFill>
                <a:latin typeface="+mj-lt"/>
                <a:ea typeface="+mj-ea"/>
                <a:cs typeface="+mj-cs"/>
              </a:rPr>
              <a:t>Data description</a:t>
            </a:r>
            <a:endParaRPr lang="en-US" sz="4400" b="1" i="0" cap="all" spc="200" dirty="0">
              <a:solidFill>
                <a:srgbClr val="2A1A00"/>
              </a:solidFill>
              <a:effectLst/>
              <a:latin typeface="+mj-lt"/>
              <a:ea typeface="+mj-ea"/>
              <a:cs typeface="+mj-cs"/>
            </a:endParaRPr>
          </a:p>
        </p:txBody>
      </p:sp>
      <p:sp>
        <p:nvSpPr>
          <p:cNvPr id="2" name="Rectángulo 1">
            <a:extLst>
              <a:ext uri="{FF2B5EF4-FFF2-40B4-BE49-F238E27FC236}">
                <a16:creationId xmlns:a16="http://schemas.microsoft.com/office/drawing/2014/main" id="{9BC10551-D447-FE49-AFF2-1F52D015DB2F}"/>
              </a:ext>
            </a:extLst>
          </p:cNvPr>
          <p:cNvSpPr/>
          <p:nvPr/>
        </p:nvSpPr>
        <p:spPr>
          <a:xfrm>
            <a:off x="6749271" y="1642255"/>
            <a:ext cx="4680729" cy="4566609"/>
          </a:xfrm>
          <a:prstGeom prst="rect">
            <a:avLst/>
          </a:prstGeom>
        </p:spPr>
        <p:txBody>
          <a:bodyPr vert="horz" lIns="91440" tIns="45720" rIns="91440" bIns="45720" rtlCol="0" anchor="ctr">
            <a:normAutofit lnSpcReduction="10000"/>
          </a:bodyPr>
          <a:lstStyle/>
          <a:p>
            <a:pPr indent="-228600" algn="just" defTabSz="914400">
              <a:lnSpc>
                <a:spcPct val="110000"/>
              </a:lnSpc>
              <a:spcBef>
                <a:spcPts val="700"/>
              </a:spcBef>
              <a:buClr>
                <a:schemeClr val="tx2"/>
              </a:buClr>
            </a:pPr>
            <a:r>
              <a:rPr lang="en" dirty="0">
                <a:solidFill>
                  <a:schemeClr val="tx1">
                    <a:lumMod val="65000"/>
                    <a:lumOff val="35000"/>
                  </a:schemeClr>
                </a:solidFill>
              </a:rPr>
              <a:t>In this study the data will be collected in multiple ways, through the Foursquare Technology System and data collected from Toronto Open Data as well as data collection in segmentation and clustering. </a:t>
            </a:r>
          </a:p>
          <a:p>
            <a:pPr indent="-228600" algn="just" defTabSz="914400">
              <a:lnSpc>
                <a:spcPct val="110000"/>
              </a:lnSpc>
              <a:spcBef>
                <a:spcPts val="700"/>
              </a:spcBef>
              <a:buClr>
                <a:schemeClr val="tx2"/>
              </a:buClr>
            </a:pPr>
            <a:r>
              <a:rPr lang="en" dirty="0">
                <a:solidFill>
                  <a:schemeClr val="tx1">
                    <a:lumMod val="65000"/>
                    <a:lumOff val="35000"/>
                  </a:schemeClr>
                </a:solidFill>
              </a:rPr>
              <a:t>The data from Foursquare will be used in the areas of great tourism as they are Old Toronto, York and North York, using the geolocation data in Foursquare we will find the Italian gourmet restaurants in the area as well as: tips, comments, distances, menu and rating and this data will be semi-structured, which is data that do not have a defined format, what they have are labels that facilitate separate one data from another.</a:t>
            </a:r>
            <a:endParaRPr lang="en-US" dirty="0">
              <a:solidFill>
                <a:schemeClr val="tx1">
                  <a:lumMod val="65000"/>
                  <a:lumOff val="35000"/>
                </a:schemeClr>
              </a:solidFill>
            </a:endParaRPr>
          </a:p>
          <a:p>
            <a:pPr indent="-228600" defTabSz="914400">
              <a:lnSpc>
                <a:spcPct val="110000"/>
              </a:lnSpc>
              <a:spcBef>
                <a:spcPts val="700"/>
              </a:spcBef>
              <a:buClr>
                <a:schemeClr val="tx2"/>
              </a:buClr>
            </a:pPr>
            <a:endParaRPr lang="en-US" b="0" i="0" dirty="0">
              <a:solidFill>
                <a:schemeClr val="tx1">
                  <a:lumMod val="65000"/>
                  <a:lumOff val="35000"/>
                </a:schemeClr>
              </a:solidFill>
              <a:effectLst/>
            </a:endParaRP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endParaRPr lang="en-US" b="0" i="0" dirty="0">
              <a:solidFill>
                <a:schemeClr val="tx1">
                  <a:lumMod val="65000"/>
                  <a:lumOff val="35000"/>
                </a:schemeClr>
              </a:solidFill>
              <a:effectLst/>
            </a:endParaRPr>
          </a:p>
        </p:txBody>
      </p:sp>
      <p:sp>
        <p:nvSpPr>
          <p:cNvPr id="4" name="Rectángulo 3">
            <a:extLst>
              <a:ext uri="{FF2B5EF4-FFF2-40B4-BE49-F238E27FC236}">
                <a16:creationId xmlns:a16="http://schemas.microsoft.com/office/drawing/2014/main" id="{F82A9E27-EE40-0B48-9EA6-B80297E25003}"/>
              </a:ext>
            </a:extLst>
          </p:cNvPr>
          <p:cNvSpPr/>
          <p:nvPr/>
        </p:nvSpPr>
        <p:spPr>
          <a:xfrm>
            <a:off x="1359692" y="3633173"/>
            <a:ext cx="3542958" cy="584775"/>
          </a:xfrm>
          <a:prstGeom prst="rect">
            <a:avLst/>
          </a:prstGeom>
        </p:spPr>
        <p:txBody>
          <a:bodyPr wrap="none">
            <a:spAutoFit/>
          </a:bodyPr>
          <a:lstStyle/>
          <a:p>
            <a:pPr>
              <a:spcAft>
                <a:spcPts val="600"/>
              </a:spcAft>
            </a:pPr>
            <a:r>
              <a:rPr lang="es-MX" sz="3200" b="1" i="1" spc="300" dirty="0">
                <a:solidFill>
                  <a:srgbClr val="000000"/>
                </a:solidFill>
                <a:latin typeface="+mj-lt"/>
              </a:rPr>
              <a:t>2</a:t>
            </a:r>
            <a:r>
              <a:rPr lang="es-MX" sz="3200" b="1" i="1" spc="300" dirty="0">
                <a:solidFill>
                  <a:srgbClr val="000000"/>
                </a:solidFill>
                <a:effectLst/>
                <a:latin typeface="+mj-lt"/>
              </a:rPr>
              <a:t>.1 Data Sources</a:t>
            </a:r>
            <a:endParaRPr lang="es-MX" sz="3200" spc="300" dirty="0">
              <a:latin typeface="+mj-lt"/>
            </a:endParaRPr>
          </a:p>
        </p:txBody>
      </p:sp>
    </p:spTree>
    <p:extLst>
      <p:ext uri="{BB962C8B-B14F-4D97-AF65-F5344CB8AC3E}">
        <p14:creationId xmlns:p14="http://schemas.microsoft.com/office/powerpoint/2010/main" val="116472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CA069F6-3DE7-F143-ADF4-EE854372A29A}"/>
              </a:ext>
            </a:extLst>
          </p:cNvPr>
          <p:cNvSpPr/>
          <p:nvPr/>
        </p:nvSpPr>
        <p:spPr>
          <a:xfrm>
            <a:off x="5791200" y="2551837"/>
            <a:ext cx="6096000" cy="1754326"/>
          </a:xfrm>
          <a:prstGeom prst="rect">
            <a:avLst/>
          </a:prstGeom>
        </p:spPr>
        <p:txBody>
          <a:bodyPr>
            <a:spAutoFit/>
          </a:bodyPr>
          <a:lstStyle/>
          <a:p>
            <a:pPr algn="just"/>
            <a:r>
              <a:rPr lang="en" dirty="0">
                <a:solidFill>
                  <a:schemeClr val="tx1">
                    <a:lumMod val="65000"/>
                    <a:lumOff val="35000"/>
                  </a:schemeClr>
                </a:solidFill>
                <a:latin typeface="Helvetica Neue" panose="02000503000000020004" pitchFamily="2" charset="0"/>
              </a:rPr>
              <a:t>Before analysis the gathered data was prepared. The dataset was checked for missing data and outliers. For this the “outlier labeling rule” was used. All values outside the calculated range were considered outliers (</a:t>
            </a:r>
            <a:r>
              <a:rPr lang="en" dirty="0" err="1">
                <a:solidFill>
                  <a:schemeClr val="tx1">
                    <a:lumMod val="65000"/>
                    <a:lumOff val="35000"/>
                  </a:schemeClr>
                </a:solidFill>
                <a:latin typeface="Helvetica Neue" panose="02000503000000020004" pitchFamily="2" charset="0"/>
              </a:rPr>
              <a:t>Hoaglin</a:t>
            </a:r>
            <a:r>
              <a:rPr lang="en" dirty="0">
                <a:solidFill>
                  <a:schemeClr val="tx1">
                    <a:lumMod val="65000"/>
                    <a:lumOff val="35000"/>
                  </a:schemeClr>
                </a:solidFill>
                <a:latin typeface="Helvetica Neue" panose="02000503000000020004" pitchFamily="2" charset="0"/>
              </a:rPr>
              <a:t> &amp; </a:t>
            </a:r>
            <a:r>
              <a:rPr lang="en" dirty="0" err="1">
                <a:solidFill>
                  <a:schemeClr val="tx1">
                    <a:lumMod val="65000"/>
                    <a:lumOff val="35000"/>
                  </a:schemeClr>
                </a:solidFill>
                <a:latin typeface="Helvetica Neue" panose="02000503000000020004" pitchFamily="2" charset="0"/>
              </a:rPr>
              <a:t>Iglewicz</a:t>
            </a:r>
            <a:r>
              <a:rPr lang="en" dirty="0">
                <a:solidFill>
                  <a:schemeClr val="tx1">
                    <a:lumMod val="65000"/>
                    <a:lumOff val="35000"/>
                  </a:schemeClr>
                </a:solidFill>
                <a:latin typeface="Helvetica Neue" panose="02000503000000020004" pitchFamily="2" charset="0"/>
              </a:rPr>
              <a:t>, 1987). The data was then analyzed using statistical software Watson IBM</a:t>
            </a:r>
            <a:endParaRPr lang="es-MX" dirty="0">
              <a:solidFill>
                <a:schemeClr val="tx1">
                  <a:lumMod val="65000"/>
                  <a:lumOff val="35000"/>
                </a:schemeClr>
              </a:solidFill>
            </a:endParaRPr>
          </a:p>
        </p:txBody>
      </p:sp>
      <p:sp>
        <p:nvSpPr>
          <p:cNvPr id="4" name="Rectángulo 3">
            <a:extLst>
              <a:ext uri="{FF2B5EF4-FFF2-40B4-BE49-F238E27FC236}">
                <a16:creationId xmlns:a16="http://schemas.microsoft.com/office/drawing/2014/main" id="{3C497B4F-75AA-D747-B72A-C92F4D85FB5E}"/>
              </a:ext>
            </a:extLst>
          </p:cNvPr>
          <p:cNvSpPr/>
          <p:nvPr/>
        </p:nvSpPr>
        <p:spPr>
          <a:xfrm>
            <a:off x="1204081" y="3059668"/>
            <a:ext cx="3863558" cy="584775"/>
          </a:xfrm>
          <a:prstGeom prst="rect">
            <a:avLst/>
          </a:prstGeom>
        </p:spPr>
        <p:txBody>
          <a:bodyPr wrap="none">
            <a:spAutoFit/>
          </a:bodyPr>
          <a:lstStyle/>
          <a:p>
            <a:r>
              <a:rPr lang="es-MX" sz="3200" b="1" i="1" spc="300" dirty="0">
                <a:solidFill>
                  <a:srgbClr val="000000"/>
                </a:solidFill>
                <a:latin typeface="+mj-lt"/>
              </a:rPr>
              <a:t>2.2 Data cleaning</a:t>
            </a:r>
            <a:r>
              <a:rPr lang="es-MX" b="1" i="1" dirty="0">
                <a:solidFill>
                  <a:srgbClr val="337AB7"/>
                </a:solidFill>
                <a:latin typeface="Helvetica Neue" panose="02000503000000020004" pitchFamily="2" charset="0"/>
                <a:hlinkClick r:id="rId2"/>
              </a:rPr>
              <a:t>¶</a:t>
            </a:r>
            <a:endParaRPr lang="es-MX" dirty="0"/>
          </a:p>
        </p:txBody>
      </p:sp>
    </p:spTree>
    <p:extLst>
      <p:ext uri="{BB962C8B-B14F-4D97-AF65-F5344CB8AC3E}">
        <p14:creationId xmlns:p14="http://schemas.microsoft.com/office/powerpoint/2010/main" val="116352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0000">
              <a:schemeClr val="accent1">
                <a:lumMod val="5000"/>
                <a:lumOff val="95000"/>
                <a:alpha val="59000"/>
              </a:schemeClr>
            </a:gs>
            <a:gs pos="7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6673688-2904-3549-8864-DEABB5E8D3D8}"/>
              </a:ext>
            </a:extLst>
          </p:cNvPr>
          <p:cNvSpPr/>
          <p:nvPr/>
        </p:nvSpPr>
        <p:spPr>
          <a:xfrm>
            <a:off x="5049078" y="1320681"/>
            <a:ext cx="6518919" cy="2308324"/>
          </a:xfrm>
          <a:prstGeom prst="rect">
            <a:avLst/>
          </a:prstGeom>
        </p:spPr>
        <p:txBody>
          <a:bodyPr wrap="square">
            <a:spAutoFit/>
          </a:bodyPr>
          <a:lstStyle/>
          <a:p>
            <a:pPr algn="just"/>
            <a:r>
              <a:rPr lang="en" dirty="0">
                <a:solidFill>
                  <a:schemeClr val="tx1">
                    <a:lumMod val="65000"/>
                    <a:lumOff val="35000"/>
                  </a:schemeClr>
                </a:solidFill>
              </a:rPr>
              <a:t>In the following exploratory study of quantitative character it will help us to know the situation of the</a:t>
            </a:r>
          </a:p>
          <a:p>
            <a:pPr algn="just"/>
            <a:r>
              <a:rPr lang="en" dirty="0">
                <a:solidFill>
                  <a:schemeClr val="tx1">
                    <a:lumMod val="65000"/>
                    <a:lumOff val="35000"/>
                  </a:schemeClr>
                </a:solidFill>
              </a:rPr>
              <a:t> food sector of the municipality. As well as, analyze our competitors and the possible clientele that</a:t>
            </a:r>
          </a:p>
          <a:p>
            <a:pPr algn="just"/>
            <a:r>
              <a:rPr lang="en" dirty="0">
                <a:solidFill>
                  <a:schemeClr val="tx1">
                    <a:lumMod val="65000"/>
                    <a:lumOff val="35000"/>
                  </a:schemeClr>
                </a:solidFill>
              </a:rPr>
              <a:t> interests us for our business. The model has been designed based on a </a:t>
            </a:r>
            <a:r>
              <a:rPr lang="en" dirty="0" err="1">
                <a:solidFill>
                  <a:schemeClr val="tx1">
                    <a:lumMod val="65000"/>
                    <a:lumOff val="35000"/>
                  </a:schemeClr>
                </a:solidFill>
              </a:rPr>
              <a:t>clutsering</a:t>
            </a:r>
            <a:r>
              <a:rPr lang="en" dirty="0">
                <a:solidFill>
                  <a:schemeClr val="tx1">
                    <a:lumMod val="65000"/>
                    <a:lumOff val="35000"/>
                  </a:schemeClr>
                </a:solidFill>
              </a:rPr>
              <a:t> for segmentation </a:t>
            </a:r>
          </a:p>
          <a:p>
            <a:pPr algn="just"/>
            <a:r>
              <a:rPr lang="en" dirty="0">
                <a:solidFill>
                  <a:schemeClr val="tx1">
                    <a:lumMod val="65000"/>
                    <a:lumOff val="35000"/>
                  </a:schemeClr>
                </a:solidFill>
              </a:rPr>
              <a:t>(K-means), because we are interested in doing an exploratory study with </a:t>
            </a:r>
            <a:r>
              <a:rPr lang="en" dirty="0" err="1">
                <a:solidFill>
                  <a:schemeClr val="tx1">
                    <a:lumMod val="65000"/>
                    <a:lumOff val="35000"/>
                  </a:schemeClr>
                </a:solidFill>
              </a:rPr>
              <a:t>unspervised</a:t>
            </a:r>
            <a:r>
              <a:rPr lang="en" dirty="0">
                <a:solidFill>
                  <a:schemeClr val="tx1">
                    <a:lumMod val="65000"/>
                    <a:lumOff val="35000"/>
                  </a:schemeClr>
                </a:solidFill>
              </a:rPr>
              <a:t> data.</a:t>
            </a:r>
            <a:endParaRPr lang="es-MX" b="1" i="0" dirty="0">
              <a:solidFill>
                <a:schemeClr val="tx1">
                  <a:lumMod val="65000"/>
                  <a:lumOff val="35000"/>
                </a:schemeClr>
              </a:solidFill>
              <a:effectLst/>
              <a:latin typeface="Helvetica Neue" panose="02000503000000020004" pitchFamily="2" charset="0"/>
            </a:endParaRPr>
          </a:p>
        </p:txBody>
      </p:sp>
      <p:sp>
        <p:nvSpPr>
          <p:cNvPr id="3" name="Rectángulo 2">
            <a:extLst>
              <a:ext uri="{FF2B5EF4-FFF2-40B4-BE49-F238E27FC236}">
                <a16:creationId xmlns:a16="http://schemas.microsoft.com/office/drawing/2014/main" id="{2DE0751F-3401-9D4F-AF7C-2C871B8AF3E5}"/>
              </a:ext>
            </a:extLst>
          </p:cNvPr>
          <p:cNvSpPr/>
          <p:nvPr/>
        </p:nvSpPr>
        <p:spPr>
          <a:xfrm>
            <a:off x="5049078" y="4019584"/>
            <a:ext cx="5240753" cy="1200329"/>
          </a:xfrm>
          <a:prstGeom prst="rect">
            <a:avLst/>
          </a:prstGeom>
        </p:spPr>
        <p:txBody>
          <a:bodyPr wrap="square">
            <a:spAutoFit/>
          </a:bodyPr>
          <a:lstStyle/>
          <a:p>
            <a:pPr algn="just"/>
            <a:r>
              <a:rPr lang="en" dirty="0">
                <a:solidFill>
                  <a:schemeClr val="tx1">
                    <a:lumMod val="65000"/>
                    <a:lumOff val="35000"/>
                  </a:schemeClr>
                </a:solidFill>
              </a:rPr>
              <a:t>As a database, I used GitHub repository in my study. </a:t>
            </a:r>
          </a:p>
          <a:p>
            <a:pPr algn="just"/>
            <a:r>
              <a:rPr lang="en" dirty="0">
                <a:solidFill>
                  <a:schemeClr val="tx1">
                    <a:lumMod val="65000"/>
                    <a:lumOff val="35000"/>
                  </a:schemeClr>
                </a:solidFill>
              </a:rPr>
              <a:t>My master data which has the main components Borough, Average Price, </a:t>
            </a:r>
          </a:p>
          <a:p>
            <a:pPr algn="just"/>
            <a:r>
              <a:rPr lang="en" dirty="0">
                <a:solidFill>
                  <a:schemeClr val="tx1">
                    <a:lumMod val="65000"/>
                    <a:lumOff val="35000"/>
                  </a:schemeClr>
                </a:solidFill>
              </a:rPr>
              <a:t>Latitude and Longitude </a:t>
            </a:r>
            <a:r>
              <a:rPr lang="en" dirty="0" err="1">
                <a:solidFill>
                  <a:schemeClr val="tx1">
                    <a:lumMod val="65000"/>
                    <a:lumOff val="35000"/>
                  </a:schemeClr>
                </a:solidFill>
              </a:rPr>
              <a:t>informations</a:t>
            </a:r>
            <a:r>
              <a:rPr lang="en" dirty="0">
                <a:solidFill>
                  <a:schemeClr val="tx1">
                    <a:lumMod val="65000"/>
                    <a:lumOff val="35000"/>
                  </a:schemeClr>
                </a:solidFill>
              </a:rPr>
              <a:t> of the city.</a:t>
            </a:r>
            <a:endParaRPr lang="es-MX" b="1" i="0" dirty="0">
              <a:solidFill>
                <a:schemeClr val="tx1">
                  <a:lumMod val="65000"/>
                  <a:lumOff val="35000"/>
                </a:schemeClr>
              </a:solidFill>
              <a:effectLst/>
              <a:latin typeface="Helvetica Neue" panose="02000503000000020004" pitchFamily="2" charset="0"/>
            </a:endParaRPr>
          </a:p>
        </p:txBody>
      </p:sp>
    </p:spTree>
    <p:extLst>
      <p:ext uri="{BB962C8B-B14F-4D97-AF65-F5344CB8AC3E}">
        <p14:creationId xmlns:p14="http://schemas.microsoft.com/office/powerpoint/2010/main" val="1320779171"/>
      </p:ext>
    </p:extLst>
  </p:cSld>
  <p:clrMapOvr>
    <a:masterClrMapping/>
  </p:clrMapOvr>
</p:sld>
</file>

<file path=ppt/theme/theme1.xml><?xml version="1.0" encoding="utf-8"?>
<a:theme xmlns:a="http://schemas.openxmlformats.org/drawingml/2006/main" name="Distintiv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docProps/app.xml><?xml version="1.0" encoding="utf-8"?>
<Properties xmlns="http://schemas.openxmlformats.org/officeDocument/2006/extended-properties" xmlns:vt="http://schemas.openxmlformats.org/officeDocument/2006/docPropsVTypes">
  <TotalTime>1</TotalTime>
  <Words>1203</Words>
  <Application>Microsoft Macintosh PowerPoint</Application>
  <PresentationFormat>Panorámica</PresentationFormat>
  <Paragraphs>63</Paragraphs>
  <Slides>21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Calibri</vt:lpstr>
      <vt:lpstr>Calibri Light</vt:lpstr>
      <vt:lpstr>Gill Sans MT</vt:lpstr>
      <vt:lpstr>Helvetica Neue</vt:lpstr>
      <vt:lpstr>Impact</vt:lpstr>
      <vt:lpstr>Times New Roman</vt:lpstr>
      <vt:lpstr>Distintivo</vt:lpstr>
      <vt:lpstr>The Battle of Neighborhoods- Project Final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Project Final </dc:title>
  <dc:creator>SANJUANA BERENICE HERNANDEZ ELIZONDO</dc:creator>
  <cp:lastModifiedBy>SANJUANA BERENICE HERNANDEZ ELIZONDO</cp:lastModifiedBy>
  <cp:revision>2</cp:revision>
  <dcterms:created xsi:type="dcterms:W3CDTF">2020-02-28T12:26:06Z</dcterms:created>
  <dcterms:modified xsi:type="dcterms:W3CDTF">2020-02-28T12:28:01Z</dcterms:modified>
</cp:coreProperties>
</file>