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41"/>
  </p:notesMasterIdLst>
  <p:sldIdLst>
    <p:sldId id="256" r:id="rId2"/>
    <p:sldId id="277" r:id="rId3"/>
    <p:sldId id="276" r:id="rId4"/>
    <p:sldId id="261" r:id="rId5"/>
    <p:sldId id="275" r:id="rId6"/>
    <p:sldId id="264" r:id="rId7"/>
    <p:sldId id="268" r:id="rId8"/>
    <p:sldId id="265" r:id="rId9"/>
    <p:sldId id="269" r:id="rId10"/>
    <p:sldId id="298" r:id="rId11"/>
    <p:sldId id="271" r:id="rId12"/>
    <p:sldId id="272" r:id="rId13"/>
    <p:sldId id="278" r:id="rId14"/>
    <p:sldId id="266" r:id="rId15"/>
    <p:sldId id="273" r:id="rId16"/>
    <p:sldId id="274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300" r:id="rId38"/>
    <p:sldId id="301" r:id="rId39"/>
    <p:sldId id="302" r:id="rId4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E560092-E6E5-4E7E-95EF-684EBD16C4F4}" type="datetimeFigureOut">
              <a:rPr lang="de-AT"/>
              <a:pPr>
                <a:defRPr/>
              </a:pPr>
              <a:t>30.04.2018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D03F7F-FCC8-4CB6-B993-00F4E00E4F5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302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1412776"/>
            <a:ext cx="7272338" cy="863600"/>
          </a:xfrm>
        </p:spPr>
        <p:txBody>
          <a:bodyPr wrap="square" lIns="0" tIns="0" rIns="0" bIns="0" anchor="t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2492896"/>
            <a:ext cx="2951162" cy="792163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1106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763688" y="274638"/>
            <a:ext cx="5328592" cy="114300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4103688" cy="395922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2573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marL="17145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171700" indent="-342900"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4"/>
          </p:nvPr>
        </p:nvSpPr>
        <p:spPr>
          <a:xfrm>
            <a:off x="4644008" y="1772816"/>
            <a:ext cx="4104456" cy="3959225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5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  <a:endParaRPr lang="de-AT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BD6EAF-3CC9-4F5C-BF07-0B228823BFAA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98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11572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2155" y="335963"/>
            <a:ext cx="5916149" cy="622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83753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11572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2155" y="349578"/>
            <a:ext cx="5995472" cy="622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4572000" y="1844824"/>
            <a:ext cx="3882454" cy="41751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36A51E1A-F5E8-4BAC-92C6-728F8ED9610B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7588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1313"/>
            <a:ext cx="1158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7700" y="1412776"/>
            <a:ext cx="7848600" cy="622300"/>
          </a:xfrm>
        </p:spPr>
        <p:txBody>
          <a:bodyPr/>
          <a:lstStyle>
            <a:lvl1pPr algn="ctr">
              <a:defRPr baseline="0">
                <a:solidFill>
                  <a:srgbClr val="00659C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47527" y="2420888"/>
            <a:ext cx="7860637" cy="450366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EF59C002-A548-4E35-B4E9-B2ECD6D25F6A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25234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41313"/>
            <a:ext cx="11588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157192"/>
            <a:ext cx="7848600" cy="62230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931078" y="1268611"/>
            <a:ext cx="5273480" cy="37445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AT"/>
          </a:p>
          <a:p>
            <a:pPr>
              <a:defRPr/>
            </a:pPr>
            <a:fld id="{E8A67930-9789-40C0-A4F9-309ECC63FEB4}" type="slidenum">
              <a:rPr lang="de-AT" sz="80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73294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5288" y="6484938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16688" y="6492875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8FB717-2360-4695-9988-B5D50000E48D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531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5" descr="asterics_academy_logo_vd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373688"/>
            <a:ext cx="1339850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ild 4" descr="ma23-gefoerdertvon-ohneH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/>
          <a:stretch>
            <a:fillRect/>
          </a:stretch>
        </p:blipFill>
        <p:spPr bwMode="auto">
          <a:xfrm>
            <a:off x="3675063" y="5503863"/>
            <a:ext cx="722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395288" y="6484938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16688" y="6492875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A494D7-3204-4183-B448-734A8EE35BD4}" type="slidenum">
              <a:rPr lang="de-AT"/>
              <a:pPr>
                <a:defRPr/>
              </a:pPr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41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835696" y="260648"/>
            <a:ext cx="5256584" cy="1143000"/>
          </a:xfrm>
        </p:spPr>
        <p:txBody>
          <a:bodyPr>
            <a:norm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8313" y="1700213"/>
            <a:ext cx="8280400" cy="4249737"/>
          </a:xfrm>
        </p:spPr>
        <p:txBody>
          <a:bodyPr>
            <a:normAutofit/>
          </a:bodyPr>
          <a:lstStyle>
            <a:lvl1pPr marL="7302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SzTx/>
              <a:buFont typeface="Arial" charset="0"/>
              <a:buChar char="–"/>
              <a:tabLst/>
              <a:defRPr baseline="0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SzTx/>
              <a:buFont typeface="Wingdings" pitchFamily="2" charset="2"/>
              <a:buChar char="§"/>
              <a:tabLst/>
              <a:defRPr baseline="0">
                <a:solidFill>
                  <a:schemeClr val="tx1"/>
                </a:solidFill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6AD4E5-1625-472E-8737-0ABEE49CB98C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64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ata\asterics-academy\AP1-Management\Logos&amp;Templates\asterics_academy_logo_vd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23863"/>
            <a:ext cx="13589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8229600" cy="1143000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659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95288" y="2781300"/>
            <a:ext cx="8208962" cy="9350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4"/>
          </p:nvPr>
        </p:nvSpPr>
        <p:spPr>
          <a:xfrm>
            <a:off x="468313" y="638175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8B66000-6EDD-4B09-A5D0-53929185F164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13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92238" y="341313"/>
            <a:ext cx="6059487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844675"/>
            <a:ext cx="7848600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/>
              <a:t>Textmasterformate durch Klicken bearbeiten</a:t>
            </a:r>
          </a:p>
          <a:p>
            <a:pPr lvl="1"/>
            <a:r>
              <a:rPr lang="de-AT" altLang="de-DE"/>
              <a:t>Zweite Ebene</a:t>
            </a:r>
          </a:p>
          <a:p>
            <a:pPr lvl="2"/>
            <a:r>
              <a:rPr lang="de-AT" altLang="de-DE"/>
              <a:t>Dritte Ebene</a:t>
            </a:r>
          </a:p>
          <a:p>
            <a:pPr lvl="3"/>
            <a:r>
              <a:rPr lang="de-AT" altLang="de-DE"/>
              <a:t>Vierte Ebene</a:t>
            </a:r>
          </a:p>
          <a:p>
            <a:pPr lvl="4"/>
            <a:r>
              <a:rPr lang="de-AT" alt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endParaRPr lang="de-AT" sz="1000">
              <a:solidFill>
                <a:schemeClr val="tx1"/>
              </a:solidFill>
            </a:endParaRPr>
          </a:p>
          <a:p>
            <a:pPr>
              <a:defRPr/>
            </a:pPr>
            <a:fld id="{E65D397E-B209-4E77-8FFD-1DD3D21B03E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237288"/>
            <a:ext cx="5040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r>
              <a:rPr lang="de-AT"/>
              <a:t>© FH Technikum Wien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59C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erics/AsTeRICS/wiki/Fetching-resources-with-class-ResourceRegistr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erics/AsTeRICS/tree/master/bin/ACS/tools/templates/LICENS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erics/AsTeRICS/tree/master/Documentation/ACS-Help/HTML/Plugin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oracle.com/javase/7/docs/api/java/util/Format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de.google.com/p/msysgit/downloads/list?can=2&amp;q=%22Full+installer+for+official+Git+for+Windows%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terics/AsTeRICS/blob/master/Documentation/DeveloperManual.pdf?raw=true%5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>
          <a:xfrm>
            <a:off x="395288" y="2565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e-AT" altLang="de-DE" dirty="0">
                <a:latin typeface="Arial" charset="0"/>
                <a:cs typeface="Arial" charset="0"/>
              </a:rPr>
              <a:t>AsTeRICS v3.0 Plugin Development</a:t>
            </a:r>
            <a:br>
              <a:rPr lang="de-AT" altLang="de-DE" dirty="0">
                <a:latin typeface="Arial" charset="0"/>
                <a:cs typeface="Arial" charset="0"/>
              </a:rPr>
            </a:br>
            <a:r>
              <a:rPr lang="de-AT" altLang="de-DE" dirty="0" err="1">
                <a:latin typeface="Arial" charset="0"/>
                <a:cs typeface="Arial" charset="0"/>
              </a:rPr>
              <a:t>StringFormatter</a:t>
            </a:r>
            <a:r>
              <a:rPr lang="de-AT" altLang="de-DE" dirty="0">
                <a:latin typeface="Arial" charset="0"/>
                <a:cs typeface="Arial" charset="0"/>
              </a:rPr>
              <a:t> </a:t>
            </a:r>
            <a:r>
              <a:rPr lang="de-AT" altLang="de-DE" dirty="0" err="1">
                <a:latin typeface="Arial" charset="0"/>
                <a:cs typeface="Arial" charset="0"/>
              </a:rPr>
              <a:t>Example</a:t>
            </a:r>
            <a:br>
              <a:rPr lang="de-AT" altLang="de-DE" dirty="0">
                <a:latin typeface="Arial" charset="0"/>
                <a:cs typeface="Arial" charset="0"/>
              </a:rPr>
            </a:br>
            <a:br>
              <a:rPr lang="de-AT" altLang="de-DE" dirty="0">
                <a:latin typeface="Arial" charset="0"/>
                <a:cs typeface="Arial" charset="0"/>
              </a:rPr>
            </a:br>
            <a:r>
              <a:rPr lang="de-AT" altLang="de-DE" sz="2200" dirty="0">
                <a:latin typeface="Arial" charset="0"/>
                <a:cs typeface="Arial" charset="0"/>
              </a:rPr>
              <a:t>Martin </a:t>
            </a:r>
            <a:r>
              <a:rPr lang="de-AT" altLang="de-DE" sz="2200" dirty="0" err="1">
                <a:latin typeface="Arial" charset="0"/>
                <a:cs typeface="Arial" charset="0"/>
              </a:rPr>
              <a:t>Deinhofer</a:t>
            </a:r>
            <a:r>
              <a:rPr lang="de-AT" altLang="de-DE" sz="2200" dirty="0">
                <a:latin typeface="Arial" charset="0"/>
                <a:cs typeface="Arial" charset="0"/>
              </a:rPr>
              <a:t>, Department </a:t>
            </a:r>
            <a:r>
              <a:rPr lang="de-AT" altLang="de-DE" sz="2200" dirty="0" err="1">
                <a:latin typeface="Arial" charset="0"/>
                <a:cs typeface="Arial" charset="0"/>
              </a:rPr>
              <a:t>of</a:t>
            </a:r>
            <a:r>
              <a:rPr lang="de-AT" altLang="de-DE" sz="2200" dirty="0">
                <a:latin typeface="Arial" charset="0"/>
                <a:cs typeface="Arial" charset="0"/>
              </a:rPr>
              <a:t> Embedded Systems</a:t>
            </a:r>
            <a:endParaRPr lang="de-AT" altLang="de-DE" sz="31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556643"/>
            <a:ext cx="7842894" cy="1584325"/>
          </a:xfrm>
        </p:spPr>
        <p:txBody>
          <a:bodyPr/>
          <a:lstStyle/>
          <a:p>
            <a:pPr marL="0" indent="0">
              <a:buNone/>
            </a:pP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click</a:t>
            </a:r>
            <a:r>
              <a:rPr lang="de-AT" dirty="0"/>
              <a:t> on </a:t>
            </a:r>
            <a:r>
              <a:rPr lang="de-AT" b="1" dirty="0"/>
              <a:t>bulid.xml </a:t>
            </a:r>
            <a:r>
              <a:rPr lang="de-AT" dirty="0"/>
              <a:t>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root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ARE </a:t>
            </a:r>
            <a:r>
              <a:rPr lang="de-AT" dirty="0" err="1"/>
              <a:t>project</a:t>
            </a:r>
            <a:r>
              <a:rPr lang="de-AT" dirty="0"/>
              <a:t> </a:t>
            </a:r>
          </a:p>
          <a:p>
            <a:pPr marL="0" indent="0">
              <a:buNone/>
            </a:pPr>
            <a:r>
              <a:rPr lang="de-AT" b="1" dirty="0"/>
              <a:t>Run As -&gt; </a:t>
            </a:r>
            <a:r>
              <a:rPr lang="de-AT" b="1" dirty="0" err="1"/>
              <a:t>Ant</a:t>
            </a:r>
            <a:r>
              <a:rPr lang="de-AT" b="1" dirty="0"/>
              <a:t> </a:t>
            </a:r>
            <a:r>
              <a:rPr lang="de-AT" b="1" dirty="0" err="1"/>
              <a:t>Build</a:t>
            </a:r>
            <a:br>
              <a:rPr lang="de-AT" b="1" dirty="0"/>
            </a:br>
            <a:br>
              <a:rPr lang="de-AT" sz="1400" b="1" dirty="0"/>
            </a:br>
            <a:r>
              <a:rPr lang="de-AT" b="1" dirty="0"/>
              <a:t>Note: ARE must not </a:t>
            </a:r>
            <a:r>
              <a:rPr lang="de-AT" b="1" dirty="0" err="1"/>
              <a:t>run</a:t>
            </a:r>
            <a:r>
              <a:rPr lang="de-AT" b="1" dirty="0"/>
              <a:t> </a:t>
            </a:r>
            <a:r>
              <a:rPr lang="de-AT" b="1" dirty="0" err="1"/>
              <a:t>during</a:t>
            </a:r>
            <a:r>
              <a:rPr lang="de-AT" b="1" dirty="0"/>
              <a:t> </a:t>
            </a:r>
            <a:r>
              <a:rPr lang="de-AT" b="1" dirty="0" err="1"/>
              <a:t>build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24944"/>
            <a:ext cx="7106419" cy="208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F5E1839-CB71-4CD9-9C37-739FC9B716EA}"/>
              </a:ext>
            </a:extLst>
          </p:cNvPr>
          <p:cNvSpPr txBox="1"/>
          <p:nvPr/>
        </p:nvSpPr>
        <p:spPr>
          <a:xfrm>
            <a:off x="617538" y="5445224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commandline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de-AT" dirty="0" err="1">
                <a:latin typeface="Consolas" panose="020B0609020204030204" pitchFamily="49" charset="0"/>
                <a:cs typeface="Consolas" panose="020B0609020204030204" pitchFamily="49" charset="0"/>
              </a:rPr>
              <a:t>ant</a:t>
            </a:r>
            <a:r>
              <a:rPr lang="de-A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  <a:cs typeface="Consolas" panose="020B0609020204030204" pitchFamily="49" charset="0"/>
              </a:rPr>
              <a:t>buildAllNoClean</a:t>
            </a:r>
            <a:endParaRPr lang="de-A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6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/>
              <a:t>Run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611560" y="1860550"/>
            <a:ext cx="8064896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59C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462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AT" kern="0" dirty="0" err="1"/>
              <a:t>Either</a:t>
            </a: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r>
              <a:rPr lang="de-AT" kern="0" dirty="0"/>
              <a:t>Go </a:t>
            </a:r>
            <a:r>
              <a:rPr lang="de-AT" kern="0" dirty="0" err="1"/>
              <a:t>to</a:t>
            </a:r>
            <a:r>
              <a:rPr lang="de-AT" kern="0" dirty="0"/>
              <a:t> </a:t>
            </a:r>
            <a:r>
              <a:rPr lang="de-AT" kern="0" dirty="0">
                <a:latin typeface="Source Code Pro" panose="020B0509030403020204" pitchFamily="49" charset="0"/>
              </a:rPr>
              <a:t>bin/ARE</a:t>
            </a:r>
            <a:r>
              <a:rPr lang="de-AT" kern="0" dirty="0"/>
              <a:t> </a:t>
            </a:r>
            <a:r>
              <a:rPr lang="de-AT" kern="0" dirty="0" err="1"/>
              <a:t>folder</a:t>
            </a: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endParaRPr lang="de-AT" kern="0" dirty="0"/>
          </a:p>
          <a:p>
            <a:pPr marL="857250" lvl="1" indent="-457200">
              <a:buFont typeface="+mj-lt"/>
              <a:buAutoNum type="arabicPeriod"/>
            </a:pPr>
            <a:r>
              <a:rPr lang="de-AT" kern="0" dirty="0"/>
              <a:t>Start ARE </a:t>
            </a:r>
            <a:r>
              <a:rPr lang="de-AT" kern="0" dirty="0" err="1"/>
              <a:t>with</a:t>
            </a:r>
            <a:r>
              <a:rPr lang="de-AT" kern="0" dirty="0"/>
              <a:t> </a:t>
            </a:r>
            <a:r>
              <a:rPr lang="de-AT" kern="0" dirty="0" err="1"/>
              <a:t>debug</a:t>
            </a:r>
            <a:r>
              <a:rPr lang="de-AT" kern="0" dirty="0"/>
              <a:t>* </a:t>
            </a:r>
            <a:r>
              <a:rPr lang="de-AT" kern="0" dirty="0" err="1"/>
              <a:t>output</a:t>
            </a:r>
            <a:br>
              <a:rPr lang="de-AT" kern="0" dirty="0"/>
            </a:br>
            <a:r>
              <a:rPr lang="de-AT" kern="0" dirty="0">
                <a:latin typeface="Source Code Pro" panose="020B0509030403020204" pitchFamily="49" charset="0"/>
              </a:rPr>
              <a:t>start_debug.bat</a:t>
            </a:r>
            <a:br>
              <a:rPr lang="de-AT" kern="0" dirty="0"/>
            </a:br>
            <a:endParaRPr lang="de-AT" kern="0" dirty="0"/>
          </a:p>
          <a:p>
            <a:pPr marL="457200" indent="-457200">
              <a:buFont typeface="+mj-lt"/>
              <a:buAutoNum type="arabicPeriod"/>
            </a:pPr>
            <a:r>
              <a:rPr lang="de-AT" kern="0" dirty="0" err="1"/>
              <a:t>Or</a:t>
            </a:r>
            <a:r>
              <a:rPr lang="de-AT" kern="0" dirty="0"/>
              <a:t> </a:t>
            </a:r>
            <a:r>
              <a:rPr lang="de-AT" kern="0" dirty="0" err="1"/>
              <a:t>use</a:t>
            </a:r>
            <a:r>
              <a:rPr lang="de-AT" kern="0" dirty="0"/>
              <a:t> </a:t>
            </a:r>
            <a:r>
              <a:rPr lang="de-AT" kern="0" dirty="0" err="1"/>
              <a:t>ant</a:t>
            </a:r>
            <a:r>
              <a:rPr lang="de-AT" kern="0" dirty="0"/>
              <a:t> </a:t>
            </a:r>
            <a:r>
              <a:rPr lang="de-AT" kern="0" dirty="0" err="1"/>
              <a:t>target</a:t>
            </a:r>
            <a:br>
              <a:rPr lang="de-AT" kern="0" dirty="0"/>
            </a:br>
            <a:br>
              <a:rPr lang="en-US" kern="0" dirty="0"/>
            </a:b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ant run-debug</a:t>
            </a:r>
            <a:endParaRPr lang="de-AT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738392" y="6237312"/>
            <a:ext cx="413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* Other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: ARE.exe </a:t>
            </a:r>
            <a:r>
              <a:rPr lang="de-AT" dirty="0" err="1"/>
              <a:t>or</a:t>
            </a:r>
            <a:r>
              <a:rPr lang="de-AT" dirty="0"/>
              <a:t> start.bat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ARE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556792"/>
            <a:ext cx="7848600" cy="4175125"/>
          </a:xfrm>
        </p:spPr>
        <p:txBody>
          <a:bodyPr/>
          <a:lstStyle/>
          <a:p>
            <a:r>
              <a:rPr lang="en-GB" dirty="0"/>
              <a:t>Important folders of source code repository</a:t>
            </a:r>
          </a:p>
          <a:p>
            <a:pPr lvl="1"/>
            <a:r>
              <a:rPr lang="en-US" b="1" dirty="0"/>
              <a:t>ACS:</a:t>
            </a:r>
            <a:r>
              <a:rPr lang="en-US" dirty="0"/>
              <a:t> </a:t>
            </a:r>
            <a:r>
              <a:rPr lang="en-US" dirty="0" err="1"/>
              <a:t>AsTeRICS</a:t>
            </a:r>
            <a:r>
              <a:rPr lang="en-US" dirty="0"/>
              <a:t> Configuration Suite source code. </a:t>
            </a:r>
          </a:p>
          <a:p>
            <a:pPr lvl="1"/>
            <a:r>
              <a:rPr lang="en-US" b="1" dirty="0"/>
              <a:t>ARE:</a:t>
            </a:r>
            <a:r>
              <a:rPr lang="en-US" dirty="0"/>
              <a:t> middleware and service layers and ARE components/plugins. </a:t>
            </a:r>
          </a:p>
          <a:p>
            <a:pPr lvl="1"/>
            <a:r>
              <a:rPr lang="de-AT" b="1" dirty="0"/>
              <a:t>ARE/</a:t>
            </a:r>
            <a:r>
              <a:rPr lang="de-AT" b="1" dirty="0" err="1"/>
              <a:t>components</a:t>
            </a:r>
            <a:r>
              <a:rPr lang="de-AT" dirty="0"/>
              <a:t>: Source-code </a:t>
            </a:r>
            <a:r>
              <a:rPr lang="de-AT" dirty="0" err="1"/>
              <a:t>location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plugins</a:t>
            </a:r>
            <a:r>
              <a:rPr lang="de-AT" dirty="0"/>
              <a:t>,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per </a:t>
            </a:r>
            <a:r>
              <a:rPr lang="de-AT" dirty="0" err="1"/>
              <a:t>plugin</a:t>
            </a:r>
            <a:r>
              <a:rPr lang="de-AT" dirty="0"/>
              <a:t>. (</a:t>
            </a:r>
            <a:r>
              <a:rPr lang="de-AT" b="1" dirty="0"/>
              <a:t>LICENSE</a:t>
            </a:r>
            <a:r>
              <a:rPr lang="de-AT" dirty="0"/>
              <a:t> </a:t>
            </a:r>
            <a:r>
              <a:rPr lang="de-AT" dirty="0" err="1"/>
              <a:t>subfolder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involved</a:t>
            </a:r>
            <a:r>
              <a:rPr lang="de-AT" dirty="0"/>
              <a:t> </a:t>
            </a:r>
            <a:r>
              <a:rPr lang="de-AT" dirty="0" err="1"/>
              <a:t>licenses</a:t>
            </a:r>
            <a:r>
              <a:rPr lang="de-AT" dirty="0"/>
              <a:t>)</a:t>
            </a:r>
            <a:endParaRPr lang="en-US" dirty="0"/>
          </a:p>
          <a:p>
            <a:pPr lvl="1"/>
            <a:r>
              <a:rPr lang="de-AT" b="1" dirty="0"/>
              <a:t>APE</a:t>
            </a:r>
            <a:r>
              <a:rPr lang="de-AT" dirty="0"/>
              <a:t>: </a:t>
            </a:r>
            <a:r>
              <a:rPr lang="de-AT" dirty="0" err="1"/>
              <a:t>tool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template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creating</a:t>
            </a:r>
            <a:r>
              <a:rPr lang="de-AT" dirty="0"/>
              <a:t> </a:t>
            </a:r>
            <a:r>
              <a:rPr lang="de-AT" dirty="0" err="1"/>
              <a:t>standalone</a:t>
            </a:r>
            <a:r>
              <a:rPr lang="de-AT" dirty="0"/>
              <a:t> </a:t>
            </a:r>
            <a:r>
              <a:rPr lang="de-AT" dirty="0" err="1"/>
              <a:t>AsTeRICS-based</a:t>
            </a:r>
            <a:r>
              <a:rPr lang="de-AT" dirty="0"/>
              <a:t> SW </a:t>
            </a:r>
            <a:r>
              <a:rPr lang="de-AT" dirty="0" err="1"/>
              <a:t>packages</a:t>
            </a:r>
            <a:endParaRPr lang="en-US" dirty="0"/>
          </a:p>
          <a:p>
            <a:pPr lvl="1"/>
            <a:r>
              <a:rPr lang="en-US" b="1" dirty="0"/>
              <a:t>bin:</a:t>
            </a:r>
            <a:r>
              <a:rPr lang="en-US" dirty="0"/>
              <a:t> subfolders where ARE, ACS and APE executable files are placed during the build flow.</a:t>
            </a:r>
          </a:p>
          <a:p>
            <a:pPr lvl="1"/>
            <a:r>
              <a:rPr lang="en-US" b="1" dirty="0"/>
              <a:t>Documentation:</a:t>
            </a:r>
            <a:r>
              <a:rPr lang="en-US" dirty="0"/>
              <a:t> contains the User- and the Developer Manual, an OSKA manual and the license information for </a:t>
            </a:r>
            <a:r>
              <a:rPr lang="en-US" dirty="0" err="1"/>
              <a:t>AsTeRICS</a:t>
            </a:r>
            <a:r>
              <a:rPr lang="en-US" dirty="0"/>
              <a:t> source code and third party libraries.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99781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ARE </a:t>
            </a:r>
            <a:r>
              <a:rPr lang="de-AT" dirty="0" err="1"/>
              <a:t>concept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7" y="1196752"/>
            <a:ext cx="3599501" cy="2808461"/>
          </a:xfrm>
        </p:spPr>
        <p:txBody>
          <a:bodyPr/>
          <a:lstStyle/>
          <a:p>
            <a:r>
              <a:rPr lang="de-AT" sz="2000" dirty="0"/>
              <a:t>ARE </a:t>
            </a:r>
            <a:r>
              <a:rPr lang="de-AT" sz="2000" dirty="0" err="1"/>
              <a:t>middleware</a:t>
            </a:r>
            <a:r>
              <a:rPr lang="de-AT" sz="2000" dirty="0"/>
              <a:t> </a:t>
            </a:r>
            <a:r>
              <a:rPr lang="de-AT" sz="2000" dirty="0" err="1"/>
              <a:t>provides</a:t>
            </a:r>
            <a:r>
              <a:rPr lang="de-AT" sz="2000" dirty="0"/>
              <a:t> </a:t>
            </a:r>
            <a:r>
              <a:rPr lang="de-AT" sz="2000" b="1" dirty="0" err="1"/>
              <a:t>Runtime</a:t>
            </a:r>
            <a:r>
              <a:rPr lang="de-AT" sz="2000" b="1" dirty="0"/>
              <a:t> Environment</a:t>
            </a:r>
            <a:r>
              <a:rPr lang="de-AT" sz="2000" dirty="0"/>
              <a:t> </a:t>
            </a:r>
            <a:r>
              <a:rPr lang="de-AT" sz="2000" dirty="0" err="1"/>
              <a:t>for</a:t>
            </a:r>
            <a:r>
              <a:rPr lang="de-AT" sz="2000" dirty="0"/>
              <a:t> </a:t>
            </a:r>
            <a:r>
              <a:rPr lang="de-AT" sz="2000" dirty="0" err="1"/>
              <a:t>components</a:t>
            </a:r>
            <a:r>
              <a:rPr lang="de-AT" sz="2000" dirty="0"/>
              <a:t>/</a:t>
            </a:r>
            <a:r>
              <a:rPr lang="de-AT" sz="2000" dirty="0" err="1"/>
              <a:t>plugins</a:t>
            </a:r>
            <a:endParaRPr lang="en-US" sz="2000" dirty="0"/>
          </a:p>
          <a:p>
            <a:r>
              <a:rPr lang="de-AT" sz="2000" dirty="0"/>
              <a:t>Components </a:t>
            </a:r>
            <a:r>
              <a:rPr lang="de-AT" sz="2000" dirty="0" err="1"/>
              <a:t>based</a:t>
            </a:r>
            <a:r>
              <a:rPr lang="de-AT" sz="2000" dirty="0"/>
              <a:t> on </a:t>
            </a:r>
            <a:r>
              <a:rPr lang="de-AT" sz="2000" b="1" dirty="0" err="1"/>
              <a:t>OSGi</a:t>
            </a:r>
            <a:endParaRPr lang="de-AT" sz="2000" b="1" dirty="0"/>
          </a:p>
          <a:p>
            <a:r>
              <a:rPr lang="de-AT" sz="2000" dirty="0"/>
              <a:t>Components </a:t>
            </a:r>
            <a:r>
              <a:rPr lang="de-AT" sz="2000" dirty="0" err="1"/>
              <a:t>can</a:t>
            </a:r>
            <a:r>
              <a:rPr lang="de-AT" sz="2000" dirty="0"/>
              <a:t> </a:t>
            </a:r>
            <a:r>
              <a:rPr lang="de-AT" sz="2000" dirty="0" err="1"/>
              <a:t>be</a:t>
            </a:r>
            <a:endParaRPr lang="de-AT" sz="2000" dirty="0"/>
          </a:p>
          <a:p>
            <a:pPr lvl="1"/>
            <a:r>
              <a:rPr lang="de-AT" sz="1800" b="1" dirty="0"/>
              <a:t>Sensors</a:t>
            </a:r>
            <a:r>
              <a:rPr lang="de-AT" sz="1800" dirty="0"/>
              <a:t>: Sense </a:t>
            </a:r>
            <a:r>
              <a:rPr lang="de-AT" sz="1800" dirty="0" err="1"/>
              <a:t>and</a:t>
            </a:r>
            <a:r>
              <a:rPr lang="de-AT" sz="1800" dirty="0"/>
              <a:t> </a:t>
            </a:r>
            <a:r>
              <a:rPr lang="de-AT" sz="1800" dirty="0" err="1"/>
              <a:t>create</a:t>
            </a:r>
            <a:r>
              <a:rPr lang="de-AT" sz="1800" dirty="0"/>
              <a:t>/send </a:t>
            </a:r>
            <a:r>
              <a:rPr lang="de-AT" sz="1800" dirty="0" err="1"/>
              <a:t>data</a:t>
            </a:r>
            <a:r>
              <a:rPr lang="de-AT" sz="1800" dirty="0"/>
              <a:t> (e.g. </a:t>
            </a:r>
            <a:r>
              <a:rPr lang="de-AT" sz="1800" dirty="0" err="1"/>
              <a:t>face</a:t>
            </a:r>
            <a:r>
              <a:rPr lang="de-AT" sz="1800" dirty="0"/>
              <a:t> </a:t>
            </a:r>
            <a:r>
              <a:rPr lang="de-AT" sz="1800" dirty="0" err="1"/>
              <a:t>tracker</a:t>
            </a:r>
            <a:r>
              <a:rPr lang="de-AT" sz="1800" dirty="0"/>
              <a:t>)</a:t>
            </a:r>
          </a:p>
          <a:p>
            <a:pPr lvl="1"/>
            <a:r>
              <a:rPr lang="de-AT" sz="1800" b="1" dirty="0" err="1"/>
              <a:t>Processors</a:t>
            </a:r>
            <a:r>
              <a:rPr lang="de-AT" sz="1800" dirty="0"/>
              <a:t>: </a:t>
            </a:r>
            <a:r>
              <a:rPr lang="de-AT" sz="1800" dirty="0" err="1"/>
              <a:t>Process</a:t>
            </a:r>
            <a:r>
              <a:rPr lang="de-AT" sz="1800" dirty="0"/>
              <a:t> </a:t>
            </a:r>
            <a:r>
              <a:rPr lang="de-AT" sz="1800" dirty="0" err="1"/>
              <a:t>data</a:t>
            </a:r>
            <a:r>
              <a:rPr lang="de-AT" sz="1800" dirty="0"/>
              <a:t> </a:t>
            </a:r>
            <a:br>
              <a:rPr lang="de-AT" sz="1800" dirty="0"/>
            </a:br>
            <a:r>
              <a:rPr lang="de-AT" sz="1800" dirty="0"/>
              <a:t>(e.g. </a:t>
            </a:r>
            <a:r>
              <a:rPr lang="de-AT" sz="1800" dirty="0" err="1"/>
              <a:t>calculate</a:t>
            </a:r>
            <a:r>
              <a:rPr lang="de-AT" sz="1800" dirty="0"/>
              <a:t> </a:t>
            </a:r>
            <a:r>
              <a:rPr lang="de-AT" sz="1800" dirty="0" err="1"/>
              <a:t>moving</a:t>
            </a:r>
            <a:r>
              <a:rPr lang="de-AT" sz="1800" dirty="0"/>
              <a:t> </a:t>
            </a:r>
            <a:r>
              <a:rPr lang="de-AT" sz="1800" dirty="0" err="1"/>
              <a:t>average</a:t>
            </a:r>
            <a:r>
              <a:rPr lang="de-AT" sz="1800" dirty="0"/>
              <a:t> </a:t>
            </a:r>
            <a:r>
              <a:rPr lang="de-AT" sz="1800" dirty="0" err="1"/>
              <a:t>of</a:t>
            </a:r>
            <a:r>
              <a:rPr lang="de-AT" sz="1800" dirty="0"/>
              <a:t> </a:t>
            </a:r>
            <a:r>
              <a:rPr lang="de-AT" sz="1800" dirty="0" err="1"/>
              <a:t>data</a:t>
            </a:r>
            <a:r>
              <a:rPr lang="de-AT" sz="1800" dirty="0"/>
              <a:t>)</a:t>
            </a:r>
          </a:p>
          <a:p>
            <a:pPr lvl="1"/>
            <a:r>
              <a:rPr lang="de-AT" sz="1800" b="1" dirty="0" err="1"/>
              <a:t>Actuators</a:t>
            </a:r>
            <a:r>
              <a:rPr lang="de-AT" sz="1800" dirty="0"/>
              <a:t>: Control </a:t>
            </a:r>
            <a:r>
              <a:rPr lang="de-AT" sz="1800" dirty="0" err="1"/>
              <a:t>environment</a:t>
            </a:r>
            <a:r>
              <a:rPr lang="de-AT" sz="1800" dirty="0"/>
              <a:t> (e.g. </a:t>
            </a:r>
            <a:r>
              <a:rPr lang="de-AT" sz="1800" dirty="0" err="1"/>
              <a:t>mouse</a:t>
            </a:r>
            <a:r>
              <a:rPr lang="de-AT" sz="1800" dirty="0"/>
              <a:t> </a:t>
            </a:r>
            <a:r>
              <a:rPr lang="de-AT" sz="1800" dirty="0" err="1"/>
              <a:t>cursor</a:t>
            </a:r>
            <a:r>
              <a:rPr lang="de-AT" sz="1800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F36DDF7-0AAE-497C-B385-D6E4E17F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060848"/>
            <a:ext cx="4617720" cy="34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1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Development Workflow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 </a:t>
            </a:r>
            <a:r>
              <a:rPr lang="de-AT" dirty="0">
                <a:sym typeface="Wingdings" panose="05000000000000000000" pitchFamily="2" charset="2"/>
              </a:rPr>
              <a:t></a:t>
            </a:r>
            <a:r>
              <a:rPr lang="de-AT" dirty="0" err="1">
                <a:sym typeface="Wingdings" panose="05000000000000000000" pitchFamily="2" charset="2"/>
              </a:rPr>
              <a:t>Generate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folder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structure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src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folder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ant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build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script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Manifest </a:t>
            </a:r>
            <a:r>
              <a:rPr lang="de-AT" dirty="0" err="1">
                <a:sym typeface="Wingdings" panose="05000000000000000000" pitchFamily="2" charset="2"/>
              </a:rPr>
              <a:t>file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Bundle </a:t>
            </a:r>
            <a:r>
              <a:rPr lang="de-AT" dirty="0" err="1">
                <a:sym typeface="Wingdings" panose="05000000000000000000" pitchFamily="2" charset="2"/>
              </a:rPr>
              <a:t>descriptor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Add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Eclipse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project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Implement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functionality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dirty="0" err="1">
                <a:sym typeface="Wingdings" panose="05000000000000000000" pitchFamily="2" charset="2"/>
              </a:rPr>
              <a:t>Build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project</a:t>
            </a:r>
            <a:r>
              <a:rPr lang="de-AT" dirty="0">
                <a:sym typeface="Wingdings" panose="05000000000000000000" pitchFamily="2" charset="2"/>
              </a:rPr>
              <a:t> and </a:t>
            </a:r>
            <a:r>
              <a:rPr lang="de-AT" dirty="0" err="1">
                <a:sym typeface="Wingdings" panose="05000000000000000000" pitchFamily="2" charset="2"/>
              </a:rPr>
              <a:t>run</a:t>
            </a:r>
            <a:r>
              <a:rPr lang="de-AT" dirty="0">
                <a:sym typeface="Wingdings" panose="05000000000000000000" pitchFamily="2" charset="2"/>
              </a:rPr>
              <a:t> ARE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ACS: Create </a:t>
            </a:r>
            <a:r>
              <a:rPr lang="de-AT" dirty="0" err="1">
                <a:sym typeface="Wingdings" panose="05000000000000000000" pitchFamily="2" charset="2"/>
              </a:rPr>
              <a:t>test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model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with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plugin</a:t>
            </a:r>
            <a:endParaRPr lang="de-AT" dirty="0">
              <a:sym typeface="Wingdings" panose="05000000000000000000" pitchFamily="2" charset="2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Do „</a:t>
            </a:r>
            <a:r>
              <a:rPr lang="de-AT" b="1" dirty="0">
                <a:sym typeface="Wingdings" panose="05000000000000000000" pitchFamily="2" charset="2"/>
              </a:rPr>
              <a:t>Download </a:t>
            </a:r>
            <a:r>
              <a:rPr lang="de-AT" b="1" dirty="0" err="1">
                <a:sym typeface="Wingdings" panose="05000000000000000000" pitchFamily="2" charset="2"/>
              </a:rPr>
              <a:t>Component</a:t>
            </a:r>
            <a:r>
              <a:rPr lang="de-AT" b="1" dirty="0">
                <a:sym typeface="Wingdings" panose="05000000000000000000" pitchFamily="2" charset="2"/>
              </a:rPr>
              <a:t> Collection</a:t>
            </a:r>
            <a:r>
              <a:rPr lang="de-AT" dirty="0">
                <a:sym typeface="Wingdings" panose="05000000000000000000" pitchFamily="2" charset="2"/>
              </a:rPr>
              <a:t>“ </a:t>
            </a:r>
            <a:r>
              <a:rPr lang="de-AT" dirty="0" err="1">
                <a:sym typeface="Wingdings" panose="05000000000000000000" pitchFamily="2" charset="2"/>
              </a:rPr>
              <a:t>first</a:t>
            </a: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de-AT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Bogen 5">
            <a:extLst>
              <a:ext uri="{FF2B5EF4-FFF2-40B4-BE49-F238E27FC236}">
                <a16:creationId xmlns:a16="http://schemas.microsoft.com/office/drawing/2014/main" id="{F7781357-C814-477F-8111-F61E69964EB5}"/>
              </a:ext>
            </a:extLst>
          </p:cNvPr>
          <p:cNvSpPr/>
          <p:nvPr/>
        </p:nvSpPr>
        <p:spPr>
          <a:xfrm rot="18791003" flipV="1">
            <a:off x="5371043" y="4530168"/>
            <a:ext cx="1571266" cy="1686832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Bogen 6">
            <a:extLst>
              <a:ext uri="{FF2B5EF4-FFF2-40B4-BE49-F238E27FC236}">
                <a16:creationId xmlns:a16="http://schemas.microsoft.com/office/drawing/2014/main" id="{E964D74D-89D1-4F17-9F3F-C8FBD7BE66A6}"/>
              </a:ext>
            </a:extLst>
          </p:cNvPr>
          <p:cNvSpPr/>
          <p:nvPr/>
        </p:nvSpPr>
        <p:spPr>
          <a:xfrm rot="19075405" flipH="1">
            <a:off x="376632" y="4416701"/>
            <a:ext cx="1766434" cy="1957208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660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152650"/>
            <a:ext cx="64579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6" name="Ellipse 5"/>
          <p:cNvSpPr/>
          <p:nvPr/>
        </p:nvSpPr>
        <p:spPr>
          <a:xfrm>
            <a:off x="4283968" y="2564904"/>
            <a:ext cx="100811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196752"/>
            <a:ext cx="8130926" cy="4175125"/>
          </a:xfrm>
        </p:spPr>
        <p:txBody>
          <a:bodyPr/>
          <a:lstStyle/>
          <a:p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  <a:p>
            <a:r>
              <a:rPr lang="de-AT" dirty="0"/>
              <a:t>Generate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, </a:t>
            </a:r>
            <a:r>
              <a:rPr lang="de-AT" dirty="0" err="1"/>
              <a:t>source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stubs</a:t>
            </a:r>
            <a:r>
              <a:rPr lang="de-AT" dirty="0"/>
              <a:t> and </a:t>
            </a:r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script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Finally</a:t>
            </a:r>
            <a:r>
              <a:rPr lang="de-AT" dirty="0"/>
              <a:t> „CREATE PLUGIN“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265264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Common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PluginName</a:t>
            </a:r>
            <a:r>
              <a:rPr lang="de-AT" dirty="0"/>
              <a:t>: </a:t>
            </a:r>
            <a:r>
              <a:rPr lang="de-AT" dirty="0">
                <a:latin typeface="Source Code Pro" panose="020B0509030403020204" pitchFamily="49" charset="0"/>
              </a:rPr>
              <a:t>„</a:t>
            </a:r>
            <a:r>
              <a:rPr lang="de-AT" dirty="0" err="1">
                <a:latin typeface="Source Code Pro" panose="020B0509030403020204" pitchFamily="49" charset="0"/>
              </a:rPr>
              <a:t>MyStringFormatter</a:t>
            </a:r>
            <a:r>
              <a:rPr lang="de-AT" dirty="0">
                <a:latin typeface="Source Code Pro" panose="020B0509030403020204" pitchFamily="49" charset="0"/>
              </a:rPr>
              <a:t>“</a:t>
            </a:r>
            <a:br>
              <a:rPr lang="de-AT" dirty="0">
                <a:latin typeface="Source Code Pro" panose="020B0509030403020204" pitchFamily="49" charset="0"/>
              </a:rPr>
            </a:br>
            <a:r>
              <a:rPr lang="de-AT" dirty="0"/>
              <a:t>(</a:t>
            </a:r>
            <a:r>
              <a:rPr lang="de-AT" dirty="0" err="1"/>
              <a:t>CamelCase</a:t>
            </a:r>
            <a:r>
              <a:rPr lang="de-AT" dirty="0"/>
              <a:t> </a:t>
            </a:r>
            <a:r>
              <a:rPr lang="de-AT" dirty="0" err="1"/>
              <a:t>notation</a:t>
            </a:r>
            <a:r>
              <a:rPr lang="de-AT" dirty="0"/>
              <a:t>)</a:t>
            </a:r>
          </a:p>
          <a:p>
            <a:r>
              <a:rPr lang="de-AT" dirty="0"/>
              <a:t>Type: </a:t>
            </a:r>
            <a:r>
              <a:rPr lang="de-AT" dirty="0">
                <a:latin typeface="Source Code Pro" panose="020B0509030403020204" pitchFamily="49" charset="0"/>
              </a:rPr>
              <a:t>„</a:t>
            </a:r>
            <a:r>
              <a:rPr lang="de-AT" dirty="0" err="1">
                <a:latin typeface="Source Code Pro" panose="020B0509030403020204" pitchFamily="49" charset="0"/>
              </a:rPr>
              <a:t>processor</a:t>
            </a:r>
            <a:r>
              <a:rPr lang="de-AT" dirty="0">
                <a:latin typeface="Source Code Pro" panose="020B0509030403020204" pitchFamily="49" charset="0"/>
              </a:rPr>
              <a:t>“ </a:t>
            </a:r>
            <a:r>
              <a:rPr lang="de-AT" dirty="0"/>
              <a:t>(</a:t>
            </a:r>
            <a:r>
              <a:rPr lang="de-AT" dirty="0" err="1"/>
              <a:t>others</a:t>
            </a:r>
            <a:r>
              <a:rPr lang="de-AT" dirty="0"/>
              <a:t>: </a:t>
            </a:r>
            <a:r>
              <a:rPr lang="de-AT" dirty="0" err="1">
                <a:latin typeface="Source Code Pro" panose="020B0509030403020204" pitchFamily="49" charset="0"/>
              </a:rPr>
              <a:t>sensor</a:t>
            </a:r>
            <a:r>
              <a:rPr lang="de-AT" dirty="0"/>
              <a:t>, </a:t>
            </a:r>
            <a:r>
              <a:rPr lang="de-AT" dirty="0" err="1">
                <a:latin typeface="Source Code Pro" panose="020B0509030403020204" pitchFamily="49" charset="0"/>
              </a:rPr>
              <a:t>actuator</a:t>
            </a:r>
            <a:r>
              <a:rPr lang="de-AT" dirty="0"/>
              <a:t>)</a:t>
            </a:r>
          </a:p>
          <a:p>
            <a:r>
              <a:rPr lang="de-AT" dirty="0" err="1"/>
              <a:t>Subcategory</a:t>
            </a:r>
            <a:r>
              <a:rPr lang="de-AT" dirty="0"/>
              <a:t>: </a:t>
            </a:r>
            <a:r>
              <a:rPr lang="de-AT" dirty="0">
                <a:latin typeface="Source Code Pro" panose="020B0509030403020204" pitchFamily="49" charset="0"/>
              </a:rPr>
              <a:t>„Event </a:t>
            </a:r>
            <a:r>
              <a:rPr lang="de-AT" dirty="0" err="1">
                <a:latin typeface="Source Code Pro" panose="020B0509030403020204" pitchFamily="49" charset="0"/>
              </a:rPr>
              <a:t>and</a:t>
            </a:r>
            <a:r>
              <a:rPr lang="de-AT" dirty="0">
                <a:latin typeface="Source Code Pro" panose="020B0509030403020204" pitchFamily="49" charset="0"/>
              </a:rPr>
              <a:t> String Processing“ </a:t>
            </a:r>
            <a:br>
              <a:rPr lang="de-AT" dirty="0"/>
            </a:br>
            <a:r>
              <a:rPr lang="de-AT" dirty="0"/>
              <a:t>(See </a:t>
            </a:r>
            <a:r>
              <a:rPr lang="de-AT" dirty="0" err="1"/>
              <a:t>existing</a:t>
            </a:r>
            <a:r>
              <a:rPr lang="de-AT" dirty="0"/>
              <a:t> ACS </a:t>
            </a:r>
            <a:r>
              <a:rPr lang="de-AT" dirty="0" err="1"/>
              <a:t>components</a:t>
            </a:r>
            <a:r>
              <a:rPr lang="de-AT" dirty="0"/>
              <a:t>)</a:t>
            </a:r>
          </a:p>
          <a:p>
            <a:r>
              <a:rPr lang="de-AT" dirty="0"/>
              <a:t>Path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: </a:t>
            </a:r>
            <a:br>
              <a:rPr lang="de-AT" dirty="0"/>
            </a:br>
            <a:r>
              <a:rPr lang="de-AT" dirty="0">
                <a:latin typeface="Source Code Pro" panose="020B0509030403020204" pitchFamily="49" charset="0"/>
              </a:rPr>
              <a:t>&lt;AsTeRICS ROOT&gt;/ARE/</a:t>
            </a:r>
            <a:r>
              <a:rPr lang="de-AT" dirty="0" err="1">
                <a:latin typeface="Source Code Pro" panose="020B0509030403020204" pitchFamily="49" charset="0"/>
              </a:rPr>
              <a:t>components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89956"/>
            <a:ext cx="8584332" cy="59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69D36B5-FE4B-4460-AF70-9FB62EBA0C33}"/>
              </a:ext>
            </a:extLst>
          </p:cNvPr>
          <p:cNvCxnSpPr>
            <a:cxnSpLocks/>
          </p:cNvCxnSpPr>
          <p:nvPr/>
        </p:nvCxnSpPr>
        <p:spPr>
          <a:xfrm>
            <a:off x="6228184" y="4293096"/>
            <a:ext cx="791492" cy="624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8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Input Ports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814513"/>
            <a:ext cx="2647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40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Output Ports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19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800225"/>
            <a:ext cx="26289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characteristics</a:t>
            </a:r>
            <a:endParaRPr lang="de-AT" dirty="0"/>
          </a:p>
          <a:p>
            <a:r>
              <a:rPr lang="de-AT" dirty="0" err="1"/>
              <a:t>Exercise</a:t>
            </a:r>
            <a:r>
              <a:rPr lang="de-AT" dirty="0"/>
              <a:t> </a:t>
            </a:r>
            <a:r>
              <a:rPr lang="de-AT" dirty="0" err="1"/>
              <a:t>definition</a:t>
            </a:r>
            <a:endParaRPr lang="de-AT" dirty="0"/>
          </a:p>
          <a:p>
            <a:r>
              <a:rPr lang="de-AT" dirty="0"/>
              <a:t>Setup </a:t>
            </a:r>
            <a:r>
              <a:rPr lang="de-AT" dirty="0" err="1"/>
              <a:t>development</a:t>
            </a:r>
            <a:r>
              <a:rPr lang="de-AT" dirty="0"/>
              <a:t> </a:t>
            </a:r>
            <a:r>
              <a:rPr lang="de-AT" dirty="0" err="1"/>
              <a:t>environment</a:t>
            </a:r>
            <a:endParaRPr lang="de-AT" dirty="0"/>
          </a:p>
          <a:p>
            <a:r>
              <a:rPr lang="de-AT" dirty="0"/>
              <a:t>ARE </a:t>
            </a:r>
            <a:r>
              <a:rPr lang="de-AT" dirty="0" err="1"/>
              <a:t>concept</a:t>
            </a:r>
            <a:r>
              <a:rPr lang="de-AT" dirty="0"/>
              <a:t> </a:t>
            </a:r>
            <a:r>
              <a:rPr lang="de-AT" dirty="0" err="1"/>
              <a:t>overview</a:t>
            </a:r>
            <a:endParaRPr lang="de-AT" dirty="0"/>
          </a:p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endParaRPr lang="de-AT" dirty="0"/>
          </a:p>
          <a:p>
            <a:r>
              <a:rPr lang="de-AT" dirty="0" err="1"/>
              <a:t>Build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testing</a:t>
            </a:r>
            <a:endParaRPr lang="de-AT" dirty="0"/>
          </a:p>
          <a:p>
            <a:endParaRPr lang="de-AT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04906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Event </a:t>
            </a:r>
            <a:r>
              <a:rPr lang="de-AT" dirty="0" err="1"/>
              <a:t>Listener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14513"/>
            <a:ext cx="25908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5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Event Trigger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824038"/>
            <a:ext cx="26098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35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/>
              <a:t>Properties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024063"/>
            <a:ext cx="62007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5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 err="1"/>
              <a:t>Generate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2081213"/>
            <a:ext cx="32861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mit Pfeil 5"/>
          <p:cNvCxnSpPr>
            <a:endCxn id="7" idx="1"/>
          </p:cNvCxnSpPr>
          <p:nvPr/>
        </p:nvCxnSpPr>
        <p:spPr>
          <a:xfrm>
            <a:off x="5364088" y="4322713"/>
            <a:ext cx="1512168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6876256" y="413804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Click </a:t>
            </a:r>
            <a:r>
              <a:rPr lang="de-AT" b="1" dirty="0" err="1"/>
              <a:t>to</a:t>
            </a:r>
            <a:r>
              <a:rPr lang="de-AT" b="1" dirty="0"/>
              <a:t> </a:t>
            </a:r>
            <a:r>
              <a:rPr lang="de-AT" b="1" dirty="0" err="1"/>
              <a:t>generate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93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Plugin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Wizard</a:t>
            </a:r>
            <a:br>
              <a:rPr lang="de-AT" dirty="0"/>
            </a:br>
            <a:r>
              <a:rPr lang="de-AT" dirty="0" err="1"/>
              <a:t>Created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1113190" y="2204864"/>
            <a:ext cx="6917620" cy="3537684"/>
            <a:chOff x="478437" y="2204864"/>
            <a:chExt cx="6917620" cy="35376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37" y="2204864"/>
              <a:ext cx="3943350" cy="263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Gerade Verbindung mit Pfeil 9"/>
            <p:cNvCxnSpPr>
              <a:endCxn id="11" idx="1"/>
            </p:cNvCxnSpPr>
            <p:nvPr/>
          </p:nvCxnSpPr>
          <p:spPr>
            <a:xfrm flipV="1">
              <a:off x="1979712" y="2749570"/>
              <a:ext cx="2520280" cy="5168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4499992" y="2564904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Java Source </a:t>
              </a:r>
              <a:r>
                <a:rPr lang="de-AT" b="1" dirty="0" err="1"/>
                <a:t>folder</a:t>
              </a:r>
              <a:endParaRPr lang="en-US" b="1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71940" y="4130313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OSGI/</a:t>
              </a:r>
              <a:r>
                <a:rPr lang="de-AT" b="1" dirty="0" err="1"/>
                <a:t>Jar</a:t>
              </a:r>
              <a:r>
                <a:rPr lang="de-AT" b="1" dirty="0"/>
                <a:t> MANIFEST </a:t>
              </a:r>
              <a:r>
                <a:rPr lang="de-AT" b="1" dirty="0" err="1"/>
                <a:t>file</a:t>
              </a:r>
              <a:endParaRPr lang="en-US" b="1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659753" y="3678295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/>
                <a:t>Java </a:t>
              </a:r>
              <a:r>
                <a:rPr lang="de-AT" b="1" dirty="0" err="1"/>
                <a:t>template</a:t>
              </a:r>
              <a:r>
                <a:rPr lang="de-AT" b="1" dirty="0"/>
                <a:t> </a:t>
              </a:r>
              <a:r>
                <a:rPr lang="de-AT" b="1" dirty="0" err="1"/>
                <a:t>code</a:t>
              </a:r>
              <a:endParaRPr lang="en-US" b="1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771799" y="4843289"/>
              <a:ext cx="3613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err="1"/>
                <a:t>Plugin</a:t>
              </a:r>
              <a:r>
                <a:rPr lang="de-AT" b="1" dirty="0"/>
                <a:t> </a:t>
              </a:r>
              <a:r>
                <a:rPr lang="de-AT" b="1" dirty="0" err="1"/>
                <a:t>definition</a:t>
              </a:r>
              <a:r>
                <a:rPr lang="de-AT" b="1" dirty="0"/>
                <a:t> in </a:t>
              </a:r>
              <a:r>
                <a:rPr lang="de-AT" b="1" dirty="0" err="1"/>
                <a:t>xml</a:t>
              </a:r>
              <a:r>
                <a:rPr lang="de-AT" b="1" dirty="0"/>
                <a:t> </a:t>
              </a:r>
              <a:r>
                <a:rPr lang="de-AT" b="1" dirty="0" err="1"/>
                <a:t>notation</a:t>
              </a:r>
              <a:endParaRPr lang="en-US" b="1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827584" y="5373216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b="1" dirty="0" err="1"/>
                <a:t>Ant</a:t>
              </a:r>
              <a:r>
                <a:rPr lang="de-AT" b="1" dirty="0"/>
                <a:t> </a:t>
              </a:r>
              <a:r>
                <a:rPr lang="de-AT" b="1" dirty="0" err="1"/>
                <a:t>build</a:t>
              </a:r>
              <a:r>
                <a:rPr lang="de-AT" b="1" dirty="0"/>
                <a:t> </a:t>
              </a:r>
              <a:r>
                <a:rPr lang="de-AT" b="1" dirty="0" err="1"/>
                <a:t>script</a:t>
              </a:r>
              <a:r>
                <a:rPr lang="de-AT" b="1" dirty="0"/>
                <a:t> </a:t>
              </a:r>
              <a:r>
                <a:rPr lang="de-AT" b="1" dirty="0" err="1"/>
                <a:t>for</a:t>
              </a:r>
              <a:r>
                <a:rPr lang="de-AT" b="1" dirty="0"/>
                <a:t> </a:t>
              </a:r>
              <a:r>
                <a:rPr lang="de-AT" b="1" dirty="0" err="1"/>
                <a:t>plugin</a:t>
              </a:r>
              <a:endParaRPr lang="en-US" b="1" dirty="0"/>
            </a:p>
          </p:txBody>
        </p:sp>
        <p:cxnSp>
          <p:nvCxnSpPr>
            <p:cNvPr id="18" name="Gerade Verbindung mit Pfeil 17"/>
            <p:cNvCxnSpPr>
              <a:endCxn id="17" idx="0"/>
            </p:cNvCxnSpPr>
            <p:nvPr/>
          </p:nvCxnSpPr>
          <p:spPr>
            <a:xfrm>
              <a:off x="1403648" y="4840545"/>
              <a:ext cx="792088" cy="5326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endCxn id="16" idx="1"/>
            </p:cNvCxnSpPr>
            <p:nvPr/>
          </p:nvCxnSpPr>
          <p:spPr>
            <a:xfrm>
              <a:off x="2450112" y="4653136"/>
              <a:ext cx="321687" cy="37481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endCxn id="14" idx="1"/>
            </p:cNvCxnSpPr>
            <p:nvPr/>
          </p:nvCxnSpPr>
          <p:spPr>
            <a:xfrm flipV="1">
              <a:off x="2627784" y="4314979"/>
              <a:ext cx="1544156" cy="501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endCxn id="15" idx="1"/>
            </p:cNvCxnSpPr>
            <p:nvPr/>
          </p:nvCxnSpPr>
          <p:spPr>
            <a:xfrm>
              <a:off x="4283968" y="3862961"/>
              <a:ext cx="3757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50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Build</a:t>
            </a:r>
            <a:r>
              <a:rPr lang="de-AT" dirty="0"/>
              <a:t> Path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3522414" cy="4175125"/>
          </a:xfrm>
        </p:spPr>
        <p:txBody>
          <a:bodyPr/>
          <a:lstStyle/>
          <a:p>
            <a:pPr marL="0" indent="0" algn="just">
              <a:buNone/>
            </a:pPr>
            <a:r>
              <a:rPr lang="de-AT" dirty="0"/>
              <a:t>Add </a:t>
            </a:r>
            <a:r>
              <a:rPr lang="de-AT" b="1" dirty="0"/>
              <a:t>Java </a:t>
            </a:r>
            <a:r>
              <a:rPr lang="de-AT" b="1" dirty="0" err="1"/>
              <a:t>source</a:t>
            </a:r>
            <a:r>
              <a:rPr lang="de-AT" b="1" dirty="0"/>
              <a:t> </a:t>
            </a:r>
            <a:r>
              <a:rPr lang="de-AT" b="1" dirty="0" err="1"/>
              <a:t>folder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b="1" dirty="0" err="1"/>
              <a:t>Build</a:t>
            </a:r>
            <a:r>
              <a:rPr lang="de-AT" b="1" dirty="0"/>
              <a:t> Path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4411663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988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Plugin and Run 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7842894" cy="1584325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The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run-debug</a:t>
            </a:r>
            <a:r>
              <a:rPr lang="de-AT" dirty="0"/>
              <a:t> </a:t>
            </a:r>
            <a:r>
              <a:rPr lang="de-AT" dirty="0" err="1"/>
              <a:t>both</a:t>
            </a:r>
            <a:r>
              <a:rPr lang="de-AT" dirty="0"/>
              <a:t> </a:t>
            </a:r>
            <a:r>
              <a:rPr lang="de-AT" dirty="0" err="1"/>
              <a:t>builds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and </a:t>
            </a:r>
            <a:r>
              <a:rPr lang="de-AT" dirty="0" err="1"/>
              <a:t>runs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ARE: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ant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run-debug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de-AT" b="1" dirty="0"/>
            </a:br>
            <a:r>
              <a:rPr lang="de-AT" b="1" dirty="0"/>
              <a:t>Note: Close </a:t>
            </a:r>
            <a:r>
              <a:rPr lang="de-AT" b="1" dirty="0" err="1"/>
              <a:t>running</a:t>
            </a:r>
            <a:r>
              <a:rPr lang="de-AT" b="1" dirty="0"/>
              <a:t> ARE </a:t>
            </a:r>
            <a:r>
              <a:rPr lang="de-AT" b="1" dirty="0" err="1"/>
              <a:t>before</a:t>
            </a: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77119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ACS/WebACS and test plugin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68AD278-D664-488C-A4A3-A4923090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sz="2000" dirty="0"/>
              <a:t>Go 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>
                <a:latin typeface="Source Code Pro" panose="020B0509030403020204" pitchFamily="49" charset="0"/>
              </a:rPr>
              <a:t>bin/ACS</a:t>
            </a:r>
            <a:r>
              <a:rPr lang="de-AT" sz="2000" dirty="0"/>
              <a:t> </a:t>
            </a:r>
            <a:r>
              <a:rPr lang="de-AT" sz="2000" dirty="0" err="1"/>
              <a:t>folder</a:t>
            </a:r>
            <a:endParaRPr lang="de-AT" sz="2000" dirty="0"/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Start </a:t>
            </a:r>
            <a:r>
              <a:rPr lang="de-AT" sz="2000" dirty="0">
                <a:latin typeface="Source Code Pro" panose="020B0509030403020204" pitchFamily="49" charset="0"/>
              </a:rPr>
              <a:t>ACS.exe </a:t>
            </a:r>
            <a:r>
              <a:rPr lang="de-AT" sz="2000" dirty="0" err="1"/>
              <a:t>or</a:t>
            </a:r>
            <a:r>
              <a:rPr lang="de-AT" sz="2000" dirty="0"/>
              <a:t> press </a:t>
            </a:r>
            <a:r>
              <a:rPr lang="de-AT" sz="2000" dirty="0">
                <a:latin typeface="Source Code Pro" panose="020B0509030403020204" pitchFamily="49" charset="0"/>
              </a:rPr>
              <a:t>F8 </a:t>
            </a:r>
            <a:r>
              <a:rPr lang="de-AT" sz="2000" dirty="0"/>
              <a:t>(</a:t>
            </a:r>
            <a:r>
              <a:rPr lang="de-AT" sz="2000" dirty="0" err="1"/>
              <a:t>to</a:t>
            </a:r>
            <a:r>
              <a:rPr lang="de-AT" sz="2000" dirty="0"/>
              <a:t> </a:t>
            </a:r>
            <a:r>
              <a:rPr lang="de-AT" sz="2000" dirty="0" err="1"/>
              <a:t>edit</a:t>
            </a:r>
            <a:r>
              <a:rPr lang="de-AT" sz="2000" dirty="0"/>
              <a:t> </a:t>
            </a:r>
            <a:r>
              <a:rPr lang="de-AT" sz="2000" dirty="0" err="1"/>
              <a:t>current</a:t>
            </a:r>
            <a:r>
              <a:rPr lang="de-AT" sz="2000" dirty="0"/>
              <a:t> </a:t>
            </a:r>
            <a:r>
              <a:rPr lang="de-AT" sz="2000" dirty="0" err="1"/>
              <a:t>model</a:t>
            </a:r>
            <a:r>
              <a:rPr lang="de-AT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Click</a:t>
            </a:r>
            <a:r>
              <a:rPr lang="de-AT" sz="2000" dirty="0">
                <a:latin typeface="Source Code Pro" panose="020B0509030403020204" pitchFamily="49" charset="0"/>
              </a:rPr>
              <a:t> „Connect </a:t>
            </a:r>
            <a:r>
              <a:rPr lang="de-AT" sz="2000" dirty="0" err="1">
                <a:latin typeface="Source Code Pro" panose="020B0509030403020204" pitchFamily="49" charset="0"/>
              </a:rPr>
              <a:t>to</a:t>
            </a:r>
            <a:r>
              <a:rPr lang="de-AT" sz="2000" dirty="0">
                <a:latin typeface="Source Code Pro" panose="020B0509030403020204" pitchFamily="49" charset="0"/>
              </a:rPr>
              <a:t> ARE“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Click</a:t>
            </a:r>
            <a:r>
              <a:rPr lang="de-AT" sz="2000" dirty="0">
                <a:latin typeface="Source Code Pro" panose="020B0509030403020204" pitchFamily="49" charset="0"/>
              </a:rPr>
              <a:t> „Download </a:t>
            </a:r>
            <a:r>
              <a:rPr lang="de-AT" sz="2000" dirty="0" err="1">
                <a:latin typeface="Source Code Pro" panose="020B0509030403020204" pitchFamily="49" charset="0"/>
              </a:rPr>
              <a:t>Component</a:t>
            </a:r>
            <a:r>
              <a:rPr lang="de-AT" sz="2000" dirty="0">
                <a:latin typeface="Source Code Pro" panose="020B0509030403020204" pitchFamily="49" charset="0"/>
              </a:rPr>
              <a:t> Collection“</a:t>
            </a:r>
          </a:p>
          <a:p>
            <a:pPr marL="457200" indent="-457200">
              <a:buFont typeface="+mj-lt"/>
              <a:buAutoNum type="arabicPeriod"/>
            </a:pPr>
            <a:r>
              <a:rPr lang="de-AT" sz="2000" dirty="0"/>
              <a:t>Add </a:t>
            </a:r>
            <a:r>
              <a:rPr lang="de-AT" sz="2000" dirty="0" err="1"/>
              <a:t>new</a:t>
            </a:r>
            <a:r>
              <a:rPr lang="de-AT" sz="2000" dirty="0"/>
              <a:t> </a:t>
            </a:r>
            <a:r>
              <a:rPr lang="de-AT" sz="2000" dirty="0" err="1"/>
              <a:t>plugin</a:t>
            </a:r>
            <a:r>
              <a:rPr lang="de-AT" sz="2000" dirty="0"/>
              <a:t> </a:t>
            </a:r>
            <a:r>
              <a:rPr lang="de-AT" sz="2000" dirty="0" err="1"/>
              <a:t>from</a:t>
            </a:r>
            <a:r>
              <a:rPr lang="de-AT" sz="2000" dirty="0"/>
              <a:t> Components </a:t>
            </a:r>
            <a:r>
              <a:rPr lang="de-AT" sz="2000" dirty="0" err="1"/>
              <a:t>tab</a:t>
            </a:r>
            <a:br>
              <a:rPr lang="de-AT" sz="2000" dirty="0"/>
            </a:br>
            <a:endParaRPr lang="en-US" sz="2000" dirty="0"/>
          </a:p>
          <a:p>
            <a:pPr marL="0" indent="0">
              <a:buNone/>
            </a:pPr>
            <a:endParaRPr lang="de-AT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80486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Member variables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IRuntimeOutputPort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opFormattedStr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DefaultRuntimeOutputPort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Usage of an output port e.g.: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opMyOutPort.sendData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ConversionUtils.intToBytes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(10)); 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IRuntimeEventTriggererPort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etpFormattedStrSent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DefaultRuntimeEventTriggererPort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Usage of an event trigger port e.g.: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etpMyEtPort.raiseEvent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();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"%1$4.2f"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declare member variables here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//Hold values of incoming input port data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Double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in1Double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in2Integer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in3String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3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Property </a:t>
            </a:r>
            <a:r>
              <a:rPr lang="de-AT" dirty="0" err="1"/>
              <a:t>setting</a:t>
            </a:r>
            <a:r>
              <a:rPr lang="de-AT" dirty="0"/>
              <a:t> &amp; </a:t>
            </a:r>
            <a:r>
              <a:rPr lang="de-AT" dirty="0" err="1"/>
              <a:t>getting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29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6951" y="1196752"/>
            <a:ext cx="756084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returns the value of the given property.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the name of the property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@return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            the property value or null if not found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getRuntimePropertyValue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sets a new value for the given property.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the name of the property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0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0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3F5FBF"/>
                </a:solidFill>
                <a:latin typeface="Consolas"/>
              </a:rPr>
              <a:t>newValue</a:t>
            </a:r>
            <a:r>
              <a:rPr lang="en-US" sz="1000" b="1" dirty="0">
                <a:solidFill>
                  <a:srgbClr val="3F5FBF"/>
                </a:solidFill>
                <a:latin typeface="Consolas"/>
              </a:rPr>
              <a:t>       the desired property value or null if not found</a:t>
            </a:r>
          </a:p>
          <a:p>
            <a:r>
              <a:rPr lang="en-US" sz="10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setRuntimePropertyValue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,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newValue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0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propertyName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final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oldValue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00" b="1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en-US" sz="1000" dirty="0" err="1">
                <a:solidFill>
                  <a:srgbClr val="0000C0"/>
                </a:solidFill>
                <a:latin typeface="Consolas"/>
              </a:rPr>
              <a:t>propFormatString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 = (String)</a:t>
            </a:r>
            <a:r>
              <a:rPr lang="en-US" sz="1000" dirty="0" err="1">
                <a:solidFill>
                  <a:srgbClr val="000000"/>
                </a:solidFill>
                <a:latin typeface="Consolas"/>
              </a:rPr>
              <a:t>newValue</a:t>
            </a:r>
            <a:r>
              <a:rPr lang="en-US" sz="1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b="1" dirty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/>
              </a:rPr>
              <a:t>oldValue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en-US" sz="1000" dirty="0">
              <a:latin typeface="Consolas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838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AsTeRICS</a:t>
            </a:r>
            <a:r>
              <a:rPr lang="de-AT" altLang="en-US" dirty="0"/>
              <a:t> </a:t>
            </a:r>
            <a:r>
              <a:rPr lang="de-AT" altLang="en-US" dirty="0" err="1"/>
              <a:t>Plugin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>
          <a:xfrm>
            <a:off x="395536" y="1844675"/>
            <a:ext cx="6408712" cy="4175125"/>
          </a:xfrm>
        </p:spPr>
        <p:txBody>
          <a:bodyPr/>
          <a:lstStyle/>
          <a:p>
            <a:r>
              <a:rPr lang="de-AT" altLang="en-US" dirty="0" err="1"/>
              <a:t>Is</a:t>
            </a:r>
            <a:r>
              <a:rPr lang="de-AT" altLang="en-US" dirty="0"/>
              <a:t> a </a:t>
            </a:r>
            <a:r>
              <a:rPr lang="de-AT" altLang="en-US" dirty="0" err="1"/>
              <a:t>functional</a:t>
            </a:r>
            <a:r>
              <a:rPr lang="de-AT" altLang="en-US" dirty="0"/>
              <a:t> block (</a:t>
            </a:r>
            <a:r>
              <a:rPr lang="de-AT" altLang="en-US" dirty="0" err="1"/>
              <a:t>component</a:t>
            </a:r>
            <a:r>
              <a:rPr lang="de-AT" altLang="en-US" dirty="0"/>
              <a:t>) </a:t>
            </a:r>
            <a:r>
              <a:rPr lang="de-AT" altLang="en-US" dirty="0" err="1"/>
              <a:t>with</a:t>
            </a:r>
            <a:r>
              <a:rPr lang="de-AT" altLang="en-US" dirty="0"/>
              <a:t> </a:t>
            </a:r>
            <a:r>
              <a:rPr lang="de-AT" altLang="en-US" dirty="0" err="1"/>
              <a:t>defined</a:t>
            </a:r>
            <a:endParaRPr lang="de-AT" altLang="en-US" dirty="0"/>
          </a:p>
          <a:p>
            <a:pPr lvl="1"/>
            <a:r>
              <a:rPr lang="de-AT" altLang="en-US" b="1" dirty="0" err="1"/>
              <a:t>input</a:t>
            </a:r>
            <a:r>
              <a:rPr lang="de-AT" altLang="en-US" b="1" dirty="0"/>
              <a:t> </a:t>
            </a:r>
            <a:r>
              <a:rPr lang="de-AT" altLang="en-US" b="1" dirty="0" err="1"/>
              <a:t>ports</a:t>
            </a:r>
            <a:r>
              <a:rPr lang="de-AT" altLang="en-US" dirty="0"/>
              <a:t>: </a:t>
            </a:r>
            <a:r>
              <a:rPr lang="de-AT" altLang="en-US" dirty="0" err="1"/>
              <a:t>receives</a:t>
            </a:r>
            <a:r>
              <a:rPr lang="de-AT" altLang="en-US" dirty="0"/>
              <a:t> </a:t>
            </a:r>
            <a:r>
              <a:rPr lang="de-AT" altLang="en-US" dirty="0" err="1"/>
              <a:t>data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be</a:t>
            </a:r>
            <a:r>
              <a:rPr lang="de-AT" altLang="en-US" dirty="0"/>
              <a:t> </a:t>
            </a:r>
            <a:r>
              <a:rPr lang="de-AT" altLang="en-US" dirty="0" err="1"/>
              <a:t>processed</a:t>
            </a:r>
            <a:r>
              <a:rPr lang="de-AT" altLang="en-US" dirty="0"/>
              <a:t> </a:t>
            </a:r>
            <a:br>
              <a:rPr lang="de-AT" altLang="en-US" dirty="0"/>
            </a:br>
            <a:r>
              <a:rPr lang="de-AT" altLang="en-US" dirty="0"/>
              <a:t>(e.g. </a:t>
            </a:r>
            <a:r>
              <a:rPr lang="de-AT" altLang="en-US" dirty="0" err="1"/>
              <a:t>face</a:t>
            </a:r>
            <a:r>
              <a:rPr lang="de-AT" altLang="en-US" dirty="0"/>
              <a:t> </a:t>
            </a:r>
            <a:r>
              <a:rPr lang="de-AT" altLang="en-US" dirty="0" err="1"/>
              <a:t>tracked</a:t>
            </a:r>
            <a:r>
              <a:rPr lang="de-AT" altLang="en-US" dirty="0"/>
              <a:t> </a:t>
            </a:r>
            <a:r>
              <a:rPr lang="de-AT" altLang="en-US" dirty="0" err="1"/>
              <a:t>coordinates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output</a:t>
            </a:r>
            <a:r>
              <a:rPr lang="de-AT" altLang="en-US" b="1" dirty="0"/>
              <a:t> </a:t>
            </a:r>
            <a:r>
              <a:rPr lang="de-AT" altLang="en-US" b="1" dirty="0" err="1"/>
              <a:t>ports</a:t>
            </a:r>
            <a:r>
              <a:rPr lang="de-AT" altLang="en-US" dirty="0"/>
              <a:t>: send </a:t>
            </a:r>
            <a:r>
              <a:rPr lang="de-AT" altLang="en-US" dirty="0" err="1"/>
              <a:t>processed</a:t>
            </a:r>
            <a:r>
              <a:rPr lang="de-AT" altLang="en-US" dirty="0"/>
              <a:t> </a:t>
            </a:r>
            <a:r>
              <a:rPr lang="de-AT" altLang="en-US" dirty="0" err="1"/>
              <a:t>data</a:t>
            </a:r>
            <a:r>
              <a:rPr lang="de-AT" altLang="en-US" dirty="0"/>
              <a:t> </a:t>
            </a:r>
            <a:br>
              <a:rPr lang="de-AT" altLang="en-US" dirty="0"/>
            </a:br>
            <a:r>
              <a:rPr lang="de-AT" altLang="en-US" dirty="0"/>
              <a:t>(e.g. </a:t>
            </a:r>
            <a:r>
              <a:rPr lang="de-AT" altLang="en-US" dirty="0" err="1"/>
              <a:t>formatted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event</a:t>
            </a:r>
            <a:r>
              <a:rPr lang="de-AT" altLang="en-US" b="1" dirty="0"/>
              <a:t> </a:t>
            </a:r>
            <a:r>
              <a:rPr lang="de-AT" altLang="en-US" b="1" dirty="0" err="1"/>
              <a:t>listener</a:t>
            </a:r>
            <a:r>
              <a:rPr lang="de-AT" altLang="en-US" dirty="0"/>
              <a:t>: </a:t>
            </a:r>
            <a:r>
              <a:rPr lang="de-AT" altLang="en-US" dirty="0" err="1"/>
              <a:t>receive</a:t>
            </a:r>
            <a:r>
              <a:rPr lang="de-AT" altLang="en-US" dirty="0"/>
              <a:t>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dirty="0" err="1"/>
              <a:t>and</a:t>
            </a:r>
            <a:r>
              <a:rPr lang="de-AT" altLang="en-US" dirty="0"/>
              <a:t> </a:t>
            </a:r>
            <a:r>
              <a:rPr lang="de-AT" altLang="en-US" dirty="0" err="1"/>
              <a:t>execute</a:t>
            </a:r>
            <a:r>
              <a:rPr lang="de-AT" altLang="en-US" dirty="0"/>
              <a:t> </a:t>
            </a:r>
            <a:r>
              <a:rPr lang="de-AT" altLang="en-US" dirty="0" err="1"/>
              <a:t>assigned</a:t>
            </a:r>
            <a:r>
              <a:rPr lang="de-AT" altLang="en-US" dirty="0"/>
              <a:t> </a:t>
            </a:r>
            <a:r>
              <a:rPr lang="de-AT" altLang="en-US" dirty="0" err="1"/>
              <a:t>action</a:t>
            </a:r>
            <a:r>
              <a:rPr lang="de-AT" altLang="en-US" dirty="0"/>
              <a:t> (e.g. </a:t>
            </a:r>
            <a:r>
              <a:rPr lang="de-AT" altLang="en-US" dirty="0" err="1"/>
              <a:t>left</a:t>
            </a:r>
            <a:r>
              <a:rPr lang="de-AT" altLang="en-US" dirty="0"/>
              <a:t> </a:t>
            </a:r>
            <a:r>
              <a:rPr lang="de-AT" altLang="en-US" dirty="0" err="1"/>
              <a:t>mouse</a:t>
            </a:r>
            <a:r>
              <a:rPr lang="de-AT" altLang="en-US" dirty="0"/>
              <a:t> </a:t>
            </a:r>
            <a:r>
              <a:rPr lang="de-AT" altLang="en-US" dirty="0" err="1"/>
              <a:t>click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event</a:t>
            </a:r>
            <a:r>
              <a:rPr lang="de-AT" altLang="en-US" b="1" dirty="0"/>
              <a:t> </a:t>
            </a:r>
            <a:r>
              <a:rPr lang="de-AT" altLang="en-US" b="1" dirty="0" err="1"/>
              <a:t>trigger</a:t>
            </a:r>
            <a:r>
              <a:rPr lang="de-AT" altLang="en-US" dirty="0"/>
              <a:t>: send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other</a:t>
            </a:r>
            <a:r>
              <a:rPr lang="de-AT" altLang="en-US" dirty="0"/>
              <a:t> </a:t>
            </a:r>
            <a:r>
              <a:rPr lang="de-AT" altLang="en-US" dirty="0" err="1"/>
              <a:t>functional</a:t>
            </a:r>
            <a:r>
              <a:rPr lang="de-AT" altLang="en-US" dirty="0"/>
              <a:t> </a:t>
            </a:r>
            <a:r>
              <a:rPr lang="de-AT" altLang="en-US" dirty="0" err="1"/>
              <a:t>blocks</a:t>
            </a:r>
            <a:r>
              <a:rPr lang="de-AT" altLang="en-US" dirty="0"/>
              <a:t> (e.g. time </a:t>
            </a:r>
            <a:r>
              <a:rPr lang="de-AT" altLang="en-US" dirty="0" err="1"/>
              <a:t>elapsed</a:t>
            </a:r>
            <a:r>
              <a:rPr lang="de-AT" altLang="en-US" dirty="0"/>
              <a:t>)</a:t>
            </a:r>
          </a:p>
          <a:p>
            <a:pPr lvl="1"/>
            <a:r>
              <a:rPr lang="de-AT" altLang="en-US" b="1" dirty="0" err="1"/>
              <a:t>properties</a:t>
            </a:r>
            <a:r>
              <a:rPr lang="de-AT" altLang="en-US" dirty="0"/>
              <a:t>: </a:t>
            </a:r>
            <a:r>
              <a:rPr lang="de-AT" altLang="en-US" dirty="0" err="1"/>
              <a:t>Configure</a:t>
            </a:r>
            <a:r>
              <a:rPr lang="de-AT" altLang="en-US" dirty="0"/>
              <a:t> </a:t>
            </a:r>
            <a:r>
              <a:rPr lang="de-AT" altLang="en-US" dirty="0" err="1"/>
              <a:t>behaviour</a:t>
            </a:r>
            <a:r>
              <a:rPr lang="de-AT" altLang="en-US" dirty="0"/>
              <a:t> </a:t>
            </a:r>
            <a:r>
              <a:rPr lang="de-AT" altLang="en-US" dirty="0" err="1"/>
              <a:t>through</a:t>
            </a:r>
            <a:r>
              <a:rPr lang="de-AT" altLang="en-US" dirty="0"/>
              <a:t> </a:t>
            </a:r>
            <a:r>
              <a:rPr lang="de-AT" altLang="en-US" dirty="0" err="1"/>
              <a:t>property</a:t>
            </a:r>
            <a:r>
              <a:rPr lang="de-AT" altLang="en-US" dirty="0"/>
              <a:t> </a:t>
            </a:r>
            <a:r>
              <a:rPr lang="de-AT" altLang="en-US" dirty="0" err="1"/>
              <a:t>values</a:t>
            </a:r>
            <a:r>
              <a:rPr lang="de-AT" altLang="en-US" dirty="0"/>
              <a:t> </a:t>
            </a:r>
            <a:endParaRPr lang="en-US" altLang="en-US" dirty="0"/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3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132856"/>
            <a:ext cx="1302643" cy="172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48273"/>
            <a:ext cx="221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658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Converting</a:t>
            </a:r>
            <a:r>
              <a:rPr lang="de-AT" dirty="0"/>
              <a:t> </a:t>
            </a:r>
            <a:r>
              <a:rPr lang="de-AT" dirty="0" err="1"/>
              <a:t>incoming</a:t>
            </a:r>
            <a:r>
              <a:rPr lang="de-AT" dirty="0"/>
              <a:t> </a:t>
            </a:r>
            <a:r>
              <a:rPr lang="de-AT" dirty="0" err="1"/>
              <a:t>port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30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100" dirty="0">
                <a:solidFill>
                  <a:srgbClr val="3F5FBF"/>
                </a:solidFill>
                <a:latin typeface="Consolas"/>
              </a:rPr>
              <a:t>      * Input Ports for receiving values.</a:t>
            </a:r>
          </a:p>
          <a:p>
            <a:r>
              <a:rPr lang="en-US" sz="1100" dirty="0">
                <a:solidFill>
                  <a:srgbClr val="3F5FBF"/>
                </a:solidFill>
                <a:latin typeface="Consolas"/>
              </a:rPr>
              <a:t>      */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ipIn1Double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incoming data to a double value.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in1Double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i="1" dirty="0" err="1">
                <a:solidFill>
                  <a:srgbClr val="000000"/>
                </a:solidFill>
                <a:latin typeface="Consolas"/>
              </a:rPr>
              <a:t>doubleFromBytes</a:t>
            </a:r>
            <a:r>
              <a:rPr lang="en-US" sz="1100" i="1" dirty="0">
                <a:solidFill>
                  <a:srgbClr val="000000"/>
                </a:solidFill>
                <a:latin typeface="Consolas"/>
              </a:rPr>
              <a:t>(data);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ipIn2Integer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incoming data to a Long (not </a:t>
            </a:r>
            <a:r>
              <a:rPr lang="en-US" sz="11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) value, because Formatter class expects Long value instead of int.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in2Integer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Long(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b="1" i="1" dirty="0" err="1">
                <a:solidFill>
                  <a:srgbClr val="000000"/>
                </a:solidFill>
                <a:latin typeface="Consolas"/>
              </a:rPr>
              <a:t>intFromBytes</a:t>
            </a:r>
            <a:r>
              <a:rPr lang="en-US" sz="1100" b="1" i="1" dirty="0">
                <a:solidFill>
                  <a:srgbClr val="000000"/>
                </a:solidFill>
                <a:latin typeface="Consolas"/>
              </a:rPr>
              <a:t>(data));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IRuntimeInputPort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nsolas"/>
              </a:rPr>
              <a:t>ipIn3String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 =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DefaultRuntimeInputPort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/>
              </a:rPr>
              <a:t>receiveData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100" b="1" dirty="0">
                <a:solidFill>
                  <a:srgbClr val="000000"/>
                </a:solidFill>
                <a:latin typeface="Consolas"/>
              </a:rPr>
              <a:t>[] data)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srgbClr val="3F7F5F"/>
                </a:solidFill>
                <a:latin typeface="Consolas"/>
              </a:rPr>
              <a:t>  //Convert </a:t>
            </a:r>
            <a:r>
              <a:rPr lang="en-US" sz="1100" dirty="0" err="1">
                <a:solidFill>
                  <a:srgbClr val="3F7F5F"/>
                </a:solidFill>
                <a:latin typeface="Consolas"/>
              </a:rPr>
              <a:t>incomding</a:t>
            </a:r>
            <a:r>
              <a:rPr lang="en-US" sz="1100" dirty="0">
                <a:solidFill>
                  <a:srgbClr val="3F7F5F"/>
                </a:solidFill>
                <a:latin typeface="Consolas"/>
              </a:rPr>
              <a:t> data to a String value.</a:t>
            </a:r>
          </a:p>
          <a:p>
            <a:r>
              <a:rPr lang="en-US" sz="1100" dirty="0">
                <a:solidFill>
                  <a:srgbClr val="0000C0"/>
                </a:solidFill>
                <a:latin typeface="Consolas"/>
              </a:rPr>
              <a:t>  in3String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1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100" i="1" dirty="0" err="1">
                <a:solidFill>
                  <a:srgbClr val="000000"/>
                </a:solidFill>
                <a:latin typeface="Consolas"/>
              </a:rPr>
              <a:t>stringFromBytes</a:t>
            </a:r>
            <a:r>
              <a:rPr lang="en-US" sz="1100" i="1" dirty="0">
                <a:solidFill>
                  <a:srgbClr val="000000"/>
                </a:solidFill>
                <a:latin typeface="Consolas"/>
              </a:rPr>
              <a:t>(data);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/>
              </a:rPr>
              <a:t>};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4209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Formatting</a:t>
            </a:r>
            <a:r>
              <a:rPr lang="de-AT" dirty="0"/>
              <a:t> &amp; </a:t>
            </a:r>
            <a:r>
              <a:rPr lang="de-AT" dirty="0" err="1"/>
              <a:t>Sending</a:t>
            </a:r>
            <a:r>
              <a:rPr lang="de-AT" dirty="0"/>
              <a:t> 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31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8488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/>
              </a:rPr>
              <a:t>   * Formats and sends the resulting </a:t>
            </a:r>
            <a:r>
              <a:rPr lang="en-US" sz="1200" dirty="0" err="1">
                <a:solidFill>
                  <a:srgbClr val="3F5FBF"/>
                </a:solidFill>
                <a:latin typeface="Consolas"/>
              </a:rPr>
              <a:t>foramtted</a:t>
            </a:r>
            <a:r>
              <a:rPr lang="en-US" sz="1200" dirty="0">
                <a:solidFill>
                  <a:srgbClr val="3F5FBF"/>
                </a:solidFill>
                <a:latin typeface="Consolas"/>
              </a:rPr>
              <a:t> string to the output port.</a:t>
            </a:r>
          </a:p>
          <a:p>
            <a:r>
              <a:rPr lang="en-US" sz="1200" dirty="0">
                <a:solidFill>
                  <a:srgbClr val="3F5FBF"/>
                </a:solidFill>
                <a:latin typeface="Consolas"/>
              </a:rPr>
              <a:t>   */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formatAndSendString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//get current format string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curFormatString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=(String)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getRuntimePropertyValue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2A00FF"/>
                </a:solidFill>
                <a:latin typeface="Consolas"/>
              </a:rPr>
              <a:t>formatString</a:t>
            </a:r>
            <a:r>
              <a:rPr lang="en-US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//Execute actual formatting of string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formattedString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curFormatString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 in1Double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in2Integer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200" i="1" dirty="0">
                <a:solidFill>
                  <a:srgbClr val="0000C0"/>
                </a:solidFill>
                <a:latin typeface="Consolas"/>
              </a:rPr>
              <a:t>in3String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//Convert formatted string to byte[] and send it to the output port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opFormattedStr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.sendData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ConversionUtils.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stringToBytes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nsolas"/>
              </a:rPr>
              <a:t>formattedString</a:t>
            </a:r>
            <a:r>
              <a:rPr lang="en-US" sz="12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//Inform others, trigger event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C0"/>
                </a:solidFill>
                <a:latin typeface="Consolas"/>
              </a:rPr>
              <a:t>etpFormattedStrSent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.raiseEvent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654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Implement</a:t>
            </a:r>
            <a:r>
              <a:rPr lang="de-AT" dirty="0"/>
              <a:t> Event </a:t>
            </a:r>
            <a:r>
              <a:rPr lang="de-AT" dirty="0" err="1"/>
              <a:t>Listener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32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55576" y="1340768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>
                <a:solidFill>
                  <a:srgbClr val="3F5FBF"/>
                </a:solidFill>
                <a:latin typeface="Consolas"/>
              </a:rPr>
              <a:t>  * Event </a:t>
            </a:r>
            <a:r>
              <a:rPr lang="en-US" dirty="0" err="1">
                <a:solidFill>
                  <a:srgbClr val="3F5FBF"/>
                </a:solidFill>
                <a:latin typeface="Consolas"/>
              </a:rPr>
              <a:t>Listerner</a:t>
            </a:r>
            <a:r>
              <a:rPr lang="en-US" dirty="0">
                <a:solidFill>
                  <a:srgbClr val="3F5FBF"/>
                </a:solidFill>
                <a:latin typeface="Consolas"/>
              </a:rPr>
              <a:t> Ports.</a:t>
            </a:r>
          </a:p>
          <a:p>
            <a:r>
              <a:rPr lang="en-US" dirty="0">
                <a:solidFill>
                  <a:srgbClr val="3F5FBF"/>
                </a:solidFill>
                <a:latin typeface="Consolas"/>
              </a:rPr>
              <a:t>  */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IRuntimeEventListenerPort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elpSendFormattedStr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IRuntimeEventListenerPort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receiveEvent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formatAndSendString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1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</a:t>
            </a:r>
            <a:r>
              <a:rPr lang="de-AT" dirty="0" err="1"/>
              <a:t>model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33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54989"/>
            <a:ext cx="48101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73246"/>
            <a:ext cx="1554484" cy="36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33" y="1380217"/>
            <a:ext cx="1690113" cy="284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41168"/>
            <a:ext cx="1798712" cy="14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731866" y="3617946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/>
              <a:t>button1</a:t>
            </a:r>
            <a:r>
              <a:rPr lang="de-AT" sz="1000" dirty="0">
                <a:sym typeface="Wingdings" panose="05000000000000000000" pitchFamily="2" charset="2"/>
              </a:rPr>
              <a:t>sendFormattedStr</a:t>
            </a:r>
            <a:endParaRPr lang="en-US" sz="1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564534" y="3741056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dirty="0" err="1">
                <a:sym typeface="Wingdings" panose="05000000000000000000" pitchFamily="2" charset="2"/>
              </a:rPr>
              <a:t>formattedStrSent</a:t>
            </a:r>
            <a:r>
              <a:rPr lang="de-AT" sz="1000" dirty="0">
                <a:sym typeface="Wingdings" panose="05000000000000000000" pitchFamily="2" charset="2"/>
              </a:rPr>
              <a:t>  </a:t>
            </a:r>
            <a:r>
              <a:rPr lang="de-AT" sz="1000" dirty="0" err="1">
                <a:sym typeface="Wingdings" panose="05000000000000000000" pitchFamily="2" charset="2"/>
              </a:rPr>
              <a:t>eventDisplay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637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</a:t>
            </a:r>
            <a:r>
              <a:rPr lang="de-AT" dirty="0" err="1"/>
              <a:t>model</a:t>
            </a:r>
            <a:r>
              <a:rPr lang="de-AT" dirty="0"/>
              <a:t> – GUI Designer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34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81200"/>
            <a:ext cx="46672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1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 </a:t>
            </a:r>
            <a:r>
              <a:rPr lang="de-AT" dirty="0" err="1"/>
              <a:t>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700808"/>
            <a:ext cx="7848600" cy="432197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Click on </a:t>
            </a:r>
            <a:r>
              <a:rPr lang="de-AT" dirty="0" err="1"/>
              <a:t>button</a:t>
            </a:r>
            <a:r>
              <a:rPr lang="de-AT" dirty="0"/>
              <a:t> </a:t>
            </a:r>
            <a:r>
              <a:rPr lang="de-AT" dirty="0">
                <a:latin typeface="Source Code Pro" panose="020B0509030403020204" pitchFamily="49" charset="0"/>
              </a:rPr>
              <a:t>„Send </a:t>
            </a:r>
            <a:r>
              <a:rPr lang="de-AT" dirty="0" err="1">
                <a:latin typeface="Source Code Pro" panose="020B0509030403020204" pitchFamily="49" charset="0"/>
              </a:rPr>
              <a:t>formatted</a:t>
            </a:r>
            <a:r>
              <a:rPr lang="de-AT" dirty="0">
                <a:latin typeface="Source Code Pro" panose="020B0509030403020204" pitchFamily="49" charset="0"/>
              </a:rPr>
              <a:t> </a:t>
            </a:r>
            <a:r>
              <a:rPr lang="de-AT" dirty="0" err="1">
                <a:latin typeface="Source Code Pro" panose="020B0509030403020204" pitchFamily="49" charset="0"/>
              </a:rPr>
              <a:t>string</a:t>
            </a:r>
            <a:r>
              <a:rPr lang="de-AT" dirty="0">
                <a:latin typeface="Source Code Pro" panose="020B0509030403020204" pitchFamily="49" charset="0"/>
              </a:rPr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35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868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39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Plugins </a:t>
            </a:r>
            <a:r>
              <a:rPr lang="de-AT" dirty="0" err="1"/>
              <a:t>with</a:t>
            </a:r>
            <a:r>
              <a:rPr lang="de-AT" dirty="0"/>
              <a:t> Resources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plugins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read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contents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(</a:t>
            </a:r>
            <a:r>
              <a:rPr lang="de-AT" dirty="0" err="1"/>
              <a:t>configuration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, </a:t>
            </a:r>
            <a:r>
              <a:rPr lang="de-AT" dirty="0" err="1"/>
              <a:t>images</a:t>
            </a:r>
            <a:r>
              <a:rPr lang="de-AT" dirty="0"/>
              <a:t>,...)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write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a </a:t>
            </a:r>
            <a:r>
              <a:rPr lang="de-AT" dirty="0" err="1"/>
              <a:t>file</a:t>
            </a:r>
            <a:r>
              <a:rPr lang="de-AT" dirty="0"/>
              <a:t>.</a:t>
            </a:r>
          </a:p>
          <a:p>
            <a:r>
              <a:rPr lang="de-AT" dirty="0"/>
              <a:t>Use </a:t>
            </a:r>
            <a:r>
              <a:rPr lang="de-AT" dirty="0" err="1">
                <a:hlinkClick r:id="rId2"/>
              </a:rPr>
              <a:t>ResourceRegistry</a:t>
            </a:r>
            <a:r>
              <a:rPr lang="de-AT" dirty="0">
                <a:hlinkClick r:id="rId2"/>
              </a:rPr>
              <a:t> API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Example</a:t>
            </a:r>
            <a:endParaRPr lang="de-AT" dirty="0"/>
          </a:p>
          <a:p>
            <a:r>
              <a:rPr lang="de-AT" dirty="0" err="1"/>
              <a:t>Get</a:t>
            </a:r>
            <a:r>
              <a:rPr lang="de-AT" dirty="0"/>
              <a:t> URI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resource</a:t>
            </a:r>
            <a:endParaRPr lang="de-AT" dirty="0"/>
          </a:p>
          <a:p>
            <a:pPr marL="0" indent="0">
              <a:buNone/>
            </a:pPr>
            <a:r>
              <a:rPr lang="de-AT" sz="1100" b="1" dirty="0"/>
              <a:t>URI </a:t>
            </a:r>
            <a:r>
              <a:rPr lang="de-AT" sz="1100" b="1" dirty="0" err="1"/>
              <a:t>myURI</a:t>
            </a:r>
            <a:r>
              <a:rPr lang="de-AT" sz="1100" b="1" dirty="0"/>
              <a:t> = </a:t>
            </a:r>
          </a:p>
          <a:p>
            <a:pPr marL="0" indent="0">
              <a:buNone/>
            </a:pPr>
            <a:r>
              <a:rPr lang="de-AT" sz="1100" b="1" dirty="0" err="1"/>
              <a:t>ResourceRegistry.getInstance</a:t>
            </a:r>
            <a:r>
              <a:rPr lang="de-AT" sz="1100" b="1" dirty="0"/>
              <a:t>().</a:t>
            </a:r>
            <a:r>
              <a:rPr lang="de-AT" sz="1100" b="1" dirty="0" err="1"/>
              <a:t>getResource</a:t>
            </a:r>
            <a:r>
              <a:rPr lang="de-AT" sz="1100" b="1" dirty="0"/>
              <a:t>("</a:t>
            </a:r>
            <a:r>
              <a:rPr lang="de-AT" sz="1100" b="1" dirty="0" err="1"/>
              <a:t>pictures</a:t>
            </a:r>
            <a:r>
              <a:rPr lang="de-AT" sz="1100" b="1" dirty="0"/>
              <a:t>/slide7.jpg", RES_TYPE.DATA); </a:t>
            </a:r>
            <a:endParaRPr lang="de-AT" b="1" dirty="0"/>
          </a:p>
          <a:p>
            <a:pPr marL="0" indent="0">
              <a:buNone/>
            </a:pPr>
            <a:endParaRPr lang="de-AT" dirty="0"/>
          </a:p>
          <a:p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contents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in </a:t>
            </a:r>
            <a:r>
              <a:rPr lang="de-AT" dirty="0" err="1"/>
              <a:t>data</a:t>
            </a:r>
            <a:r>
              <a:rPr lang="de-AT" dirty="0"/>
              <a:t>/</a:t>
            </a:r>
            <a:r>
              <a:rPr lang="de-AT" dirty="0" err="1"/>
              <a:t>scripts</a:t>
            </a:r>
            <a:r>
              <a:rPr lang="de-AT" dirty="0"/>
              <a:t> </a:t>
            </a:r>
            <a:r>
              <a:rPr lang="de-AT"/>
              <a:t>folder</a:t>
            </a:r>
            <a:endParaRPr lang="de-AT" dirty="0"/>
          </a:p>
          <a:p>
            <a:pPr marL="0" indent="0">
              <a:buNone/>
            </a:pP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ResourceRegistry.getInstance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getResourceContentAsString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scripts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/script.</a:t>
            </a:r>
            <a:r>
              <a:rPr lang="de-AT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de-AT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",RES_TYPE.DATA);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657485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Plugin License 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author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plugin</a:t>
            </a:r>
            <a:r>
              <a:rPr lang="de-AT" dirty="0"/>
              <a:t> must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license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license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self-authored</a:t>
            </a:r>
            <a:r>
              <a:rPr lang="de-AT" dirty="0"/>
              <a:t> </a:t>
            </a:r>
            <a:r>
              <a:rPr lang="de-AT" dirty="0" err="1"/>
              <a:t>code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license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third</a:t>
            </a:r>
            <a:r>
              <a:rPr lang="de-AT" dirty="0"/>
              <a:t>-party </a:t>
            </a:r>
            <a:r>
              <a:rPr lang="de-AT" dirty="0" err="1"/>
              <a:t>code</a:t>
            </a:r>
            <a:endParaRPr lang="de-AT" dirty="0"/>
          </a:p>
          <a:p>
            <a:r>
              <a:rPr lang="de-AT" dirty="0"/>
              <a:t>Put all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files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folder</a:t>
            </a: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ARE/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components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/&lt;</a:t>
            </a: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  <a:t>&gt;/LICENSE</a:t>
            </a:r>
          </a:p>
          <a:p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dirty="0"/>
              <a:t>Use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>
                <a:hlinkClick r:id="rId2"/>
              </a:rPr>
              <a:t>file</a:t>
            </a:r>
            <a:r>
              <a:rPr lang="de-AT" dirty="0">
                <a:hlinkClick r:id="rId2"/>
              </a:rPr>
              <a:t> </a:t>
            </a:r>
            <a:r>
              <a:rPr lang="de-AT" dirty="0" err="1">
                <a:hlinkClick r:id="rId2"/>
              </a:rPr>
              <a:t>name</a:t>
            </a:r>
            <a:r>
              <a:rPr lang="de-AT" dirty="0">
                <a:hlinkClick r:id="rId2"/>
              </a:rPr>
              <a:t> </a:t>
            </a:r>
            <a:r>
              <a:rPr lang="de-AT" dirty="0" err="1">
                <a:hlinkClick r:id="rId2"/>
              </a:rPr>
              <a:t>convention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1625382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Plugin Help 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 err="1"/>
              <a:t>Provide</a:t>
            </a:r>
            <a:r>
              <a:rPr lang="de-AT" dirty="0"/>
              <a:t> a </a:t>
            </a:r>
            <a:r>
              <a:rPr lang="de-AT" dirty="0" err="1"/>
              <a:t>help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shown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pressing</a:t>
            </a:r>
            <a:r>
              <a:rPr lang="de-AT" dirty="0"/>
              <a:t> F1</a:t>
            </a:r>
          </a:p>
          <a:p>
            <a:endParaRPr lang="de-AT" dirty="0"/>
          </a:p>
          <a:p>
            <a:r>
              <a:rPr lang="de-AT" dirty="0"/>
              <a:t>Copy </a:t>
            </a:r>
            <a:r>
              <a:rPr lang="de-AT" dirty="0" err="1"/>
              <a:t>another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and save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appropriate</a:t>
            </a:r>
            <a:r>
              <a:rPr lang="de-AT" dirty="0"/>
              <a:t> </a:t>
            </a:r>
            <a:r>
              <a:rPr lang="de-AT" dirty="0" err="1"/>
              <a:t>location</a:t>
            </a:r>
            <a:r>
              <a:rPr lang="de-AT" dirty="0"/>
              <a:t>:</a:t>
            </a:r>
            <a:br>
              <a:rPr lang="de-AT" dirty="0"/>
            </a:b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b="1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Documentation</a:t>
            </a:r>
            <a:r>
              <a:rPr lang="de-AT" b="1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/ACS-Help/HTML/Plugins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dirty="0"/>
              <a:t>The </a:t>
            </a:r>
            <a:r>
              <a:rPr lang="de-AT" dirty="0" err="1"/>
              <a:t>name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file</a:t>
            </a:r>
            <a:r>
              <a:rPr lang="de-AT" dirty="0"/>
              <a:t> must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plugin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393118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BF8B7-505A-45EE-8533-015BC623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Modifying</a:t>
            </a:r>
            <a:r>
              <a:rPr lang="de-AT" dirty="0"/>
              <a:t> a Plugin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99C29-133C-43F5-A23B-AA6D8A664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4175125"/>
          </a:xfrm>
        </p:spPr>
        <p:txBody>
          <a:bodyPr/>
          <a:lstStyle/>
          <a:p>
            <a:r>
              <a:rPr lang="de-AT" dirty="0" err="1"/>
              <a:t>You</a:t>
            </a:r>
            <a:r>
              <a:rPr lang="de-AT" dirty="0"/>
              <a:t> must </a:t>
            </a:r>
            <a:r>
              <a:rPr lang="de-AT" dirty="0" err="1"/>
              <a:t>edit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file</a:t>
            </a:r>
            <a:br>
              <a:rPr lang="de-AT" dirty="0"/>
            </a:br>
            <a:br>
              <a:rPr lang="de-AT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AsTeRICS/ARE/components/&lt;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mycomponent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de-AT" dirty="0">
                <a:latin typeface="Consolas" panose="020B0609020204030204" pitchFamily="49" charset="0"/>
                <a:cs typeface="Consolas" panose="020B0609020204030204" pitchFamily="49" charset="0"/>
              </a:rPr>
              <a:t>bundle_descriptor.xml</a:t>
            </a:r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AT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dirty="0"/>
              <a:t>and update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code</a:t>
            </a:r>
            <a:r>
              <a:rPr lang="de-AT" dirty="0"/>
              <a:t> </a:t>
            </a:r>
            <a:r>
              <a:rPr lang="de-AT" dirty="0" err="1"/>
              <a:t>accordingly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AFD67A-B7D1-41F2-9FA8-AB84AB92B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39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72DEC-4870-4799-9D14-27987512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84038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Exercise</a:t>
            </a:r>
            <a:r>
              <a:rPr lang="de-AT" altLang="en-US" dirty="0"/>
              <a:t> </a:t>
            </a:r>
            <a:r>
              <a:rPr lang="de-AT" altLang="en-US" dirty="0" err="1"/>
              <a:t>definition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6546750" cy="4175125"/>
          </a:xfrm>
        </p:spPr>
        <p:txBody>
          <a:bodyPr/>
          <a:lstStyle/>
          <a:p>
            <a:r>
              <a:rPr lang="de-AT" altLang="en-US" dirty="0"/>
              <a:t>Create </a:t>
            </a:r>
            <a:r>
              <a:rPr lang="de-AT" altLang="en-US" dirty="0" err="1"/>
              <a:t>AsTeRICS</a:t>
            </a:r>
            <a:r>
              <a:rPr lang="de-AT" altLang="en-US" dirty="0"/>
              <a:t> </a:t>
            </a:r>
            <a:r>
              <a:rPr lang="de-AT" altLang="en-US" dirty="0" err="1"/>
              <a:t>plugin</a:t>
            </a:r>
            <a:r>
              <a:rPr lang="de-AT" altLang="en-US" dirty="0"/>
              <a:t>: </a:t>
            </a:r>
            <a:r>
              <a:rPr lang="de-AT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MyStringFormatter</a:t>
            </a:r>
            <a:endParaRPr lang="de-AT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altLang="en-US" dirty="0"/>
              <a:t>User </a:t>
            </a:r>
            <a:r>
              <a:rPr lang="de-AT" altLang="en-US" dirty="0" err="1"/>
              <a:t>can</a:t>
            </a:r>
            <a:r>
              <a:rPr lang="de-AT" altLang="en-US" dirty="0"/>
              <a:t> </a:t>
            </a:r>
            <a:r>
              <a:rPr lang="de-AT" altLang="en-US" dirty="0" err="1"/>
              <a:t>define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 </a:t>
            </a:r>
            <a:r>
              <a:rPr lang="de-AT" altLang="en-US" dirty="0" err="1"/>
              <a:t>formats</a:t>
            </a:r>
            <a:r>
              <a:rPr lang="de-AT" altLang="en-US" dirty="0"/>
              <a:t> </a:t>
            </a:r>
            <a:r>
              <a:rPr lang="de-AT" altLang="en-US" dirty="0" err="1"/>
              <a:t>similar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printf</a:t>
            </a:r>
            <a:r>
              <a:rPr lang="de-AT" altLang="en-US" dirty="0"/>
              <a:t> </a:t>
            </a:r>
            <a:r>
              <a:rPr lang="de-AT" altLang="en-US" dirty="0" err="1"/>
              <a:t>function</a:t>
            </a:r>
            <a:r>
              <a:rPr lang="de-AT" altLang="en-US" dirty="0"/>
              <a:t> in C </a:t>
            </a:r>
            <a:r>
              <a:rPr lang="en-US" altLang="en-US" dirty="0"/>
              <a:t>(</a:t>
            </a:r>
            <a:r>
              <a:rPr lang="en-US" altLang="en-US" dirty="0">
                <a:hlinkClick r:id="rId2"/>
              </a:rPr>
              <a:t>See Java-Class: Formatter</a:t>
            </a:r>
            <a:r>
              <a:rPr lang="en-US" altLang="en-US" dirty="0"/>
              <a:t>)</a:t>
            </a:r>
          </a:p>
          <a:p>
            <a:r>
              <a:rPr lang="de-AT" altLang="en-US" dirty="0"/>
              <a:t>Input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dirty="0" err="1"/>
              <a:t>values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be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endParaRPr lang="de-AT" altLang="en-US" dirty="0"/>
          </a:p>
          <a:p>
            <a:r>
              <a:rPr lang="de-AT" altLang="en-US" dirty="0"/>
              <a:t>Output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dirty="0" err="1"/>
              <a:t>sends</a:t>
            </a:r>
            <a:r>
              <a:rPr lang="de-AT" altLang="en-US" dirty="0"/>
              <a:t> </a:t>
            </a:r>
            <a:r>
              <a:rPr lang="de-AT" altLang="en-US" dirty="0" err="1"/>
              <a:t>resulting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r>
              <a:rPr lang="de-AT" altLang="en-US" dirty="0"/>
              <a:t> String</a:t>
            </a:r>
          </a:p>
          <a:p>
            <a:r>
              <a:rPr lang="de-AT" altLang="en-US" dirty="0"/>
              <a:t>Event </a:t>
            </a:r>
            <a:r>
              <a:rPr lang="de-AT" altLang="en-US" dirty="0" err="1"/>
              <a:t>Listener</a:t>
            </a:r>
            <a:r>
              <a:rPr lang="de-AT" altLang="en-US" dirty="0"/>
              <a:t> </a:t>
            </a:r>
            <a:r>
              <a:rPr lang="de-AT" altLang="en-US" b="1" dirty="0" err="1">
                <a:latin typeface="Source Code Pro" panose="020B0509030403020204" pitchFamily="49" charset="0"/>
              </a:rPr>
              <a:t>sendFormattedStr</a:t>
            </a:r>
            <a:endParaRPr lang="de-AT" altLang="en-US" b="1" dirty="0">
              <a:latin typeface="Source Code Pro" panose="020B0509030403020204" pitchFamily="49" charset="0"/>
            </a:endParaRPr>
          </a:p>
          <a:p>
            <a:pPr lvl="1"/>
            <a:r>
              <a:rPr lang="de-AT" altLang="en-US" dirty="0" err="1"/>
              <a:t>formats</a:t>
            </a:r>
            <a:r>
              <a:rPr lang="de-AT" altLang="en-US" dirty="0"/>
              <a:t> </a:t>
            </a:r>
            <a:r>
              <a:rPr lang="de-AT" altLang="en-US" dirty="0" err="1"/>
              <a:t>and</a:t>
            </a:r>
            <a:r>
              <a:rPr lang="de-AT" altLang="en-US" dirty="0"/>
              <a:t> </a:t>
            </a:r>
            <a:r>
              <a:rPr lang="de-AT" altLang="en-US" dirty="0" err="1"/>
              <a:t>sends</a:t>
            </a:r>
            <a:r>
              <a:rPr lang="de-AT" altLang="en-US" dirty="0"/>
              <a:t> </a:t>
            </a:r>
            <a:r>
              <a:rPr lang="de-AT" altLang="en-US" dirty="0" err="1"/>
              <a:t>formatted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r>
              <a:rPr lang="de-AT" altLang="en-US" dirty="0"/>
              <a:t> </a:t>
            </a:r>
            <a:r>
              <a:rPr lang="de-AT" altLang="en-US" dirty="0" err="1"/>
              <a:t>to</a:t>
            </a:r>
            <a:r>
              <a:rPr lang="de-AT" altLang="en-US" dirty="0"/>
              <a:t> </a:t>
            </a:r>
            <a:r>
              <a:rPr lang="de-AT" altLang="en-US" dirty="0" err="1"/>
              <a:t>port</a:t>
            </a:r>
            <a:r>
              <a:rPr lang="de-AT" altLang="en-US" dirty="0"/>
              <a:t> </a:t>
            </a:r>
            <a:r>
              <a:rPr lang="de-AT" altLang="en-US" sz="2200" b="1" dirty="0" err="1">
                <a:latin typeface="Source Code Pro" panose="020B0509030403020204" pitchFamily="49" charset="0"/>
                <a:ea typeface="+mn-ea"/>
              </a:rPr>
              <a:t>formattedStr</a:t>
            </a:r>
            <a:endParaRPr lang="de-AT" altLang="en-US" sz="2200" b="1" dirty="0">
              <a:latin typeface="Source Code Pro" panose="020B0509030403020204" pitchFamily="49" charset="0"/>
              <a:ea typeface="+mn-ea"/>
            </a:endParaRPr>
          </a:p>
          <a:p>
            <a:pPr lvl="1"/>
            <a:r>
              <a:rPr lang="de-AT" altLang="en-US" dirty="0"/>
              <a:t>Triggers </a:t>
            </a:r>
            <a:r>
              <a:rPr lang="de-AT" altLang="en-US" dirty="0" err="1"/>
              <a:t>event</a:t>
            </a:r>
            <a:r>
              <a:rPr lang="de-AT" altLang="en-US" dirty="0"/>
              <a:t> </a:t>
            </a:r>
            <a:r>
              <a:rPr lang="de-AT" altLang="en-US" sz="2200" b="1" dirty="0" err="1">
                <a:latin typeface="Source Code Pro" panose="020B0509030403020204" pitchFamily="49" charset="0"/>
                <a:ea typeface="+mn-ea"/>
              </a:rPr>
              <a:t>formattedStrSent</a:t>
            </a:r>
            <a:endParaRPr lang="de-AT" altLang="en-US" sz="2200" b="1" dirty="0">
              <a:latin typeface="Source Code Pro" panose="020B0509030403020204" pitchFamily="49" charset="0"/>
              <a:ea typeface="+mn-ea"/>
            </a:endParaRPr>
          </a:p>
          <a:p>
            <a:pPr marL="0" indent="0">
              <a:buNone/>
            </a:pPr>
            <a:endParaRPr lang="de-AT" altLang="en-US" dirty="0">
              <a:latin typeface="Source Code Pro" panose="020B0509030403020204" pitchFamily="49" charset="0"/>
            </a:endParaRPr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4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44824"/>
            <a:ext cx="15906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293096"/>
            <a:ext cx="221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>
          <a:xfrm>
            <a:off x="1392238" y="336550"/>
            <a:ext cx="5916612" cy="622300"/>
          </a:xfrm>
        </p:spPr>
        <p:txBody>
          <a:bodyPr/>
          <a:lstStyle/>
          <a:p>
            <a:r>
              <a:rPr lang="de-AT" altLang="en-US" dirty="0" err="1"/>
              <a:t>Exercise</a:t>
            </a:r>
            <a:r>
              <a:rPr lang="de-AT" altLang="en-US" dirty="0"/>
              <a:t> </a:t>
            </a:r>
            <a:r>
              <a:rPr lang="de-AT" altLang="en-US" dirty="0" err="1"/>
              <a:t>Example</a:t>
            </a:r>
            <a:endParaRPr lang="en-US" altLang="en-US" dirty="0"/>
          </a:p>
        </p:txBody>
      </p:sp>
      <p:sp>
        <p:nvSpPr>
          <p:cNvPr id="13315" name="Text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altLang="en-US" dirty="0"/>
              <a:t>String </a:t>
            </a:r>
            <a:r>
              <a:rPr lang="de-AT" altLang="en-US" dirty="0" err="1"/>
              <a:t>format</a:t>
            </a:r>
            <a:endParaRPr lang="de-AT" altLang="en-US" dirty="0"/>
          </a:p>
          <a:p>
            <a:pPr marL="0" indent="0">
              <a:buNone/>
            </a:pPr>
            <a:br>
              <a:rPr lang="de-AT" altLang="en-US" sz="1800" dirty="0"/>
            </a:br>
            <a:r>
              <a:rPr lang="de-AT" altLang="en-US" sz="1800" dirty="0">
                <a:latin typeface="Source Code Pro" panose="020B0509030403020204" pitchFamily="49" charset="0"/>
              </a:rPr>
              <a:t>„%1$4.2f“</a:t>
            </a:r>
          </a:p>
          <a:p>
            <a:pPr marL="0" indent="0">
              <a:buNone/>
            </a:pPr>
            <a:endParaRPr lang="de-AT" altLang="en-US" sz="1800" dirty="0"/>
          </a:p>
          <a:p>
            <a:r>
              <a:rPr lang="de-AT" dirty="0"/>
              <a:t>Code </a:t>
            </a:r>
            <a:r>
              <a:rPr lang="de-AT" dirty="0" err="1"/>
              <a:t>example</a:t>
            </a:r>
            <a:endParaRPr lang="de-AT" dirty="0"/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r>
              <a:rPr lang="en-US" sz="1800" dirty="0">
                <a:latin typeface="Source Code Pro" panose="020B0509030403020204" pitchFamily="49" charset="0"/>
              </a:rPr>
              <a:t>String formatted=</a:t>
            </a:r>
            <a:r>
              <a:rPr lang="en-US" sz="1800" dirty="0" err="1">
                <a:latin typeface="Source Code Pro" panose="020B0509030403020204" pitchFamily="49" charset="0"/>
              </a:rPr>
              <a:t>String.format</a:t>
            </a:r>
            <a:r>
              <a:rPr lang="en-US" sz="1800" dirty="0">
                <a:latin typeface="Source Code Pro" panose="020B0509030403020204" pitchFamily="49" charset="0"/>
              </a:rPr>
              <a:t>("</a:t>
            </a:r>
            <a:r>
              <a:rPr lang="de-AT" altLang="en-US" sz="1800" dirty="0">
                <a:latin typeface="Source Code Pro" panose="020B0509030403020204" pitchFamily="49" charset="0"/>
              </a:rPr>
              <a:t>%1$4.2f</a:t>
            </a:r>
            <a:r>
              <a:rPr lang="en-US" sz="1800" dirty="0">
                <a:latin typeface="Source Code Pro" panose="020B0509030403020204" pitchFamily="49" charset="0"/>
              </a:rPr>
              <a:t>",3.32643423);</a:t>
            </a:r>
          </a:p>
          <a:p>
            <a:pPr marL="0" indent="0">
              <a:buNone/>
            </a:pPr>
            <a:endParaRPr lang="en-US" sz="1800" dirty="0">
              <a:latin typeface="Source Code Pro" panose="020B0509030403020204" pitchFamily="49" charset="0"/>
            </a:endParaRPr>
          </a:p>
          <a:p>
            <a:r>
              <a:rPr lang="de-AT" altLang="en-US" dirty="0" err="1"/>
              <a:t>Resulting</a:t>
            </a:r>
            <a:r>
              <a:rPr lang="de-AT" altLang="en-US" dirty="0"/>
              <a:t> </a:t>
            </a:r>
            <a:r>
              <a:rPr lang="de-AT" altLang="en-US" dirty="0" err="1"/>
              <a:t>output</a:t>
            </a:r>
            <a:r>
              <a:rPr lang="de-AT" altLang="en-US" dirty="0"/>
              <a:t> </a:t>
            </a:r>
            <a:r>
              <a:rPr lang="de-AT" altLang="en-US" dirty="0" err="1"/>
              <a:t>string</a:t>
            </a:r>
            <a:endParaRPr lang="de-AT" altLang="en-US" dirty="0"/>
          </a:p>
          <a:p>
            <a:pPr marL="0" indent="0">
              <a:buNone/>
            </a:pPr>
            <a:endParaRPr lang="de-AT" altLang="en-US" sz="1800" dirty="0"/>
          </a:p>
          <a:p>
            <a:pPr marL="0" indent="0">
              <a:buNone/>
            </a:pPr>
            <a:r>
              <a:rPr lang="de-AT" altLang="en-US" sz="1800" dirty="0">
                <a:latin typeface="Source Code Pro" panose="020B0509030403020204" pitchFamily="49" charset="0"/>
              </a:rPr>
              <a:t>3.33</a:t>
            </a:r>
            <a:endParaRPr lang="en-US" altLang="en-US" sz="1800" dirty="0">
              <a:latin typeface="Source Code Pro" panose="020B0509030403020204" pitchFamily="49" charset="0"/>
            </a:endParaRPr>
          </a:p>
        </p:txBody>
      </p:sp>
      <p:sp>
        <p:nvSpPr>
          <p:cNvPr id="13316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879BC25-7D94-4E0E-B9AF-1E90196F28CC}" type="slidenum">
              <a:rPr lang="de-AT" altLang="en-US" sz="800" smtClean="0">
                <a:solidFill>
                  <a:srgbClr val="626B71"/>
                </a:solidFill>
              </a:rPr>
              <a:pPr eaLnBrk="1" hangingPunct="1"/>
              <a:t>5</a:t>
            </a:fld>
            <a:endParaRPr lang="de-AT" altLang="en-US" sz="800">
              <a:solidFill>
                <a:srgbClr val="626B71"/>
              </a:solidFill>
            </a:endParaRPr>
          </a:p>
        </p:txBody>
      </p:sp>
      <p:sp>
        <p:nvSpPr>
          <p:cNvPr id="13317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de-AT" altLang="en-US">
                <a:solidFill>
                  <a:srgbClr val="626B71"/>
                </a:solidFill>
              </a:rPr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404855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 err="1"/>
              <a:t>git</a:t>
            </a:r>
            <a:r>
              <a:rPr lang="de-AT" dirty="0"/>
              <a:t> Installation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4602534" cy="4175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Install GIT for Windows</a:t>
            </a:r>
            <a:r>
              <a:rPr lang="en-US" dirty="0"/>
              <a:t>*</a:t>
            </a:r>
          </a:p>
          <a:p>
            <a:pPr marL="400050" lvl="1" indent="0">
              <a:buNone/>
            </a:pP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recommended</a:t>
            </a:r>
            <a:r>
              <a:rPr lang="de-AT" dirty="0"/>
              <a:t> </a:t>
            </a:r>
            <a:r>
              <a:rPr lang="de-AT" dirty="0" err="1"/>
              <a:t>settings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screenshot</a:t>
            </a:r>
            <a:r>
              <a:rPr lang="de-AT" dirty="0"/>
              <a:t> (</a:t>
            </a:r>
            <a:r>
              <a:rPr lang="de-AT" dirty="0" err="1"/>
              <a:t>disable</a:t>
            </a:r>
            <a:r>
              <a:rPr lang="de-AT" dirty="0"/>
              <a:t> </a:t>
            </a:r>
            <a:r>
              <a:rPr lang="de-AT" dirty="0" err="1"/>
              <a:t>shell</a:t>
            </a:r>
            <a:r>
              <a:rPr lang="de-AT" dirty="0"/>
              <a:t> </a:t>
            </a:r>
            <a:r>
              <a:rPr lang="de-AT" dirty="0" err="1"/>
              <a:t>integration</a:t>
            </a:r>
            <a:r>
              <a:rPr lang="de-AT" dirty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6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© FH Technikum Wien</a:t>
            </a:r>
          </a:p>
        </p:txBody>
      </p:sp>
      <p:sp>
        <p:nvSpPr>
          <p:cNvPr id="6" name="AutoShape 2" descr="Install options of GIT for Windo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nstall options of GIT for Windo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mad\Picture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3185"/>
            <a:ext cx="3258394" cy="251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2915816" y="6268670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*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client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choice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6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 err="1"/>
              <a:t>Clone</a:t>
            </a:r>
            <a:r>
              <a:rPr lang="de-AT" dirty="0"/>
              <a:t> </a:t>
            </a:r>
            <a:r>
              <a:rPr lang="de-AT" dirty="0" err="1"/>
              <a:t>AsTeRICS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844675"/>
            <a:ext cx="3240360" cy="4175125"/>
          </a:xfrm>
        </p:spPr>
        <p:txBody>
          <a:bodyPr/>
          <a:lstStyle/>
          <a:p>
            <a:r>
              <a:rPr lang="de-AT" dirty="0" err="1"/>
              <a:t>Choose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clone</a:t>
            </a:r>
            <a:endParaRPr lang="de-AT" dirty="0"/>
          </a:p>
          <a:p>
            <a:r>
              <a:rPr lang="de-AT" dirty="0" err="1"/>
              <a:t>Rightclick</a:t>
            </a:r>
            <a:r>
              <a:rPr lang="de-AT" dirty="0"/>
              <a:t> in </a:t>
            </a:r>
            <a:r>
              <a:rPr lang="de-AT" dirty="0" err="1"/>
              <a:t>explorer</a:t>
            </a:r>
            <a:r>
              <a:rPr lang="de-AT" dirty="0"/>
              <a:t> </a:t>
            </a:r>
            <a:r>
              <a:rPr lang="de-AT" dirty="0" err="1"/>
              <a:t>folder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select</a:t>
            </a:r>
            <a:endParaRPr lang="de-AT" dirty="0"/>
          </a:p>
          <a:p>
            <a:pPr lvl="1"/>
            <a:r>
              <a:rPr lang="de-AT" dirty="0" err="1">
                <a:latin typeface="Source Code Pro" panose="020B0509030403020204" pitchFamily="49" charset="0"/>
              </a:rPr>
              <a:t>Git</a:t>
            </a:r>
            <a:r>
              <a:rPr lang="de-AT" dirty="0">
                <a:latin typeface="Source Code Pro" panose="020B0509030403020204" pitchFamily="49" charset="0"/>
              </a:rPr>
              <a:t> </a:t>
            </a:r>
            <a:r>
              <a:rPr lang="de-AT" dirty="0" err="1">
                <a:latin typeface="Source Code Pro" panose="020B0509030403020204" pitchFamily="49" charset="0"/>
              </a:rPr>
              <a:t>Clone</a:t>
            </a:r>
            <a:endParaRPr lang="de-AT" dirty="0">
              <a:latin typeface="Source Code Pro" panose="020B05090304030202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7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12810"/>
            <a:ext cx="52863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7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/>
              <a:t>JDK &amp; </a:t>
            </a:r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installation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Download and Install the </a:t>
            </a:r>
            <a:r>
              <a:rPr lang="en-GB" dirty="0">
                <a:hlinkClick r:id="rId2"/>
              </a:rPr>
              <a:t>Java Development Kit</a:t>
            </a:r>
            <a:r>
              <a:rPr lang="en-GB" dirty="0"/>
              <a:t> (JDK8, 32bit preferred)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Download and install/extract </a:t>
            </a:r>
            <a:r>
              <a:rPr lang="en-GB" dirty="0">
                <a:hlinkClick r:id="rId3"/>
              </a:rPr>
              <a:t>Eclipse for Java developers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case of trouble, try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“</a:t>
            </a:r>
            <a:r>
              <a:rPr lang="en-US" b="1" dirty="0"/>
              <a:t>JAVA_HOME</a:t>
            </a:r>
            <a:r>
              <a:rPr lang="en-US" dirty="0"/>
              <a:t>” to the JDK installation folder and add the JDK/bin path to the Environment Variable “</a:t>
            </a:r>
            <a:r>
              <a:rPr lang="en-US" b="1" dirty="0"/>
              <a:t>Path</a:t>
            </a:r>
            <a:r>
              <a:rPr lang="en-US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and/or check the </a:t>
            </a:r>
            <a:r>
              <a:rPr lang="en-GB" b="1" dirty="0">
                <a:hlinkClick r:id="rId4"/>
              </a:rPr>
              <a:t>Developer Manual</a:t>
            </a:r>
            <a:endParaRPr lang="en-GB" b="1" dirty="0"/>
          </a:p>
          <a:p>
            <a:pPr marL="457200" indent="-457200">
              <a:buFont typeface="+mj-lt"/>
              <a:buAutoNum type="arabicPeriod"/>
            </a:pPr>
            <a:endParaRPr lang="en-GB" u="sng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8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</p:spTree>
    <p:extLst>
      <p:ext uri="{BB962C8B-B14F-4D97-AF65-F5344CB8AC3E}">
        <p14:creationId xmlns:p14="http://schemas.microsoft.com/office/powerpoint/2010/main" val="396846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Setup Development Environment</a:t>
            </a:r>
            <a:br>
              <a:rPr lang="de-AT" dirty="0"/>
            </a:br>
            <a:r>
              <a:rPr lang="de-AT" dirty="0"/>
              <a:t>Create </a:t>
            </a:r>
            <a:r>
              <a:rPr lang="de-AT" dirty="0" err="1"/>
              <a:t>Eclipse</a:t>
            </a:r>
            <a:r>
              <a:rPr lang="de-AT" dirty="0"/>
              <a:t> Project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7538" y="1844675"/>
            <a:ext cx="7848600" cy="1368301"/>
          </a:xfrm>
        </p:spPr>
        <p:txBody>
          <a:bodyPr/>
          <a:lstStyle/>
          <a:p>
            <a:r>
              <a:rPr lang="de-AT" sz="1800" dirty="0"/>
              <a:t>Start eclipse.exe</a:t>
            </a:r>
          </a:p>
          <a:p>
            <a:r>
              <a:rPr lang="en-GB" sz="1800" dirty="0"/>
              <a:t>Choose </a:t>
            </a:r>
            <a:r>
              <a:rPr lang="en-GB" sz="1800" dirty="0">
                <a:latin typeface="Source Code Pro" panose="020B0509030403020204" pitchFamily="49" charset="0"/>
              </a:rPr>
              <a:t>File -&gt; New -&gt; Java Project</a:t>
            </a:r>
            <a:r>
              <a:rPr lang="en-GB" sz="1800" dirty="0"/>
              <a:t>  in the Eclipse main menu, disable the option </a:t>
            </a:r>
            <a:r>
              <a:rPr lang="en-GB" sz="1800" i="1" dirty="0">
                <a:latin typeface="Source Code Pro" panose="020B0509030403020204" pitchFamily="49" charset="0"/>
              </a:rPr>
              <a:t>“Use default location”</a:t>
            </a:r>
            <a:r>
              <a:rPr lang="en-GB" sz="1800" dirty="0">
                <a:latin typeface="Source Code Pro" panose="020B0509030403020204" pitchFamily="49" charset="0"/>
              </a:rPr>
              <a:t>  </a:t>
            </a:r>
            <a:r>
              <a:rPr lang="en-GB" sz="1800" dirty="0"/>
              <a:t>and browse to the </a:t>
            </a:r>
            <a:r>
              <a:rPr lang="en-GB" sz="1800" i="1" dirty="0"/>
              <a:t>ARE</a:t>
            </a:r>
            <a:r>
              <a:rPr lang="en-GB" sz="1800" dirty="0"/>
              <a:t> subfolder</a:t>
            </a:r>
          </a:p>
          <a:p>
            <a:r>
              <a:rPr lang="en-GB" sz="1800" dirty="0"/>
              <a:t>You should get a project as shown in the right picture</a:t>
            </a:r>
            <a:endParaRPr lang="en-US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de-AT"/>
          </a:p>
          <a:p>
            <a:pPr>
              <a:defRPr/>
            </a:pPr>
            <a:fld id="{FC57D116-29D2-4BDB-82E7-EE58344D87BF}" type="slidenum">
              <a:rPr lang="de-AT" sz="800" smtClean="0">
                <a:solidFill>
                  <a:srgbClr val="626B71"/>
                </a:solidFill>
              </a:rPr>
              <a:pPr>
                <a:defRPr/>
              </a:pPr>
              <a:t>9</a:t>
            </a:fld>
            <a:endParaRPr lang="de-AT" sz="800">
              <a:solidFill>
                <a:srgbClr val="626B7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© FH Technikum Wien</a:t>
            </a:r>
          </a:p>
        </p:txBody>
      </p:sp>
      <p:pic>
        <p:nvPicPr>
          <p:cNvPr id="2050" name="Grafi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59" y="3535741"/>
            <a:ext cx="2678113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Grafik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24845"/>
            <a:ext cx="4932362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60650"/>
      </p:ext>
    </p:extLst>
  </p:cSld>
  <p:clrMapOvr>
    <a:masterClrMapping/>
  </p:clrMapOvr>
</p:sld>
</file>

<file path=ppt/theme/theme1.xml><?xml version="1.0" encoding="utf-8"?>
<a:theme xmlns:a="http://schemas.openxmlformats.org/drawingml/2006/main" name="AA_Vorlage">
  <a:themeElements>
    <a:clrScheme name="ppt_Vorlage_FHT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Vorlage_FHTW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AA_Vorlage</Template>
  <TotalTime>0</TotalTime>
  <Words>1548</Words>
  <Application>Microsoft Office PowerPoint</Application>
  <PresentationFormat>Bildschirmpräsentation (4:3)</PresentationFormat>
  <Paragraphs>377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Source Code Pro</vt:lpstr>
      <vt:lpstr>Wingdings</vt:lpstr>
      <vt:lpstr>AA_Vorlage</vt:lpstr>
      <vt:lpstr>AsTeRICS v3.0 Plugin Development StringFormatter Example  Martin Deinhofer, Department of Embedded Systems</vt:lpstr>
      <vt:lpstr>Agenda</vt:lpstr>
      <vt:lpstr>AsTeRICS Plugin</vt:lpstr>
      <vt:lpstr>Exercise definition</vt:lpstr>
      <vt:lpstr>Exercise Example</vt:lpstr>
      <vt:lpstr>Setup Development Environment git Installation</vt:lpstr>
      <vt:lpstr>Setup Development Environment Clone AsTeRICS</vt:lpstr>
      <vt:lpstr>Setup Development Environment JDK &amp; Eclipse installation</vt:lpstr>
      <vt:lpstr>Setup Development Environment Create Eclipse Project</vt:lpstr>
      <vt:lpstr>Build ARE</vt:lpstr>
      <vt:lpstr>Setup Development Environment Run ARE</vt:lpstr>
      <vt:lpstr>ARE folder structure</vt:lpstr>
      <vt:lpstr>ARE concept</vt:lpstr>
      <vt:lpstr>Plugin Development Workflow</vt:lpstr>
      <vt:lpstr>Plugin Creation Wizard</vt:lpstr>
      <vt:lpstr>Plugin Creation Wizard </vt:lpstr>
      <vt:lpstr>Plugin Creation Wizard Common Parameter</vt:lpstr>
      <vt:lpstr>Plugin Creation Wizard Input Ports</vt:lpstr>
      <vt:lpstr>Plugin Creation Wizard Output Ports</vt:lpstr>
      <vt:lpstr>Plugin Creation Wizard Event Listener</vt:lpstr>
      <vt:lpstr>Plugin Creation Wizard Event Trigger</vt:lpstr>
      <vt:lpstr>Plugin Creation Wizard Properties</vt:lpstr>
      <vt:lpstr>Plugin Creation Wizard Generate Plugin</vt:lpstr>
      <vt:lpstr>Plugin Creation Wizard Created folder structure</vt:lpstr>
      <vt:lpstr>Source folder to Build Path</vt:lpstr>
      <vt:lpstr>Build Plugin and Run ARE</vt:lpstr>
      <vt:lpstr>Start ACS/WebACS and test plugin</vt:lpstr>
      <vt:lpstr>Member variables</vt:lpstr>
      <vt:lpstr>Property setting &amp; getting</vt:lpstr>
      <vt:lpstr>Converting incoming port data</vt:lpstr>
      <vt:lpstr>Formatting &amp; Sending Data</vt:lpstr>
      <vt:lpstr>Implement Event Listener</vt:lpstr>
      <vt:lpstr>Test model</vt:lpstr>
      <vt:lpstr>Test model – GUI Designer</vt:lpstr>
      <vt:lpstr>Model Result</vt:lpstr>
      <vt:lpstr>Plugins with Resources</vt:lpstr>
      <vt:lpstr>Plugin License Files</vt:lpstr>
      <vt:lpstr>Plugin Help File</vt:lpstr>
      <vt:lpstr>Modifying a Plugin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AsTeRICS Plugin Development</dc:title>
  <dc:creator>mad</dc:creator>
  <cp:lastModifiedBy>mad</cp:lastModifiedBy>
  <cp:revision>78</cp:revision>
  <dcterms:created xsi:type="dcterms:W3CDTF">2015-10-06T07:26:36Z</dcterms:created>
  <dcterms:modified xsi:type="dcterms:W3CDTF">2018-04-30T14:41:40Z</dcterms:modified>
</cp:coreProperties>
</file>