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A837-F351-4603-86B4-76BAD7125AA1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F9804-3463-49DC-AC81-03C1DB8139A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829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F9804-3463-49DC-AC81-03C1DB8139A1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804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733B-7AC9-46B3-B5D9-5E46DBF4A7A3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B7D5D2-7E14-465D-8755-EB446708D592}" type="slidenum">
              <a:rPr lang="uk-UA" smtClean="0"/>
              <a:t>‹#›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733B-7AC9-46B3-B5D9-5E46DBF4A7A3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5D2-7E14-465D-8755-EB446708D59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733B-7AC9-46B3-B5D9-5E46DBF4A7A3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5D2-7E14-465D-8755-EB446708D59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733B-7AC9-46B3-B5D9-5E46DBF4A7A3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5D2-7E14-465D-8755-EB446708D59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733B-7AC9-46B3-B5D9-5E46DBF4A7A3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5D2-7E14-465D-8755-EB446708D592}" type="slidenum">
              <a:rPr lang="uk-UA" smtClean="0"/>
              <a:t>‹#›</a:t>
            </a:fld>
            <a:endParaRPr lang="uk-UA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733B-7AC9-46B3-B5D9-5E46DBF4A7A3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5D2-7E14-465D-8755-EB446708D592}" type="slidenum">
              <a:rPr lang="uk-UA" smtClean="0"/>
              <a:t>‹#›</a:t>
            </a:fld>
            <a:endParaRPr lang="uk-U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733B-7AC9-46B3-B5D9-5E46DBF4A7A3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5D2-7E14-465D-8755-EB446708D592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733B-7AC9-46B3-B5D9-5E46DBF4A7A3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5D2-7E14-465D-8755-EB446708D59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733B-7AC9-46B3-B5D9-5E46DBF4A7A3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5D2-7E14-465D-8755-EB446708D59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733B-7AC9-46B3-B5D9-5E46DBF4A7A3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5D2-7E14-465D-8755-EB446708D59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733B-7AC9-46B3-B5D9-5E46DBF4A7A3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D5D2-7E14-465D-8755-EB446708D59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902733B-7AC9-46B3-B5D9-5E46DBF4A7A3}" type="datetimeFigureOut">
              <a:rPr lang="uk-UA" smtClean="0"/>
              <a:t>28.11.2021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FB7D5D2-7E14-465D-8755-EB446708D592}" type="slidenum">
              <a:rPr lang="uk-UA" smtClean="0"/>
              <a:t>‹#›</a:t>
            </a:fld>
            <a:endParaRPr lang="uk-UA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780928"/>
            <a:ext cx="7772400" cy="1470025"/>
          </a:xfrm>
        </p:spPr>
        <p:txBody>
          <a:bodyPr>
            <a:noAutofit/>
          </a:bodyPr>
          <a:lstStyle/>
          <a:p>
            <a:r>
              <a:rPr lang="uk-UA" sz="4000" smtClean="0">
                <a:latin typeface="Times New Roman" pitchFamily="18" charset="0"/>
                <a:cs typeface="Times New Roman" pitchFamily="18" charset="0"/>
              </a:rPr>
              <a:t>Презентація</a:t>
            </a:r>
            <a:br>
              <a:rPr lang="uk-UA" sz="4000" smtClean="0">
                <a:latin typeface="Times New Roman" pitchFamily="18" charset="0"/>
                <a:cs typeface="Times New Roman" pitchFamily="18" charset="0"/>
              </a:rPr>
            </a:br>
            <a:r>
              <a:rPr lang="uk-UA" sz="4000" smtClean="0">
                <a:latin typeface="Times New Roman" pitchFamily="18" charset="0"/>
                <a:cs typeface="Times New Roman" pitchFamily="18" charset="0"/>
              </a:rPr>
              <a:t>з предмету 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uk-UA" sz="4000" smtClean="0">
                <a:latin typeface="Times New Roman" pitchFamily="18" charset="0"/>
                <a:cs typeface="Times New Roman" pitchFamily="18" charset="0"/>
              </a:rPr>
              <a:t>Нейронні мережі</a:t>
            </a:r>
            <a:r>
              <a:rPr lang="en-US" sz="400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uk-UA" sz="40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4000" smtClean="0">
                <a:latin typeface="Times New Roman" pitchFamily="18" charset="0"/>
                <a:cs typeface="Times New Roman" pitchFamily="18" charset="0"/>
              </a:rPr>
            </a:br>
            <a:r>
              <a:rPr lang="uk-UA" sz="4000" smtClean="0">
                <a:latin typeface="Times New Roman" pitchFamily="18" charset="0"/>
                <a:cs typeface="Times New Roman" pitchFamily="18" charset="0"/>
              </a:rPr>
              <a:t>студента групи АнД-41</a:t>
            </a:r>
            <a:br>
              <a:rPr lang="uk-UA" sz="4000" smtClean="0">
                <a:latin typeface="Times New Roman" pitchFamily="18" charset="0"/>
                <a:cs typeface="Times New Roman" pitchFamily="18" charset="0"/>
              </a:rPr>
            </a:br>
            <a:r>
              <a:rPr lang="uk-UA" sz="4000" smtClean="0">
                <a:latin typeface="Times New Roman" pitchFamily="18" charset="0"/>
                <a:cs typeface="Times New Roman" pitchFamily="18" charset="0"/>
              </a:rPr>
              <a:t>Бережного Дмитра</a:t>
            </a:r>
            <a:endParaRPr lang="uk-UA" sz="4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42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>
                <a:effectLst/>
                <a:latin typeface="Times New Roman" pitchFamily="18" charset="0"/>
                <a:cs typeface="Times New Roman" pitchFamily="18" charset="0"/>
              </a:rPr>
              <a:t>Яка була кореляція між різними цінами закриття акцій? </a:t>
            </a:r>
            <a:endParaRPr lang="uk-UA" sz="3200" b="1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Microsoft </a:t>
            </a:r>
            <a:r>
              <a:rPr lang="uk-UA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Amazon </a:t>
            </a:r>
            <a:r>
              <a:rPr lang="uk-UA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мали найсильнішу кореляцію щоденної прибутковості акцій. Також цікаво побачити, що всі технологічні компанії позитивно корелюють. </a:t>
            </a:r>
            <a:endParaRPr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uk-UA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284984"/>
            <a:ext cx="51625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20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600200"/>
          </a:xfrm>
        </p:spPr>
        <p:txBody>
          <a:bodyPr/>
          <a:lstStyle/>
          <a:p>
            <a:r>
              <a:rPr lang="uk-UA" sz="3200" b="1">
                <a:effectLst/>
                <a:latin typeface="Times New Roman" pitchFamily="18" charset="0"/>
                <a:cs typeface="Times New Roman" pitchFamily="18" charset="0"/>
              </a:rPr>
              <a:t>Якою цінністю ми ризикуємо, інвестуючи в певну акцію?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uk-UA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Оцінка ризика проводилася порівнянням </a:t>
            </a:r>
            <a:r>
              <a:rPr lang="ru-RU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очікуваної прибутковості зі стандартним відхиленням щоденних прибутків. </a:t>
            </a:r>
            <a:r>
              <a:rPr 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Як видно, найбільш ризикованою була компанія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Apple, </a:t>
            </a:r>
            <a:r>
              <a:rPr lang="uk-UA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 найменш –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Microsoft.</a:t>
            </a:r>
            <a:endParaRPr lang="uk-UA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68960"/>
            <a:ext cx="5644158" cy="347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21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b="1" smtClean="0">
                <a:effectLst/>
                <a:latin typeface="Times New Roman" pitchFamily="18" charset="0"/>
                <a:cs typeface="Times New Roman" pitchFamily="18" charset="0"/>
              </a:rPr>
              <a:t>Прогнозування ціни закриття</a:t>
            </a:r>
            <a:r>
              <a:rPr lang="en-US" sz="3600" b="1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600" b="1" smtClean="0">
                <a:effectLst/>
                <a:latin typeface="Times New Roman" pitchFamily="18" charset="0"/>
                <a:cs typeface="Times New Roman" pitchFamily="18" charset="0"/>
              </a:rPr>
              <a:t>акцій </a:t>
            </a:r>
            <a:r>
              <a:rPr lang="en-US" sz="3600" b="1" smtClean="0">
                <a:effectLst/>
                <a:latin typeface="Times New Roman" pitchFamily="18" charset="0"/>
                <a:cs typeface="Times New Roman" pitchFamily="18" charset="0"/>
              </a:rPr>
              <a:t>APPLE </a:t>
            </a:r>
            <a:endParaRPr lang="uk-UA" sz="3600" b="1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прогнозування ціни були додані помісячно дані, починаючи з січня 2012 року.</a:t>
            </a:r>
          </a:p>
          <a:p>
            <a:pPr marL="0" indent="0" algn="just">
              <a:buNone/>
            </a:pPr>
            <a:endParaRPr lang="uk-UA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7335573" cy="261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56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b="1">
                <a:effectLst/>
                <a:latin typeface="Times New Roman" pitchFamily="18" charset="0"/>
                <a:cs typeface="Times New Roman" pitchFamily="18" charset="0"/>
              </a:rPr>
              <a:t>Прогнозування ціни закриття</a:t>
            </a:r>
            <a:r>
              <a:rPr lang="en-US" sz="3600" b="1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3600" b="1">
                <a:effectLst/>
                <a:latin typeface="Times New Roman" pitchFamily="18" charset="0"/>
                <a:cs typeface="Times New Roman" pitchFamily="18" charset="0"/>
              </a:rPr>
              <a:t>акцій </a:t>
            </a:r>
            <a:r>
              <a:rPr lang="en-US" sz="3600" b="1">
                <a:effectLst/>
                <a:latin typeface="Times New Roman" pitchFamily="18" charset="0"/>
                <a:cs typeface="Times New Roman" pitchFamily="18" charset="0"/>
              </a:rPr>
              <a:t>APPLE </a:t>
            </a:r>
            <a:endParaRPr lang="uk-UA" sz="36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Всього 2235 рядків у датасеті, дані були нормалізовані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 знгачення між 0 та 1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uk-UA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3"/>
            <a:ext cx="5428706" cy="412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2586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600200"/>
          </a:xfrm>
        </p:spPr>
        <p:txBody>
          <a:bodyPr/>
          <a:lstStyle/>
          <a:p>
            <a:r>
              <a:rPr lang="en-US" sz="4400" b="1" smtClean="0">
                <a:effectLst/>
                <a:latin typeface="Times New Roman" pitchFamily="18" charset="0"/>
                <a:cs typeface="Times New Roman" pitchFamily="18" charset="0"/>
              </a:rPr>
              <a:t>LSTM </a:t>
            </a:r>
            <a:r>
              <a:rPr lang="uk-UA" sz="4400" b="1" smtClean="0">
                <a:effectLst/>
                <a:latin typeface="Times New Roman" pitchFamily="18" charset="0"/>
                <a:cs typeface="Times New Roman" pitchFamily="18" charset="0"/>
              </a:rPr>
              <a:t>мережа</a:t>
            </a:r>
            <a:endParaRPr lang="uk-UA" sz="4400" b="1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uk-UA" u="sng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прогнозу була обрана мережа архітектури </a:t>
            </a:r>
            <a:r>
              <a:rPr lang="en-US" u="sng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LSTM.</a:t>
            </a:r>
          </a:p>
          <a:p>
            <a:pPr marL="0" indent="0" algn="just">
              <a:buNone/>
            </a:pPr>
            <a:r>
              <a:rPr lang="uk-UA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Мережі довгострокової пам’яті (LSTM) — це тип рекурентної нейронної мережі, здатної вивчати залежність порядку в задачах передбачення послідовності</a:t>
            </a:r>
            <a:r>
              <a:rPr lang="uk-UA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Рекурентні нейронні мережі відрізняються від традиційних нейронних мереж із прямим зв’язком</a:t>
            </a:r>
            <a:r>
              <a:rPr lang="uk-UA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Рекурентні нейронні мережі містять цикли, які подають мережу активації з попереднього кроку часу як вхідні дані в мережу, щоб впливати на передбачення на поточному кроці часу. Ці активації зберігаються у внутрішніх станах мережі, які в принципі можуть зберігати довготривалу тимчасову контекстну інформацію. Цей механізм дозволяє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RNN </a:t>
            </a:r>
            <a:r>
              <a:rPr lang="uk-UA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використовувати контекстне вікно, що динамічно змінюється в історії вхідної </a:t>
            </a:r>
            <a:r>
              <a:rPr lang="uk-UA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послідовності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uk-UA" u="sng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0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459432"/>
            <a:ext cx="8229600" cy="1600200"/>
          </a:xfrm>
        </p:spPr>
        <p:txBody>
          <a:bodyPr/>
          <a:lstStyle/>
          <a:p>
            <a:r>
              <a:rPr lang="uk-UA" sz="4400" b="1" smtClean="0">
                <a:effectLst/>
                <a:latin typeface="Times New Roman" pitchFamily="18" charset="0"/>
                <a:cs typeface="Times New Roman" pitchFamily="18" charset="0"/>
              </a:rPr>
              <a:t>Архітектура </a:t>
            </a:r>
            <a:r>
              <a:rPr lang="en-US" sz="4400" b="1" smtClean="0">
                <a:effectLst/>
                <a:latin typeface="Times New Roman" pitchFamily="18" charset="0"/>
                <a:cs typeface="Times New Roman" pitchFamily="18" charset="0"/>
              </a:rPr>
              <a:t>LSTM </a:t>
            </a:r>
            <a:r>
              <a:rPr lang="uk-UA" sz="4400" b="1" smtClean="0">
                <a:effectLst/>
                <a:latin typeface="Times New Roman" pitchFamily="18" charset="0"/>
                <a:cs typeface="Times New Roman" pitchFamily="18" charset="0"/>
              </a:rPr>
              <a:t>мережі</a:t>
            </a:r>
            <a:endParaRPr lang="uk-UA" sz="4400" b="1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8122121" cy="383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60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b="1" smtClean="0">
                <a:latin typeface="Times New Roman" pitchFamily="18" charset="0"/>
                <a:cs typeface="Times New Roman" pitchFamily="18" charset="0"/>
              </a:rPr>
              <a:t>Модель для прогозу </a:t>
            </a:r>
            <a:r>
              <a:rPr lang="uk-UA" sz="4400" b="1" smtClean="0">
                <a:effectLst/>
                <a:latin typeface="Times New Roman" pitchFamily="18" charset="0"/>
                <a:cs typeface="Times New Roman" pitchFamily="18" charset="0"/>
              </a:rPr>
              <a:t>цін </a:t>
            </a:r>
            <a:r>
              <a:rPr lang="uk-UA" sz="4400" b="1">
                <a:effectLst/>
                <a:latin typeface="Times New Roman" pitchFamily="18" charset="0"/>
                <a:cs typeface="Times New Roman" pitchFamily="18" charset="0"/>
              </a:rPr>
              <a:t>закриття</a:t>
            </a:r>
            <a:r>
              <a:rPr lang="en-US" sz="4400" b="1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4400" b="1">
                <a:effectLst/>
                <a:latin typeface="Times New Roman" pitchFamily="18" charset="0"/>
                <a:cs typeface="Times New Roman" pitchFamily="18" charset="0"/>
              </a:rPr>
              <a:t>акцій</a:t>
            </a:r>
            <a:r>
              <a:rPr lang="uk-UA" sz="4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smtClean="0">
                <a:latin typeface="Times New Roman" pitchFamily="18" charset="0"/>
                <a:cs typeface="Times New Roman" pitchFamily="18" charset="0"/>
              </a:rPr>
              <a:t>Apple</a:t>
            </a:r>
            <a:endParaRPr lang="uk-UA"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Модель складається з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128 </a:t>
            </a:r>
            <a:r>
              <a:rPr 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нейро</a:t>
            </a:r>
            <a:r>
              <a:rPr lang="uk-UA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нів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LSTM </a:t>
            </a:r>
            <a:r>
              <a:rPr lang="uk-UA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шару, які повертають останній вихід( параметр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return_sequences)</a:t>
            </a:r>
            <a:r>
              <a:rPr 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uk-UA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64 нейронів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LSTM </a:t>
            </a:r>
            <a:r>
              <a:rPr lang="uk-UA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шару, які не повертають останній вихід, 25 нейронів звичайного шару та останнього вихідного шару, який повертає прогнозоване значення ціни для певного дня.</a:t>
            </a:r>
            <a:endParaRPr lang="uk-UA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21088"/>
            <a:ext cx="837622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006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747464"/>
            <a:ext cx="8229600" cy="1600200"/>
          </a:xfrm>
        </p:spPr>
        <p:txBody>
          <a:bodyPr/>
          <a:lstStyle/>
          <a:p>
            <a:r>
              <a:rPr lang="uk-UA" sz="4400" b="1" smtClean="0">
                <a:effectLst/>
                <a:latin typeface="Times New Roman" pitchFamily="18" charset="0"/>
                <a:cs typeface="Times New Roman" pitchFamily="18" charset="0"/>
              </a:rPr>
              <a:t>Результати тренування моделі</a:t>
            </a:r>
            <a:endParaRPr lang="uk-UA" sz="4400" b="1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59313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uk-UA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Хоча модель і тренувалася тільки 1 епоху, проте вона показала досить непогані результати на тренувальній вибірці, оскільки середня квадратична помилка дорівнювала 0.0011.</a:t>
            </a:r>
          </a:p>
          <a:p>
            <a:pPr marL="0" indent="0">
              <a:buNone/>
            </a:pPr>
            <a:r>
              <a:rPr lang="uk-UA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Проте, на тестувальній вибірці, </a:t>
            </a:r>
            <a:r>
              <a:rPr lang="uk-UA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середня квадратична помилка </a:t>
            </a:r>
            <a:r>
              <a:rPr lang="uk-UA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складає вже 3.52.</a:t>
            </a:r>
          </a:p>
          <a:p>
            <a:pPr marL="0" indent="0">
              <a:buNone/>
            </a:pPr>
            <a:endParaRPr lang="uk-U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22295"/>
            <a:ext cx="5291574" cy="184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525545"/>
            <a:ext cx="4574679" cy="88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918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459432"/>
            <a:ext cx="8229600" cy="1600200"/>
          </a:xfrm>
        </p:spPr>
        <p:txBody>
          <a:bodyPr/>
          <a:lstStyle/>
          <a:p>
            <a:r>
              <a:rPr lang="uk-UA" sz="4400" b="1" smtClean="0">
                <a:latin typeface="Times New Roman" pitchFamily="18" charset="0"/>
                <a:cs typeface="Times New Roman" pitchFamily="18" charset="0"/>
              </a:rPr>
              <a:t>Візуалізація прогнозу</a:t>
            </a:r>
            <a:endParaRPr lang="uk-UA"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Як видно з графіку, модель досить точно передбачила саму поведінку графіка, проте максимум і мінімум на прогнозуючому відрізку трохи не співпадає.</a:t>
            </a:r>
            <a:endParaRPr lang="uk-UA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0497"/>
            <a:ext cx="6505647" cy="224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750497"/>
            <a:ext cx="200569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47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531440"/>
            <a:ext cx="8229600" cy="1600200"/>
          </a:xfrm>
        </p:spPr>
        <p:txBody>
          <a:bodyPr/>
          <a:lstStyle/>
          <a:p>
            <a:r>
              <a:rPr lang="uk-UA" sz="4400" b="1" smtClean="0">
                <a:effectLst/>
                <a:latin typeface="Times New Roman" pitchFamily="18" charset="0"/>
                <a:cs typeface="Times New Roman" pitchFamily="18" charset="0"/>
              </a:rPr>
              <a:t>Висновки</a:t>
            </a:r>
            <a:endParaRPr lang="uk-UA" sz="4400" b="1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12776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Даний проект показує, що 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LSTM </a:t>
            </a:r>
            <a:r>
              <a:rPr lang="uk-UA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мережі  є досить ефективними в вирішеннях задач, де наявні часові ряди. </a:t>
            </a:r>
            <a:endParaRPr lang="uk-UA"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3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124744" y="-315416"/>
            <a:ext cx="8229600" cy="1600200"/>
          </a:xfrm>
        </p:spPr>
        <p:txBody>
          <a:bodyPr/>
          <a:lstStyle/>
          <a:p>
            <a:r>
              <a:rPr lang="uk-UA" sz="4000" b="1" smtClean="0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uk-UA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Знайти в інтернеті матеріал за напрямком дисципліни, що не розглядався на лекціях</a:t>
            </a:r>
          </a:p>
          <a:p>
            <a:r>
              <a:rPr lang="uk-UA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Навести приклад розв'язання відповідного завдання</a:t>
            </a:r>
          </a:p>
          <a:p>
            <a:r>
              <a:rPr lang="uk-UA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Підготувати презентацію матеріалу</a:t>
            </a:r>
          </a:p>
          <a:p>
            <a:r>
              <a:rPr lang="uk-UA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Відповіді оформити .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ipynb, .csv(</a:t>
            </a:r>
            <a:r>
              <a:rPr lang="uk-UA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або інші файли з даними), .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ppt </a:t>
            </a:r>
            <a:r>
              <a:rPr lang="uk-UA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документами</a:t>
            </a:r>
          </a:p>
          <a:p>
            <a:r>
              <a:rPr lang="uk-UA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Викласти у зазначений репозіторій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GitHub </a:t>
            </a:r>
            <a:r>
              <a:rPr lang="uk-UA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окремій папці з назвою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Lab6 </a:t>
            </a:r>
            <a:r>
              <a:rPr lang="uk-UA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 мають бути .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ipynb, .ppt </a:t>
            </a:r>
            <a:r>
              <a:rPr lang="uk-UA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файли та необхідні файли з даними</a:t>
            </a:r>
          </a:p>
          <a:p>
            <a:r>
              <a:rPr lang="uk-UA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Підготуватися до захисту та доповіді результатів (окрема доповідь від кожного студента)</a:t>
            </a:r>
          </a:p>
          <a:p>
            <a:pPr marL="0" indent="0">
              <a:buNone/>
            </a:pP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1627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-531440"/>
            <a:ext cx="8229600" cy="1600200"/>
          </a:xfrm>
        </p:spPr>
        <p:txBody>
          <a:bodyPr/>
          <a:lstStyle/>
          <a:p>
            <a:r>
              <a:rPr lang="uk-UA" sz="4400" b="1" smtClean="0">
                <a:effectLst/>
                <a:latin typeface="Times New Roman" pitchFamily="18" charset="0"/>
                <a:cs typeface="Times New Roman" pitchFamily="18" charset="0"/>
              </a:rPr>
              <a:t>Використані джерела</a:t>
            </a:r>
            <a:endParaRPr lang="uk-UA" sz="4400" b="1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https://www.kaggle.com/faressayah/stock-market-analysis-prediction-using-lstm</a:t>
            </a:r>
            <a:endParaRPr lang="uk-UA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0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79712" y="23320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4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Дякую за увагу !</a:t>
            </a:r>
            <a:endParaRPr lang="uk-UA" sz="4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10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315416"/>
            <a:ext cx="8229600" cy="1600200"/>
          </a:xfrm>
        </p:spPr>
        <p:txBody>
          <a:bodyPr/>
          <a:lstStyle/>
          <a:p>
            <a:r>
              <a:rPr lang="uk-UA" sz="4400" b="1" smtClean="0">
                <a:latin typeface="Times New Roman" pitchFamily="18" charset="0"/>
                <a:cs typeface="Times New Roman" pitchFamily="18" charset="0"/>
              </a:rPr>
              <a:t>Постановка задачі</a:t>
            </a:r>
            <a:endParaRPr lang="uk-UA"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uk-UA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uk-UA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даній лабораторній роботі  була розглянута реалізація  прогнозу цін на технологічні акції за допомогою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LSTM </a:t>
            </a:r>
            <a:r>
              <a:rPr lang="uk-UA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мереж.</a:t>
            </a:r>
            <a:endParaRPr lang="uk-UA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uk-U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00" y="2852936"/>
            <a:ext cx="6105128" cy="366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98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>
                <a:latin typeface="Times New Roman" pitchFamily="18" charset="0"/>
                <a:cs typeface="Times New Roman" pitchFamily="18" charset="0"/>
              </a:rPr>
              <a:t>Вхідні дані</a:t>
            </a:r>
            <a:endParaRPr lang="uk-UA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2372519"/>
            <a:ext cx="799147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551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603448"/>
            <a:ext cx="8229600" cy="1600200"/>
          </a:xfrm>
        </p:spPr>
        <p:txBody>
          <a:bodyPr/>
          <a:lstStyle/>
          <a:p>
            <a:r>
              <a:rPr lang="uk-UA" sz="4400" b="1" smtClean="0">
                <a:latin typeface="Times New Roman" pitchFamily="18" charset="0"/>
                <a:cs typeface="Times New Roman" pitchFamily="18" charset="0"/>
              </a:rPr>
              <a:t>Вхідні дані</a:t>
            </a:r>
            <a:endParaRPr lang="uk-UA" sz="4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Даний датасет включа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є акції таких відомих корпорацій як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Apple, Google, Amazon, Microsoft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в період з червень 2020 по травень 2021 року.</a:t>
            </a:r>
            <a:endParaRPr lang="en-US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Структура даних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uk-UA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 – 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це дата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2) High – 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найвища ціна дня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3) Low – 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найнижча ціна дня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4) Open - 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ціна </a:t>
            </a:r>
            <a:r>
              <a:rPr lang="uk-UA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відкриття 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акцій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5) Close – 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ціна закриття акцій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6) Volume - 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ількість </a:t>
            </a:r>
            <a:r>
              <a:rPr lang="ru-RU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акцій, що торгуються протягом цього 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дня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7) Adj Close - </a:t>
            </a:r>
            <a:r>
              <a:rPr lang="uk-UA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ціна закриття акцій, яка була змінена, щоб включати будь-які розподіли/корпоративні дії, які відбуваються до наступних днів 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відкриття</a:t>
            </a:r>
            <a:r>
              <a: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8) company_name – 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назва компанії.</a:t>
            </a:r>
            <a:endParaRPr lang="uk-UA"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75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600200"/>
          </a:xfrm>
        </p:spPr>
        <p:txBody>
          <a:bodyPr/>
          <a:lstStyle/>
          <a:p>
            <a:r>
              <a:rPr lang="uk-UA" sz="4000" b="1" smtClean="0">
                <a:latin typeface="Times New Roman" pitchFamily="18" charset="0"/>
                <a:cs typeface="Times New Roman" pitchFamily="18" charset="0"/>
              </a:rPr>
              <a:t>Як змінилася ціна акцій з часом</a:t>
            </a:r>
            <a:r>
              <a:rPr lang="en-US" sz="4000" b="1"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uk-UA" u="sng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Графіки цін на момент </a:t>
            </a:r>
            <a:r>
              <a:rPr lang="uk-UA" u="sng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закриття </a:t>
            </a:r>
            <a:r>
              <a:rPr lang="uk-UA" u="sng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акцій компаній</a:t>
            </a:r>
            <a:r>
              <a:rPr lang="uk-UA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Як видно з графіків у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Apple </a:t>
            </a:r>
            <a:r>
              <a:rPr lang="ru-RU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найвища ц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іна була в кінці лютого 2021 року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Microsoft – 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травні 2021 року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Amazon – 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вересні 2020 року. В загалом, можна побачити, що у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Microsoft – 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зростаючий тренд, у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Apple 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був зростаючим до піку у лютому 2021-го, так само, як і у Амазон до вересня 2020-го.</a:t>
            </a:r>
            <a:endParaRPr lang="uk-UA" sz="20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501008"/>
            <a:ext cx="7465287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426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600200"/>
          </a:xfrm>
        </p:spPr>
        <p:txBody>
          <a:bodyPr/>
          <a:lstStyle/>
          <a:p>
            <a:r>
              <a:rPr lang="uk-UA" sz="4000" b="1">
                <a:effectLst/>
                <a:latin typeface="Times New Roman" pitchFamily="18" charset="0"/>
                <a:cs typeface="Times New Roman" pitchFamily="18" charset="0"/>
              </a:rPr>
              <a:t>Як змінилася </a:t>
            </a:r>
            <a:r>
              <a:rPr lang="uk-UA" sz="4000" b="1" smtClean="0">
                <a:effectLst/>
                <a:latin typeface="Times New Roman" pitchFamily="18" charset="0"/>
                <a:cs typeface="Times New Roman" pitchFamily="18" charset="0"/>
              </a:rPr>
              <a:t>кількість акцій, що торгуються протягом дня</a:t>
            </a:r>
            <a:r>
              <a:rPr lang="en-US" sz="4000" b="1" smtClean="0">
                <a:effectLst/>
                <a:latin typeface="Times New Roman" pitchFamily="18" charset="0"/>
                <a:cs typeface="Times New Roman" pitchFamily="18" charset="0"/>
              </a:rPr>
              <a:t>?</a:t>
            </a:r>
            <a:endParaRPr lang="uk-UA" sz="400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12776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Як видно з графіків найбільше акцій у </a:t>
            </a:r>
            <a:r>
              <a:rPr lang="uk-UA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було продано у кінці серпня 2020-го, далі кількість проданих акцій систематично падала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можна виділити 5 піків – у липні, вересні, грудні 2020-го та у січні та лютому 2021-го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Microsoft 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найбільша кількість акцій була продана у серпні 2020-го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en-US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Amazon </a:t>
            </a:r>
            <a:r>
              <a:rPr lang="uk-UA" sz="2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наявні приблизно рівні 4 піки в період з вересень по листопад 2020-го. </a:t>
            </a:r>
            <a:endParaRPr lang="uk-UA" sz="2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33451"/>
            <a:ext cx="6659587" cy="300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35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075240" cy="1412776"/>
          </a:xfrm>
        </p:spPr>
        <p:txBody>
          <a:bodyPr/>
          <a:lstStyle/>
          <a:p>
            <a:r>
              <a:rPr lang="uk-UA" sz="4000" b="1">
                <a:effectLst/>
                <a:latin typeface="Times New Roman" pitchFamily="18" charset="0"/>
                <a:cs typeface="Times New Roman" pitchFamily="18" charset="0"/>
              </a:rPr>
              <a:t>Яким було ковзне середнє різних </a:t>
            </a:r>
            <a:r>
              <a:rPr lang="uk-UA" sz="4000" b="1" smtClean="0">
                <a:effectLst/>
                <a:latin typeface="Times New Roman" pitchFamily="18" charset="0"/>
                <a:cs typeface="Times New Roman" pitchFamily="18" charset="0"/>
              </a:rPr>
              <a:t>акцій</a:t>
            </a:r>
            <a:r>
              <a:rPr lang="en-US" sz="4000" b="1" smtClean="0">
                <a:effectLst/>
                <a:latin typeface="Times New Roman" pitchFamily="18" charset="0"/>
                <a:cs typeface="Times New Roman" pitchFamily="18" charset="0"/>
              </a:rPr>
              <a:t>?</a:t>
            </a:r>
            <a:endParaRPr lang="uk-UA" sz="4000" b="1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Як видно, ковзне середнє акцій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pf 50 </a:t>
            </a:r>
            <a:r>
              <a:rPr lang="uk-UA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днів 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Apple </a:t>
            </a:r>
            <a:r>
              <a:rPr lang="uk-UA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 50 днів активно зростало з липня 2020-го по жовтень 2020-го, потім було невелике плато, яке перервалося черговим зростанням, проте після березня 2021-го по травень 2021-го був наявний спад. У 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uk-UA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середнє активно почало зростати з січня 2021-го, а у 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Microsoft </a:t>
            </a:r>
            <a:r>
              <a:rPr lang="uk-UA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 березня 21-го року. У </a:t>
            </a:r>
            <a:r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Amazon </a:t>
            </a:r>
            <a:r>
              <a:rPr lang="uk-UA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після стрімкого зростання з липня по вересень 2020-го, середнє майже не змінювалось по травень 21-го.</a:t>
            </a:r>
            <a:endParaRPr lang="uk-UA" sz="1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33" y="3581284"/>
            <a:ext cx="6444208" cy="327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26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283152" cy="908720"/>
          </a:xfrm>
        </p:spPr>
        <p:txBody>
          <a:bodyPr/>
          <a:lstStyle/>
          <a:p>
            <a:r>
              <a:rPr lang="uk-UA" sz="4000" b="1">
                <a:effectLst/>
                <a:latin typeface="Times New Roman" pitchFamily="18" charset="0"/>
                <a:cs typeface="Times New Roman" pitchFamily="18" charset="0"/>
              </a:rPr>
              <a:t>Якою була в середньому щоденна прибутковість акцій</a:t>
            </a:r>
            <a:r>
              <a:rPr lang="en-US" sz="4000" b="1">
                <a:effectLst/>
                <a:latin typeface="Times New Roman" pitchFamily="18" charset="0"/>
                <a:cs typeface="Times New Roman" pitchFamily="18" charset="0"/>
              </a:rPr>
              <a:t>?</a:t>
            </a:r>
            <a:endParaRPr lang="uk-UA" sz="40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Найбільша щоденна середня прибутковість спостерігається у компанії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Google; </a:t>
            </a:r>
            <a:r>
              <a:rPr 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найменьша – у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Apple </a:t>
            </a:r>
            <a:r>
              <a:rPr lang="ru-RU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Amazon.</a:t>
            </a:r>
            <a:endParaRPr lang="uk-UA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56485"/>
            <a:ext cx="6678844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290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352</TotalTime>
  <Words>860</Words>
  <Application>Microsoft Office PowerPoint</Application>
  <PresentationFormat>Экран (4:3)</PresentationFormat>
  <Paragraphs>56</Paragraphs>
  <Slides>21</Slides>
  <Notes>1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Исполнительная</vt:lpstr>
      <vt:lpstr>Презентація з предмету “Нейронні мережі” студента групи АнД-41 Бережного Дмитра</vt:lpstr>
      <vt:lpstr>Завдання:</vt:lpstr>
      <vt:lpstr>Постановка задачі</vt:lpstr>
      <vt:lpstr>Вхідні дані</vt:lpstr>
      <vt:lpstr>Вхідні дані</vt:lpstr>
      <vt:lpstr>Як змінилася ціна акцій з часом? </vt:lpstr>
      <vt:lpstr>Як змінилася кількість акцій, що торгуються протягом дня?</vt:lpstr>
      <vt:lpstr>Яким було ковзне середнє різних акцій?</vt:lpstr>
      <vt:lpstr>Якою була в середньому щоденна прибутковість акцій?</vt:lpstr>
      <vt:lpstr>Яка була кореляція між різними цінами закриття акцій? </vt:lpstr>
      <vt:lpstr>Якою цінністю ми ризикуємо, інвестуючи в певну акцію? </vt:lpstr>
      <vt:lpstr>Прогнозування ціни закриття акцій APPLE </vt:lpstr>
      <vt:lpstr>Прогнозування ціни закриття акцій APPLE </vt:lpstr>
      <vt:lpstr>LSTM мережа</vt:lpstr>
      <vt:lpstr>Архітектура LSTM мережі</vt:lpstr>
      <vt:lpstr>Модель для прогозу цін закриття акцій Apple</vt:lpstr>
      <vt:lpstr>Результати тренування моделі</vt:lpstr>
      <vt:lpstr>Візуалізація прогнозу</vt:lpstr>
      <vt:lpstr>Висновки</vt:lpstr>
      <vt:lpstr>Використані джерела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Mitya</dc:creator>
  <cp:lastModifiedBy>Mitya</cp:lastModifiedBy>
  <cp:revision>47</cp:revision>
  <dcterms:created xsi:type="dcterms:W3CDTF">2021-11-27T17:21:03Z</dcterms:created>
  <dcterms:modified xsi:type="dcterms:W3CDTF">2021-11-28T19:51:25Z</dcterms:modified>
</cp:coreProperties>
</file>