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5"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calAdmin\Desktop\Projekt%20NLP\Data\sa\output\results_s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ocalAdmin\Desktop\Projekt%20NLP\Data\sa\output\results_s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1" i="0" u="none" strike="noStrike" kern="1200" spc="0" baseline="0">
                <a:solidFill>
                  <a:sysClr val="windowText" lastClr="000000">
                    <a:lumMod val="65000"/>
                    <a:lumOff val="35000"/>
                  </a:sysClr>
                </a:solidFill>
                <a:latin typeface="+mn-lt"/>
                <a:ea typeface="+mn-ea"/>
                <a:cs typeface="+mn-cs"/>
              </a:defRPr>
            </a:pPr>
            <a:r>
              <a:rPr lang="en-US" sz="1400" b="1" i="0" u="none" strike="noStrike" kern="1200" spc="0" baseline="0">
                <a:solidFill>
                  <a:sysClr val="windowText" lastClr="000000">
                    <a:lumMod val="65000"/>
                    <a:lumOff val="35000"/>
                  </a:sysClr>
                </a:solidFill>
                <a:latin typeface="+mn-lt"/>
                <a:ea typeface="+mn-ea"/>
                <a:cs typeface="+mn-cs"/>
              </a:rPr>
              <a:t>Sentiment-Label LAGE DER NATION: Häufigkeit relativ</a:t>
            </a:r>
          </a:p>
        </c:rich>
      </c:tx>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ysClr val="windowText" lastClr="000000">
                  <a:lumMod val="65000"/>
                  <a:lumOff val="35000"/>
                </a:sysClr>
              </a:solidFill>
              <a:latin typeface="+mn-lt"/>
              <a:ea typeface="+mn-ea"/>
              <a:cs typeface="+mn-cs"/>
            </a:defRPr>
          </a:pPr>
          <a:endParaRPr lang="de-DE"/>
        </a:p>
      </c:txPr>
    </c:title>
    <c:autoTitleDeleted val="0"/>
    <c:plotArea>
      <c:layout/>
      <c:barChart>
        <c:barDir val="col"/>
        <c:grouping val="clustered"/>
        <c:varyColors val="0"/>
        <c:ser>
          <c:idx val="0"/>
          <c:order val="0"/>
          <c:tx>
            <c:strRef>
              <c:f>lage!$J$9</c:f>
              <c:strCache>
                <c:ptCount val="1"/>
                <c:pt idx="0">
                  <c:v>Häufigkeit relativ</c:v>
                </c:pt>
              </c:strCache>
            </c:strRef>
          </c:tx>
          <c:spPr>
            <a:solidFill>
              <a:schemeClr val="accent1"/>
            </a:solidFill>
            <a:ln>
              <a:noFill/>
            </a:ln>
            <a:effectLst/>
          </c:spPr>
          <c:invertIfNegative val="0"/>
          <c:dPt>
            <c:idx val="4"/>
            <c:invertIfNegative val="0"/>
            <c:bubble3D val="0"/>
            <c:spPr>
              <a:solidFill>
                <a:srgbClr val="FFFF00"/>
              </a:solidFill>
              <a:ln>
                <a:noFill/>
              </a:ln>
              <a:effectLst/>
            </c:spPr>
            <c:extLst>
              <c:ext xmlns:c16="http://schemas.microsoft.com/office/drawing/2014/chart" uri="{C3380CC4-5D6E-409C-BE32-E72D297353CC}">
                <c16:uniqueId val="{00000001-61DC-41B6-879F-5E5FFD47ED3C}"/>
              </c:ext>
            </c:extLst>
          </c:dPt>
          <c:dPt>
            <c:idx val="5"/>
            <c:invertIfNegative val="0"/>
            <c:bubble3D val="0"/>
            <c:spPr>
              <a:solidFill>
                <a:srgbClr val="FFFF00"/>
              </a:solidFill>
              <a:ln>
                <a:noFill/>
              </a:ln>
              <a:effectLst/>
            </c:spPr>
            <c:extLst>
              <c:ext xmlns:c16="http://schemas.microsoft.com/office/drawing/2014/chart" uri="{C3380CC4-5D6E-409C-BE32-E72D297353CC}">
                <c16:uniqueId val="{00000003-61DC-41B6-879F-5E5FFD47ED3C}"/>
              </c:ext>
            </c:extLst>
          </c:dPt>
          <c:dPt>
            <c:idx val="6"/>
            <c:invertIfNegative val="0"/>
            <c:bubble3D val="0"/>
            <c:spPr>
              <a:solidFill>
                <a:srgbClr val="FFFF00"/>
              </a:solidFill>
              <a:ln>
                <a:noFill/>
              </a:ln>
              <a:effectLst/>
            </c:spPr>
            <c:extLst>
              <c:ext xmlns:c16="http://schemas.microsoft.com/office/drawing/2014/chart" uri="{C3380CC4-5D6E-409C-BE32-E72D297353CC}">
                <c16:uniqueId val="{00000005-61DC-41B6-879F-5E5FFD47ED3C}"/>
              </c:ext>
            </c:extLst>
          </c:dPt>
          <c:dPt>
            <c:idx val="7"/>
            <c:invertIfNegative val="0"/>
            <c:bubble3D val="0"/>
            <c:spPr>
              <a:solidFill>
                <a:srgbClr val="FFFF00"/>
              </a:solidFill>
              <a:ln>
                <a:noFill/>
              </a:ln>
              <a:effectLst/>
            </c:spPr>
            <c:extLst>
              <c:ext xmlns:c16="http://schemas.microsoft.com/office/drawing/2014/chart" uri="{C3380CC4-5D6E-409C-BE32-E72D297353CC}">
                <c16:uniqueId val="{00000007-61DC-41B6-879F-5E5FFD47ED3C}"/>
              </c:ext>
            </c:extLst>
          </c:dPt>
          <c:dPt>
            <c:idx val="8"/>
            <c:invertIfNegative val="0"/>
            <c:bubble3D val="0"/>
            <c:spPr>
              <a:solidFill>
                <a:srgbClr val="00B050"/>
              </a:solidFill>
              <a:ln>
                <a:noFill/>
              </a:ln>
              <a:effectLst/>
            </c:spPr>
            <c:extLst>
              <c:ext xmlns:c16="http://schemas.microsoft.com/office/drawing/2014/chart" uri="{C3380CC4-5D6E-409C-BE32-E72D297353CC}">
                <c16:uniqueId val="{00000009-61DC-41B6-879F-5E5FFD47ED3C}"/>
              </c:ext>
            </c:extLst>
          </c:dPt>
          <c:dPt>
            <c:idx val="9"/>
            <c:invertIfNegative val="0"/>
            <c:bubble3D val="0"/>
            <c:spPr>
              <a:solidFill>
                <a:srgbClr val="00B050"/>
              </a:solidFill>
              <a:ln>
                <a:noFill/>
              </a:ln>
              <a:effectLst/>
            </c:spPr>
            <c:extLst>
              <c:ext xmlns:c16="http://schemas.microsoft.com/office/drawing/2014/chart" uri="{C3380CC4-5D6E-409C-BE32-E72D297353CC}">
                <c16:uniqueId val="{0000000B-61DC-41B6-879F-5E5FFD47ED3C}"/>
              </c:ext>
            </c:extLst>
          </c:dPt>
          <c:dPt>
            <c:idx val="10"/>
            <c:invertIfNegative val="0"/>
            <c:bubble3D val="0"/>
            <c:spPr>
              <a:solidFill>
                <a:srgbClr val="00B050"/>
              </a:solidFill>
              <a:ln>
                <a:noFill/>
              </a:ln>
              <a:effectLst/>
            </c:spPr>
            <c:extLst>
              <c:ext xmlns:c16="http://schemas.microsoft.com/office/drawing/2014/chart" uri="{C3380CC4-5D6E-409C-BE32-E72D297353CC}">
                <c16:uniqueId val="{0000000D-61DC-41B6-879F-5E5FFD47ED3C}"/>
              </c:ext>
            </c:extLst>
          </c:dPt>
          <c:dPt>
            <c:idx val="11"/>
            <c:invertIfNegative val="0"/>
            <c:bubble3D val="0"/>
            <c:spPr>
              <a:solidFill>
                <a:srgbClr val="00B050"/>
              </a:solidFill>
              <a:ln>
                <a:noFill/>
              </a:ln>
              <a:effectLst/>
            </c:spPr>
            <c:extLst>
              <c:ext xmlns:c16="http://schemas.microsoft.com/office/drawing/2014/chart" uri="{C3380CC4-5D6E-409C-BE32-E72D297353CC}">
                <c16:uniqueId val="{0000000F-61DC-41B6-879F-5E5FFD47ED3C}"/>
              </c:ext>
            </c:extLst>
          </c:dPt>
          <c:dPt>
            <c:idx val="12"/>
            <c:invertIfNegative val="0"/>
            <c:bubble3D val="0"/>
            <c:spPr>
              <a:solidFill>
                <a:srgbClr val="7030A0"/>
              </a:solidFill>
              <a:ln>
                <a:noFill/>
              </a:ln>
              <a:effectLst/>
            </c:spPr>
            <c:extLst>
              <c:ext xmlns:c16="http://schemas.microsoft.com/office/drawing/2014/chart" uri="{C3380CC4-5D6E-409C-BE32-E72D297353CC}">
                <c16:uniqueId val="{00000011-61DC-41B6-879F-5E5FFD47ED3C}"/>
              </c:ext>
            </c:extLst>
          </c:dPt>
          <c:dPt>
            <c:idx val="14"/>
            <c:invertIfNegative val="0"/>
            <c:bubble3D val="0"/>
            <c:spPr>
              <a:solidFill>
                <a:srgbClr val="7030A0"/>
              </a:solidFill>
              <a:ln>
                <a:noFill/>
              </a:ln>
              <a:effectLst/>
            </c:spPr>
            <c:extLst>
              <c:ext xmlns:c16="http://schemas.microsoft.com/office/drawing/2014/chart" uri="{C3380CC4-5D6E-409C-BE32-E72D297353CC}">
                <c16:uniqueId val="{00000013-61DC-41B6-879F-5E5FFD47ED3C}"/>
              </c:ext>
            </c:extLst>
          </c:dPt>
          <c:dPt>
            <c:idx val="15"/>
            <c:invertIfNegative val="0"/>
            <c:bubble3D val="0"/>
            <c:spPr>
              <a:solidFill>
                <a:srgbClr val="7030A0"/>
              </a:solidFill>
              <a:ln>
                <a:noFill/>
              </a:ln>
              <a:effectLst/>
            </c:spPr>
            <c:extLst>
              <c:ext xmlns:c16="http://schemas.microsoft.com/office/drawing/2014/chart" uri="{C3380CC4-5D6E-409C-BE32-E72D297353CC}">
                <c16:uniqueId val="{00000015-61DC-41B6-879F-5E5FFD47ED3C}"/>
              </c:ext>
            </c:extLst>
          </c:dPt>
          <c:dPt>
            <c:idx val="16"/>
            <c:invertIfNegative val="0"/>
            <c:bubble3D val="0"/>
            <c:spPr>
              <a:solidFill>
                <a:srgbClr val="FF0000"/>
              </a:solidFill>
              <a:ln>
                <a:noFill/>
              </a:ln>
              <a:effectLst/>
            </c:spPr>
            <c:extLst>
              <c:ext xmlns:c16="http://schemas.microsoft.com/office/drawing/2014/chart" uri="{C3380CC4-5D6E-409C-BE32-E72D297353CC}">
                <c16:uniqueId val="{00000017-61DC-41B6-879F-5E5FFD47ED3C}"/>
              </c:ext>
            </c:extLst>
          </c:dPt>
          <c:dPt>
            <c:idx val="17"/>
            <c:invertIfNegative val="0"/>
            <c:bubble3D val="0"/>
            <c:spPr>
              <a:solidFill>
                <a:srgbClr val="FF0000"/>
              </a:solidFill>
              <a:ln>
                <a:noFill/>
              </a:ln>
              <a:effectLst/>
            </c:spPr>
            <c:extLst>
              <c:ext xmlns:c16="http://schemas.microsoft.com/office/drawing/2014/chart" uri="{C3380CC4-5D6E-409C-BE32-E72D297353CC}">
                <c16:uniqueId val="{00000019-61DC-41B6-879F-5E5FFD47ED3C}"/>
              </c:ext>
            </c:extLst>
          </c:dPt>
          <c:dPt>
            <c:idx val="18"/>
            <c:invertIfNegative val="0"/>
            <c:bubble3D val="0"/>
            <c:spPr>
              <a:solidFill>
                <a:srgbClr val="FF0000"/>
              </a:solidFill>
              <a:ln>
                <a:noFill/>
              </a:ln>
              <a:effectLst/>
            </c:spPr>
            <c:extLst>
              <c:ext xmlns:c16="http://schemas.microsoft.com/office/drawing/2014/chart" uri="{C3380CC4-5D6E-409C-BE32-E72D297353CC}">
                <c16:uniqueId val="{0000001B-61DC-41B6-879F-5E5FFD47ED3C}"/>
              </c:ext>
            </c:extLst>
          </c:dPt>
          <c:dPt>
            <c:idx val="19"/>
            <c:invertIfNegative val="0"/>
            <c:bubble3D val="0"/>
            <c:spPr>
              <a:solidFill>
                <a:srgbClr val="FF0000"/>
              </a:solidFill>
              <a:ln>
                <a:noFill/>
              </a:ln>
              <a:effectLst/>
            </c:spPr>
            <c:extLst>
              <c:ext xmlns:c16="http://schemas.microsoft.com/office/drawing/2014/chart" uri="{C3380CC4-5D6E-409C-BE32-E72D297353CC}">
                <c16:uniqueId val="{0000001D-61DC-41B6-879F-5E5FFD47ED3C}"/>
              </c:ext>
            </c:extLst>
          </c:dPt>
          <c:dPt>
            <c:idx val="20"/>
            <c:invertIfNegative val="0"/>
            <c:bubble3D val="0"/>
            <c:spPr>
              <a:solidFill>
                <a:schemeClr val="tx1"/>
              </a:solidFill>
              <a:ln>
                <a:noFill/>
              </a:ln>
              <a:effectLst/>
            </c:spPr>
            <c:extLst>
              <c:ext xmlns:c16="http://schemas.microsoft.com/office/drawing/2014/chart" uri="{C3380CC4-5D6E-409C-BE32-E72D297353CC}">
                <c16:uniqueId val="{0000001F-61DC-41B6-879F-5E5FFD47ED3C}"/>
              </c:ext>
            </c:extLst>
          </c:dPt>
          <c:dPt>
            <c:idx val="21"/>
            <c:invertIfNegative val="0"/>
            <c:bubble3D val="0"/>
            <c:spPr>
              <a:solidFill>
                <a:schemeClr val="tx1"/>
              </a:solidFill>
              <a:ln>
                <a:noFill/>
              </a:ln>
              <a:effectLst/>
            </c:spPr>
            <c:extLst>
              <c:ext xmlns:c16="http://schemas.microsoft.com/office/drawing/2014/chart" uri="{C3380CC4-5D6E-409C-BE32-E72D297353CC}">
                <c16:uniqueId val="{00000021-61DC-41B6-879F-5E5FFD47ED3C}"/>
              </c:ext>
            </c:extLst>
          </c:dPt>
          <c:dPt>
            <c:idx val="22"/>
            <c:invertIfNegative val="0"/>
            <c:bubble3D val="0"/>
            <c:spPr>
              <a:solidFill>
                <a:schemeClr val="tx1"/>
              </a:solidFill>
              <a:ln>
                <a:noFill/>
              </a:ln>
              <a:effectLst/>
            </c:spPr>
            <c:extLst>
              <c:ext xmlns:c16="http://schemas.microsoft.com/office/drawing/2014/chart" uri="{C3380CC4-5D6E-409C-BE32-E72D297353CC}">
                <c16:uniqueId val="{00000023-61DC-41B6-879F-5E5FFD47ED3C}"/>
              </c:ext>
            </c:extLst>
          </c:dPt>
          <c:dPt>
            <c:idx val="23"/>
            <c:invertIfNegative val="0"/>
            <c:bubble3D val="0"/>
            <c:spPr>
              <a:solidFill>
                <a:schemeClr val="tx1"/>
              </a:solidFill>
              <a:ln>
                <a:noFill/>
              </a:ln>
              <a:effectLst/>
            </c:spPr>
            <c:extLst>
              <c:ext xmlns:c16="http://schemas.microsoft.com/office/drawing/2014/chart" uri="{C3380CC4-5D6E-409C-BE32-E72D297353CC}">
                <c16:uniqueId val="{00000025-61DC-41B6-879F-5E5FFD47ED3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faz!$G$10:$H$33</c:f>
              <c:multiLvlStrCache>
                <c:ptCount val="24"/>
                <c:lvl>
                  <c:pt idx="0">
                    <c:v>neutral</c:v>
                  </c:pt>
                  <c:pt idx="1">
                    <c:v>negativ</c:v>
                  </c:pt>
                  <c:pt idx="2">
                    <c:v>positiv</c:v>
                  </c:pt>
                  <c:pt idx="3">
                    <c:v>Gesamt</c:v>
                  </c:pt>
                  <c:pt idx="4">
                    <c:v>neutral</c:v>
                  </c:pt>
                  <c:pt idx="5">
                    <c:v>negativ</c:v>
                  </c:pt>
                  <c:pt idx="6">
                    <c:v>positiv</c:v>
                  </c:pt>
                  <c:pt idx="7">
                    <c:v>Gesamt</c:v>
                  </c:pt>
                  <c:pt idx="8">
                    <c:v>neutral</c:v>
                  </c:pt>
                  <c:pt idx="9">
                    <c:v>negativ</c:v>
                  </c:pt>
                  <c:pt idx="10">
                    <c:v>positiv</c:v>
                  </c:pt>
                  <c:pt idx="11">
                    <c:v>Gesamt</c:v>
                  </c:pt>
                  <c:pt idx="12">
                    <c:v>neutral</c:v>
                  </c:pt>
                  <c:pt idx="13">
                    <c:v>negativ</c:v>
                  </c:pt>
                  <c:pt idx="14">
                    <c:v>positiv</c:v>
                  </c:pt>
                  <c:pt idx="15">
                    <c:v>Gesamt</c:v>
                  </c:pt>
                  <c:pt idx="16">
                    <c:v>neutral</c:v>
                  </c:pt>
                  <c:pt idx="17">
                    <c:v>negativ</c:v>
                  </c:pt>
                  <c:pt idx="18">
                    <c:v>positiv</c:v>
                  </c:pt>
                  <c:pt idx="19">
                    <c:v>Gesamt</c:v>
                  </c:pt>
                  <c:pt idx="20">
                    <c:v>neutral</c:v>
                  </c:pt>
                  <c:pt idx="21">
                    <c:v>negativ</c:v>
                  </c:pt>
                  <c:pt idx="22">
                    <c:v>positiv</c:v>
                  </c:pt>
                  <c:pt idx="23">
                    <c:v>Gesamt</c:v>
                  </c:pt>
                </c:lvl>
                <c:lvl>
                  <c:pt idx="0">
                    <c:v>AFD</c:v>
                  </c:pt>
                  <c:pt idx="4">
                    <c:v>FDP</c:v>
                  </c:pt>
                  <c:pt idx="8">
                    <c:v>GRÜNE</c:v>
                  </c:pt>
                  <c:pt idx="12">
                    <c:v>LINKE</c:v>
                  </c:pt>
                  <c:pt idx="16">
                    <c:v>SPD</c:v>
                  </c:pt>
                  <c:pt idx="20">
                    <c:v>UNION</c:v>
                  </c:pt>
                </c:lvl>
              </c:multiLvlStrCache>
            </c:multiLvlStrRef>
          </c:cat>
          <c:val>
            <c:numRef>
              <c:f>lage!$J$10:$J$33</c:f>
              <c:numCache>
                <c:formatCode>0.00%</c:formatCode>
                <c:ptCount val="24"/>
                <c:pt idx="0">
                  <c:v>0.58730158730158732</c:v>
                </c:pt>
                <c:pt idx="1">
                  <c:v>0.41269841269841268</c:v>
                </c:pt>
                <c:pt idx="2">
                  <c:v>0</c:v>
                </c:pt>
                <c:pt idx="3">
                  <c:v>7.1347678369195922E-2</c:v>
                </c:pt>
                <c:pt idx="4">
                  <c:v>0.62389380530973448</c:v>
                </c:pt>
                <c:pt idx="5">
                  <c:v>0.29646017699115046</c:v>
                </c:pt>
                <c:pt idx="6">
                  <c:v>7.9646017699115043E-2</c:v>
                </c:pt>
                <c:pt idx="7">
                  <c:v>0.25594563986409968</c:v>
                </c:pt>
                <c:pt idx="8">
                  <c:v>0.625</c:v>
                </c:pt>
                <c:pt idx="9">
                  <c:v>0.31617647058823528</c:v>
                </c:pt>
                <c:pt idx="10">
                  <c:v>5.8823529411764705E-2</c:v>
                </c:pt>
                <c:pt idx="11">
                  <c:v>0.15402038505096263</c:v>
                </c:pt>
                <c:pt idx="12">
                  <c:v>0.625</c:v>
                </c:pt>
                <c:pt idx="13">
                  <c:v>0</c:v>
                </c:pt>
                <c:pt idx="14">
                  <c:v>0.375</c:v>
                </c:pt>
                <c:pt idx="15">
                  <c:v>9.0600226500566258E-3</c:v>
                </c:pt>
                <c:pt idx="16">
                  <c:v>0.63223140495867769</c:v>
                </c:pt>
                <c:pt idx="17">
                  <c:v>0.32644628099173556</c:v>
                </c:pt>
                <c:pt idx="18">
                  <c:v>4.1322314049586778E-2</c:v>
                </c:pt>
                <c:pt idx="19">
                  <c:v>0.27406568516421292</c:v>
                </c:pt>
                <c:pt idx="20">
                  <c:v>0.62980769230769229</c:v>
                </c:pt>
                <c:pt idx="21">
                  <c:v>0.28365384615384615</c:v>
                </c:pt>
                <c:pt idx="22">
                  <c:v>8.6538461538461536E-2</c:v>
                </c:pt>
                <c:pt idx="23">
                  <c:v>0.23556058890147225</c:v>
                </c:pt>
              </c:numCache>
            </c:numRef>
          </c:val>
          <c:extLst>
            <c:ext xmlns:c16="http://schemas.microsoft.com/office/drawing/2014/chart" uri="{C3380CC4-5D6E-409C-BE32-E72D297353CC}">
              <c16:uniqueId val="{00000026-61DC-41B6-879F-5E5FFD47ED3C}"/>
            </c:ext>
          </c:extLst>
        </c:ser>
        <c:dLbls>
          <c:dLblPos val="outEnd"/>
          <c:showLegendKey val="0"/>
          <c:showVal val="1"/>
          <c:showCatName val="0"/>
          <c:showSerName val="0"/>
          <c:showPercent val="0"/>
          <c:showBubbleSize val="0"/>
        </c:dLbls>
        <c:gapWidth val="219"/>
        <c:overlap val="-27"/>
        <c:axId val="192023232"/>
        <c:axId val="109141008"/>
      </c:barChart>
      <c:catAx>
        <c:axId val="192023232"/>
        <c:scaling>
          <c:orientation val="minMax"/>
        </c:scaling>
        <c:delete val="0"/>
        <c:axPos val="b"/>
        <c:title>
          <c:tx>
            <c:rich>
              <a:bodyPr rot="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r>
                  <a:rPr lang="de-DE" sz="1400" b="1" i="0" u="none" strike="noStrike" kern="1200" spc="0" baseline="0">
                    <a:solidFill>
                      <a:sysClr val="windowText" lastClr="000000">
                        <a:lumMod val="65000"/>
                        <a:lumOff val="35000"/>
                      </a:sysClr>
                    </a:solidFill>
                    <a:latin typeface="+mn-lt"/>
                    <a:ea typeface="+mn-ea"/>
                    <a:cs typeface="+mn-cs"/>
                  </a:rPr>
                  <a:t>Sentiment-Label nach Parteien</a:t>
                </a:r>
              </a:p>
            </c:rich>
          </c:tx>
          <c:layout>
            <c:manualLayout>
              <c:xMode val="edge"/>
              <c:yMode val="edge"/>
              <c:x val="0.29872389834149382"/>
              <c:y val="0.92173743669653296"/>
            </c:manualLayout>
          </c:layout>
          <c:overlay val="0"/>
          <c:spPr>
            <a:noFill/>
            <a:ln>
              <a:noFill/>
            </a:ln>
            <a:effectLst/>
          </c:spPr>
          <c:txPr>
            <a:bodyPr rot="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9141008"/>
        <c:crosses val="autoZero"/>
        <c:auto val="1"/>
        <c:lblAlgn val="ctr"/>
        <c:lblOffset val="100"/>
        <c:noMultiLvlLbl val="0"/>
      </c:catAx>
      <c:valAx>
        <c:axId val="109141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r>
                  <a:rPr lang="de-DE" sz="1400" b="1" i="0" u="none" strike="noStrike" kern="1200" spc="0" baseline="0">
                    <a:solidFill>
                      <a:sysClr val="windowText" lastClr="000000">
                        <a:lumMod val="65000"/>
                        <a:lumOff val="35000"/>
                      </a:sysClr>
                    </a:solidFill>
                    <a:latin typeface="+mn-lt"/>
                    <a:ea typeface="+mn-ea"/>
                    <a:cs typeface="+mn-cs"/>
                  </a:rPr>
                  <a:t>Anzahl Sentiment-Label</a:t>
                </a:r>
              </a:p>
            </c:rich>
          </c:tx>
          <c:layout>
            <c:manualLayout>
              <c:xMode val="edge"/>
              <c:yMode val="edge"/>
              <c:x val="1.5919882074947593E-2"/>
              <c:y val="0.13479658537034253"/>
            </c:manualLayout>
          </c:layout>
          <c:overlay val="0"/>
          <c:spPr>
            <a:noFill/>
            <a:ln>
              <a:noFill/>
            </a:ln>
            <a:effectLst/>
          </c:spPr>
          <c:txPr>
            <a:bodyPr rot="-540000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endParaRPr lang="de-D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2023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8100" cap="flat" cmpd="sng" algn="ctr">
      <a:solidFill>
        <a:schemeClr val="tx1"/>
      </a:solidFill>
      <a:round/>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1" i="0" u="none" strike="noStrike" kern="1200" spc="0" baseline="0">
                <a:solidFill>
                  <a:sysClr val="windowText" lastClr="000000">
                    <a:lumMod val="65000"/>
                    <a:lumOff val="35000"/>
                  </a:sysClr>
                </a:solidFill>
                <a:latin typeface="+mn-lt"/>
                <a:ea typeface="+mn-ea"/>
                <a:cs typeface="+mn-cs"/>
              </a:defRPr>
            </a:pPr>
            <a:r>
              <a:rPr lang="en-US" sz="1400" b="1" i="0" u="none" strike="noStrike" kern="1200" baseline="0" dirty="0">
                <a:solidFill>
                  <a:sysClr val="windowText" lastClr="000000">
                    <a:lumMod val="65000"/>
                    <a:lumOff val="35000"/>
                  </a:sysClr>
                </a:solidFill>
                <a:latin typeface="+mn-lt"/>
                <a:ea typeface="+mn-ea"/>
                <a:cs typeface="+mn-cs"/>
              </a:rPr>
              <a:t>Sentiment-Label LAGE DER NATION: </a:t>
            </a:r>
            <a:r>
              <a:rPr lang="en-US" sz="1400" b="1" i="0" u="none" strike="noStrike" kern="1200" baseline="0" dirty="0" err="1">
                <a:solidFill>
                  <a:sysClr val="windowText" lastClr="000000">
                    <a:lumMod val="65000"/>
                    <a:lumOff val="35000"/>
                  </a:sysClr>
                </a:solidFill>
                <a:latin typeface="+mn-lt"/>
                <a:ea typeface="+mn-ea"/>
                <a:cs typeface="+mn-cs"/>
              </a:rPr>
              <a:t>Häufigkeit</a:t>
            </a:r>
            <a:r>
              <a:rPr lang="en-US" sz="1400" b="1" i="0" u="none" strike="noStrike" kern="1200" baseline="0" dirty="0">
                <a:solidFill>
                  <a:sysClr val="windowText" lastClr="000000">
                    <a:lumMod val="65000"/>
                    <a:lumOff val="35000"/>
                  </a:sysClr>
                </a:solidFill>
                <a:latin typeface="+mn-lt"/>
                <a:ea typeface="+mn-ea"/>
                <a:cs typeface="+mn-cs"/>
              </a:rPr>
              <a:t> </a:t>
            </a:r>
            <a:r>
              <a:rPr lang="en-US" sz="1400" b="1" i="0" u="none" strike="noStrike" kern="1200" baseline="0" dirty="0" err="1">
                <a:solidFill>
                  <a:sysClr val="windowText" lastClr="000000">
                    <a:lumMod val="65000"/>
                    <a:lumOff val="35000"/>
                  </a:sysClr>
                </a:solidFill>
                <a:latin typeface="+mn-lt"/>
                <a:ea typeface="+mn-ea"/>
                <a:cs typeface="+mn-cs"/>
              </a:rPr>
              <a:t>absolut</a:t>
            </a:r>
            <a:endParaRPr lang="en-US" sz="1400" b="1" i="0" u="none" strike="noStrike" kern="1200" baseline="0" dirty="0">
              <a:solidFill>
                <a:sysClr val="windowText" lastClr="000000">
                  <a:lumMod val="65000"/>
                  <a:lumOff val="35000"/>
                </a:sysClr>
              </a:solidFill>
              <a:latin typeface="+mn-lt"/>
              <a:ea typeface="+mn-ea"/>
              <a:cs typeface="+mn-cs"/>
            </a:endParaRPr>
          </a:p>
        </c:rich>
      </c:tx>
      <c:layout>
        <c:manualLayout>
          <c:xMode val="edge"/>
          <c:yMode val="edge"/>
          <c:x val="0.17128977014114638"/>
          <c:y val="2.056623542347822E-2"/>
        </c:manualLayout>
      </c:layout>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ysClr val="windowText" lastClr="000000">
                  <a:lumMod val="65000"/>
                  <a:lumOff val="35000"/>
                </a:sysClr>
              </a:solidFill>
              <a:latin typeface="+mn-lt"/>
              <a:ea typeface="+mn-ea"/>
              <a:cs typeface="+mn-cs"/>
            </a:defRPr>
          </a:pPr>
          <a:endParaRPr lang="de-DE"/>
        </a:p>
      </c:txPr>
    </c:title>
    <c:autoTitleDeleted val="0"/>
    <c:plotArea>
      <c:layout/>
      <c:barChart>
        <c:barDir val="col"/>
        <c:grouping val="clustered"/>
        <c:varyColors val="0"/>
        <c:ser>
          <c:idx val="0"/>
          <c:order val="0"/>
          <c:tx>
            <c:strRef>
              <c:f>lage!$I$9</c:f>
              <c:strCache>
                <c:ptCount val="1"/>
                <c:pt idx="0">
                  <c:v>Häufigkeit absolut</c:v>
                </c:pt>
              </c:strCache>
            </c:strRef>
          </c:tx>
          <c:spPr>
            <a:solidFill>
              <a:schemeClr val="accent1"/>
            </a:solidFill>
            <a:ln>
              <a:noFill/>
            </a:ln>
            <a:effectLst/>
          </c:spPr>
          <c:invertIfNegative val="0"/>
          <c:dPt>
            <c:idx val="4"/>
            <c:invertIfNegative val="0"/>
            <c:bubble3D val="0"/>
            <c:spPr>
              <a:solidFill>
                <a:srgbClr val="FFFF00"/>
              </a:solidFill>
              <a:ln>
                <a:noFill/>
              </a:ln>
              <a:effectLst/>
            </c:spPr>
            <c:extLst>
              <c:ext xmlns:c16="http://schemas.microsoft.com/office/drawing/2014/chart" uri="{C3380CC4-5D6E-409C-BE32-E72D297353CC}">
                <c16:uniqueId val="{00000001-95AD-49C7-9245-E562BCE87FB3}"/>
              </c:ext>
            </c:extLst>
          </c:dPt>
          <c:dPt>
            <c:idx val="5"/>
            <c:invertIfNegative val="0"/>
            <c:bubble3D val="0"/>
            <c:spPr>
              <a:solidFill>
                <a:srgbClr val="FFFF00"/>
              </a:solidFill>
              <a:ln>
                <a:noFill/>
              </a:ln>
              <a:effectLst/>
            </c:spPr>
            <c:extLst>
              <c:ext xmlns:c16="http://schemas.microsoft.com/office/drawing/2014/chart" uri="{C3380CC4-5D6E-409C-BE32-E72D297353CC}">
                <c16:uniqueId val="{00000003-95AD-49C7-9245-E562BCE87FB3}"/>
              </c:ext>
            </c:extLst>
          </c:dPt>
          <c:dPt>
            <c:idx val="6"/>
            <c:invertIfNegative val="0"/>
            <c:bubble3D val="0"/>
            <c:spPr>
              <a:solidFill>
                <a:srgbClr val="FFFF00"/>
              </a:solidFill>
              <a:ln>
                <a:noFill/>
              </a:ln>
              <a:effectLst/>
            </c:spPr>
            <c:extLst>
              <c:ext xmlns:c16="http://schemas.microsoft.com/office/drawing/2014/chart" uri="{C3380CC4-5D6E-409C-BE32-E72D297353CC}">
                <c16:uniqueId val="{00000005-95AD-49C7-9245-E562BCE87FB3}"/>
              </c:ext>
            </c:extLst>
          </c:dPt>
          <c:dPt>
            <c:idx val="7"/>
            <c:invertIfNegative val="0"/>
            <c:bubble3D val="0"/>
            <c:spPr>
              <a:solidFill>
                <a:srgbClr val="FFFF00"/>
              </a:solidFill>
              <a:ln>
                <a:noFill/>
              </a:ln>
              <a:effectLst/>
            </c:spPr>
            <c:extLst>
              <c:ext xmlns:c16="http://schemas.microsoft.com/office/drawing/2014/chart" uri="{C3380CC4-5D6E-409C-BE32-E72D297353CC}">
                <c16:uniqueId val="{00000007-95AD-49C7-9245-E562BCE87FB3}"/>
              </c:ext>
            </c:extLst>
          </c:dPt>
          <c:dPt>
            <c:idx val="8"/>
            <c:invertIfNegative val="0"/>
            <c:bubble3D val="0"/>
            <c:spPr>
              <a:solidFill>
                <a:srgbClr val="00B050"/>
              </a:solidFill>
              <a:ln>
                <a:noFill/>
              </a:ln>
              <a:effectLst/>
            </c:spPr>
            <c:extLst>
              <c:ext xmlns:c16="http://schemas.microsoft.com/office/drawing/2014/chart" uri="{C3380CC4-5D6E-409C-BE32-E72D297353CC}">
                <c16:uniqueId val="{00000009-95AD-49C7-9245-E562BCE87FB3}"/>
              </c:ext>
            </c:extLst>
          </c:dPt>
          <c:dPt>
            <c:idx val="9"/>
            <c:invertIfNegative val="0"/>
            <c:bubble3D val="0"/>
            <c:spPr>
              <a:solidFill>
                <a:srgbClr val="00B050"/>
              </a:solidFill>
              <a:ln>
                <a:noFill/>
              </a:ln>
              <a:effectLst/>
            </c:spPr>
            <c:extLst>
              <c:ext xmlns:c16="http://schemas.microsoft.com/office/drawing/2014/chart" uri="{C3380CC4-5D6E-409C-BE32-E72D297353CC}">
                <c16:uniqueId val="{0000000B-95AD-49C7-9245-E562BCE87FB3}"/>
              </c:ext>
            </c:extLst>
          </c:dPt>
          <c:dPt>
            <c:idx val="10"/>
            <c:invertIfNegative val="0"/>
            <c:bubble3D val="0"/>
            <c:spPr>
              <a:solidFill>
                <a:srgbClr val="00B050"/>
              </a:solidFill>
              <a:ln>
                <a:noFill/>
              </a:ln>
              <a:effectLst/>
            </c:spPr>
            <c:extLst>
              <c:ext xmlns:c16="http://schemas.microsoft.com/office/drawing/2014/chart" uri="{C3380CC4-5D6E-409C-BE32-E72D297353CC}">
                <c16:uniqueId val="{0000000D-95AD-49C7-9245-E562BCE87FB3}"/>
              </c:ext>
            </c:extLst>
          </c:dPt>
          <c:dPt>
            <c:idx val="11"/>
            <c:invertIfNegative val="0"/>
            <c:bubble3D val="0"/>
            <c:spPr>
              <a:solidFill>
                <a:srgbClr val="00B050"/>
              </a:solidFill>
              <a:ln>
                <a:noFill/>
              </a:ln>
              <a:effectLst/>
            </c:spPr>
            <c:extLst>
              <c:ext xmlns:c16="http://schemas.microsoft.com/office/drawing/2014/chart" uri="{C3380CC4-5D6E-409C-BE32-E72D297353CC}">
                <c16:uniqueId val="{0000000F-95AD-49C7-9245-E562BCE87FB3}"/>
              </c:ext>
            </c:extLst>
          </c:dPt>
          <c:dPt>
            <c:idx val="12"/>
            <c:invertIfNegative val="0"/>
            <c:bubble3D val="0"/>
            <c:spPr>
              <a:solidFill>
                <a:srgbClr val="7030A0"/>
              </a:solidFill>
              <a:ln>
                <a:noFill/>
              </a:ln>
              <a:effectLst/>
            </c:spPr>
            <c:extLst>
              <c:ext xmlns:c16="http://schemas.microsoft.com/office/drawing/2014/chart" uri="{C3380CC4-5D6E-409C-BE32-E72D297353CC}">
                <c16:uniqueId val="{00000011-95AD-49C7-9245-E562BCE87FB3}"/>
              </c:ext>
            </c:extLst>
          </c:dPt>
          <c:dPt>
            <c:idx val="13"/>
            <c:invertIfNegative val="0"/>
            <c:bubble3D val="0"/>
            <c:spPr>
              <a:solidFill>
                <a:srgbClr val="7030A0"/>
              </a:solidFill>
              <a:ln>
                <a:noFill/>
              </a:ln>
              <a:effectLst/>
            </c:spPr>
            <c:extLst>
              <c:ext xmlns:c16="http://schemas.microsoft.com/office/drawing/2014/chart" uri="{C3380CC4-5D6E-409C-BE32-E72D297353CC}">
                <c16:uniqueId val="{00000013-95AD-49C7-9245-E562BCE87FB3}"/>
              </c:ext>
            </c:extLst>
          </c:dPt>
          <c:dPt>
            <c:idx val="14"/>
            <c:invertIfNegative val="0"/>
            <c:bubble3D val="0"/>
            <c:spPr>
              <a:solidFill>
                <a:srgbClr val="7030A0"/>
              </a:solidFill>
              <a:ln>
                <a:noFill/>
              </a:ln>
              <a:effectLst/>
            </c:spPr>
            <c:extLst>
              <c:ext xmlns:c16="http://schemas.microsoft.com/office/drawing/2014/chart" uri="{C3380CC4-5D6E-409C-BE32-E72D297353CC}">
                <c16:uniqueId val="{00000015-95AD-49C7-9245-E562BCE87FB3}"/>
              </c:ext>
            </c:extLst>
          </c:dPt>
          <c:dPt>
            <c:idx val="15"/>
            <c:invertIfNegative val="0"/>
            <c:bubble3D val="0"/>
            <c:spPr>
              <a:solidFill>
                <a:srgbClr val="7030A0"/>
              </a:solidFill>
              <a:ln>
                <a:noFill/>
              </a:ln>
              <a:effectLst/>
            </c:spPr>
            <c:extLst>
              <c:ext xmlns:c16="http://schemas.microsoft.com/office/drawing/2014/chart" uri="{C3380CC4-5D6E-409C-BE32-E72D297353CC}">
                <c16:uniqueId val="{00000017-95AD-49C7-9245-E562BCE87FB3}"/>
              </c:ext>
            </c:extLst>
          </c:dPt>
          <c:dPt>
            <c:idx val="16"/>
            <c:invertIfNegative val="0"/>
            <c:bubble3D val="0"/>
            <c:spPr>
              <a:solidFill>
                <a:srgbClr val="FF0000"/>
              </a:solidFill>
              <a:ln>
                <a:noFill/>
              </a:ln>
              <a:effectLst/>
            </c:spPr>
            <c:extLst>
              <c:ext xmlns:c16="http://schemas.microsoft.com/office/drawing/2014/chart" uri="{C3380CC4-5D6E-409C-BE32-E72D297353CC}">
                <c16:uniqueId val="{00000019-95AD-49C7-9245-E562BCE87FB3}"/>
              </c:ext>
            </c:extLst>
          </c:dPt>
          <c:dPt>
            <c:idx val="17"/>
            <c:invertIfNegative val="0"/>
            <c:bubble3D val="0"/>
            <c:spPr>
              <a:solidFill>
                <a:srgbClr val="FF0000"/>
              </a:solidFill>
              <a:ln>
                <a:noFill/>
              </a:ln>
              <a:effectLst/>
            </c:spPr>
            <c:extLst>
              <c:ext xmlns:c16="http://schemas.microsoft.com/office/drawing/2014/chart" uri="{C3380CC4-5D6E-409C-BE32-E72D297353CC}">
                <c16:uniqueId val="{0000001B-95AD-49C7-9245-E562BCE87FB3}"/>
              </c:ext>
            </c:extLst>
          </c:dPt>
          <c:dPt>
            <c:idx val="18"/>
            <c:invertIfNegative val="0"/>
            <c:bubble3D val="0"/>
            <c:spPr>
              <a:solidFill>
                <a:srgbClr val="FF0000"/>
              </a:solidFill>
              <a:ln>
                <a:noFill/>
              </a:ln>
              <a:effectLst/>
            </c:spPr>
            <c:extLst>
              <c:ext xmlns:c16="http://schemas.microsoft.com/office/drawing/2014/chart" uri="{C3380CC4-5D6E-409C-BE32-E72D297353CC}">
                <c16:uniqueId val="{0000001D-95AD-49C7-9245-E562BCE87FB3}"/>
              </c:ext>
            </c:extLst>
          </c:dPt>
          <c:dPt>
            <c:idx val="19"/>
            <c:invertIfNegative val="0"/>
            <c:bubble3D val="0"/>
            <c:spPr>
              <a:solidFill>
                <a:srgbClr val="FF0000"/>
              </a:solidFill>
              <a:ln>
                <a:noFill/>
              </a:ln>
              <a:effectLst/>
            </c:spPr>
            <c:extLst>
              <c:ext xmlns:c16="http://schemas.microsoft.com/office/drawing/2014/chart" uri="{C3380CC4-5D6E-409C-BE32-E72D297353CC}">
                <c16:uniqueId val="{0000001F-95AD-49C7-9245-E562BCE87FB3}"/>
              </c:ext>
            </c:extLst>
          </c:dPt>
          <c:dPt>
            <c:idx val="20"/>
            <c:invertIfNegative val="0"/>
            <c:bubble3D val="0"/>
            <c:spPr>
              <a:solidFill>
                <a:schemeClr val="tx1"/>
              </a:solidFill>
              <a:ln>
                <a:noFill/>
              </a:ln>
              <a:effectLst/>
            </c:spPr>
            <c:extLst>
              <c:ext xmlns:c16="http://schemas.microsoft.com/office/drawing/2014/chart" uri="{C3380CC4-5D6E-409C-BE32-E72D297353CC}">
                <c16:uniqueId val="{00000021-95AD-49C7-9245-E562BCE87FB3}"/>
              </c:ext>
            </c:extLst>
          </c:dPt>
          <c:dPt>
            <c:idx val="21"/>
            <c:invertIfNegative val="0"/>
            <c:bubble3D val="0"/>
            <c:spPr>
              <a:solidFill>
                <a:schemeClr val="tx1"/>
              </a:solidFill>
              <a:ln>
                <a:noFill/>
              </a:ln>
              <a:effectLst/>
            </c:spPr>
            <c:extLst>
              <c:ext xmlns:c16="http://schemas.microsoft.com/office/drawing/2014/chart" uri="{C3380CC4-5D6E-409C-BE32-E72D297353CC}">
                <c16:uniqueId val="{00000023-95AD-49C7-9245-E562BCE87FB3}"/>
              </c:ext>
            </c:extLst>
          </c:dPt>
          <c:dPt>
            <c:idx val="22"/>
            <c:invertIfNegative val="0"/>
            <c:bubble3D val="0"/>
            <c:spPr>
              <a:solidFill>
                <a:schemeClr val="tx1"/>
              </a:solidFill>
              <a:ln>
                <a:noFill/>
              </a:ln>
              <a:effectLst/>
            </c:spPr>
            <c:extLst>
              <c:ext xmlns:c16="http://schemas.microsoft.com/office/drawing/2014/chart" uri="{C3380CC4-5D6E-409C-BE32-E72D297353CC}">
                <c16:uniqueId val="{00000025-95AD-49C7-9245-E562BCE87FB3}"/>
              </c:ext>
            </c:extLst>
          </c:dPt>
          <c:dPt>
            <c:idx val="23"/>
            <c:invertIfNegative val="0"/>
            <c:bubble3D val="0"/>
            <c:spPr>
              <a:solidFill>
                <a:schemeClr val="tx1"/>
              </a:solidFill>
              <a:ln>
                <a:noFill/>
              </a:ln>
              <a:effectLst/>
            </c:spPr>
            <c:extLst>
              <c:ext xmlns:c16="http://schemas.microsoft.com/office/drawing/2014/chart" uri="{C3380CC4-5D6E-409C-BE32-E72D297353CC}">
                <c16:uniqueId val="{00000027-95AD-49C7-9245-E562BCE87FB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faz!$G$10:$H$33</c:f>
              <c:multiLvlStrCache>
                <c:ptCount val="24"/>
                <c:lvl>
                  <c:pt idx="0">
                    <c:v>neutral</c:v>
                  </c:pt>
                  <c:pt idx="1">
                    <c:v>negativ</c:v>
                  </c:pt>
                  <c:pt idx="2">
                    <c:v>positiv</c:v>
                  </c:pt>
                  <c:pt idx="3">
                    <c:v>Gesamt</c:v>
                  </c:pt>
                  <c:pt idx="4">
                    <c:v>neutral</c:v>
                  </c:pt>
                  <c:pt idx="5">
                    <c:v>negativ</c:v>
                  </c:pt>
                  <c:pt idx="6">
                    <c:v>positiv</c:v>
                  </c:pt>
                  <c:pt idx="7">
                    <c:v>Gesamt</c:v>
                  </c:pt>
                  <c:pt idx="8">
                    <c:v>neutral</c:v>
                  </c:pt>
                  <c:pt idx="9">
                    <c:v>negativ</c:v>
                  </c:pt>
                  <c:pt idx="10">
                    <c:v>positiv</c:v>
                  </c:pt>
                  <c:pt idx="11">
                    <c:v>Gesamt</c:v>
                  </c:pt>
                  <c:pt idx="12">
                    <c:v>neutral</c:v>
                  </c:pt>
                  <c:pt idx="13">
                    <c:v>negativ</c:v>
                  </c:pt>
                  <c:pt idx="14">
                    <c:v>positiv</c:v>
                  </c:pt>
                  <c:pt idx="15">
                    <c:v>Gesamt</c:v>
                  </c:pt>
                  <c:pt idx="16">
                    <c:v>neutral</c:v>
                  </c:pt>
                  <c:pt idx="17">
                    <c:v>negativ</c:v>
                  </c:pt>
                  <c:pt idx="18">
                    <c:v>positiv</c:v>
                  </c:pt>
                  <c:pt idx="19">
                    <c:v>Gesamt</c:v>
                  </c:pt>
                  <c:pt idx="20">
                    <c:v>neutral</c:v>
                  </c:pt>
                  <c:pt idx="21">
                    <c:v>negativ</c:v>
                  </c:pt>
                  <c:pt idx="22">
                    <c:v>positiv</c:v>
                  </c:pt>
                  <c:pt idx="23">
                    <c:v>Gesamt</c:v>
                  </c:pt>
                </c:lvl>
                <c:lvl>
                  <c:pt idx="0">
                    <c:v>AFD</c:v>
                  </c:pt>
                  <c:pt idx="4">
                    <c:v>FDP</c:v>
                  </c:pt>
                  <c:pt idx="8">
                    <c:v>GRÜNE</c:v>
                  </c:pt>
                  <c:pt idx="12">
                    <c:v>LINKE</c:v>
                  </c:pt>
                  <c:pt idx="16">
                    <c:v>SPD</c:v>
                  </c:pt>
                  <c:pt idx="20">
                    <c:v>UNION</c:v>
                  </c:pt>
                </c:lvl>
              </c:multiLvlStrCache>
            </c:multiLvlStrRef>
          </c:cat>
          <c:val>
            <c:numRef>
              <c:f>lage!$I$10:$I$33</c:f>
              <c:numCache>
                <c:formatCode>General</c:formatCode>
                <c:ptCount val="24"/>
                <c:pt idx="0">
                  <c:v>37</c:v>
                </c:pt>
                <c:pt idx="1">
                  <c:v>26</c:v>
                </c:pt>
                <c:pt idx="2">
                  <c:v>0</c:v>
                </c:pt>
                <c:pt idx="3">
                  <c:v>63</c:v>
                </c:pt>
                <c:pt idx="4">
                  <c:v>141</c:v>
                </c:pt>
                <c:pt idx="5">
                  <c:v>67</c:v>
                </c:pt>
                <c:pt idx="6">
                  <c:v>18</c:v>
                </c:pt>
                <c:pt idx="7">
                  <c:v>226</c:v>
                </c:pt>
                <c:pt idx="8">
                  <c:v>85</c:v>
                </c:pt>
                <c:pt idx="9">
                  <c:v>43</c:v>
                </c:pt>
                <c:pt idx="10">
                  <c:v>8</c:v>
                </c:pt>
                <c:pt idx="11">
                  <c:v>136</c:v>
                </c:pt>
                <c:pt idx="12">
                  <c:v>5</c:v>
                </c:pt>
                <c:pt idx="13">
                  <c:v>0</c:v>
                </c:pt>
                <c:pt idx="14">
                  <c:v>3</c:v>
                </c:pt>
                <c:pt idx="15">
                  <c:v>8</c:v>
                </c:pt>
                <c:pt idx="16">
                  <c:v>153</c:v>
                </c:pt>
                <c:pt idx="17">
                  <c:v>79</c:v>
                </c:pt>
                <c:pt idx="18">
                  <c:v>10</c:v>
                </c:pt>
                <c:pt idx="19">
                  <c:v>242</c:v>
                </c:pt>
                <c:pt idx="20">
                  <c:v>131</c:v>
                </c:pt>
                <c:pt idx="21">
                  <c:v>59</c:v>
                </c:pt>
                <c:pt idx="22">
                  <c:v>18</c:v>
                </c:pt>
                <c:pt idx="23">
                  <c:v>208</c:v>
                </c:pt>
              </c:numCache>
            </c:numRef>
          </c:val>
          <c:extLst>
            <c:ext xmlns:c16="http://schemas.microsoft.com/office/drawing/2014/chart" uri="{C3380CC4-5D6E-409C-BE32-E72D297353CC}">
              <c16:uniqueId val="{00000028-95AD-49C7-9245-E562BCE87FB3}"/>
            </c:ext>
          </c:extLst>
        </c:ser>
        <c:dLbls>
          <c:dLblPos val="outEnd"/>
          <c:showLegendKey val="0"/>
          <c:showVal val="1"/>
          <c:showCatName val="0"/>
          <c:showSerName val="0"/>
          <c:showPercent val="0"/>
          <c:showBubbleSize val="0"/>
        </c:dLbls>
        <c:gapWidth val="219"/>
        <c:overlap val="-27"/>
        <c:axId val="192023232"/>
        <c:axId val="109141008"/>
      </c:barChart>
      <c:catAx>
        <c:axId val="192023232"/>
        <c:scaling>
          <c:orientation val="minMax"/>
        </c:scaling>
        <c:delete val="0"/>
        <c:axPos val="b"/>
        <c:title>
          <c:tx>
            <c:rich>
              <a:bodyPr rot="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r>
                  <a:rPr lang="de-DE" sz="1400" b="1" i="0" u="none" strike="noStrike" kern="1200" spc="0" baseline="0">
                    <a:solidFill>
                      <a:sysClr val="windowText" lastClr="000000">
                        <a:lumMod val="65000"/>
                        <a:lumOff val="35000"/>
                      </a:sysClr>
                    </a:solidFill>
                    <a:latin typeface="+mn-lt"/>
                    <a:ea typeface="+mn-ea"/>
                    <a:cs typeface="+mn-cs"/>
                  </a:rPr>
                  <a:t>Sentiment-Label nach Parteien</a:t>
                </a:r>
              </a:p>
            </c:rich>
          </c:tx>
          <c:layout>
            <c:manualLayout>
              <c:xMode val="edge"/>
              <c:yMode val="edge"/>
              <c:x val="0.27109002896274842"/>
              <c:y val="0.91823996898623761"/>
            </c:manualLayout>
          </c:layout>
          <c:overlay val="0"/>
          <c:spPr>
            <a:noFill/>
            <a:ln>
              <a:noFill/>
            </a:ln>
            <a:effectLst/>
          </c:spPr>
          <c:txPr>
            <a:bodyPr rot="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9141008"/>
        <c:crosses val="autoZero"/>
        <c:auto val="1"/>
        <c:lblAlgn val="ctr"/>
        <c:lblOffset val="100"/>
        <c:noMultiLvlLbl val="0"/>
      </c:catAx>
      <c:valAx>
        <c:axId val="109141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r>
                  <a:rPr lang="de-DE" sz="1400" b="1" i="0" u="none" strike="noStrike" kern="1200" spc="0" baseline="0">
                    <a:solidFill>
                      <a:sysClr val="windowText" lastClr="000000">
                        <a:lumMod val="65000"/>
                        <a:lumOff val="35000"/>
                      </a:sysClr>
                    </a:solidFill>
                    <a:latin typeface="+mn-lt"/>
                    <a:ea typeface="+mn-ea"/>
                    <a:cs typeface="+mn-cs"/>
                  </a:rPr>
                  <a:t>Anzahl Sentiment-Label</a:t>
                </a:r>
              </a:p>
            </c:rich>
          </c:tx>
          <c:layout>
            <c:manualLayout>
              <c:xMode val="edge"/>
              <c:yMode val="edge"/>
              <c:x val="1.3568047644091525E-2"/>
              <c:y val="0.1235629806789755"/>
            </c:manualLayout>
          </c:layout>
          <c:overlay val="0"/>
          <c:spPr>
            <a:noFill/>
            <a:ln>
              <a:noFill/>
            </a:ln>
            <a:effectLst/>
          </c:spPr>
          <c:txPr>
            <a:bodyPr rot="-5400000" spcFirstLastPara="1" vertOverflow="ellipsis" vert="horz" wrap="square" anchor="ctr" anchorCtr="1"/>
            <a:lstStyle/>
            <a:p>
              <a:pPr algn="ctr" rtl="0">
                <a:defRPr lang="de-DE" sz="1400" b="1" i="0" u="none" strike="noStrike" kern="1200" spc="0" baseline="0">
                  <a:solidFill>
                    <a:sysClr val="windowText" lastClr="000000">
                      <a:lumMod val="65000"/>
                      <a:lumOff val="35000"/>
                    </a:sys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2023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8100" cap="flat" cmpd="sng" algn="ctr">
      <a:solidFill>
        <a:schemeClr val="tx1"/>
      </a:solidFill>
      <a:round/>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‹Nr.›</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‹Nr.›</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393D23-7409-4C32-A427-A280E4993234}"/>
              </a:ext>
            </a:extLst>
          </p:cNvPr>
          <p:cNvSpPr>
            <a:spLocks noGrp="1"/>
          </p:cNvSpPr>
          <p:nvPr>
            <p:ph type="ctrTitle"/>
          </p:nvPr>
        </p:nvSpPr>
        <p:spPr/>
        <p:txBody>
          <a:bodyPr/>
          <a:lstStyle/>
          <a:p>
            <a:r>
              <a:rPr lang="de-DE" sz="2800" b="1" dirty="0"/>
              <a:t>Der Neutralitätsanspruch von Qualitätsjournalismus am </a:t>
            </a:r>
            <a:r>
              <a:rPr lang="de-DE" sz="2800" b="1" dirty="0" err="1"/>
              <a:t>BeIspiel</a:t>
            </a:r>
            <a:r>
              <a:rPr lang="de-DE" sz="2800" b="1" dirty="0"/>
              <a:t> des Politpodcasts „Lage der Nation“ – Eine Sentiment-Analyse mit maschinellem Lernen</a:t>
            </a:r>
            <a:br>
              <a:rPr lang="de-DE" sz="2800" b="1" dirty="0"/>
            </a:br>
            <a:endParaRPr lang="de-DE" sz="2800" dirty="0"/>
          </a:p>
        </p:txBody>
      </p:sp>
    </p:spTree>
    <p:extLst>
      <p:ext uri="{BB962C8B-B14F-4D97-AF65-F5344CB8AC3E}">
        <p14:creationId xmlns:p14="http://schemas.microsoft.com/office/powerpoint/2010/main" val="68682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AAB91E-579D-4166-8EEB-A974EE938F84}"/>
              </a:ext>
            </a:extLst>
          </p:cNvPr>
          <p:cNvSpPr>
            <a:spLocks noGrp="1"/>
          </p:cNvSpPr>
          <p:nvPr>
            <p:ph type="title"/>
          </p:nvPr>
        </p:nvSpPr>
        <p:spPr/>
        <p:txBody>
          <a:bodyPr/>
          <a:lstStyle/>
          <a:p>
            <a:r>
              <a:rPr lang="de-DE" dirty="0"/>
              <a:t>Problemstellung</a:t>
            </a:r>
          </a:p>
        </p:txBody>
      </p:sp>
      <p:sp>
        <p:nvSpPr>
          <p:cNvPr id="3" name="Inhaltsplatzhalter 2">
            <a:extLst>
              <a:ext uri="{FF2B5EF4-FFF2-40B4-BE49-F238E27FC236}">
                <a16:creationId xmlns:a16="http://schemas.microsoft.com/office/drawing/2014/main" id="{2F123F1A-AD1E-42DA-9739-97D5144A7459}"/>
              </a:ext>
            </a:extLst>
          </p:cNvPr>
          <p:cNvSpPr>
            <a:spLocks noGrp="1"/>
          </p:cNvSpPr>
          <p:nvPr>
            <p:ph idx="1"/>
          </p:nvPr>
        </p:nvSpPr>
        <p:spPr/>
        <p:txBody>
          <a:bodyPr>
            <a:normAutofit fontScale="92500" lnSpcReduction="20000"/>
          </a:bodyPr>
          <a:lstStyle/>
          <a:p>
            <a:r>
              <a:rPr lang="de-DE" dirty="0"/>
              <a:t>Qualitätsjournalismus</a:t>
            </a:r>
          </a:p>
          <a:p>
            <a:r>
              <a:rPr lang="de-DE" dirty="0"/>
              <a:t>Politische Einordnung von Medien</a:t>
            </a:r>
          </a:p>
          <a:p>
            <a:r>
              <a:rPr lang="de-DE" dirty="0"/>
              <a:t>Deep Learning und Natural Language Engineering: valide Methode?</a:t>
            </a:r>
          </a:p>
          <a:p>
            <a:pPr marL="0" indent="0">
              <a:buNone/>
            </a:pPr>
            <a:endParaRPr lang="de-DE" dirty="0"/>
          </a:p>
          <a:p>
            <a:pPr>
              <a:buFont typeface="Wingdings" panose="05000000000000000000" pitchFamily="2" charset="2"/>
              <a:buChar char="à"/>
            </a:pPr>
            <a:r>
              <a:rPr lang="de-DE" sz="2600" dirty="0">
                <a:sym typeface="Wingdings" panose="05000000000000000000" pitchFamily="2" charset="2"/>
              </a:rPr>
              <a:t>Forschungsfragen:</a:t>
            </a:r>
          </a:p>
          <a:p>
            <a:pPr lvl="0"/>
            <a:r>
              <a:rPr lang="de-DE" dirty="0"/>
              <a:t>Ist es möglich mithilfe von Maschinellem Lernen eine Methode zu entwickeln, die etablierte journalistische Produkte hinsichtlich ihrer politischen Einordnung und Neutralität klassifizieren kann? </a:t>
            </a:r>
          </a:p>
          <a:p>
            <a:pPr lvl="0"/>
            <a:r>
              <a:rPr lang="de-DE" dirty="0"/>
              <a:t>Kann diese Methode den noch nicht voll umfänglich politisch eingeordneten Podcast „Lage der Nation“ als neue Form der politischen Berichterstattung auf der politischen Karte der Bundesrepublik verorten?</a:t>
            </a:r>
          </a:p>
          <a:p>
            <a:pPr>
              <a:buFont typeface="Wingdings" panose="05000000000000000000" pitchFamily="2" charset="2"/>
              <a:buChar char="à"/>
            </a:pPr>
            <a:endParaRPr lang="de-DE" dirty="0"/>
          </a:p>
        </p:txBody>
      </p:sp>
    </p:spTree>
    <p:extLst>
      <p:ext uri="{BB962C8B-B14F-4D97-AF65-F5344CB8AC3E}">
        <p14:creationId xmlns:p14="http://schemas.microsoft.com/office/powerpoint/2010/main" val="231577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AA20D-940E-455C-B704-5355B8254149}"/>
              </a:ext>
            </a:extLst>
          </p:cNvPr>
          <p:cNvSpPr>
            <a:spLocks noGrp="1"/>
          </p:cNvSpPr>
          <p:nvPr>
            <p:ph type="title"/>
          </p:nvPr>
        </p:nvSpPr>
        <p:spPr/>
        <p:txBody>
          <a:bodyPr/>
          <a:lstStyle/>
          <a:p>
            <a:r>
              <a:rPr lang="de-DE" dirty="0"/>
              <a:t>Methodik</a:t>
            </a:r>
          </a:p>
        </p:txBody>
      </p:sp>
      <p:sp>
        <p:nvSpPr>
          <p:cNvPr id="3" name="Inhaltsplatzhalter 2">
            <a:extLst>
              <a:ext uri="{FF2B5EF4-FFF2-40B4-BE49-F238E27FC236}">
                <a16:creationId xmlns:a16="http://schemas.microsoft.com/office/drawing/2014/main" id="{83E0299F-9498-472A-B507-1F965F3A5C92}"/>
              </a:ext>
            </a:extLst>
          </p:cNvPr>
          <p:cNvSpPr>
            <a:spLocks noGrp="1"/>
          </p:cNvSpPr>
          <p:nvPr>
            <p:ph idx="1"/>
          </p:nvPr>
        </p:nvSpPr>
        <p:spPr>
          <a:xfrm>
            <a:off x="1371600" y="1686296"/>
            <a:ext cx="9601200" cy="1790700"/>
          </a:xfrm>
        </p:spPr>
        <p:txBody>
          <a:bodyPr/>
          <a:lstStyle/>
          <a:p>
            <a:r>
              <a:rPr lang="de-DE" dirty="0"/>
              <a:t>1. Schritt: </a:t>
            </a:r>
            <a:r>
              <a:rPr lang="de-DE" b="1" dirty="0"/>
              <a:t>Data Retrieval &amp; Management</a:t>
            </a:r>
          </a:p>
          <a:p>
            <a:r>
              <a:rPr lang="de-DE" dirty="0"/>
              <a:t>2. Schritt: </a:t>
            </a:r>
            <a:r>
              <a:rPr lang="de-DE" b="1" dirty="0"/>
              <a:t>Modellauswahl, Finetuning und Hyperparametertraining</a:t>
            </a:r>
          </a:p>
          <a:p>
            <a:r>
              <a:rPr lang="de-DE" dirty="0"/>
              <a:t>3. Schritt: </a:t>
            </a:r>
            <a:r>
              <a:rPr lang="de-DE" b="1" dirty="0"/>
              <a:t>Rule-</a:t>
            </a:r>
            <a:r>
              <a:rPr lang="de-DE" b="1" dirty="0" err="1"/>
              <a:t>Based</a:t>
            </a:r>
            <a:r>
              <a:rPr lang="de-DE" b="1" dirty="0"/>
              <a:t>-</a:t>
            </a:r>
            <a:r>
              <a:rPr lang="de-DE" b="1" dirty="0" err="1"/>
              <a:t>Named</a:t>
            </a:r>
            <a:r>
              <a:rPr lang="de-DE" b="1" dirty="0"/>
              <a:t>-Entity-Recognition</a:t>
            </a:r>
          </a:p>
          <a:p>
            <a:r>
              <a:rPr lang="de-DE" dirty="0"/>
              <a:t>4. Schritt: </a:t>
            </a:r>
            <a:r>
              <a:rPr lang="de-DE" b="1" dirty="0"/>
              <a:t>Sentiment-Analyse</a:t>
            </a:r>
          </a:p>
          <a:p>
            <a:endParaRPr lang="de-DE" b="1" dirty="0"/>
          </a:p>
          <a:p>
            <a:endParaRPr lang="de-DE" b="1" dirty="0"/>
          </a:p>
        </p:txBody>
      </p:sp>
      <p:sp>
        <p:nvSpPr>
          <p:cNvPr id="4" name="Titel 1">
            <a:extLst>
              <a:ext uri="{FF2B5EF4-FFF2-40B4-BE49-F238E27FC236}">
                <a16:creationId xmlns:a16="http://schemas.microsoft.com/office/drawing/2014/main" id="{151930A1-A5C5-40B1-87A7-D9FB8280DCF1}"/>
              </a:ext>
            </a:extLst>
          </p:cNvPr>
          <p:cNvSpPr txBox="1">
            <a:spLocks/>
          </p:cNvSpPr>
          <p:nvPr/>
        </p:nvSpPr>
        <p:spPr>
          <a:xfrm>
            <a:off x="1371600" y="382731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dirty="0"/>
              <a:t>Werkzeuge mit Maschinellem Lernen:</a:t>
            </a:r>
          </a:p>
          <a:p>
            <a:endParaRPr lang="de-DE" dirty="0"/>
          </a:p>
        </p:txBody>
      </p:sp>
      <p:sp>
        <p:nvSpPr>
          <p:cNvPr id="5" name="Inhaltsplatzhalter 2">
            <a:extLst>
              <a:ext uri="{FF2B5EF4-FFF2-40B4-BE49-F238E27FC236}">
                <a16:creationId xmlns:a16="http://schemas.microsoft.com/office/drawing/2014/main" id="{4943746A-B03B-4938-9C3B-6F44ECE8363B}"/>
              </a:ext>
            </a:extLst>
          </p:cNvPr>
          <p:cNvSpPr txBox="1">
            <a:spLocks/>
          </p:cNvSpPr>
          <p:nvPr/>
        </p:nvSpPr>
        <p:spPr>
          <a:xfrm>
            <a:off x="1371600" y="4700649"/>
            <a:ext cx="9601200" cy="17907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de-DE" b="1" dirty="0"/>
              <a:t>Neuronales Netz: </a:t>
            </a:r>
            <a:r>
              <a:rPr lang="de-DE" b="1" dirty="0" err="1"/>
              <a:t>Bidirectional</a:t>
            </a:r>
            <a:r>
              <a:rPr lang="de-DE" b="1" dirty="0"/>
              <a:t> Encoder </a:t>
            </a:r>
            <a:r>
              <a:rPr lang="de-DE" b="1" dirty="0" err="1"/>
              <a:t>Representations</a:t>
            </a:r>
            <a:r>
              <a:rPr lang="de-DE" b="1" dirty="0"/>
              <a:t> </a:t>
            </a:r>
            <a:r>
              <a:rPr lang="de-DE" b="1" dirty="0" err="1"/>
              <a:t>from</a:t>
            </a:r>
            <a:r>
              <a:rPr lang="de-DE" b="1" dirty="0"/>
              <a:t> Transformers</a:t>
            </a:r>
            <a:r>
              <a:rPr lang="de-DE" dirty="0"/>
              <a:t> (</a:t>
            </a:r>
            <a:r>
              <a:rPr lang="de-DE" b="1" dirty="0"/>
              <a:t>BERT</a:t>
            </a:r>
            <a:r>
              <a:rPr lang="de-DE" dirty="0"/>
              <a:t>)</a:t>
            </a:r>
          </a:p>
          <a:p>
            <a:r>
              <a:rPr lang="de-DE" dirty="0"/>
              <a:t>Nicht: </a:t>
            </a:r>
            <a:r>
              <a:rPr lang="de-DE" b="1" dirty="0"/>
              <a:t>Rule-</a:t>
            </a:r>
            <a:r>
              <a:rPr lang="de-DE" b="1" dirty="0" err="1"/>
              <a:t>Based</a:t>
            </a:r>
            <a:r>
              <a:rPr lang="de-DE" b="1" dirty="0"/>
              <a:t>-</a:t>
            </a:r>
            <a:r>
              <a:rPr lang="de-DE" b="1" dirty="0" err="1"/>
              <a:t>Named</a:t>
            </a:r>
            <a:r>
              <a:rPr lang="de-DE" b="1" dirty="0"/>
              <a:t>-Entity-Recognition</a:t>
            </a:r>
            <a:endParaRPr lang="de-DE" dirty="0"/>
          </a:p>
          <a:p>
            <a:endParaRPr lang="de-DE" b="1" dirty="0"/>
          </a:p>
          <a:p>
            <a:endParaRPr lang="de-DE" b="1" dirty="0"/>
          </a:p>
        </p:txBody>
      </p:sp>
    </p:spTree>
    <p:extLst>
      <p:ext uri="{BB962C8B-B14F-4D97-AF65-F5344CB8AC3E}">
        <p14:creationId xmlns:p14="http://schemas.microsoft.com/office/powerpoint/2010/main" val="46734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0B5FBA-11CE-47A1-92EE-60D7A0E5E264}"/>
              </a:ext>
            </a:extLst>
          </p:cNvPr>
          <p:cNvSpPr>
            <a:spLocks noGrp="1"/>
          </p:cNvSpPr>
          <p:nvPr>
            <p:ph type="title"/>
          </p:nvPr>
        </p:nvSpPr>
        <p:spPr/>
        <p:txBody>
          <a:bodyPr/>
          <a:lstStyle/>
          <a:p>
            <a:r>
              <a:rPr lang="de-DE" dirty="0"/>
              <a:t>Modellvisualisierung (Beispiel)</a:t>
            </a:r>
          </a:p>
        </p:txBody>
      </p:sp>
      <p:sp>
        <p:nvSpPr>
          <p:cNvPr id="3" name="Inhaltsplatzhalter 2">
            <a:extLst>
              <a:ext uri="{FF2B5EF4-FFF2-40B4-BE49-F238E27FC236}">
                <a16:creationId xmlns:a16="http://schemas.microsoft.com/office/drawing/2014/main" id="{0AA9DEC5-3EFB-4015-8528-B010BC3331D7}"/>
              </a:ext>
            </a:extLst>
          </p:cNvPr>
          <p:cNvSpPr>
            <a:spLocks noGrp="1"/>
          </p:cNvSpPr>
          <p:nvPr>
            <p:ph idx="1"/>
          </p:nvPr>
        </p:nvSpPr>
        <p:spPr>
          <a:xfrm>
            <a:off x="1371600" y="2381003"/>
            <a:ext cx="9601200" cy="3581400"/>
          </a:xfrm>
        </p:spPr>
        <p:txBody>
          <a:bodyPr/>
          <a:lstStyle/>
          <a:p>
            <a:r>
              <a:rPr lang="de-DE" dirty="0"/>
              <a:t>Dateninput: „Das ist das schlechteste Ergebnis der SPD </a:t>
            </a:r>
            <a:r>
              <a:rPr lang="de-DE" dirty="0" err="1"/>
              <a:t>ever</a:t>
            </a:r>
            <a:r>
              <a:rPr lang="de-DE" dirty="0"/>
              <a:t> in Nordrhein-Westfalen.“</a:t>
            </a:r>
          </a:p>
          <a:p>
            <a:r>
              <a:rPr lang="de-DE" dirty="0"/>
              <a:t>Datenoutput: kritisch-negativ				</a:t>
            </a:r>
          </a:p>
        </p:txBody>
      </p:sp>
      <p:sp>
        <p:nvSpPr>
          <p:cNvPr id="6" name="Textfeld 5">
            <a:extLst>
              <a:ext uri="{FF2B5EF4-FFF2-40B4-BE49-F238E27FC236}">
                <a16:creationId xmlns:a16="http://schemas.microsoft.com/office/drawing/2014/main" id="{EB416F86-3B2D-42F2-AA14-D680D2CFEAE0}"/>
              </a:ext>
            </a:extLst>
          </p:cNvPr>
          <p:cNvSpPr txBox="1"/>
          <p:nvPr/>
        </p:nvSpPr>
        <p:spPr>
          <a:xfrm>
            <a:off x="6620493" y="4376056"/>
            <a:ext cx="875561" cy="369332"/>
          </a:xfrm>
          <a:prstGeom prst="rect">
            <a:avLst/>
          </a:prstGeom>
          <a:noFill/>
        </p:spPr>
        <p:txBody>
          <a:bodyPr wrap="none" rtlCol="0">
            <a:spAutoFit/>
          </a:bodyPr>
          <a:lstStyle/>
          <a:p>
            <a:r>
              <a:rPr lang="de-DE" dirty="0"/>
              <a:t>neutral</a:t>
            </a:r>
          </a:p>
        </p:txBody>
      </p:sp>
      <p:sp>
        <p:nvSpPr>
          <p:cNvPr id="9" name="Textfeld 8">
            <a:extLst>
              <a:ext uri="{FF2B5EF4-FFF2-40B4-BE49-F238E27FC236}">
                <a16:creationId xmlns:a16="http://schemas.microsoft.com/office/drawing/2014/main" id="{B390D703-A8FA-48EA-9901-2C4CFE0567AF}"/>
              </a:ext>
            </a:extLst>
          </p:cNvPr>
          <p:cNvSpPr txBox="1"/>
          <p:nvPr/>
        </p:nvSpPr>
        <p:spPr>
          <a:xfrm>
            <a:off x="6620493" y="4860965"/>
            <a:ext cx="893193" cy="369332"/>
          </a:xfrm>
          <a:prstGeom prst="rect">
            <a:avLst/>
          </a:prstGeom>
          <a:noFill/>
        </p:spPr>
        <p:txBody>
          <a:bodyPr wrap="none" rtlCol="0">
            <a:spAutoFit/>
          </a:bodyPr>
          <a:lstStyle/>
          <a:p>
            <a:r>
              <a:rPr lang="de-DE" dirty="0"/>
              <a:t>negativ</a:t>
            </a:r>
          </a:p>
        </p:txBody>
      </p:sp>
      <p:sp>
        <p:nvSpPr>
          <p:cNvPr id="10" name="Textfeld 9">
            <a:extLst>
              <a:ext uri="{FF2B5EF4-FFF2-40B4-BE49-F238E27FC236}">
                <a16:creationId xmlns:a16="http://schemas.microsoft.com/office/drawing/2014/main" id="{1AB8F2A1-A034-4687-957B-3591D938078F}"/>
              </a:ext>
            </a:extLst>
          </p:cNvPr>
          <p:cNvSpPr txBox="1"/>
          <p:nvPr/>
        </p:nvSpPr>
        <p:spPr>
          <a:xfrm>
            <a:off x="6638125" y="5341525"/>
            <a:ext cx="816249" cy="369332"/>
          </a:xfrm>
          <a:prstGeom prst="rect">
            <a:avLst/>
          </a:prstGeom>
          <a:noFill/>
        </p:spPr>
        <p:txBody>
          <a:bodyPr wrap="none" rtlCol="0">
            <a:spAutoFit/>
          </a:bodyPr>
          <a:lstStyle/>
          <a:p>
            <a:r>
              <a:rPr lang="de-DE" dirty="0"/>
              <a:t>positiv</a:t>
            </a:r>
          </a:p>
        </p:txBody>
      </p:sp>
      <p:pic>
        <p:nvPicPr>
          <p:cNvPr id="11" name="Grafik 10">
            <a:extLst>
              <a:ext uri="{FF2B5EF4-FFF2-40B4-BE49-F238E27FC236}">
                <a16:creationId xmlns:a16="http://schemas.microsoft.com/office/drawing/2014/main" id="{D17F7C68-918E-4A02-9870-536D010DE267}"/>
              </a:ext>
            </a:extLst>
          </p:cNvPr>
          <p:cNvPicPr>
            <a:picLocks noChangeAspect="1"/>
          </p:cNvPicPr>
          <p:nvPr/>
        </p:nvPicPr>
        <p:blipFill>
          <a:blip r:embed="rId2"/>
          <a:stretch>
            <a:fillRect/>
          </a:stretch>
        </p:blipFill>
        <p:spPr>
          <a:xfrm>
            <a:off x="1329176" y="4026870"/>
            <a:ext cx="5048957" cy="1939490"/>
          </a:xfrm>
          <a:prstGeom prst="rect">
            <a:avLst/>
          </a:prstGeom>
        </p:spPr>
      </p:pic>
      <p:sp>
        <p:nvSpPr>
          <p:cNvPr id="12" name="Textfeld 11">
            <a:extLst>
              <a:ext uri="{FF2B5EF4-FFF2-40B4-BE49-F238E27FC236}">
                <a16:creationId xmlns:a16="http://schemas.microsoft.com/office/drawing/2014/main" id="{F057998E-90CC-4B19-92A5-9560FEA01D96}"/>
              </a:ext>
            </a:extLst>
          </p:cNvPr>
          <p:cNvSpPr txBox="1"/>
          <p:nvPr/>
        </p:nvSpPr>
        <p:spPr>
          <a:xfrm>
            <a:off x="1329176" y="6060373"/>
            <a:ext cx="1260923" cy="369332"/>
          </a:xfrm>
          <a:prstGeom prst="rect">
            <a:avLst/>
          </a:prstGeom>
          <a:noFill/>
        </p:spPr>
        <p:txBody>
          <a:bodyPr wrap="none" rtlCol="0">
            <a:spAutoFit/>
          </a:bodyPr>
          <a:lstStyle/>
          <a:p>
            <a:r>
              <a:rPr lang="de-DE" dirty="0"/>
              <a:t>Input-Layer</a:t>
            </a:r>
          </a:p>
        </p:txBody>
      </p:sp>
      <p:sp>
        <p:nvSpPr>
          <p:cNvPr id="13" name="Textfeld 12">
            <a:extLst>
              <a:ext uri="{FF2B5EF4-FFF2-40B4-BE49-F238E27FC236}">
                <a16:creationId xmlns:a16="http://schemas.microsoft.com/office/drawing/2014/main" id="{F82799DE-727C-4D1E-B32A-644084568A00}"/>
              </a:ext>
            </a:extLst>
          </p:cNvPr>
          <p:cNvSpPr txBox="1"/>
          <p:nvPr/>
        </p:nvSpPr>
        <p:spPr>
          <a:xfrm>
            <a:off x="2936304" y="6060373"/>
            <a:ext cx="1700787" cy="369332"/>
          </a:xfrm>
          <a:prstGeom prst="rect">
            <a:avLst/>
          </a:prstGeom>
          <a:noFill/>
        </p:spPr>
        <p:txBody>
          <a:bodyPr wrap="none" rtlCol="0">
            <a:spAutoFit/>
          </a:bodyPr>
          <a:lstStyle/>
          <a:p>
            <a:r>
              <a:rPr lang="de-DE" dirty="0"/>
              <a:t>Hidden-Layer(s)</a:t>
            </a:r>
          </a:p>
        </p:txBody>
      </p:sp>
      <p:sp>
        <p:nvSpPr>
          <p:cNvPr id="14" name="Textfeld 13">
            <a:extLst>
              <a:ext uri="{FF2B5EF4-FFF2-40B4-BE49-F238E27FC236}">
                <a16:creationId xmlns:a16="http://schemas.microsoft.com/office/drawing/2014/main" id="{728B1AD1-A955-40E5-89E4-38C962792AC9}"/>
              </a:ext>
            </a:extLst>
          </p:cNvPr>
          <p:cNvSpPr txBox="1"/>
          <p:nvPr/>
        </p:nvSpPr>
        <p:spPr>
          <a:xfrm>
            <a:off x="5069709" y="6060373"/>
            <a:ext cx="1421864" cy="369332"/>
          </a:xfrm>
          <a:prstGeom prst="rect">
            <a:avLst/>
          </a:prstGeom>
          <a:noFill/>
        </p:spPr>
        <p:txBody>
          <a:bodyPr wrap="none" rtlCol="0">
            <a:spAutoFit/>
          </a:bodyPr>
          <a:lstStyle/>
          <a:p>
            <a:r>
              <a:rPr lang="de-DE" dirty="0"/>
              <a:t>Output-Layer</a:t>
            </a:r>
          </a:p>
        </p:txBody>
      </p:sp>
      <p:sp>
        <p:nvSpPr>
          <p:cNvPr id="15" name="Textfeld 14">
            <a:extLst>
              <a:ext uri="{FF2B5EF4-FFF2-40B4-BE49-F238E27FC236}">
                <a16:creationId xmlns:a16="http://schemas.microsoft.com/office/drawing/2014/main" id="{4F5D1502-FA97-4DF9-B362-0FEF7C388D05}"/>
              </a:ext>
            </a:extLst>
          </p:cNvPr>
          <p:cNvSpPr txBox="1"/>
          <p:nvPr/>
        </p:nvSpPr>
        <p:spPr>
          <a:xfrm>
            <a:off x="8376062" y="3451266"/>
            <a:ext cx="4289444" cy="646331"/>
          </a:xfrm>
          <a:prstGeom prst="rect">
            <a:avLst/>
          </a:prstGeom>
          <a:noFill/>
        </p:spPr>
        <p:txBody>
          <a:bodyPr wrap="none" rtlCol="0">
            <a:spAutoFit/>
          </a:bodyPr>
          <a:lstStyle/>
          <a:p>
            <a:r>
              <a:rPr lang="de-DE" dirty="0"/>
              <a:t>Limitationsbeispiel: „Wahnsinnig smarter </a:t>
            </a:r>
          </a:p>
          <a:p>
            <a:r>
              <a:rPr lang="de-DE" dirty="0"/>
              <a:t>Move von Christian Lindner“</a:t>
            </a:r>
          </a:p>
        </p:txBody>
      </p:sp>
    </p:spTree>
    <p:extLst>
      <p:ext uri="{BB962C8B-B14F-4D97-AF65-F5344CB8AC3E}">
        <p14:creationId xmlns:p14="http://schemas.microsoft.com/office/powerpoint/2010/main" val="167990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7126B7-3AFF-4C38-A810-1D71EE6739E0}"/>
              </a:ext>
            </a:extLst>
          </p:cNvPr>
          <p:cNvSpPr>
            <a:spLocks noGrp="1"/>
          </p:cNvSpPr>
          <p:nvPr>
            <p:ph type="title"/>
          </p:nvPr>
        </p:nvSpPr>
        <p:spPr/>
        <p:txBody>
          <a:bodyPr/>
          <a:lstStyle/>
          <a:p>
            <a:r>
              <a:rPr lang="de-DE" dirty="0"/>
              <a:t>Auswertung – Lage der Nation</a:t>
            </a:r>
          </a:p>
        </p:txBody>
      </p:sp>
      <p:graphicFrame>
        <p:nvGraphicFramePr>
          <p:cNvPr id="9" name="Inhaltsplatzhalter 8">
            <a:extLst>
              <a:ext uri="{FF2B5EF4-FFF2-40B4-BE49-F238E27FC236}">
                <a16:creationId xmlns:a16="http://schemas.microsoft.com/office/drawing/2014/main" id="{8D779D9F-86B7-4805-9531-7B93F59A4364}"/>
              </a:ext>
            </a:extLst>
          </p:cNvPr>
          <p:cNvGraphicFramePr>
            <a:graphicFrameLocks noGrp="1"/>
          </p:cNvGraphicFramePr>
          <p:nvPr>
            <p:ph idx="1"/>
            <p:extLst>
              <p:ext uri="{D42A27DB-BD31-4B8C-83A1-F6EECF244321}">
                <p14:modId xmlns:p14="http://schemas.microsoft.com/office/powerpoint/2010/main" val="2964798772"/>
              </p:ext>
            </p:extLst>
          </p:nvPr>
        </p:nvGraphicFramePr>
        <p:xfrm>
          <a:off x="848096" y="2018804"/>
          <a:ext cx="5247904" cy="37051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iagramm 9">
            <a:extLst>
              <a:ext uri="{FF2B5EF4-FFF2-40B4-BE49-F238E27FC236}">
                <a16:creationId xmlns:a16="http://schemas.microsoft.com/office/drawing/2014/main" id="{E776F165-33BD-47EC-AF59-37A16E43562E}"/>
              </a:ext>
            </a:extLst>
          </p:cNvPr>
          <p:cNvGraphicFramePr/>
          <p:nvPr>
            <p:extLst>
              <p:ext uri="{D42A27DB-BD31-4B8C-83A1-F6EECF244321}">
                <p14:modId xmlns:p14="http://schemas.microsoft.com/office/powerpoint/2010/main" val="2642617485"/>
              </p:ext>
            </p:extLst>
          </p:nvPr>
        </p:nvGraphicFramePr>
        <p:xfrm>
          <a:off x="6543303" y="2018804"/>
          <a:ext cx="5477385" cy="37051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2814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0257F4-6516-4985-A627-5239756C649B}"/>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FC58789E-A86B-4209-ABFB-5705A4F831A7}"/>
              </a:ext>
            </a:extLst>
          </p:cNvPr>
          <p:cNvSpPr>
            <a:spLocks noGrp="1"/>
          </p:cNvSpPr>
          <p:nvPr>
            <p:ph idx="1"/>
          </p:nvPr>
        </p:nvSpPr>
        <p:spPr/>
        <p:txBody>
          <a:bodyPr/>
          <a:lstStyle/>
          <a:p>
            <a:r>
              <a:rPr lang="de-DE" dirty="0"/>
              <a:t>Forschungsfrage 1: Klassifizierung journalistischer Produkte grundsätzlich möglich -  auch hinsichtlich parteipolitischer Färbung. Ergebnisse aber stark abhängig von technischen und methodischen Faktoren (Datenbasis, Modeltraining, Finetuning)</a:t>
            </a:r>
          </a:p>
          <a:p>
            <a:r>
              <a:rPr lang="de-DE" dirty="0"/>
              <a:t>Forschungsfrage 2: Die Lage der Nation konnte als kritisch-neutrales Medium ohne sichtbare parteipolitische Färbung eingeordnet werden. Ein Fokus auf Leistungen und das Tagesgeschäft der Parteien SPD, Grüne, Union und FDP war bemerkbar. Die Ergebnisse zur Klassifikation des Podcasts sind durch bei Forschungsfrage 1 erläuterten Limitationen der Studie in ihrer Aussagekraft eingeschränkt.</a:t>
            </a:r>
          </a:p>
        </p:txBody>
      </p:sp>
    </p:spTree>
    <p:extLst>
      <p:ext uri="{BB962C8B-B14F-4D97-AF65-F5344CB8AC3E}">
        <p14:creationId xmlns:p14="http://schemas.microsoft.com/office/powerpoint/2010/main" val="3080394547"/>
      </p:ext>
    </p:extLst>
  </p:cSld>
  <p:clrMapOvr>
    <a:masterClrMapping/>
  </p:clrMapOvr>
</p:sld>
</file>

<file path=ppt/theme/theme1.xml><?xml version="1.0" encoding="utf-8"?>
<a:theme xmlns:a="http://schemas.openxmlformats.org/drawingml/2006/main" name="Zuschneiden">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TM10001105[[fn=Ausschnitt]]</Template>
  <TotalTime>0</TotalTime>
  <Words>301</Words>
  <Application>Microsoft Office PowerPoint</Application>
  <PresentationFormat>Breitbild</PresentationFormat>
  <Paragraphs>38</Paragraphs>
  <Slides>6</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Franklin Gothic Book</vt:lpstr>
      <vt:lpstr>Wingdings</vt:lpstr>
      <vt:lpstr>Zuschneiden</vt:lpstr>
      <vt:lpstr>Der Neutralitätsanspruch von Qualitätsjournalismus am BeIspiel des Politpodcasts „Lage der Nation“ – Eine Sentiment-Analyse mit maschinellem Lernen </vt:lpstr>
      <vt:lpstr>Problemstellung</vt:lpstr>
      <vt:lpstr>Methodik</vt:lpstr>
      <vt:lpstr>Modellvisualisierung (Beispiel)</vt:lpstr>
      <vt:lpstr>Auswertung – Lage der Nation</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Neutralitätsanspruch von Qualitätsjournalismus am Bespiel des Politpodcasts „Lage der Nation“ – Eine Sentiment-Analyse mit maschinellem Lernen</dc:title>
  <dc:creator>LocalAdmin</dc:creator>
  <cp:lastModifiedBy>Jakob Berg</cp:lastModifiedBy>
  <cp:revision>11</cp:revision>
  <dcterms:created xsi:type="dcterms:W3CDTF">2023-03-31T08:13:53Z</dcterms:created>
  <dcterms:modified xsi:type="dcterms:W3CDTF">2023-07-27T08:16:37Z</dcterms:modified>
</cp:coreProperties>
</file>