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19.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3"/>
  </p:notesMasterIdLst>
  <p:sldIdLst>
    <p:sldId id="256" r:id="rId3"/>
    <p:sldId id="257" r:id="rId4"/>
    <p:sldId id="259" r:id="rId5"/>
    <p:sldId id="260" r:id="rId6"/>
    <p:sldId id="311" r:id="rId7"/>
    <p:sldId id="275" r:id="rId8"/>
    <p:sldId id="276" r:id="rId9"/>
    <p:sldId id="267" r:id="rId10"/>
    <p:sldId id="274" r:id="rId11"/>
    <p:sldId id="263" r:id="rId12"/>
    <p:sldId id="264" r:id="rId13"/>
    <p:sldId id="312" r:id="rId14"/>
    <p:sldId id="270" r:id="rId15"/>
    <p:sldId id="271" r:id="rId16"/>
    <p:sldId id="323" r:id="rId17"/>
    <p:sldId id="277" r:id="rId18"/>
    <p:sldId id="282" r:id="rId19"/>
    <p:sldId id="322" r:id="rId20"/>
    <p:sldId id="307" r:id="rId21"/>
    <p:sldId id="308" r:id="rId22"/>
    <p:sldId id="305" r:id="rId23"/>
    <p:sldId id="298" r:id="rId24"/>
    <p:sldId id="324" r:id="rId25"/>
    <p:sldId id="283" r:id="rId26"/>
    <p:sldId id="302" r:id="rId27"/>
    <p:sldId id="320" r:id="rId28"/>
    <p:sldId id="306" r:id="rId29"/>
    <p:sldId id="316" r:id="rId30"/>
    <p:sldId id="318" r:id="rId31"/>
    <p:sldId id="32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4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66" autoAdjust="0"/>
    <p:restoredTop sz="68258" autoAdjust="0"/>
  </p:normalViewPr>
  <p:slideViewPr>
    <p:cSldViewPr snapToGrid="0">
      <p:cViewPr varScale="1">
        <p:scale>
          <a:sx n="110" d="100"/>
          <a:sy n="110" d="100"/>
        </p:scale>
        <p:origin x="1948"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ustomXml" Target="../customXml/item2.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rcos.fabietti\datacap.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BCC-48A8-8E95-6A021CB835B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BCC-48A8-8E95-6A021CB835B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BCC-48A8-8E95-6A021CB835B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BCC-48A8-8E95-6A021CB835B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8BCC-48A8-8E95-6A021CB835B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8BCC-48A8-8E95-6A021CB835B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8BCC-48A8-8E95-6A021CB835B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8BCC-48A8-8E95-6A021CB835B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8BCC-48A8-8E95-6A021CB835B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8BCC-48A8-8E95-6A021CB835B6}"/>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8BCC-48A8-8E95-6A021CB835B6}"/>
              </c:ext>
            </c:extLst>
          </c:dPt>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datacap!$A$2:$A$12</c:f>
              <c:strCache>
                <c:ptCount val="11"/>
                <c:pt idx="0">
                  <c:v>0 C 0D 1E 0F 0 i</c:v>
                </c:pt>
                <c:pt idx="1">
                  <c:v>0 C 1D 0E 0F 0 i</c:v>
                </c:pt>
                <c:pt idx="2">
                  <c:v>0 C 0D 2E 0F 0 i</c:v>
                </c:pt>
                <c:pt idx="3">
                  <c:v>0 C 1D 1E 0F 0 i</c:v>
                </c:pt>
                <c:pt idx="4">
                  <c:v>0 C 0D 3E 0F 0 i</c:v>
                </c:pt>
                <c:pt idx="5">
                  <c:v>0 C 1D 2E 0F 0 i</c:v>
                </c:pt>
                <c:pt idx="6">
                  <c:v>0 C 2D 0E 0F 0 i</c:v>
                </c:pt>
                <c:pt idx="7">
                  <c:v>0 C 1D 3E 0F 0 i</c:v>
                </c:pt>
                <c:pt idx="8">
                  <c:v>0 C 0D 4E 0F 0 i</c:v>
                </c:pt>
                <c:pt idx="9">
                  <c:v>0 C 2D 1E 0F 0 i</c:v>
                </c:pt>
                <c:pt idx="10">
                  <c:v>0 C 2D 2E 0F 0 i</c:v>
                </c:pt>
              </c:strCache>
            </c:strRef>
          </c:cat>
          <c:val>
            <c:numRef>
              <c:f>datacap!$B$2:$B$12</c:f>
              <c:numCache>
                <c:formatCode>0%</c:formatCode>
                <c:ptCount val="11"/>
                <c:pt idx="0">
                  <c:v>0.49361187375975202</c:v>
                </c:pt>
                <c:pt idx="1">
                  <c:v>0.166036915214613</c:v>
                </c:pt>
                <c:pt idx="2">
                  <c:v>0.124588849321771</c:v>
                </c:pt>
                <c:pt idx="3">
                  <c:v>6.33104085682442E-2</c:v>
                </c:pt>
                <c:pt idx="4">
                  <c:v>3.4060945442683503E-2</c:v>
                </c:pt>
                <c:pt idx="5">
                  <c:v>2.60418082474787E-2</c:v>
                </c:pt>
                <c:pt idx="6">
                  <c:v>2.0462391605730199E-2</c:v>
                </c:pt>
                <c:pt idx="7">
                  <c:v>1.09889363090222E-2</c:v>
                </c:pt>
                <c:pt idx="8">
                  <c:v>1.06015712072199E-2</c:v>
                </c:pt>
                <c:pt idx="9">
                  <c:v>1.0153043194606699E-2</c:v>
                </c:pt>
                <c:pt idx="10">
                  <c:v>5.4502949411476802E-3</c:v>
                </c:pt>
              </c:numCache>
            </c:numRef>
          </c:val>
          <c:extLst>
            <c:ext xmlns:c16="http://schemas.microsoft.com/office/drawing/2014/chart" uri="{C3380CC4-5D6E-409C-BE32-E72D297353CC}">
              <c16:uniqueId val="{00000016-8BCC-48A8-8E95-6A021CB835B6}"/>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2917339376695578"/>
          <c:y val="0.12061684733021415"/>
          <c:w val="0.15528038774564945"/>
          <c:h val="0.77013762377248263"/>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66FAF3-96C1-4076-B714-E8C128CCFC29}" type="datetimeFigureOut">
              <a:rPr lang="en-GB" smtClean="0"/>
              <a:t>12/11/2024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3158C1-1EEE-4F00-8C5F-5525208D96DF}" type="slidenum">
              <a:rPr lang="en-GB" smtClean="0"/>
              <a:t>‹#›</a:t>
            </a:fld>
            <a:endParaRPr lang="en-GB"/>
          </a:p>
        </p:txBody>
      </p:sp>
    </p:spTree>
    <p:extLst>
      <p:ext uri="{BB962C8B-B14F-4D97-AF65-F5344CB8AC3E}">
        <p14:creationId xmlns:p14="http://schemas.microsoft.com/office/powerpoint/2010/main" val="530342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welcome to the talk named shift staffing via task load prediction, my name is Marcos Fabietti, I am a data scientist at Nottingham University Hospitals Trusts.</a:t>
            </a:r>
          </a:p>
        </p:txBody>
      </p:sp>
      <p:sp>
        <p:nvSpPr>
          <p:cNvPr id="4" name="Slide Number Placeholder 3"/>
          <p:cNvSpPr>
            <a:spLocks noGrp="1"/>
          </p:cNvSpPr>
          <p:nvPr>
            <p:ph type="sldNum" sz="quarter" idx="5"/>
          </p:nvPr>
        </p:nvSpPr>
        <p:spPr/>
        <p:txBody>
          <a:bodyPr/>
          <a:lstStyle/>
          <a:p>
            <a:fld id="{5A3158C1-1EEE-4F00-8C5F-5525208D96DF}" type="slidenum">
              <a:rPr lang="en-GB" smtClean="0"/>
              <a:t>1</a:t>
            </a:fld>
            <a:endParaRPr lang="en-GB"/>
          </a:p>
        </p:txBody>
      </p:sp>
    </p:spTree>
    <p:extLst>
      <p:ext uri="{BB962C8B-B14F-4D97-AF65-F5344CB8AC3E}">
        <p14:creationId xmlns:p14="http://schemas.microsoft.com/office/powerpoint/2010/main" val="1391599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also looked at the grade of tasks that indicate priority, </a:t>
            </a:r>
            <a:r>
              <a:rPr lang="en-GB" sz="1200" dirty="0"/>
              <a:t>where we see very little variation among the grade of  each respective tasks. </a:t>
            </a:r>
          </a:p>
          <a:p>
            <a:endParaRPr lang="en-GB" dirty="0"/>
          </a:p>
        </p:txBody>
      </p:sp>
      <p:sp>
        <p:nvSpPr>
          <p:cNvPr id="4" name="Slide Number Placeholder 3"/>
          <p:cNvSpPr>
            <a:spLocks noGrp="1"/>
          </p:cNvSpPr>
          <p:nvPr>
            <p:ph type="sldNum" sz="quarter" idx="5"/>
          </p:nvPr>
        </p:nvSpPr>
        <p:spPr/>
        <p:txBody>
          <a:bodyPr/>
          <a:lstStyle/>
          <a:p>
            <a:fld id="{5A3158C1-1EEE-4F00-8C5F-5525208D96DF}" type="slidenum">
              <a:rPr lang="en-GB" smtClean="0"/>
              <a:t>10</a:t>
            </a:fld>
            <a:endParaRPr lang="en-GB"/>
          </a:p>
        </p:txBody>
      </p:sp>
    </p:spTree>
    <p:extLst>
      <p:ext uri="{BB962C8B-B14F-4D97-AF65-F5344CB8AC3E}">
        <p14:creationId xmlns:p14="http://schemas.microsoft.com/office/powerpoint/2010/main" val="3626447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Similarly, we also looked at staff per tasks after aggregating the job title names into 5 main categories.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Unlike Grade, we see more variation, but most tasks have a main role that carries them out.</a:t>
            </a:r>
          </a:p>
        </p:txBody>
      </p:sp>
      <p:sp>
        <p:nvSpPr>
          <p:cNvPr id="4" name="Slide Number Placeholder 3"/>
          <p:cNvSpPr>
            <a:spLocks noGrp="1"/>
          </p:cNvSpPr>
          <p:nvPr>
            <p:ph type="sldNum" sz="quarter" idx="5"/>
          </p:nvPr>
        </p:nvSpPr>
        <p:spPr/>
        <p:txBody>
          <a:bodyPr/>
          <a:lstStyle/>
          <a:p>
            <a:fld id="{5A3158C1-1EEE-4F00-8C5F-5525208D96DF}" type="slidenum">
              <a:rPr lang="en-GB" smtClean="0"/>
              <a:t>11</a:t>
            </a:fld>
            <a:endParaRPr lang="en-GB"/>
          </a:p>
        </p:txBody>
      </p:sp>
    </p:spTree>
    <p:extLst>
      <p:ext uri="{BB962C8B-B14F-4D97-AF65-F5344CB8AC3E}">
        <p14:creationId xmlns:p14="http://schemas.microsoft.com/office/powerpoint/2010/main" val="1273579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After disregarding the underfitting model, the first solution was clustering, where we would assign for each patient admitted a cluster with a task load profile and aggregate them at the start of each shift to get the total count.</a:t>
            </a:r>
          </a:p>
          <a:p>
            <a:endParaRPr lang="en-GB" dirty="0"/>
          </a:p>
        </p:txBody>
      </p:sp>
      <p:sp>
        <p:nvSpPr>
          <p:cNvPr id="4" name="Slide Number Placeholder 3"/>
          <p:cNvSpPr>
            <a:spLocks noGrp="1"/>
          </p:cNvSpPr>
          <p:nvPr>
            <p:ph type="sldNum" sz="quarter" idx="5"/>
          </p:nvPr>
        </p:nvSpPr>
        <p:spPr/>
        <p:txBody>
          <a:bodyPr/>
          <a:lstStyle/>
          <a:p>
            <a:fld id="{5A3158C1-1EEE-4F00-8C5F-5525208D96DF}" type="slidenum">
              <a:rPr lang="en-GB" smtClean="0"/>
              <a:t>13</a:t>
            </a:fld>
            <a:endParaRPr lang="en-GB"/>
          </a:p>
        </p:txBody>
      </p:sp>
    </p:spTree>
    <p:extLst>
      <p:ext uri="{BB962C8B-B14F-4D97-AF65-F5344CB8AC3E}">
        <p14:creationId xmlns:p14="http://schemas.microsoft.com/office/powerpoint/2010/main" val="2529794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However,  </a:t>
            </a: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69% only require E (junior doctor) for 1 or more tasks.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Most patients would be assigned to that cluster, so it </a:t>
            </a:r>
            <a:r>
              <a:rPr lang="en-GB" dirty="0">
                <a:solidFill>
                  <a:prstClr val="black"/>
                </a:solidFill>
                <a:latin typeface="Calibri" panose="020F0502020204030204"/>
              </a:rPr>
              <a:t>would be heavily biased.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Thus we looked at another method.</a:t>
            </a:r>
          </a:p>
          <a:p>
            <a:endParaRPr lang="en-GB" dirty="0"/>
          </a:p>
        </p:txBody>
      </p:sp>
      <p:sp>
        <p:nvSpPr>
          <p:cNvPr id="4" name="Slide Number Placeholder 3"/>
          <p:cNvSpPr>
            <a:spLocks noGrp="1"/>
          </p:cNvSpPr>
          <p:nvPr>
            <p:ph type="sldNum" sz="quarter" idx="5"/>
          </p:nvPr>
        </p:nvSpPr>
        <p:spPr/>
        <p:txBody>
          <a:bodyPr/>
          <a:lstStyle/>
          <a:p>
            <a:fld id="{5A3158C1-1EEE-4F00-8C5F-5525208D96DF}" type="slidenum">
              <a:rPr lang="en-GB" smtClean="0"/>
              <a:t>14</a:t>
            </a:fld>
            <a:endParaRPr lang="en-GB"/>
          </a:p>
        </p:txBody>
      </p:sp>
    </p:spTree>
    <p:extLst>
      <p:ext uri="{BB962C8B-B14F-4D97-AF65-F5344CB8AC3E}">
        <p14:creationId xmlns:p14="http://schemas.microsoft.com/office/powerpoint/2010/main" val="142167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second solution was to create N regressors, one for each staff group,</a:t>
            </a:r>
          </a:p>
          <a:p>
            <a:r>
              <a:rPr lang="en-GB" dirty="0"/>
              <a:t>Where we want to predict the number of tasks raised.</a:t>
            </a:r>
          </a:p>
        </p:txBody>
      </p:sp>
      <p:sp>
        <p:nvSpPr>
          <p:cNvPr id="4" name="Slide Number Placeholder 3"/>
          <p:cNvSpPr>
            <a:spLocks noGrp="1"/>
          </p:cNvSpPr>
          <p:nvPr>
            <p:ph type="sldNum" sz="quarter" idx="5"/>
          </p:nvPr>
        </p:nvSpPr>
        <p:spPr/>
        <p:txBody>
          <a:bodyPr/>
          <a:lstStyle/>
          <a:p>
            <a:fld id="{5A3158C1-1EEE-4F00-8C5F-5525208D96DF}" type="slidenum">
              <a:rPr lang="en-GB" smtClean="0"/>
              <a:t>15</a:t>
            </a:fld>
            <a:endParaRPr lang="en-GB"/>
          </a:p>
        </p:txBody>
      </p:sp>
    </p:spTree>
    <p:extLst>
      <p:ext uri="{BB962C8B-B14F-4D97-AF65-F5344CB8AC3E}">
        <p14:creationId xmlns:p14="http://schemas.microsoft.com/office/powerpoint/2010/main" val="3276327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First, we attempted to mapping all task to the staff category that does it the most.</a:t>
            </a:r>
          </a:p>
          <a:p>
            <a:pPr marL="0" indent="0">
              <a:buFont typeface="Arial" panose="020B0604020202020204" pitchFamily="34" charset="0"/>
              <a:buNone/>
            </a:pPr>
            <a:r>
              <a:rPr lang="en-GB" sz="1200" dirty="0"/>
              <a:t>However, we lose significant number of examples in the smaller categories.</a:t>
            </a:r>
          </a:p>
          <a:p>
            <a:pPr marL="0" indent="0">
              <a:buFont typeface="Arial" panose="020B0604020202020204" pitchFamily="34" charset="0"/>
              <a:buNone/>
            </a:pPr>
            <a:r>
              <a:rPr lang="en-GB" sz="1200" dirty="0"/>
              <a:t>Instead, we re-label tasks into those who do it over 50% and a second group if they who do it over at least another 10%.</a:t>
            </a:r>
          </a:p>
          <a:p>
            <a:endParaRPr lang="en-GB" dirty="0"/>
          </a:p>
        </p:txBody>
      </p:sp>
      <p:sp>
        <p:nvSpPr>
          <p:cNvPr id="4" name="Slide Number Placeholder 3"/>
          <p:cNvSpPr>
            <a:spLocks noGrp="1"/>
          </p:cNvSpPr>
          <p:nvPr>
            <p:ph type="sldNum" sz="quarter" idx="5"/>
          </p:nvPr>
        </p:nvSpPr>
        <p:spPr/>
        <p:txBody>
          <a:bodyPr/>
          <a:lstStyle/>
          <a:p>
            <a:fld id="{5A3158C1-1EEE-4F00-8C5F-5525208D96DF}" type="slidenum">
              <a:rPr lang="en-GB" smtClean="0"/>
              <a:t>16</a:t>
            </a:fld>
            <a:endParaRPr lang="en-GB"/>
          </a:p>
        </p:txBody>
      </p:sp>
    </p:spTree>
    <p:extLst>
      <p:ext uri="{BB962C8B-B14F-4D97-AF65-F5344CB8AC3E}">
        <p14:creationId xmlns:p14="http://schemas.microsoft.com/office/powerpoint/2010/main" val="2078476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This translates to these 8 new “staff groups” with enough examples to do a forecast/regression. </a:t>
            </a:r>
          </a:p>
          <a:p>
            <a:r>
              <a:rPr lang="en-GB" sz="1200" dirty="0"/>
              <a:t>Additionally, It also allows for flexibility when staffing, as the classes overlap and can be filled at discretion.</a:t>
            </a:r>
          </a:p>
          <a:p>
            <a:endParaRPr lang="en-GB" dirty="0"/>
          </a:p>
        </p:txBody>
      </p:sp>
      <p:sp>
        <p:nvSpPr>
          <p:cNvPr id="4" name="Slide Number Placeholder 3"/>
          <p:cNvSpPr>
            <a:spLocks noGrp="1"/>
          </p:cNvSpPr>
          <p:nvPr>
            <p:ph type="sldNum" sz="quarter" idx="5"/>
          </p:nvPr>
        </p:nvSpPr>
        <p:spPr/>
        <p:txBody>
          <a:bodyPr/>
          <a:lstStyle/>
          <a:p>
            <a:fld id="{5A3158C1-1EEE-4F00-8C5F-5525208D96DF}" type="slidenum">
              <a:rPr lang="en-GB" smtClean="0"/>
              <a:t>17</a:t>
            </a:fld>
            <a:endParaRPr lang="en-GB"/>
          </a:p>
        </p:txBody>
      </p:sp>
    </p:spTree>
    <p:extLst>
      <p:ext uri="{BB962C8B-B14F-4D97-AF65-F5344CB8AC3E}">
        <p14:creationId xmlns:p14="http://schemas.microsoft.com/office/powerpoint/2010/main" val="2541526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used these python packages for the modelling, and I particularly  recommend darts, that aggregates everything you need for time series analysis and forecast.</a:t>
            </a:r>
          </a:p>
        </p:txBody>
      </p:sp>
      <p:sp>
        <p:nvSpPr>
          <p:cNvPr id="4" name="Slide Number Placeholder 3"/>
          <p:cNvSpPr>
            <a:spLocks noGrp="1"/>
          </p:cNvSpPr>
          <p:nvPr>
            <p:ph type="sldNum" sz="quarter" idx="5"/>
          </p:nvPr>
        </p:nvSpPr>
        <p:spPr/>
        <p:txBody>
          <a:bodyPr/>
          <a:lstStyle/>
          <a:p>
            <a:fld id="{5A3158C1-1EEE-4F00-8C5F-5525208D96DF}" type="slidenum">
              <a:rPr lang="en-GB" smtClean="0"/>
              <a:t>18</a:t>
            </a:fld>
            <a:endParaRPr lang="en-GB"/>
          </a:p>
        </p:txBody>
      </p:sp>
    </p:spTree>
    <p:extLst>
      <p:ext uri="{BB962C8B-B14F-4D97-AF65-F5344CB8AC3E}">
        <p14:creationId xmlns:p14="http://schemas.microsoft.com/office/powerpoint/2010/main" val="2657411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dirty="0"/>
              <a:t>We trained a </a:t>
            </a:r>
            <a:r>
              <a:rPr lang="en-US" sz="1600" dirty="0"/>
              <a:t>regression model (</a:t>
            </a:r>
            <a:r>
              <a:rPr lang="en-US" sz="1600" dirty="0" err="1"/>
              <a:t>XGBoost</a:t>
            </a:r>
            <a:r>
              <a:rPr lang="en-US" sz="1600" dirty="0"/>
              <a:t>) to evaluate what features were important to predict the number of tasks, based on SHAP values. Features used were:</a:t>
            </a:r>
          </a:p>
          <a:p>
            <a:pPr marL="742950" lvl="1" indent="-285750">
              <a:buFont typeface="Arial" panose="020B0604020202020204" pitchFamily="34" charset="0"/>
              <a:buChar char="•"/>
            </a:pPr>
            <a:r>
              <a:rPr lang="en-US" sz="1600" dirty="0"/>
              <a:t>Day of the week, day of the year, month.</a:t>
            </a:r>
          </a:p>
          <a:p>
            <a:pPr marL="742950" lvl="1" indent="-285750">
              <a:buFont typeface="Arial" panose="020B0604020202020204" pitchFamily="34" charset="0"/>
              <a:buChar char="•"/>
            </a:pPr>
            <a:r>
              <a:rPr lang="en-GB" sz="1600" dirty="0"/>
              <a:t># OF  PATIENTS WITH FIT FOR WARD FLAG (people that will end up creating tasks)</a:t>
            </a:r>
          </a:p>
          <a:p>
            <a:pPr marL="742950" lvl="1" indent="-285750">
              <a:buFont typeface="Arial" panose="020B0604020202020204" pitchFamily="34" charset="0"/>
              <a:buChar char="•"/>
            </a:pPr>
            <a:r>
              <a:rPr lang="en-GB" sz="1600" dirty="0"/>
              <a:t>OVERALL CAPACITY (free space to accommodate them as well as occupied beds)- the 8 am snapshot.</a:t>
            </a:r>
          </a:p>
          <a:p>
            <a:pPr marL="742950" lvl="1" indent="-285750">
              <a:buFont typeface="Arial" panose="020B0604020202020204" pitchFamily="34" charset="0"/>
              <a:buChar char="•"/>
            </a:pPr>
            <a:r>
              <a:rPr lang="en-GB" sz="1600" dirty="0"/>
              <a:t># DISCHARGES (PATIENTS WITH MSFT AND HOME TODAY FLAG – people that will reduce the task load)</a:t>
            </a:r>
          </a:p>
          <a:p>
            <a:r>
              <a:rPr lang="en-GB" sz="1600" dirty="0"/>
              <a:t>Assuming the decision is taken at 8 AM, so this means counting all of the </a:t>
            </a:r>
            <a:r>
              <a:rPr lang="en-GB" sz="1600" dirty="0" err="1"/>
              <a:t>fftw</a:t>
            </a:r>
            <a:r>
              <a:rPr lang="en-GB" sz="1600" dirty="0"/>
              <a:t>, </a:t>
            </a:r>
            <a:r>
              <a:rPr lang="en-GB" sz="1600" dirty="0" err="1"/>
              <a:t>msft</a:t>
            </a:r>
            <a:r>
              <a:rPr lang="en-GB" sz="1600" dirty="0"/>
              <a:t> and </a:t>
            </a:r>
            <a:r>
              <a:rPr lang="en-GB" sz="1600" dirty="0" err="1"/>
              <a:t>htf</a:t>
            </a:r>
            <a:r>
              <a:rPr lang="en-GB" sz="1600" dirty="0"/>
              <a:t> from midnight till 7:59 am.</a:t>
            </a:r>
          </a:p>
          <a:p>
            <a:endParaRPr lang="en-GB" dirty="0"/>
          </a:p>
        </p:txBody>
      </p:sp>
      <p:sp>
        <p:nvSpPr>
          <p:cNvPr id="4" name="Slide Number Placeholder 3"/>
          <p:cNvSpPr>
            <a:spLocks noGrp="1"/>
          </p:cNvSpPr>
          <p:nvPr>
            <p:ph type="sldNum" sz="quarter" idx="5"/>
          </p:nvPr>
        </p:nvSpPr>
        <p:spPr/>
        <p:txBody>
          <a:bodyPr/>
          <a:lstStyle/>
          <a:p>
            <a:fld id="{5A3158C1-1EEE-4F00-8C5F-5525208D96DF}" type="slidenum">
              <a:rPr lang="en-GB" smtClean="0"/>
              <a:t>19</a:t>
            </a:fld>
            <a:endParaRPr lang="en-GB"/>
          </a:p>
        </p:txBody>
      </p:sp>
    </p:spTree>
    <p:extLst>
      <p:ext uri="{BB962C8B-B14F-4D97-AF65-F5344CB8AC3E}">
        <p14:creationId xmlns:p14="http://schemas.microsoft.com/office/powerpoint/2010/main" val="3756900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However, If we also add time lags (i.e. number of tasks of previous days):</a:t>
            </a:r>
          </a:p>
          <a:p>
            <a:r>
              <a:rPr lang="en-GB" dirty="0"/>
              <a:t>The day before, 4 days before, 11 days before seem more relevant than the current occupation.</a:t>
            </a:r>
          </a:p>
          <a:p>
            <a:r>
              <a:rPr lang="en-GB" dirty="0"/>
              <a:t>It is more important than to focus this problem as a ‘time series problem’ that looks at </a:t>
            </a:r>
            <a:r>
              <a:rPr lang="en-GB" dirty="0" err="1"/>
              <a:t>seasonalities</a:t>
            </a:r>
            <a:r>
              <a:rPr lang="en-GB" dirty="0"/>
              <a:t>, rather than identifying external regressors.</a:t>
            </a:r>
          </a:p>
          <a:p>
            <a:endParaRPr lang="en-GB" dirty="0"/>
          </a:p>
        </p:txBody>
      </p:sp>
      <p:sp>
        <p:nvSpPr>
          <p:cNvPr id="4" name="Slide Number Placeholder 3"/>
          <p:cNvSpPr>
            <a:spLocks noGrp="1"/>
          </p:cNvSpPr>
          <p:nvPr>
            <p:ph type="sldNum" sz="quarter" idx="5"/>
          </p:nvPr>
        </p:nvSpPr>
        <p:spPr/>
        <p:txBody>
          <a:bodyPr/>
          <a:lstStyle/>
          <a:p>
            <a:fld id="{5A3158C1-1EEE-4F00-8C5F-5525208D96DF}" type="slidenum">
              <a:rPr lang="en-GB" smtClean="0"/>
              <a:t>20</a:t>
            </a:fld>
            <a:endParaRPr lang="en-GB"/>
          </a:p>
        </p:txBody>
      </p:sp>
    </p:spTree>
    <p:extLst>
      <p:ext uri="{BB962C8B-B14F-4D97-AF65-F5344CB8AC3E}">
        <p14:creationId xmlns:p14="http://schemas.microsoft.com/office/powerpoint/2010/main" val="3961567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Originally, the request came as an inquiry to know the task load in the future.</a:t>
            </a:r>
          </a:p>
          <a:p>
            <a:r>
              <a:rPr lang="en-GB" dirty="0"/>
              <a:t>However, after a discussion with the stakeholders it was apparent that the actual problem was how optimise staffing to meet demand.</a:t>
            </a:r>
          </a:p>
          <a:p>
            <a:r>
              <a:rPr lang="en-GB" dirty="0"/>
              <a:t>With this in mind, we used the data from 2022 onwards.</a:t>
            </a:r>
          </a:p>
        </p:txBody>
      </p:sp>
      <p:sp>
        <p:nvSpPr>
          <p:cNvPr id="4" name="Slide Number Placeholder 3"/>
          <p:cNvSpPr>
            <a:spLocks noGrp="1"/>
          </p:cNvSpPr>
          <p:nvPr>
            <p:ph type="sldNum" sz="quarter" idx="5"/>
          </p:nvPr>
        </p:nvSpPr>
        <p:spPr/>
        <p:txBody>
          <a:bodyPr/>
          <a:lstStyle/>
          <a:p>
            <a:fld id="{5A3158C1-1EEE-4F00-8C5F-5525208D96DF}" type="slidenum">
              <a:rPr lang="en-GB" smtClean="0"/>
              <a:t>2</a:t>
            </a:fld>
            <a:endParaRPr lang="en-GB"/>
          </a:p>
        </p:txBody>
      </p:sp>
    </p:spTree>
    <p:extLst>
      <p:ext uri="{BB962C8B-B14F-4D97-AF65-F5344CB8AC3E}">
        <p14:creationId xmlns:p14="http://schemas.microsoft.com/office/powerpoint/2010/main" val="1660903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backed by the correlation matrix that shows low correlation between the regression variable Y and the external regressors.</a:t>
            </a:r>
          </a:p>
        </p:txBody>
      </p:sp>
      <p:sp>
        <p:nvSpPr>
          <p:cNvPr id="4" name="Slide Number Placeholder 3"/>
          <p:cNvSpPr>
            <a:spLocks noGrp="1"/>
          </p:cNvSpPr>
          <p:nvPr>
            <p:ph type="sldNum" sz="quarter" idx="5"/>
          </p:nvPr>
        </p:nvSpPr>
        <p:spPr/>
        <p:txBody>
          <a:bodyPr/>
          <a:lstStyle/>
          <a:p>
            <a:fld id="{5A3158C1-1EEE-4F00-8C5F-5525208D96DF}" type="slidenum">
              <a:rPr lang="en-GB" smtClean="0"/>
              <a:t>21</a:t>
            </a:fld>
            <a:endParaRPr lang="en-GB"/>
          </a:p>
        </p:txBody>
      </p:sp>
    </p:spTree>
    <p:extLst>
      <p:ext uri="{BB962C8B-B14F-4D97-AF65-F5344CB8AC3E}">
        <p14:creationId xmlns:p14="http://schemas.microsoft.com/office/powerpoint/2010/main" val="27984635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Thus, we employed the </a:t>
            </a:r>
            <a:r>
              <a:rPr lang="en-GB" dirty="0" err="1"/>
              <a:t>facebook</a:t>
            </a:r>
            <a:r>
              <a:rPr lang="en-GB" dirty="0"/>
              <a:t> prophet model for time series forecast.</a:t>
            </a:r>
          </a:p>
          <a:p>
            <a:pPr marL="0" indent="0">
              <a:buNone/>
            </a:pPr>
            <a:r>
              <a:rPr lang="en-GB" sz="1200" dirty="0"/>
              <a:t>Prophet is a procedure for forecasting time series data based on an additive model where non-linear trends are fit with yearly, weekly, and daily seasonality, plus holiday effects. </a:t>
            </a:r>
          </a:p>
          <a:p>
            <a:r>
              <a:rPr lang="en-GB" sz="1200" dirty="0"/>
              <a:t>Back dots are actual data points, Blue line is the fitted model, with light blue upper/lower bounds (confidence interval at 80%)</a:t>
            </a:r>
          </a:p>
          <a:p>
            <a:pPr marL="0" indent="0">
              <a:buNone/>
            </a:pPr>
            <a:r>
              <a:rPr lang="en-GB" sz="1200" dirty="0"/>
              <a:t>It works best with time series that have strong seasonal effects and several seasons of historical data. Prophet is robust to missing data and shifts in the trend, and typically handles outliers well. It also allows for external regressors, such as ED pressures and capacity.</a:t>
            </a:r>
          </a:p>
        </p:txBody>
      </p:sp>
      <p:sp>
        <p:nvSpPr>
          <p:cNvPr id="4" name="Slide Number Placeholder 3"/>
          <p:cNvSpPr>
            <a:spLocks noGrp="1"/>
          </p:cNvSpPr>
          <p:nvPr>
            <p:ph type="sldNum" sz="quarter" idx="5"/>
          </p:nvPr>
        </p:nvSpPr>
        <p:spPr/>
        <p:txBody>
          <a:bodyPr/>
          <a:lstStyle/>
          <a:p>
            <a:fld id="{5A3158C1-1EEE-4F00-8C5F-5525208D96DF}" type="slidenum">
              <a:rPr lang="en-GB" smtClean="0"/>
              <a:t>22</a:t>
            </a:fld>
            <a:endParaRPr lang="en-GB"/>
          </a:p>
        </p:txBody>
      </p:sp>
    </p:spTree>
    <p:extLst>
      <p:ext uri="{BB962C8B-B14F-4D97-AF65-F5344CB8AC3E}">
        <p14:creationId xmlns:p14="http://schemas.microsoft.com/office/powerpoint/2010/main" val="40745533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prophet model showcases the strong seasonality in our response variable after decomposition.</a:t>
            </a:r>
          </a:p>
          <a:p>
            <a:r>
              <a:rPr lang="en-GB" dirty="0"/>
              <a:t>It has been able to fit to the real data as shown in the figure in the right.</a:t>
            </a:r>
          </a:p>
        </p:txBody>
      </p:sp>
      <p:sp>
        <p:nvSpPr>
          <p:cNvPr id="4" name="Slide Number Placeholder 3"/>
          <p:cNvSpPr>
            <a:spLocks noGrp="1"/>
          </p:cNvSpPr>
          <p:nvPr>
            <p:ph type="sldNum" sz="quarter" idx="5"/>
          </p:nvPr>
        </p:nvSpPr>
        <p:spPr/>
        <p:txBody>
          <a:bodyPr/>
          <a:lstStyle/>
          <a:p>
            <a:fld id="{5A3158C1-1EEE-4F00-8C5F-5525208D96DF}" type="slidenum">
              <a:rPr lang="en-GB" smtClean="0"/>
              <a:t>24</a:t>
            </a:fld>
            <a:endParaRPr lang="en-GB"/>
          </a:p>
        </p:txBody>
      </p:sp>
    </p:spTree>
    <p:extLst>
      <p:ext uri="{BB962C8B-B14F-4D97-AF65-F5344CB8AC3E}">
        <p14:creationId xmlns:p14="http://schemas.microsoft.com/office/powerpoint/2010/main" val="26359942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evaluated the forecast with 1 months' worth of actual data, that produced an accurate forecast with normally distributed Residuals, and good performance scores using regressions metrics such as mean absolute error and root mean squared error</a:t>
            </a:r>
          </a:p>
        </p:txBody>
      </p:sp>
      <p:sp>
        <p:nvSpPr>
          <p:cNvPr id="4" name="Slide Number Placeholder 3"/>
          <p:cNvSpPr>
            <a:spLocks noGrp="1"/>
          </p:cNvSpPr>
          <p:nvPr>
            <p:ph type="sldNum" sz="quarter" idx="5"/>
          </p:nvPr>
        </p:nvSpPr>
        <p:spPr/>
        <p:txBody>
          <a:bodyPr/>
          <a:lstStyle/>
          <a:p>
            <a:fld id="{5A3158C1-1EEE-4F00-8C5F-5525208D96DF}" type="slidenum">
              <a:rPr lang="en-GB" smtClean="0"/>
              <a:t>25</a:t>
            </a:fld>
            <a:endParaRPr lang="en-GB"/>
          </a:p>
        </p:txBody>
      </p:sp>
    </p:spTree>
    <p:extLst>
      <p:ext uri="{BB962C8B-B14F-4D97-AF65-F5344CB8AC3E}">
        <p14:creationId xmlns:p14="http://schemas.microsoft.com/office/powerpoint/2010/main" val="2579062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hand over the forecasts, we generate monthly excel reports with data definition, as well as the forecasts at the 50</a:t>
            </a:r>
            <a:r>
              <a:rPr lang="en-GB" baseline="30000" dirty="0"/>
              <a:t>th</a:t>
            </a:r>
            <a:r>
              <a:rPr lang="en-GB" dirty="0"/>
              <a:t> and upper 80</a:t>
            </a:r>
            <a:r>
              <a:rPr lang="en-GB" baseline="30000" dirty="0"/>
              <a:t>th</a:t>
            </a:r>
            <a:r>
              <a:rPr lang="en-GB" dirty="0"/>
              <a:t> centile.</a:t>
            </a:r>
          </a:p>
        </p:txBody>
      </p:sp>
      <p:sp>
        <p:nvSpPr>
          <p:cNvPr id="4" name="Slide Number Placeholder 3"/>
          <p:cNvSpPr>
            <a:spLocks noGrp="1"/>
          </p:cNvSpPr>
          <p:nvPr>
            <p:ph type="sldNum" sz="quarter" idx="5"/>
          </p:nvPr>
        </p:nvSpPr>
        <p:spPr/>
        <p:txBody>
          <a:bodyPr/>
          <a:lstStyle/>
          <a:p>
            <a:fld id="{5A3158C1-1EEE-4F00-8C5F-5525208D96DF}" type="slidenum">
              <a:rPr lang="en-GB" smtClean="0"/>
              <a:t>26</a:t>
            </a:fld>
            <a:endParaRPr lang="en-GB"/>
          </a:p>
        </p:txBody>
      </p:sp>
    </p:spTree>
    <p:extLst>
      <p:ext uri="{BB962C8B-B14F-4D97-AF65-F5344CB8AC3E}">
        <p14:creationId xmlns:p14="http://schemas.microsoft.com/office/powerpoint/2010/main" val="14652623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have continued to validate this model, month by month, since September this year.</a:t>
            </a:r>
          </a:p>
          <a:p>
            <a:r>
              <a:rPr lang="en-GB" dirty="0"/>
              <a:t>After processing the data, we achieve a good performance, however, </a:t>
            </a:r>
            <a:r>
              <a:rPr lang="en-GB" sz="1200" dirty="0"/>
              <a:t>this does not account for shared resources when staff is calculated. </a:t>
            </a:r>
          </a:p>
          <a:p>
            <a:r>
              <a:rPr lang="en-GB" sz="1200" dirty="0"/>
              <a:t>In other words, if we overestimate in a group and underestimate the other, it potentially evens out if the staffing resource is shared.</a:t>
            </a:r>
          </a:p>
          <a:p>
            <a:endParaRPr lang="en-GB" dirty="0"/>
          </a:p>
        </p:txBody>
      </p:sp>
      <p:sp>
        <p:nvSpPr>
          <p:cNvPr id="4" name="Slide Number Placeholder 3"/>
          <p:cNvSpPr>
            <a:spLocks noGrp="1"/>
          </p:cNvSpPr>
          <p:nvPr>
            <p:ph type="sldNum" sz="quarter" idx="5"/>
          </p:nvPr>
        </p:nvSpPr>
        <p:spPr/>
        <p:txBody>
          <a:bodyPr/>
          <a:lstStyle/>
          <a:p>
            <a:fld id="{5A3158C1-1EEE-4F00-8C5F-5525208D96DF}" type="slidenum">
              <a:rPr lang="en-GB" smtClean="0"/>
              <a:t>27</a:t>
            </a:fld>
            <a:endParaRPr lang="en-GB"/>
          </a:p>
        </p:txBody>
      </p:sp>
    </p:spTree>
    <p:extLst>
      <p:ext uri="{BB962C8B-B14F-4D97-AF65-F5344CB8AC3E}">
        <p14:creationId xmlns:p14="http://schemas.microsoft.com/office/powerpoint/2010/main" val="16203464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sum up, We were able to group out of hours tasks load data in order to make accurate predictions of demand.</a:t>
            </a:r>
          </a:p>
          <a:p>
            <a:r>
              <a:rPr lang="en-GB" dirty="0"/>
              <a:t>The demand can be mapped to staffing based on flexible grouping and measure of historic daily shift productivity like the table on the right.</a:t>
            </a:r>
          </a:p>
          <a:p>
            <a:r>
              <a:rPr lang="en-GB" dirty="0"/>
              <a:t>Current method of delivery is a spreadsheet but looking to improve it with a feedback form.</a:t>
            </a:r>
          </a:p>
          <a:p>
            <a:r>
              <a:rPr lang="en-GB" dirty="0"/>
              <a:t>Tuning the model via feedback on its accuracy, as understaffing must not happen, for example by looking at a higher centile of the forecast.</a:t>
            </a:r>
          </a:p>
          <a:p>
            <a:r>
              <a:rPr lang="en-GB" dirty="0"/>
              <a:t>Improve performance with other time series models such as N-</a:t>
            </a:r>
            <a:r>
              <a:rPr lang="en-GB" dirty="0" err="1"/>
              <a:t>HiTs</a:t>
            </a:r>
            <a:r>
              <a:rPr lang="en-GB" dirty="0"/>
              <a:t>, N-BEATS, etc.</a:t>
            </a:r>
          </a:p>
          <a:p>
            <a:endParaRPr lang="en-GB" dirty="0"/>
          </a:p>
        </p:txBody>
      </p:sp>
      <p:sp>
        <p:nvSpPr>
          <p:cNvPr id="4" name="Slide Number Placeholder 3"/>
          <p:cNvSpPr>
            <a:spLocks noGrp="1"/>
          </p:cNvSpPr>
          <p:nvPr>
            <p:ph type="sldNum" sz="quarter" idx="5"/>
          </p:nvPr>
        </p:nvSpPr>
        <p:spPr/>
        <p:txBody>
          <a:bodyPr/>
          <a:lstStyle/>
          <a:p>
            <a:fld id="{5A3158C1-1EEE-4F00-8C5F-5525208D96DF}" type="slidenum">
              <a:rPr lang="en-GB" smtClean="0"/>
              <a:t>29</a:t>
            </a:fld>
            <a:endParaRPr lang="en-GB"/>
          </a:p>
        </p:txBody>
      </p:sp>
    </p:spTree>
    <p:extLst>
      <p:ext uri="{BB962C8B-B14F-4D97-AF65-F5344CB8AC3E}">
        <p14:creationId xmlns:p14="http://schemas.microsoft.com/office/powerpoint/2010/main" val="15552550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you for your time, if you wish to contact me my details are in the screen.</a:t>
            </a:r>
          </a:p>
        </p:txBody>
      </p:sp>
      <p:sp>
        <p:nvSpPr>
          <p:cNvPr id="4" name="Slide Number Placeholder 3"/>
          <p:cNvSpPr>
            <a:spLocks noGrp="1"/>
          </p:cNvSpPr>
          <p:nvPr>
            <p:ph type="sldNum" sz="quarter" idx="5"/>
          </p:nvPr>
        </p:nvSpPr>
        <p:spPr/>
        <p:txBody>
          <a:bodyPr/>
          <a:lstStyle/>
          <a:p>
            <a:fld id="{5A3158C1-1EEE-4F00-8C5F-5525208D96DF}" type="slidenum">
              <a:rPr lang="en-GB" smtClean="0"/>
              <a:t>30</a:t>
            </a:fld>
            <a:endParaRPr lang="en-GB"/>
          </a:p>
        </p:txBody>
      </p:sp>
    </p:spTree>
    <p:extLst>
      <p:ext uri="{BB962C8B-B14F-4D97-AF65-F5344CB8AC3E}">
        <p14:creationId xmlns:p14="http://schemas.microsoft.com/office/powerpoint/2010/main" val="3066832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challenge was how to frame this problem.</a:t>
            </a:r>
          </a:p>
          <a:p>
            <a:r>
              <a:rPr lang="en-GB" dirty="0"/>
              <a:t>The first draft was a regression model where for each patient we had a profile of the number of tasks, but as we had more outputs than inputs, we had to go back to the drawing board.</a:t>
            </a:r>
          </a:p>
        </p:txBody>
      </p:sp>
      <p:sp>
        <p:nvSpPr>
          <p:cNvPr id="4" name="Slide Number Placeholder 3"/>
          <p:cNvSpPr>
            <a:spLocks noGrp="1"/>
          </p:cNvSpPr>
          <p:nvPr>
            <p:ph type="sldNum" sz="quarter" idx="5"/>
          </p:nvPr>
        </p:nvSpPr>
        <p:spPr/>
        <p:txBody>
          <a:bodyPr/>
          <a:lstStyle/>
          <a:p>
            <a:fld id="{5A3158C1-1EEE-4F00-8C5F-5525208D96DF}" type="slidenum">
              <a:rPr lang="en-GB" smtClean="0"/>
              <a:t>3</a:t>
            </a:fld>
            <a:endParaRPr lang="en-GB"/>
          </a:p>
        </p:txBody>
      </p:sp>
    </p:spTree>
    <p:extLst>
      <p:ext uri="{BB962C8B-B14F-4D97-AF65-F5344CB8AC3E}">
        <p14:creationId xmlns:p14="http://schemas.microsoft.com/office/powerpoint/2010/main" val="1603526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then defined 3 possible methodologies, the single model previously mentioned, n models and clustering.</a:t>
            </a:r>
          </a:p>
          <a:p>
            <a:r>
              <a:rPr lang="en-GB" dirty="0"/>
              <a:t>Each one had its pros and cons, and with that we dove into the data before  furthering into the modelling.</a:t>
            </a:r>
          </a:p>
        </p:txBody>
      </p:sp>
      <p:sp>
        <p:nvSpPr>
          <p:cNvPr id="4" name="Slide Number Placeholder 3"/>
          <p:cNvSpPr>
            <a:spLocks noGrp="1"/>
          </p:cNvSpPr>
          <p:nvPr>
            <p:ph type="sldNum" sz="quarter" idx="5"/>
          </p:nvPr>
        </p:nvSpPr>
        <p:spPr/>
        <p:txBody>
          <a:bodyPr/>
          <a:lstStyle/>
          <a:p>
            <a:fld id="{5A3158C1-1EEE-4F00-8C5F-5525208D96DF}" type="slidenum">
              <a:rPr lang="en-GB" smtClean="0"/>
              <a:t>4</a:t>
            </a:fld>
            <a:endParaRPr lang="en-GB"/>
          </a:p>
        </p:txBody>
      </p:sp>
    </p:spTree>
    <p:extLst>
      <p:ext uri="{BB962C8B-B14F-4D97-AF65-F5344CB8AC3E}">
        <p14:creationId xmlns:p14="http://schemas.microsoft.com/office/powerpoint/2010/main" val="1430207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for the exploratory we have the usual tools for python.</a:t>
            </a:r>
          </a:p>
        </p:txBody>
      </p:sp>
      <p:sp>
        <p:nvSpPr>
          <p:cNvPr id="4" name="Slide Number Placeholder 3"/>
          <p:cNvSpPr>
            <a:spLocks noGrp="1"/>
          </p:cNvSpPr>
          <p:nvPr>
            <p:ph type="sldNum" sz="quarter" idx="5"/>
          </p:nvPr>
        </p:nvSpPr>
        <p:spPr/>
        <p:txBody>
          <a:bodyPr/>
          <a:lstStyle/>
          <a:p>
            <a:fld id="{5A3158C1-1EEE-4F00-8C5F-5525208D96DF}" type="slidenum">
              <a:rPr lang="en-GB" smtClean="0"/>
              <a:t>5</a:t>
            </a:fld>
            <a:endParaRPr lang="en-GB"/>
          </a:p>
        </p:txBody>
      </p:sp>
    </p:spTree>
    <p:extLst>
      <p:ext uri="{BB962C8B-B14F-4D97-AF65-F5344CB8AC3E}">
        <p14:creationId xmlns:p14="http://schemas.microsoft.com/office/powerpoint/2010/main" val="866060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First, we explored WHO carried out each task, as we might want to group it by that category.</a:t>
            </a:r>
            <a:endParaRPr lang="en-GB" dirty="0"/>
          </a:p>
          <a:p>
            <a:r>
              <a:rPr lang="en-GB" dirty="0"/>
              <a:t>For data quality, we had to re-label the job titles and remove those not representative and empty.</a:t>
            </a:r>
          </a:p>
        </p:txBody>
      </p:sp>
      <p:sp>
        <p:nvSpPr>
          <p:cNvPr id="4" name="Slide Number Placeholder 3"/>
          <p:cNvSpPr>
            <a:spLocks noGrp="1"/>
          </p:cNvSpPr>
          <p:nvPr>
            <p:ph type="sldNum" sz="quarter" idx="5"/>
          </p:nvPr>
        </p:nvSpPr>
        <p:spPr/>
        <p:txBody>
          <a:bodyPr/>
          <a:lstStyle/>
          <a:p>
            <a:fld id="{5A3158C1-1EEE-4F00-8C5F-5525208D96DF}" type="slidenum">
              <a:rPr lang="en-GB" smtClean="0"/>
              <a:t>6</a:t>
            </a:fld>
            <a:endParaRPr lang="en-GB"/>
          </a:p>
        </p:txBody>
      </p:sp>
    </p:spTree>
    <p:extLst>
      <p:ext uri="{BB962C8B-B14F-4D97-AF65-F5344CB8AC3E}">
        <p14:creationId xmlns:p14="http://schemas.microsoft.com/office/powerpoint/2010/main" val="3523427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Similarly, after manually labelling tasks, we removed system alerts, and those carried out by people with the incorrect staff, cutting down the number from 350 to 82.</a:t>
            </a:r>
          </a:p>
        </p:txBody>
      </p:sp>
      <p:sp>
        <p:nvSpPr>
          <p:cNvPr id="4" name="Slide Number Placeholder 3"/>
          <p:cNvSpPr>
            <a:spLocks noGrp="1"/>
          </p:cNvSpPr>
          <p:nvPr>
            <p:ph type="sldNum" sz="quarter" idx="5"/>
          </p:nvPr>
        </p:nvSpPr>
        <p:spPr/>
        <p:txBody>
          <a:bodyPr/>
          <a:lstStyle/>
          <a:p>
            <a:fld id="{5A3158C1-1EEE-4F00-8C5F-5525208D96DF}" type="slidenum">
              <a:rPr lang="en-GB" smtClean="0"/>
              <a:t>7</a:t>
            </a:fld>
            <a:endParaRPr lang="en-GB"/>
          </a:p>
        </p:txBody>
      </p:sp>
    </p:spTree>
    <p:extLst>
      <p:ext uri="{BB962C8B-B14F-4D97-AF65-F5344CB8AC3E}">
        <p14:creationId xmlns:p14="http://schemas.microsoft.com/office/powerpoint/2010/main" val="914627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part of the exploratory data analysis, we observe the tasks by the hour they were raised, with most of them before handover at 17.</a:t>
            </a:r>
          </a:p>
        </p:txBody>
      </p:sp>
      <p:sp>
        <p:nvSpPr>
          <p:cNvPr id="4" name="Slide Number Placeholder 3"/>
          <p:cNvSpPr>
            <a:spLocks noGrp="1"/>
          </p:cNvSpPr>
          <p:nvPr>
            <p:ph type="sldNum" sz="quarter" idx="5"/>
          </p:nvPr>
        </p:nvSpPr>
        <p:spPr/>
        <p:txBody>
          <a:bodyPr/>
          <a:lstStyle/>
          <a:p>
            <a:fld id="{5A3158C1-1EEE-4F00-8C5F-5525208D96DF}" type="slidenum">
              <a:rPr lang="en-GB" smtClean="0"/>
              <a:t>8</a:t>
            </a:fld>
            <a:endParaRPr lang="en-GB"/>
          </a:p>
        </p:txBody>
      </p:sp>
    </p:spTree>
    <p:extLst>
      <p:ext uri="{BB962C8B-B14F-4D97-AF65-F5344CB8AC3E}">
        <p14:creationId xmlns:p14="http://schemas.microsoft.com/office/powerpoint/2010/main" val="2066718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Also, Drug Prescribing, Cannulation, Clinical Review are the most frequent tasks.</a:t>
            </a:r>
          </a:p>
          <a:p>
            <a:endParaRPr lang="en-GB" dirty="0"/>
          </a:p>
        </p:txBody>
      </p:sp>
      <p:sp>
        <p:nvSpPr>
          <p:cNvPr id="4" name="Slide Number Placeholder 3"/>
          <p:cNvSpPr>
            <a:spLocks noGrp="1"/>
          </p:cNvSpPr>
          <p:nvPr>
            <p:ph type="sldNum" sz="quarter" idx="5"/>
          </p:nvPr>
        </p:nvSpPr>
        <p:spPr/>
        <p:txBody>
          <a:bodyPr/>
          <a:lstStyle/>
          <a:p>
            <a:fld id="{5A3158C1-1EEE-4F00-8C5F-5525208D96DF}" type="slidenum">
              <a:rPr lang="en-GB" smtClean="0"/>
              <a:t>9</a:t>
            </a:fld>
            <a:endParaRPr lang="en-GB"/>
          </a:p>
        </p:txBody>
      </p:sp>
    </p:spTree>
    <p:extLst>
      <p:ext uri="{BB962C8B-B14F-4D97-AF65-F5344CB8AC3E}">
        <p14:creationId xmlns:p14="http://schemas.microsoft.com/office/powerpoint/2010/main" val="3720046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7C585-F1EA-025A-816E-0C3EEAF489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F73D10C-B8CF-E493-0AD3-9FBB18F2E9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D3193C0-339E-5ECE-53A2-56CB94CB5121}"/>
              </a:ext>
            </a:extLst>
          </p:cNvPr>
          <p:cNvSpPr>
            <a:spLocks noGrp="1"/>
          </p:cNvSpPr>
          <p:nvPr>
            <p:ph type="dt" sz="half" idx="10"/>
          </p:nvPr>
        </p:nvSpPr>
        <p:spPr/>
        <p:txBody>
          <a:bodyPr/>
          <a:lstStyle/>
          <a:p>
            <a:fld id="{B47BE680-FF61-42C4-9D48-B9BB115274F1}" type="datetimeFigureOut">
              <a:rPr lang="en-GB" smtClean="0"/>
              <a:t>12/11/2024</a:t>
            </a:fld>
            <a:endParaRPr lang="en-GB"/>
          </a:p>
        </p:txBody>
      </p:sp>
      <p:sp>
        <p:nvSpPr>
          <p:cNvPr id="5" name="Footer Placeholder 4">
            <a:extLst>
              <a:ext uri="{FF2B5EF4-FFF2-40B4-BE49-F238E27FC236}">
                <a16:creationId xmlns:a16="http://schemas.microsoft.com/office/drawing/2014/main" id="{F5067C46-E976-91C7-0B10-629849F463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89301D-47D2-E4E7-2E26-D69BA9779A9E}"/>
              </a:ext>
            </a:extLst>
          </p:cNvPr>
          <p:cNvSpPr>
            <a:spLocks noGrp="1"/>
          </p:cNvSpPr>
          <p:nvPr>
            <p:ph type="sldNum" sz="quarter" idx="12"/>
          </p:nvPr>
        </p:nvSpPr>
        <p:spPr/>
        <p:txBody>
          <a:bodyPr/>
          <a:lstStyle/>
          <a:p>
            <a:fld id="{8C728B0D-7F5B-4F6B-A5C4-A60E77454B3B}" type="slidenum">
              <a:rPr lang="en-GB" smtClean="0"/>
              <a:t>‹#›</a:t>
            </a:fld>
            <a:endParaRPr lang="en-GB"/>
          </a:p>
        </p:txBody>
      </p:sp>
    </p:spTree>
    <p:extLst>
      <p:ext uri="{BB962C8B-B14F-4D97-AF65-F5344CB8AC3E}">
        <p14:creationId xmlns:p14="http://schemas.microsoft.com/office/powerpoint/2010/main" val="2606477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DDE0C-9CFD-ECB2-F7B9-17292420A6B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CD2FC00-CE21-1EE7-F4A4-759EFBA857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D37BFC-4745-7AB3-4A2D-03386EE1034B}"/>
              </a:ext>
            </a:extLst>
          </p:cNvPr>
          <p:cNvSpPr>
            <a:spLocks noGrp="1"/>
          </p:cNvSpPr>
          <p:nvPr>
            <p:ph type="dt" sz="half" idx="10"/>
          </p:nvPr>
        </p:nvSpPr>
        <p:spPr/>
        <p:txBody>
          <a:bodyPr/>
          <a:lstStyle/>
          <a:p>
            <a:fld id="{B47BE680-FF61-42C4-9D48-B9BB115274F1}" type="datetimeFigureOut">
              <a:rPr lang="en-GB" smtClean="0"/>
              <a:t>12/11/2024</a:t>
            </a:fld>
            <a:endParaRPr lang="en-GB"/>
          </a:p>
        </p:txBody>
      </p:sp>
      <p:sp>
        <p:nvSpPr>
          <p:cNvPr id="5" name="Footer Placeholder 4">
            <a:extLst>
              <a:ext uri="{FF2B5EF4-FFF2-40B4-BE49-F238E27FC236}">
                <a16:creationId xmlns:a16="http://schemas.microsoft.com/office/drawing/2014/main" id="{B78D96CD-877C-3E1D-0642-DCF7AED197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180295-E6B8-A3CD-9200-D89492D3855A}"/>
              </a:ext>
            </a:extLst>
          </p:cNvPr>
          <p:cNvSpPr>
            <a:spLocks noGrp="1"/>
          </p:cNvSpPr>
          <p:nvPr>
            <p:ph type="sldNum" sz="quarter" idx="12"/>
          </p:nvPr>
        </p:nvSpPr>
        <p:spPr/>
        <p:txBody>
          <a:bodyPr/>
          <a:lstStyle/>
          <a:p>
            <a:fld id="{8C728B0D-7F5B-4F6B-A5C4-A60E77454B3B}" type="slidenum">
              <a:rPr lang="en-GB" smtClean="0"/>
              <a:t>‹#›</a:t>
            </a:fld>
            <a:endParaRPr lang="en-GB"/>
          </a:p>
        </p:txBody>
      </p:sp>
    </p:spTree>
    <p:extLst>
      <p:ext uri="{BB962C8B-B14F-4D97-AF65-F5344CB8AC3E}">
        <p14:creationId xmlns:p14="http://schemas.microsoft.com/office/powerpoint/2010/main" val="730847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68D3-75CF-D2F5-BD7E-400A4D9194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A38CAED-8759-1CB0-388C-12C6759ED8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F35C097-EF32-C282-698B-464EB11FCAD3}"/>
              </a:ext>
            </a:extLst>
          </p:cNvPr>
          <p:cNvSpPr>
            <a:spLocks noGrp="1"/>
          </p:cNvSpPr>
          <p:nvPr>
            <p:ph type="dt" sz="half" idx="10"/>
          </p:nvPr>
        </p:nvSpPr>
        <p:spPr/>
        <p:txBody>
          <a:bodyPr/>
          <a:lstStyle/>
          <a:p>
            <a:fld id="{B47BE680-FF61-42C4-9D48-B9BB115274F1}" type="datetimeFigureOut">
              <a:rPr lang="en-GB" smtClean="0"/>
              <a:t>12/11/2024</a:t>
            </a:fld>
            <a:endParaRPr lang="en-GB"/>
          </a:p>
        </p:txBody>
      </p:sp>
      <p:sp>
        <p:nvSpPr>
          <p:cNvPr id="5" name="Footer Placeholder 4">
            <a:extLst>
              <a:ext uri="{FF2B5EF4-FFF2-40B4-BE49-F238E27FC236}">
                <a16:creationId xmlns:a16="http://schemas.microsoft.com/office/drawing/2014/main" id="{EBF99441-5BF1-908F-1B3E-F7DD501A6A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08A456B-78D8-18A7-2F37-13673AE4562A}"/>
              </a:ext>
            </a:extLst>
          </p:cNvPr>
          <p:cNvSpPr>
            <a:spLocks noGrp="1"/>
          </p:cNvSpPr>
          <p:nvPr>
            <p:ph type="sldNum" sz="quarter" idx="12"/>
          </p:nvPr>
        </p:nvSpPr>
        <p:spPr/>
        <p:txBody>
          <a:bodyPr/>
          <a:lstStyle/>
          <a:p>
            <a:fld id="{8C728B0D-7F5B-4F6B-A5C4-A60E77454B3B}" type="slidenum">
              <a:rPr lang="en-GB" smtClean="0"/>
              <a:t>‹#›</a:t>
            </a:fld>
            <a:endParaRPr lang="en-GB"/>
          </a:p>
        </p:txBody>
      </p:sp>
    </p:spTree>
    <p:extLst>
      <p:ext uri="{BB962C8B-B14F-4D97-AF65-F5344CB8AC3E}">
        <p14:creationId xmlns:p14="http://schemas.microsoft.com/office/powerpoint/2010/main" val="811512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A1C28-005B-B979-EA75-75BD38F08D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0C95144-1ED5-A97F-3658-EA88654E2B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1EBE789-2C21-2B52-9099-AB46144F47A7}"/>
              </a:ext>
            </a:extLst>
          </p:cNvPr>
          <p:cNvSpPr>
            <a:spLocks noGrp="1"/>
          </p:cNvSpPr>
          <p:nvPr>
            <p:ph type="dt" sz="half" idx="10"/>
          </p:nvPr>
        </p:nvSpPr>
        <p:spPr/>
        <p:txBody>
          <a:bodyPr/>
          <a:lstStyle/>
          <a:p>
            <a:fld id="{CE230685-D187-4FD2-8B4C-1C93F3811B03}" type="datetimeFigureOut">
              <a:rPr lang="en-GB" smtClean="0"/>
              <a:t>12/11/2024</a:t>
            </a:fld>
            <a:endParaRPr lang="en-GB"/>
          </a:p>
        </p:txBody>
      </p:sp>
      <p:sp>
        <p:nvSpPr>
          <p:cNvPr id="5" name="Footer Placeholder 4">
            <a:extLst>
              <a:ext uri="{FF2B5EF4-FFF2-40B4-BE49-F238E27FC236}">
                <a16:creationId xmlns:a16="http://schemas.microsoft.com/office/drawing/2014/main" id="{60626056-AC62-CBD6-4127-5FE137475DE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3D977F-AFBB-74C9-B104-350390130DF1}"/>
              </a:ext>
            </a:extLst>
          </p:cNvPr>
          <p:cNvSpPr>
            <a:spLocks noGrp="1"/>
          </p:cNvSpPr>
          <p:nvPr>
            <p:ph type="sldNum" sz="quarter" idx="12"/>
          </p:nvPr>
        </p:nvSpPr>
        <p:spPr/>
        <p:txBody>
          <a:bodyPr/>
          <a:lstStyle/>
          <a:p>
            <a:fld id="{1DEE3FB5-89B7-4908-827D-5506BF3498E1}" type="slidenum">
              <a:rPr lang="en-GB" smtClean="0"/>
              <a:t>‹#›</a:t>
            </a:fld>
            <a:endParaRPr lang="en-GB"/>
          </a:p>
        </p:txBody>
      </p:sp>
    </p:spTree>
    <p:extLst>
      <p:ext uri="{BB962C8B-B14F-4D97-AF65-F5344CB8AC3E}">
        <p14:creationId xmlns:p14="http://schemas.microsoft.com/office/powerpoint/2010/main" val="2932372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2DADA-85AD-F75A-939E-B6FF1161CE9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37EB6F3-0DDC-3BC2-0269-1E59A90715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FA5A0D-6668-034A-0311-28DCB1EA0542}"/>
              </a:ext>
            </a:extLst>
          </p:cNvPr>
          <p:cNvSpPr>
            <a:spLocks noGrp="1"/>
          </p:cNvSpPr>
          <p:nvPr>
            <p:ph type="dt" sz="half" idx="10"/>
          </p:nvPr>
        </p:nvSpPr>
        <p:spPr/>
        <p:txBody>
          <a:bodyPr/>
          <a:lstStyle/>
          <a:p>
            <a:fld id="{CE230685-D187-4FD2-8B4C-1C93F3811B03}" type="datetimeFigureOut">
              <a:rPr lang="en-GB" smtClean="0"/>
              <a:t>12/11/2024</a:t>
            </a:fld>
            <a:endParaRPr lang="en-GB"/>
          </a:p>
        </p:txBody>
      </p:sp>
      <p:sp>
        <p:nvSpPr>
          <p:cNvPr id="5" name="Footer Placeholder 4">
            <a:extLst>
              <a:ext uri="{FF2B5EF4-FFF2-40B4-BE49-F238E27FC236}">
                <a16:creationId xmlns:a16="http://schemas.microsoft.com/office/drawing/2014/main" id="{EB79233B-85D6-0098-70D1-8EB864B6A2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5E6BBA-087C-2E86-7D0C-487B833A7980}"/>
              </a:ext>
            </a:extLst>
          </p:cNvPr>
          <p:cNvSpPr>
            <a:spLocks noGrp="1"/>
          </p:cNvSpPr>
          <p:nvPr>
            <p:ph type="sldNum" sz="quarter" idx="12"/>
          </p:nvPr>
        </p:nvSpPr>
        <p:spPr/>
        <p:txBody>
          <a:bodyPr/>
          <a:lstStyle/>
          <a:p>
            <a:fld id="{1DEE3FB5-89B7-4908-827D-5506BF3498E1}" type="slidenum">
              <a:rPr lang="en-GB" smtClean="0"/>
              <a:t>‹#›</a:t>
            </a:fld>
            <a:endParaRPr lang="en-GB"/>
          </a:p>
        </p:txBody>
      </p:sp>
    </p:spTree>
    <p:extLst>
      <p:ext uri="{BB962C8B-B14F-4D97-AF65-F5344CB8AC3E}">
        <p14:creationId xmlns:p14="http://schemas.microsoft.com/office/powerpoint/2010/main" val="4002300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E436-486D-5FDB-F63F-D6E7E63586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F1B640E-00B9-8B61-5EE3-B4912785D0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588476-CE4D-6F57-DC5C-3A3DC6D61507}"/>
              </a:ext>
            </a:extLst>
          </p:cNvPr>
          <p:cNvSpPr>
            <a:spLocks noGrp="1"/>
          </p:cNvSpPr>
          <p:nvPr>
            <p:ph type="dt" sz="half" idx="10"/>
          </p:nvPr>
        </p:nvSpPr>
        <p:spPr/>
        <p:txBody>
          <a:bodyPr/>
          <a:lstStyle/>
          <a:p>
            <a:fld id="{CE230685-D187-4FD2-8B4C-1C93F3811B03}" type="datetimeFigureOut">
              <a:rPr lang="en-GB" smtClean="0"/>
              <a:t>12/11/2024</a:t>
            </a:fld>
            <a:endParaRPr lang="en-GB"/>
          </a:p>
        </p:txBody>
      </p:sp>
      <p:sp>
        <p:nvSpPr>
          <p:cNvPr id="5" name="Footer Placeholder 4">
            <a:extLst>
              <a:ext uri="{FF2B5EF4-FFF2-40B4-BE49-F238E27FC236}">
                <a16:creationId xmlns:a16="http://schemas.microsoft.com/office/drawing/2014/main" id="{7480D936-3BEA-2FEB-958E-B742B327F5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06C6EE5-08A2-660F-6A3E-5248B7505842}"/>
              </a:ext>
            </a:extLst>
          </p:cNvPr>
          <p:cNvSpPr>
            <a:spLocks noGrp="1"/>
          </p:cNvSpPr>
          <p:nvPr>
            <p:ph type="sldNum" sz="quarter" idx="12"/>
          </p:nvPr>
        </p:nvSpPr>
        <p:spPr/>
        <p:txBody>
          <a:bodyPr/>
          <a:lstStyle/>
          <a:p>
            <a:fld id="{1DEE3FB5-89B7-4908-827D-5506BF3498E1}" type="slidenum">
              <a:rPr lang="en-GB" smtClean="0"/>
              <a:t>‹#›</a:t>
            </a:fld>
            <a:endParaRPr lang="en-GB"/>
          </a:p>
        </p:txBody>
      </p:sp>
    </p:spTree>
    <p:extLst>
      <p:ext uri="{BB962C8B-B14F-4D97-AF65-F5344CB8AC3E}">
        <p14:creationId xmlns:p14="http://schemas.microsoft.com/office/powerpoint/2010/main" val="7646992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587CC-1310-41F3-AF7E-4FD951FE25D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E12CB84-D7B8-071D-EA7C-21EDB5E7A0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883DC40-85B4-720C-9FC9-185318385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2B59C94-A8C0-4472-42A0-EC32C9BC89E0}"/>
              </a:ext>
            </a:extLst>
          </p:cNvPr>
          <p:cNvSpPr>
            <a:spLocks noGrp="1"/>
          </p:cNvSpPr>
          <p:nvPr>
            <p:ph type="dt" sz="half" idx="10"/>
          </p:nvPr>
        </p:nvSpPr>
        <p:spPr/>
        <p:txBody>
          <a:bodyPr/>
          <a:lstStyle/>
          <a:p>
            <a:fld id="{CE230685-D187-4FD2-8B4C-1C93F3811B03}" type="datetimeFigureOut">
              <a:rPr lang="en-GB" smtClean="0"/>
              <a:t>12/11/2024</a:t>
            </a:fld>
            <a:endParaRPr lang="en-GB"/>
          </a:p>
        </p:txBody>
      </p:sp>
      <p:sp>
        <p:nvSpPr>
          <p:cNvPr id="6" name="Footer Placeholder 5">
            <a:extLst>
              <a:ext uri="{FF2B5EF4-FFF2-40B4-BE49-F238E27FC236}">
                <a16:creationId xmlns:a16="http://schemas.microsoft.com/office/drawing/2014/main" id="{9A393168-A423-0439-CA10-9557E61687B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F900CEE-2E3F-8731-420B-F3EBF6D8ABEC}"/>
              </a:ext>
            </a:extLst>
          </p:cNvPr>
          <p:cNvSpPr>
            <a:spLocks noGrp="1"/>
          </p:cNvSpPr>
          <p:nvPr>
            <p:ph type="sldNum" sz="quarter" idx="12"/>
          </p:nvPr>
        </p:nvSpPr>
        <p:spPr/>
        <p:txBody>
          <a:bodyPr/>
          <a:lstStyle/>
          <a:p>
            <a:fld id="{1DEE3FB5-89B7-4908-827D-5506BF3498E1}" type="slidenum">
              <a:rPr lang="en-GB" smtClean="0"/>
              <a:t>‹#›</a:t>
            </a:fld>
            <a:endParaRPr lang="en-GB"/>
          </a:p>
        </p:txBody>
      </p:sp>
    </p:spTree>
    <p:extLst>
      <p:ext uri="{BB962C8B-B14F-4D97-AF65-F5344CB8AC3E}">
        <p14:creationId xmlns:p14="http://schemas.microsoft.com/office/powerpoint/2010/main" val="1319218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1A0F5-85F7-FB2A-AB32-CFA3414DD84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AC20582-6263-411D-C869-98ABD8815D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0985C0-6C45-1E81-8010-A93CE2DDC3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5E4D3D1-96B0-5328-4BA0-47A994C6EE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C3818E-EC8F-E5CC-32ED-8113FF4995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600638C-B948-C65C-9320-492AAAF67B4C}"/>
              </a:ext>
            </a:extLst>
          </p:cNvPr>
          <p:cNvSpPr>
            <a:spLocks noGrp="1"/>
          </p:cNvSpPr>
          <p:nvPr>
            <p:ph type="dt" sz="half" idx="10"/>
          </p:nvPr>
        </p:nvSpPr>
        <p:spPr/>
        <p:txBody>
          <a:bodyPr/>
          <a:lstStyle/>
          <a:p>
            <a:fld id="{CE230685-D187-4FD2-8B4C-1C93F3811B03}" type="datetimeFigureOut">
              <a:rPr lang="en-GB" smtClean="0"/>
              <a:t>12/11/2024</a:t>
            </a:fld>
            <a:endParaRPr lang="en-GB"/>
          </a:p>
        </p:txBody>
      </p:sp>
      <p:sp>
        <p:nvSpPr>
          <p:cNvPr id="8" name="Footer Placeholder 7">
            <a:extLst>
              <a:ext uri="{FF2B5EF4-FFF2-40B4-BE49-F238E27FC236}">
                <a16:creationId xmlns:a16="http://schemas.microsoft.com/office/drawing/2014/main" id="{37E7D60E-2C60-D27B-C8E8-680BD8CDC5B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BF632EE-35E7-5D27-FBAB-7947E55C1C86}"/>
              </a:ext>
            </a:extLst>
          </p:cNvPr>
          <p:cNvSpPr>
            <a:spLocks noGrp="1"/>
          </p:cNvSpPr>
          <p:nvPr>
            <p:ph type="sldNum" sz="quarter" idx="12"/>
          </p:nvPr>
        </p:nvSpPr>
        <p:spPr/>
        <p:txBody>
          <a:bodyPr/>
          <a:lstStyle/>
          <a:p>
            <a:fld id="{1DEE3FB5-89B7-4908-827D-5506BF3498E1}" type="slidenum">
              <a:rPr lang="en-GB" smtClean="0"/>
              <a:t>‹#›</a:t>
            </a:fld>
            <a:endParaRPr lang="en-GB"/>
          </a:p>
        </p:txBody>
      </p:sp>
    </p:spTree>
    <p:extLst>
      <p:ext uri="{BB962C8B-B14F-4D97-AF65-F5344CB8AC3E}">
        <p14:creationId xmlns:p14="http://schemas.microsoft.com/office/powerpoint/2010/main" val="411159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69ABC-E162-7C0E-8C1C-CA5187147EF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7C1E774-0D80-885E-F6C5-E12AD7766F05}"/>
              </a:ext>
            </a:extLst>
          </p:cNvPr>
          <p:cNvSpPr>
            <a:spLocks noGrp="1"/>
          </p:cNvSpPr>
          <p:nvPr>
            <p:ph type="dt" sz="half" idx="10"/>
          </p:nvPr>
        </p:nvSpPr>
        <p:spPr/>
        <p:txBody>
          <a:bodyPr/>
          <a:lstStyle/>
          <a:p>
            <a:fld id="{CE230685-D187-4FD2-8B4C-1C93F3811B03}" type="datetimeFigureOut">
              <a:rPr lang="en-GB" smtClean="0"/>
              <a:t>12/11/2024</a:t>
            </a:fld>
            <a:endParaRPr lang="en-GB"/>
          </a:p>
        </p:txBody>
      </p:sp>
      <p:sp>
        <p:nvSpPr>
          <p:cNvPr id="4" name="Footer Placeholder 3">
            <a:extLst>
              <a:ext uri="{FF2B5EF4-FFF2-40B4-BE49-F238E27FC236}">
                <a16:creationId xmlns:a16="http://schemas.microsoft.com/office/drawing/2014/main" id="{55DAEE41-41B4-101C-4876-3AAAA1D7FA0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EB1C0EC-867B-A89E-DB1C-E9BF7B290BDB}"/>
              </a:ext>
            </a:extLst>
          </p:cNvPr>
          <p:cNvSpPr>
            <a:spLocks noGrp="1"/>
          </p:cNvSpPr>
          <p:nvPr>
            <p:ph type="sldNum" sz="quarter" idx="12"/>
          </p:nvPr>
        </p:nvSpPr>
        <p:spPr/>
        <p:txBody>
          <a:bodyPr/>
          <a:lstStyle/>
          <a:p>
            <a:fld id="{1DEE3FB5-89B7-4908-827D-5506BF3498E1}" type="slidenum">
              <a:rPr lang="en-GB" smtClean="0"/>
              <a:t>‹#›</a:t>
            </a:fld>
            <a:endParaRPr lang="en-GB"/>
          </a:p>
        </p:txBody>
      </p:sp>
    </p:spTree>
    <p:extLst>
      <p:ext uri="{BB962C8B-B14F-4D97-AF65-F5344CB8AC3E}">
        <p14:creationId xmlns:p14="http://schemas.microsoft.com/office/powerpoint/2010/main" val="3072271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E6BFC8-5A8D-604F-39D1-6133920144D2}"/>
              </a:ext>
            </a:extLst>
          </p:cNvPr>
          <p:cNvSpPr>
            <a:spLocks noGrp="1"/>
          </p:cNvSpPr>
          <p:nvPr>
            <p:ph type="dt" sz="half" idx="10"/>
          </p:nvPr>
        </p:nvSpPr>
        <p:spPr/>
        <p:txBody>
          <a:bodyPr/>
          <a:lstStyle/>
          <a:p>
            <a:fld id="{CE230685-D187-4FD2-8B4C-1C93F3811B03}" type="datetimeFigureOut">
              <a:rPr lang="en-GB" smtClean="0"/>
              <a:t>12/11/2024</a:t>
            </a:fld>
            <a:endParaRPr lang="en-GB"/>
          </a:p>
        </p:txBody>
      </p:sp>
      <p:sp>
        <p:nvSpPr>
          <p:cNvPr id="3" name="Footer Placeholder 2">
            <a:extLst>
              <a:ext uri="{FF2B5EF4-FFF2-40B4-BE49-F238E27FC236}">
                <a16:creationId xmlns:a16="http://schemas.microsoft.com/office/drawing/2014/main" id="{3A2CCDDF-11FD-D002-75B3-E7BFFC08B28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15FFBE3-5F4D-5494-8CB3-E42096C66B80}"/>
              </a:ext>
            </a:extLst>
          </p:cNvPr>
          <p:cNvSpPr>
            <a:spLocks noGrp="1"/>
          </p:cNvSpPr>
          <p:nvPr>
            <p:ph type="sldNum" sz="quarter" idx="12"/>
          </p:nvPr>
        </p:nvSpPr>
        <p:spPr/>
        <p:txBody>
          <a:bodyPr/>
          <a:lstStyle/>
          <a:p>
            <a:fld id="{1DEE3FB5-89B7-4908-827D-5506BF3498E1}" type="slidenum">
              <a:rPr lang="en-GB" smtClean="0"/>
              <a:t>‹#›</a:t>
            </a:fld>
            <a:endParaRPr lang="en-GB"/>
          </a:p>
        </p:txBody>
      </p:sp>
    </p:spTree>
    <p:extLst>
      <p:ext uri="{BB962C8B-B14F-4D97-AF65-F5344CB8AC3E}">
        <p14:creationId xmlns:p14="http://schemas.microsoft.com/office/powerpoint/2010/main" val="10596378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D91E-4D3A-1916-EC0E-7307EAE785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44791F4-4BE2-5704-A2EA-22AB658E5E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A5C6EC5-6062-379C-6914-0E9895A3D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F197D-E6E0-BB48-EC6C-121C2B0B9F54}"/>
              </a:ext>
            </a:extLst>
          </p:cNvPr>
          <p:cNvSpPr>
            <a:spLocks noGrp="1"/>
          </p:cNvSpPr>
          <p:nvPr>
            <p:ph type="dt" sz="half" idx="10"/>
          </p:nvPr>
        </p:nvSpPr>
        <p:spPr/>
        <p:txBody>
          <a:bodyPr/>
          <a:lstStyle/>
          <a:p>
            <a:fld id="{CE230685-D187-4FD2-8B4C-1C93F3811B03}" type="datetimeFigureOut">
              <a:rPr lang="en-GB" smtClean="0"/>
              <a:t>12/11/2024</a:t>
            </a:fld>
            <a:endParaRPr lang="en-GB"/>
          </a:p>
        </p:txBody>
      </p:sp>
      <p:sp>
        <p:nvSpPr>
          <p:cNvPr id="6" name="Footer Placeholder 5">
            <a:extLst>
              <a:ext uri="{FF2B5EF4-FFF2-40B4-BE49-F238E27FC236}">
                <a16:creationId xmlns:a16="http://schemas.microsoft.com/office/drawing/2014/main" id="{15DDB986-BB78-E18E-993F-F477A90AC17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110109B-C228-4E32-DE32-B4324F66962D}"/>
              </a:ext>
            </a:extLst>
          </p:cNvPr>
          <p:cNvSpPr>
            <a:spLocks noGrp="1"/>
          </p:cNvSpPr>
          <p:nvPr>
            <p:ph type="sldNum" sz="quarter" idx="12"/>
          </p:nvPr>
        </p:nvSpPr>
        <p:spPr/>
        <p:txBody>
          <a:bodyPr/>
          <a:lstStyle/>
          <a:p>
            <a:fld id="{1DEE3FB5-89B7-4908-827D-5506BF3498E1}" type="slidenum">
              <a:rPr lang="en-GB" smtClean="0"/>
              <a:t>‹#›</a:t>
            </a:fld>
            <a:endParaRPr lang="en-GB"/>
          </a:p>
        </p:txBody>
      </p:sp>
    </p:spTree>
    <p:extLst>
      <p:ext uri="{BB962C8B-B14F-4D97-AF65-F5344CB8AC3E}">
        <p14:creationId xmlns:p14="http://schemas.microsoft.com/office/powerpoint/2010/main" val="2287954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27A98-3055-7412-0DF2-14BBDA91241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B6FF20D-879B-79B4-09DE-8149D1E8DF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3405AC0-B222-FAAF-5812-13993315325B}"/>
              </a:ext>
            </a:extLst>
          </p:cNvPr>
          <p:cNvSpPr>
            <a:spLocks noGrp="1"/>
          </p:cNvSpPr>
          <p:nvPr>
            <p:ph type="dt" sz="half" idx="10"/>
          </p:nvPr>
        </p:nvSpPr>
        <p:spPr/>
        <p:txBody>
          <a:bodyPr/>
          <a:lstStyle/>
          <a:p>
            <a:fld id="{B47BE680-FF61-42C4-9D48-B9BB115274F1}" type="datetimeFigureOut">
              <a:rPr lang="en-GB" smtClean="0"/>
              <a:t>12/11/2024</a:t>
            </a:fld>
            <a:endParaRPr lang="en-GB"/>
          </a:p>
        </p:txBody>
      </p:sp>
      <p:sp>
        <p:nvSpPr>
          <p:cNvPr id="5" name="Footer Placeholder 4">
            <a:extLst>
              <a:ext uri="{FF2B5EF4-FFF2-40B4-BE49-F238E27FC236}">
                <a16:creationId xmlns:a16="http://schemas.microsoft.com/office/drawing/2014/main" id="{5E34C974-92DA-8EF8-DCD3-F999FE3589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20C591-FFEE-7807-8AAB-3078DA2D9162}"/>
              </a:ext>
            </a:extLst>
          </p:cNvPr>
          <p:cNvSpPr>
            <a:spLocks noGrp="1"/>
          </p:cNvSpPr>
          <p:nvPr>
            <p:ph type="sldNum" sz="quarter" idx="12"/>
          </p:nvPr>
        </p:nvSpPr>
        <p:spPr/>
        <p:txBody>
          <a:bodyPr/>
          <a:lstStyle/>
          <a:p>
            <a:fld id="{8C728B0D-7F5B-4F6B-A5C4-A60E77454B3B}" type="slidenum">
              <a:rPr lang="en-GB" smtClean="0"/>
              <a:t>‹#›</a:t>
            </a:fld>
            <a:endParaRPr lang="en-GB"/>
          </a:p>
        </p:txBody>
      </p:sp>
    </p:spTree>
    <p:extLst>
      <p:ext uri="{BB962C8B-B14F-4D97-AF65-F5344CB8AC3E}">
        <p14:creationId xmlns:p14="http://schemas.microsoft.com/office/powerpoint/2010/main" val="5841678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CAC1E-E274-98CE-7595-750406CE38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079C6D0-D2B2-9DC5-5731-803B42A39E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73D6624-A85F-0B80-AAFF-F201A44E9E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52CC71-5DDF-4D02-5631-B1FE33BC97EC}"/>
              </a:ext>
            </a:extLst>
          </p:cNvPr>
          <p:cNvSpPr>
            <a:spLocks noGrp="1"/>
          </p:cNvSpPr>
          <p:nvPr>
            <p:ph type="dt" sz="half" idx="10"/>
          </p:nvPr>
        </p:nvSpPr>
        <p:spPr/>
        <p:txBody>
          <a:bodyPr/>
          <a:lstStyle/>
          <a:p>
            <a:fld id="{CE230685-D187-4FD2-8B4C-1C93F3811B03}" type="datetimeFigureOut">
              <a:rPr lang="en-GB" smtClean="0"/>
              <a:t>12/11/2024</a:t>
            </a:fld>
            <a:endParaRPr lang="en-GB"/>
          </a:p>
        </p:txBody>
      </p:sp>
      <p:sp>
        <p:nvSpPr>
          <p:cNvPr id="6" name="Footer Placeholder 5">
            <a:extLst>
              <a:ext uri="{FF2B5EF4-FFF2-40B4-BE49-F238E27FC236}">
                <a16:creationId xmlns:a16="http://schemas.microsoft.com/office/drawing/2014/main" id="{E4EFE8AF-B6BD-21DF-0A49-38F15133FFE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4D5217E-0E9F-20A9-934B-2E4D8F9A90AD}"/>
              </a:ext>
            </a:extLst>
          </p:cNvPr>
          <p:cNvSpPr>
            <a:spLocks noGrp="1"/>
          </p:cNvSpPr>
          <p:nvPr>
            <p:ph type="sldNum" sz="quarter" idx="12"/>
          </p:nvPr>
        </p:nvSpPr>
        <p:spPr/>
        <p:txBody>
          <a:bodyPr/>
          <a:lstStyle/>
          <a:p>
            <a:fld id="{1DEE3FB5-89B7-4908-827D-5506BF3498E1}" type="slidenum">
              <a:rPr lang="en-GB" smtClean="0"/>
              <a:t>‹#›</a:t>
            </a:fld>
            <a:endParaRPr lang="en-GB"/>
          </a:p>
        </p:txBody>
      </p:sp>
    </p:spTree>
    <p:extLst>
      <p:ext uri="{BB962C8B-B14F-4D97-AF65-F5344CB8AC3E}">
        <p14:creationId xmlns:p14="http://schemas.microsoft.com/office/powerpoint/2010/main" val="13582863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B010F-4B13-234B-FD16-4D4AC4DFDF0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DDE5CE1-6398-73EA-1A93-3913B01A6A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AE4B6A9-1892-44C8-F72B-586EFCF5D46D}"/>
              </a:ext>
            </a:extLst>
          </p:cNvPr>
          <p:cNvSpPr>
            <a:spLocks noGrp="1"/>
          </p:cNvSpPr>
          <p:nvPr>
            <p:ph type="dt" sz="half" idx="10"/>
          </p:nvPr>
        </p:nvSpPr>
        <p:spPr/>
        <p:txBody>
          <a:bodyPr/>
          <a:lstStyle/>
          <a:p>
            <a:fld id="{CE230685-D187-4FD2-8B4C-1C93F3811B03}" type="datetimeFigureOut">
              <a:rPr lang="en-GB" smtClean="0"/>
              <a:t>12/11/2024</a:t>
            </a:fld>
            <a:endParaRPr lang="en-GB"/>
          </a:p>
        </p:txBody>
      </p:sp>
      <p:sp>
        <p:nvSpPr>
          <p:cNvPr id="5" name="Footer Placeholder 4">
            <a:extLst>
              <a:ext uri="{FF2B5EF4-FFF2-40B4-BE49-F238E27FC236}">
                <a16:creationId xmlns:a16="http://schemas.microsoft.com/office/drawing/2014/main" id="{02312599-7025-8348-C974-D867D868829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66572B-E175-F7CB-DF71-DC6D9783F5EC}"/>
              </a:ext>
            </a:extLst>
          </p:cNvPr>
          <p:cNvSpPr>
            <a:spLocks noGrp="1"/>
          </p:cNvSpPr>
          <p:nvPr>
            <p:ph type="sldNum" sz="quarter" idx="12"/>
          </p:nvPr>
        </p:nvSpPr>
        <p:spPr/>
        <p:txBody>
          <a:bodyPr/>
          <a:lstStyle/>
          <a:p>
            <a:fld id="{1DEE3FB5-89B7-4908-827D-5506BF3498E1}" type="slidenum">
              <a:rPr lang="en-GB" smtClean="0"/>
              <a:t>‹#›</a:t>
            </a:fld>
            <a:endParaRPr lang="en-GB"/>
          </a:p>
        </p:txBody>
      </p:sp>
    </p:spTree>
    <p:extLst>
      <p:ext uri="{BB962C8B-B14F-4D97-AF65-F5344CB8AC3E}">
        <p14:creationId xmlns:p14="http://schemas.microsoft.com/office/powerpoint/2010/main" val="28945297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18A14F-7563-5099-F8F7-94F5A4EAC4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7D24B43-341F-0B12-30E0-3B9515832F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346B191-1F64-CD58-7D35-08CAA2591839}"/>
              </a:ext>
            </a:extLst>
          </p:cNvPr>
          <p:cNvSpPr>
            <a:spLocks noGrp="1"/>
          </p:cNvSpPr>
          <p:nvPr>
            <p:ph type="dt" sz="half" idx="10"/>
          </p:nvPr>
        </p:nvSpPr>
        <p:spPr/>
        <p:txBody>
          <a:bodyPr/>
          <a:lstStyle/>
          <a:p>
            <a:fld id="{CE230685-D187-4FD2-8B4C-1C93F3811B03}" type="datetimeFigureOut">
              <a:rPr lang="en-GB" smtClean="0"/>
              <a:t>12/11/2024</a:t>
            </a:fld>
            <a:endParaRPr lang="en-GB"/>
          </a:p>
        </p:txBody>
      </p:sp>
      <p:sp>
        <p:nvSpPr>
          <p:cNvPr id="5" name="Footer Placeholder 4">
            <a:extLst>
              <a:ext uri="{FF2B5EF4-FFF2-40B4-BE49-F238E27FC236}">
                <a16:creationId xmlns:a16="http://schemas.microsoft.com/office/drawing/2014/main" id="{EAE3E696-4C3F-00F9-CF71-6B69196F09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F1F828-072D-E631-322A-0DD88638B545}"/>
              </a:ext>
            </a:extLst>
          </p:cNvPr>
          <p:cNvSpPr>
            <a:spLocks noGrp="1"/>
          </p:cNvSpPr>
          <p:nvPr>
            <p:ph type="sldNum" sz="quarter" idx="12"/>
          </p:nvPr>
        </p:nvSpPr>
        <p:spPr/>
        <p:txBody>
          <a:bodyPr/>
          <a:lstStyle/>
          <a:p>
            <a:fld id="{1DEE3FB5-89B7-4908-827D-5506BF3498E1}" type="slidenum">
              <a:rPr lang="en-GB" smtClean="0"/>
              <a:t>‹#›</a:t>
            </a:fld>
            <a:endParaRPr lang="en-GB"/>
          </a:p>
        </p:txBody>
      </p:sp>
    </p:spTree>
    <p:extLst>
      <p:ext uri="{BB962C8B-B14F-4D97-AF65-F5344CB8AC3E}">
        <p14:creationId xmlns:p14="http://schemas.microsoft.com/office/powerpoint/2010/main" val="3982692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E7438-D602-6EAD-24E9-76EA6F2A26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EC3796E-B0B0-1D2F-5E27-0A4E03E19F3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465E2C-7925-15EE-4715-5F75D100BF69}"/>
              </a:ext>
            </a:extLst>
          </p:cNvPr>
          <p:cNvSpPr>
            <a:spLocks noGrp="1"/>
          </p:cNvSpPr>
          <p:nvPr>
            <p:ph type="dt" sz="half" idx="10"/>
          </p:nvPr>
        </p:nvSpPr>
        <p:spPr/>
        <p:txBody>
          <a:bodyPr/>
          <a:lstStyle/>
          <a:p>
            <a:fld id="{B47BE680-FF61-42C4-9D48-B9BB115274F1}" type="datetimeFigureOut">
              <a:rPr lang="en-GB" smtClean="0"/>
              <a:t>12/11/2024</a:t>
            </a:fld>
            <a:endParaRPr lang="en-GB"/>
          </a:p>
        </p:txBody>
      </p:sp>
      <p:sp>
        <p:nvSpPr>
          <p:cNvPr id="5" name="Footer Placeholder 4">
            <a:extLst>
              <a:ext uri="{FF2B5EF4-FFF2-40B4-BE49-F238E27FC236}">
                <a16:creationId xmlns:a16="http://schemas.microsoft.com/office/drawing/2014/main" id="{F5247E68-CECA-3439-7202-43B4A3F21E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763D38-1C54-C724-99FF-F199C511492B}"/>
              </a:ext>
            </a:extLst>
          </p:cNvPr>
          <p:cNvSpPr>
            <a:spLocks noGrp="1"/>
          </p:cNvSpPr>
          <p:nvPr>
            <p:ph type="sldNum" sz="quarter" idx="12"/>
          </p:nvPr>
        </p:nvSpPr>
        <p:spPr/>
        <p:txBody>
          <a:bodyPr/>
          <a:lstStyle/>
          <a:p>
            <a:fld id="{8C728B0D-7F5B-4F6B-A5C4-A60E77454B3B}" type="slidenum">
              <a:rPr lang="en-GB" smtClean="0"/>
              <a:t>‹#›</a:t>
            </a:fld>
            <a:endParaRPr lang="en-GB"/>
          </a:p>
        </p:txBody>
      </p:sp>
    </p:spTree>
    <p:extLst>
      <p:ext uri="{BB962C8B-B14F-4D97-AF65-F5344CB8AC3E}">
        <p14:creationId xmlns:p14="http://schemas.microsoft.com/office/powerpoint/2010/main" val="1295435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BA0E3-580D-F825-8024-F35D08DCAAC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77506CA-7819-2BF7-83B4-25A6233A8A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5BAE9D5-4CFD-FF2E-DC3B-9EC5C1C257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FDB621E-6298-DFA4-F8E2-06769066EA39}"/>
              </a:ext>
            </a:extLst>
          </p:cNvPr>
          <p:cNvSpPr>
            <a:spLocks noGrp="1"/>
          </p:cNvSpPr>
          <p:nvPr>
            <p:ph type="dt" sz="half" idx="10"/>
          </p:nvPr>
        </p:nvSpPr>
        <p:spPr/>
        <p:txBody>
          <a:bodyPr/>
          <a:lstStyle/>
          <a:p>
            <a:fld id="{B47BE680-FF61-42C4-9D48-B9BB115274F1}" type="datetimeFigureOut">
              <a:rPr lang="en-GB" smtClean="0"/>
              <a:t>12/11/2024</a:t>
            </a:fld>
            <a:endParaRPr lang="en-GB"/>
          </a:p>
        </p:txBody>
      </p:sp>
      <p:sp>
        <p:nvSpPr>
          <p:cNvPr id="6" name="Footer Placeholder 5">
            <a:extLst>
              <a:ext uri="{FF2B5EF4-FFF2-40B4-BE49-F238E27FC236}">
                <a16:creationId xmlns:a16="http://schemas.microsoft.com/office/drawing/2014/main" id="{43E8A828-DA22-3B9D-0BEE-E6FE98703B0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9C78EFF-ABAE-95C4-2350-22F0251A7B00}"/>
              </a:ext>
            </a:extLst>
          </p:cNvPr>
          <p:cNvSpPr>
            <a:spLocks noGrp="1"/>
          </p:cNvSpPr>
          <p:nvPr>
            <p:ph type="sldNum" sz="quarter" idx="12"/>
          </p:nvPr>
        </p:nvSpPr>
        <p:spPr/>
        <p:txBody>
          <a:bodyPr/>
          <a:lstStyle/>
          <a:p>
            <a:fld id="{8C728B0D-7F5B-4F6B-A5C4-A60E77454B3B}" type="slidenum">
              <a:rPr lang="en-GB" smtClean="0"/>
              <a:t>‹#›</a:t>
            </a:fld>
            <a:endParaRPr lang="en-GB"/>
          </a:p>
        </p:txBody>
      </p:sp>
    </p:spTree>
    <p:extLst>
      <p:ext uri="{BB962C8B-B14F-4D97-AF65-F5344CB8AC3E}">
        <p14:creationId xmlns:p14="http://schemas.microsoft.com/office/powerpoint/2010/main" val="2927785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B0411-70B5-A96F-5CED-4A95D4F3A25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C6F39C0-0F6B-0521-F094-079FDF9B2C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52C742-94AF-34F9-8FA5-F9F425AE5F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7B7157D-8514-CCBD-7759-E433591A7B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3A9C5E-AB54-516A-3E22-7E5FF7ED62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C966423-D617-90AB-5A51-ED56918FD557}"/>
              </a:ext>
            </a:extLst>
          </p:cNvPr>
          <p:cNvSpPr>
            <a:spLocks noGrp="1"/>
          </p:cNvSpPr>
          <p:nvPr>
            <p:ph type="dt" sz="half" idx="10"/>
          </p:nvPr>
        </p:nvSpPr>
        <p:spPr/>
        <p:txBody>
          <a:bodyPr/>
          <a:lstStyle/>
          <a:p>
            <a:fld id="{B47BE680-FF61-42C4-9D48-B9BB115274F1}" type="datetimeFigureOut">
              <a:rPr lang="en-GB" smtClean="0"/>
              <a:t>12/11/2024</a:t>
            </a:fld>
            <a:endParaRPr lang="en-GB"/>
          </a:p>
        </p:txBody>
      </p:sp>
      <p:sp>
        <p:nvSpPr>
          <p:cNvPr id="8" name="Footer Placeholder 7">
            <a:extLst>
              <a:ext uri="{FF2B5EF4-FFF2-40B4-BE49-F238E27FC236}">
                <a16:creationId xmlns:a16="http://schemas.microsoft.com/office/drawing/2014/main" id="{428E7CF3-D2E5-B11F-EDC2-21EC66FCFDD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F96116-7090-B358-4EE5-CC46C837AB23}"/>
              </a:ext>
            </a:extLst>
          </p:cNvPr>
          <p:cNvSpPr>
            <a:spLocks noGrp="1"/>
          </p:cNvSpPr>
          <p:nvPr>
            <p:ph type="sldNum" sz="quarter" idx="12"/>
          </p:nvPr>
        </p:nvSpPr>
        <p:spPr/>
        <p:txBody>
          <a:bodyPr/>
          <a:lstStyle/>
          <a:p>
            <a:fld id="{8C728B0D-7F5B-4F6B-A5C4-A60E77454B3B}" type="slidenum">
              <a:rPr lang="en-GB" smtClean="0"/>
              <a:t>‹#›</a:t>
            </a:fld>
            <a:endParaRPr lang="en-GB"/>
          </a:p>
        </p:txBody>
      </p:sp>
    </p:spTree>
    <p:extLst>
      <p:ext uri="{BB962C8B-B14F-4D97-AF65-F5344CB8AC3E}">
        <p14:creationId xmlns:p14="http://schemas.microsoft.com/office/powerpoint/2010/main" val="2106893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E3AAB-4153-979C-A77D-C1AB9CC0BB1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8370A34-C61D-76C2-1003-A23EBF55E001}"/>
              </a:ext>
            </a:extLst>
          </p:cNvPr>
          <p:cNvSpPr>
            <a:spLocks noGrp="1"/>
          </p:cNvSpPr>
          <p:nvPr>
            <p:ph type="dt" sz="half" idx="10"/>
          </p:nvPr>
        </p:nvSpPr>
        <p:spPr/>
        <p:txBody>
          <a:bodyPr/>
          <a:lstStyle/>
          <a:p>
            <a:fld id="{B47BE680-FF61-42C4-9D48-B9BB115274F1}" type="datetimeFigureOut">
              <a:rPr lang="en-GB" smtClean="0"/>
              <a:t>12/11/2024</a:t>
            </a:fld>
            <a:endParaRPr lang="en-GB"/>
          </a:p>
        </p:txBody>
      </p:sp>
      <p:sp>
        <p:nvSpPr>
          <p:cNvPr id="4" name="Footer Placeholder 3">
            <a:extLst>
              <a:ext uri="{FF2B5EF4-FFF2-40B4-BE49-F238E27FC236}">
                <a16:creationId xmlns:a16="http://schemas.microsoft.com/office/drawing/2014/main" id="{650A08C4-FB6B-39A7-22FC-5DDE6C8357A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6493710-65D9-3E91-7082-04A26A4E9743}"/>
              </a:ext>
            </a:extLst>
          </p:cNvPr>
          <p:cNvSpPr>
            <a:spLocks noGrp="1"/>
          </p:cNvSpPr>
          <p:nvPr>
            <p:ph type="sldNum" sz="quarter" idx="12"/>
          </p:nvPr>
        </p:nvSpPr>
        <p:spPr/>
        <p:txBody>
          <a:bodyPr/>
          <a:lstStyle/>
          <a:p>
            <a:fld id="{8C728B0D-7F5B-4F6B-A5C4-A60E77454B3B}" type="slidenum">
              <a:rPr lang="en-GB" smtClean="0"/>
              <a:t>‹#›</a:t>
            </a:fld>
            <a:endParaRPr lang="en-GB"/>
          </a:p>
        </p:txBody>
      </p:sp>
    </p:spTree>
    <p:extLst>
      <p:ext uri="{BB962C8B-B14F-4D97-AF65-F5344CB8AC3E}">
        <p14:creationId xmlns:p14="http://schemas.microsoft.com/office/powerpoint/2010/main" val="3152934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99C877-3A45-0572-8B7B-237EA8A232B7}"/>
              </a:ext>
            </a:extLst>
          </p:cNvPr>
          <p:cNvSpPr>
            <a:spLocks noGrp="1"/>
          </p:cNvSpPr>
          <p:nvPr>
            <p:ph type="dt" sz="half" idx="10"/>
          </p:nvPr>
        </p:nvSpPr>
        <p:spPr/>
        <p:txBody>
          <a:bodyPr/>
          <a:lstStyle/>
          <a:p>
            <a:fld id="{B47BE680-FF61-42C4-9D48-B9BB115274F1}" type="datetimeFigureOut">
              <a:rPr lang="en-GB" smtClean="0"/>
              <a:t>12/11/2024</a:t>
            </a:fld>
            <a:endParaRPr lang="en-GB"/>
          </a:p>
        </p:txBody>
      </p:sp>
      <p:sp>
        <p:nvSpPr>
          <p:cNvPr id="3" name="Footer Placeholder 2">
            <a:extLst>
              <a:ext uri="{FF2B5EF4-FFF2-40B4-BE49-F238E27FC236}">
                <a16:creationId xmlns:a16="http://schemas.microsoft.com/office/drawing/2014/main" id="{A0861698-D8D8-7A53-DE80-B1FCEA5C0CA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E3068B4-7CAA-44A4-103B-8027BB0DA7AF}"/>
              </a:ext>
            </a:extLst>
          </p:cNvPr>
          <p:cNvSpPr>
            <a:spLocks noGrp="1"/>
          </p:cNvSpPr>
          <p:nvPr>
            <p:ph type="sldNum" sz="quarter" idx="12"/>
          </p:nvPr>
        </p:nvSpPr>
        <p:spPr/>
        <p:txBody>
          <a:bodyPr/>
          <a:lstStyle/>
          <a:p>
            <a:fld id="{8C728B0D-7F5B-4F6B-A5C4-A60E77454B3B}" type="slidenum">
              <a:rPr lang="en-GB" smtClean="0"/>
              <a:t>‹#›</a:t>
            </a:fld>
            <a:endParaRPr lang="en-GB"/>
          </a:p>
        </p:txBody>
      </p:sp>
    </p:spTree>
    <p:extLst>
      <p:ext uri="{BB962C8B-B14F-4D97-AF65-F5344CB8AC3E}">
        <p14:creationId xmlns:p14="http://schemas.microsoft.com/office/powerpoint/2010/main" val="461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EB567-8FDC-3E4F-9720-6CD8E30E0A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3D1905B-3268-D3D8-AFE6-C6E3B1254B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5684ED3-D514-7A5C-56BC-E3300AB2E3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D3F2A4-44B7-611F-2D51-31F31CC6636B}"/>
              </a:ext>
            </a:extLst>
          </p:cNvPr>
          <p:cNvSpPr>
            <a:spLocks noGrp="1"/>
          </p:cNvSpPr>
          <p:nvPr>
            <p:ph type="dt" sz="half" idx="10"/>
          </p:nvPr>
        </p:nvSpPr>
        <p:spPr/>
        <p:txBody>
          <a:bodyPr/>
          <a:lstStyle/>
          <a:p>
            <a:fld id="{B47BE680-FF61-42C4-9D48-B9BB115274F1}" type="datetimeFigureOut">
              <a:rPr lang="en-GB" smtClean="0"/>
              <a:t>12/11/2024</a:t>
            </a:fld>
            <a:endParaRPr lang="en-GB"/>
          </a:p>
        </p:txBody>
      </p:sp>
      <p:sp>
        <p:nvSpPr>
          <p:cNvPr id="6" name="Footer Placeholder 5">
            <a:extLst>
              <a:ext uri="{FF2B5EF4-FFF2-40B4-BE49-F238E27FC236}">
                <a16:creationId xmlns:a16="http://schemas.microsoft.com/office/drawing/2014/main" id="{3E5B5CE2-87EF-20CE-E3DE-D40049B3B3A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32262DA-17E5-724F-A97C-2A0C66DDDA38}"/>
              </a:ext>
            </a:extLst>
          </p:cNvPr>
          <p:cNvSpPr>
            <a:spLocks noGrp="1"/>
          </p:cNvSpPr>
          <p:nvPr>
            <p:ph type="sldNum" sz="quarter" idx="12"/>
          </p:nvPr>
        </p:nvSpPr>
        <p:spPr/>
        <p:txBody>
          <a:bodyPr/>
          <a:lstStyle/>
          <a:p>
            <a:fld id="{8C728B0D-7F5B-4F6B-A5C4-A60E77454B3B}" type="slidenum">
              <a:rPr lang="en-GB" smtClean="0"/>
              <a:t>‹#›</a:t>
            </a:fld>
            <a:endParaRPr lang="en-GB"/>
          </a:p>
        </p:txBody>
      </p:sp>
    </p:spTree>
    <p:extLst>
      <p:ext uri="{BB962C8B-B14F-4D97-AF65-F5344CB8AC3E}">
        <p14:creationId xmlns:p14="http://schemas.microsoft.com/office/powerpoint/2010/main" val="2546603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F3945-5AEA-4594-A55B-95626F520E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1B1A8A1-086A-97A5-DCC0-77E7C82E31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84433A2-FE26-F85B-35EA-10C7845626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9F8EBC-927D-1B93-7761-4C7D8C900DB2}"/>
              </a:ext>
            </a:extLst>
          </p:cNvPr>
          <p:cNvSpPr>
            <a:spLocks noGrp="1"/>
          </p:cNvSpPr>
          <p:nvPr>
            <p:ph type="dt" sz="half" idx="10"/>
          </p:nvPr>
        </p:nvSpPr>
        <p:spPr/>
        <p:txBody>
          <a:bodyPr/>
          <a:lstStyle/>
          <a:p>
            <a:fld id="{B47BE680-FF61-42C4-9D48-B9BB115274F1}" type="datetimeFigureOut">
              <a:rPr lang="en-GB" smtClean="0"/>
              <a:t>12/11/2024</a:t>
            </a:fld>
            <a:endParaRPr lang="en-GB"/>
          </a:p>
        </p:txBody>
      </p:sp>
      <p:sp>
        <p:nvSpPr>
          <p:cNvPr id="6" name="Footer Placeholder 5">
            <a:extLst>
              <a:ext uri="{FF2B5EF4-FFF2-40B4-BE49-F238E27FC236}">
                <a16:creationId xmlns:a16="http://schemas.microsoft.com/office/drawing/2014/main" id="{D2E40062-B010-9BDB-60B2-134E0165195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99CDB8F-C664-D727-E505-35324F2F3AEE}"/>
              </a:ext>
            </a:extLst>
          </p:cNvPr>
          <p:cNvSpPr>
            <a:spLocks noGrp="1"/>
          </p:cNvSpPr>
          <p:nvPr>
            <p:ph type="sldNum" sz="quarter" idx="12"/>
          </p:nvPr>
        </p:nvSpPr>
        <p:spPr/>
        <p:txBody>
          <a:bodyPr/>
          <a:lstStyle/>
          <a:p>
            <a:fld id="{8C728B0D-7F5B-4F6B-A5C4-A60E77454B3B}" type="slidenum">
              <a:rPr lang="en-GB" smtClean="0"/>
              <a:t>‹#›</a:t>
            </a:fld>
            <a:endParaRPr lang="en-GB"/>
          </a:p>
        </p:txBody>
      </p:sp>
    </p:spTree>
    <p:extLst>
      <p:ext uri="{BB962C8B-B14F-4D97-AF65-F5344CB8AC3E}">
        <p14:creationId xmlns:p14="http://schemas.microsoft.com/office/powerpoint/2010/main" val="3368674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128179-9598-9292-A924-3F7292D231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4B354D7-F910-1CC8-A976-01599C3A59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2C9D8A-4FC1-9BE6-008A-8D201C581F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47BE680-FF61-42C4-9D48-B9BB115274F1}" type="datetimeFigureOut">
              <a:rPr lang="en-GB" smtClean="0"/>
              <a:t>12/11/2024</a:t>
            </a:fld>
            <a:endParaRPr lang="en-GB"/>
          </a:p>
        </p:txBody>
      </p:sp>
      <p:sp>
        <p:nvSpPr>
          <p:cNvPr id="5" name="Footer Placeholder 4">
            <a:extLst>
              <a:ext uri="{FF2B5EF4-FFF2-40B4-BE49-F238E27FC236}">
                <a16:creationId xmlns:a16="http://schemas.microsoft.com/office/drawing/2014/main" id="{8D85903D-165F-7183-2F9C-0A930C1E48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660D557D-2118-1549-7AD7-4A20130441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C728B0D-7F5B-4F6B-A5C4-A60E77454B3B}" type="slidenum">
              <a:rPr lang="en-GB" smtClean="0"/>
              <a:t>‹#›</a:t>
            </a:fld>
            <a:endParaRPr lang="en-GB"/>
          </a:p>
        </p:txBody>
      </p:sp>
    </p:spTree>
    <p:extLst>
      <p:ext uri="{BB962C8B-B14F-4D97-AF65-F5344CB8AC3E}">
        <p14:creationId xmlns:p14="http://schemas.microsoft.com/office/powerpoint/2010/main" val="3489994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7CB562-CCD1-05C9-1D04-30FFFE5776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AB36A9-E508-BF70-A43B-E36A372B38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B87EE7B-7A4F-3DEF-C5C5-BDE6F51FD7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30685-D187-4FD2-8B4C-1C93F3811B03}" type="datetimeFigureOut">
              <a:rPr lang="en-GB" smtClean="0"/>
              <a:t>12/11/2024</a:t>
            </a:fld>
            <a:endParaRPr lang="en-GB"/>
          </a:p>
        </p:txBody>
      </p:sp>
      <p:sp>
        <p:nvSpPr>
          <p:cNvPr id="5" name="Footer Placeholder 4">
            <a:extLst>
              <a:ext uri="{FF2B5EF4-FFF2-40B4-BE49-F238E27FC236}">
                <a16:creationId xmlns:a16="http://schemas.microsoft.com/office/drawing/2014/main" id="{180621C0-ED6E-2BD5-F1CE-8B9A8B9E22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6FED961-E1E4-CE60-3B4B-5C89F3F0F7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EE3FB5-89B7-4908-827D-5506BF3498E1}" type="slidenum">
              <a:rPr lang="en-GB" smtClean="0"/>
              <a:t>‹#›</a:t>
            </a:fld>
            <a:endParaRPr lang="en-GB"/>
          </a:p>
        </p:txBody>
      </p:sp>
    </p:spTree>
    <p:extLst>
      <p:ext uri="{BB962C8B-B14F-4D97-AF65-F5344CB8AC3E}">
        <p14:creationId xmlns:p14="http://schemas.microsoft.com/office/powerpoint/2010/main" val="3886680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emf"/><Relationship Id="rId5" Type="http://schemas.openxmlformats.org/officeDocument/2006/relationships/package" Target="../embeddings/Microsoft_Excel_Worksheet1.xlsx"/><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0.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Triangle 3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1B24D0-959B-3511-48CF-4A108C80A042}"/>
              </a:ext>
            </a:extLst>
          </p:cNvPr>
          <p:cNvSpPr>
            <a:spLocks noGrp="1"/>
          </p:cNvSpPr>
          <p:nvPr>
            <p:ph type="ctrTitle"/>
          </p:nvPr>
        </p:nvSpPr>
        <p:spPr>
          <a:xfrm>
            <a:off x="1285240" y="1050595"/>
            <a:ext cx="8074815" cy="1618489"/>
          </a:xfrm>
        </p:spPr>
        <p:txBody>
          <a:bodyPr vert="horz" lIns="91440" tIns="45720" rIns="91440" bIns="45720" rtlCol="0" anchor="ctr">
            <a:normAutofit/>
          </a:bodyPr>
          <a:lstStyle/>
          <a:p>
            <a:pPr algn="l"/>
            <a:r>
              <a:rPr lang="en-GB" sz="5000" kern="1200" dirty="0">
                <a:solidFill>
                  <a:schemeClr val="tx1"/>
                </a:solidFill>
                <a:latin typeface="+mj-lt"/>
                <a:ea typeface="+mj-ea"/>
                <a:cs typeface="+mj-cs"/>
              </a:rPr>
              <a:t>Shift Staffing via </a:t>
            </a:r>
            <a:br>
              <a:rPr lang="en-GB" sz="5000" kern="1200" dirty="0">
                <a:solidFill>
                  <a:schemeClr val="tx1"/>
                </a:solidFill>
                <a:latin typeface="+mj-lt"/>
                <a:ea typeface="+mj-ea"/>
                <a:cs typeface="+mj-cs"/>
              </a:rPr>
            </a:br>
            <a:r>
              <a:rPr lang="en-GB" sz="5000" kern="1200" dirty="0">
                <a:solidFill>
                  <a:schemeClr val="tx1"/>
                </a:solidFill>
                <a:latin typeface="+mj-lt"/>
                <a:ea typeface="+mj-ea"/>
                <a:cs typeface="+mj-cs"/>
              </a:rPr>
              <a:t>Task Load </a:t>
            </a:r>
            <a:r>
              <a:rPr lang="en-GB" sz="5000" dirty="0"/>
              <a:t>P</a:t>
            </a:r>
            <a:r>
              <a:rPr lang="en-GB" sz="5000" kern="1200" dirty="0">
                <a:solidFill>
                  <a:schemeClr val="tx1"/>
                </a:solidFill>
                <a:latin typeface="+mj-lt"/>
                <a:ea typeface="+mj-ea"/>
                <a:cs typeface="+mj-cs"/>
              </a:rPr>
              <a:t>rediction</a:t>
            </a:r>
            <a:endParaRPr lang="en-US" sz="5000" kern="1200" dirty="0">
              <a:solidFill>
                <a:schemeClr val="tx1"/>
              </a:solidFill>
              <a:latin typeface="+mj-lt"/>
              <a:ea typeface="+mj-ea"/>
              <a:cs typeface="+mj-cs"/>
            </a:endParaRPr>
          </a:p>
        </p:txBody>
      </p:sp>
      <p:sp>
        <p:nvSpPr>
          <p:cNvPr id="3" name="Subtitle 2">
            <a:extLst>
              <a:ext uri="{FF2B5EF4-FFF2-40B4-BE49-F238E27FC236}">
                <a16:creationId xmlns:a16="http://schemas.microsoft.com/office/drawing/2014/main" id="{EDE1E73C-3C7A-8A0F-089B-6CC4C6EBC0D9}"/>
              </a:ext>
            </a:extLst>
          </p:cNvPr>
          <p:cNvSpPr>
            <a:spLocks noGrp="1"/>
          </p:cNvSpPr>
          <p:nvPr>
            <p:ph type="subTitle" idx="1"/>
          </p:nvPr>
        </p:nvSpPr>
        <p:spPr>
          <a:xfrm>
            <a:off x="1285240" y="3384303"/>
            <a:ext cx="8074815" cy="1489694"/>
          </a:xfrm>
        </p:spPr>
        <p:txBody>
          <a:bodyPr vert="horz" lIns="91440" tIns="45720" rIns="91440" bIns="45720" rtlCol="0" anchor="t">
            <a:normAutofit/>
          </a:bodyPr>
          <a:lstStyle/>
          <a:p>
            <a:pPr algn="l"/>
            <a:r>
              <a:rPr lang="en-US" sz="1800" dirty="0"/>
              <a:t>Marcos Fabietti, Ph.D.</a:t>
            </a:r>
          </a:p>
          <a:p>
            <a:pPr algn="l"/>
            <a:r>
              <a:rPr lang="en-US" sz="1800" dirty="0"/>
              <a:t>Activity and Access Team @ Digital and Information</a:t>
            </a:r>
          </a:p>
          <a:p>
            <a:pPr algn="l"/>
            <a:r>
              <a:rPr lang="en-US" sz="1800" dirty="0"/>
              <a:t>Nottingham University Hospitals Trust</a:t>
            </a:r>
          </a:p>
          <a:p>
            <a:pPr algn="l"/>
            <a:r>
              <a:rPr lang="en-US" sz="1800" dirty="0"/>
              <a:t>Email: marcos.fabietti@nhs.net</a:t>
            </a:r>
          </a:p>
        </p:txBody>
      </p:sp>
    </p:spTree>
    <p:extLst>
      <p:ext uri="{BB962C8B-B14F-4D97-AF65-F5344CB8AC3E}">
        <p14:creationId xmlns:p14="http://schemas.microsoft.com/office/powerpoint/2010/main" val="3389156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21E22AF-8ABA-67D7-845B-C8E13D26F4AB}"/>
              </a:ext>
            </a:extLst>
          </p:cNvPr>
          <p:cNvSpPr txBox="1"/>
          <p:nvPr/>
        </p:nvSpPr>
        <p:spPr>
          <a:xfrm>
            <a:off x="152412" y="5316140"/>
            <a:ext cx="5943588" cy="1015663"/>
          </a:xfrm>
          <a:prstGeom prst="rect">
            <a:avLst/>
          </a:prstGeom>
          <a:noFill/>
        </p:spPr>
        <p:txBody>
          <a:bodyPr wrap="square" rtlCol="0">
            <a:spAutoFit/>
          </a:bodyPr>
          <a:lstStyle/>
          <a:p>
            <a:r>
              <a:rPr lang="en-GB" sz="2000" dirty="0"/>
              <a:t>We see very little variation among the grade of tasks. </a:t>
            </a:r>
          </a:p>
          <a:p>
            <a:r>
              <a:rPr lang="en-GB" sz="2000" dirty="0"/>
              <a:t>For each task, there is a clear preference in grading.</a:t>
            </a:r>
          </a:p>
          <a:p>
            <a:r>
              <a:rPr lang="en-GB" sz="2000" dirty="0"/>
              <a:t>For example, blood test request is green 98% of times.</a:t>
            </a:r>
          </a:p>
        </p:txBody>
      </p:sp>
      <p:pic>
        <p:nvPicPr>
          <p:cNvPr id="10" name="Picture 9">
            <a:extLst>
              <a:ext uri="{FF2B5EF4-FFF2-40B4-BE49-F238E27FC236}">
                <a16:creationId xmlns:a16="http://schemas.microsoft.com/office/drawing/2014/main" id="{E654F0FD-365A-3F5A-95D9-28E71DD458A6}"/>
              </a:ext>
            </a:extLst>
          </p:cNvPr>
          <p:cNvPicPr>
            <a:picLocks noChangeAspect="1"/>
          </p:cNvPicPr>
          <p:nvPr/>
        </p:nvPicPr>
        <p:blipFill>
          <a:blip r:embed="rId3"/>
          <a:stretch>
            <a:fillRect/>
          </a:stretch>
        </p:blipFill>
        <p:spPr>
          <a:xfrm>
            <a:off x="6890132" y="5015151"/>
            <a:ext cx="4903803" cy="1684214"/>
          </a:xfrm>
          <a:prstGeom prst="rect">
            <a:avLst/>
          </a:prstGeom>
        </p:spPr>
      </p:pic>
      <p:cxnSp>
        <p:nvCxnSpPr>
          <p:cNvPr id="14" name="Straight Arrow Connector 13">
            <a:extLst>
              <a:ext uri="{FF2B5EF4-FFF2-40B4-BE49-F238E27FC236}">
                <a16:creationId xmlns:a16="http://schemas.microsoft.com/office/drawing/2014/main" id="{861433DE-3BBF-05BD-CD20-98BCF69A9A36}"/>
              </a:ext>
            </a:extLst>
          </p:cNvPr>
          <p:cNvCxnSpPr/>
          <p:nvPr/>
        </p:nvCxnSpPr>
        <p:spPr>
          <a:xfrm>
            <a:off x="5187297" y="6289705"/>
            <a:ext cx="2555193" cy="2649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5" name="Group 4">
            <a:extLst>
              <a:ext uri="{FF2B5EF4-FFF2-40B4-BE49-F238E27FC236}">
                <a16:creationId xmlns:a16="http://schemas.microsoft.com/office/drawing/2014/main" id="{449C8173-CE5B-9416-9B43-42AE00754F86}"/>
              </a:ext>
            </a:extLst>
          </p:cNvPr>
          <p:cNvGrpSpPr/>
          <p:nvPr/>
        </p:nvGrpSpPr>
        <p:grpSpPr>
          <a:xfrm>
            <a:off x="152412" y="993263"/>
            <a:ext cx="11567956" cy="3852315"/>
            <a:chOff x="35213" y="913928"/>
            <a:chExt cx="12043706" cy="4118657"/>
          </a:xfrm>
        </p:grpSpPr>
        <p:pic>
          <p:nvPicPr>
            <p:cNvPr id="2" name="Picture 2">
              <a:extLst>
                <a:ext uri="{FF2B5EF4-FFF2-40B4-BE49-F238E27FC236}">
                  <a16:creationId xmlns:a16="http://schemas.microsoft.com/office/drawing/2014/main" id="{33E27D37-9435-04F8-A91F-793C166B94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13" y="913928"/>
              <a:ext cx="6177986" cy="411865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AA428555-C948-6775-85E9-6F1003C861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6198" y="913928"/>
              <a:ext cx="5822721" cy="411865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sp>
        <p:nvSpPr>
          <p:cNvPr id="4" name="Title 1">
            <a:extLst>
              <a:ext uri="{FF2B5EF4-FFF2-40B4-BE49-F238E27FC236}">
                <a16:creationId xmlns:a16="http://schemas.microsoft.com/office/drawing/2014/main" id="{6099A3A6-3D3C-1295-15D8-88D791B88D4D}"/>
              </a:ext>
            </a:extLst>
          </p:cNvPr>
          <p:cNvSpPr>
            <a:spLocks noGrp="1"/>
          </p:cNvSpPr>
          <p:nvPr>
            <p:ph type="title"/>
          </p:nvPr>
        </p:nvSpPr>
        <p:spPr>
          <a:xfrm>
            <a:off x="0" y="110760"/>
            <a:ext cx="10515600" cy="882503"/>
          </a:xfrm>
        </p:spPr>
        <p:txBody>
          <a:bodyPr/>
          <a:lstStyle/>
          <a:p>
            <a:r>
              <a:rPr lang="en-GB" dirty="0"/>
              <a:t> Grade of Tasks</a:t>
            </a:r>
          </a:p>
        </p:txBody>
      </p:sp>
    </p:spTree>
    <p:extLst>
      <p:ext uri="{BB962C8B-B14F-4D97-AF65-F5344CB8AC3E}">
        <p14:creationId xmlns:p14="http://schemas.microsoft.com/office/powerpoint/2010/main" val="290665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1F33A093-97D4-7030-5DC1-B1C6198C57E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1675" y="1011671"/>
            <a:ext cx="5474323" cy="4831089"/>
          </a:xfrm>
          <a:prstGeom prst="rect">
            <a:avLst/>
          </a:prstGeom>
          <a:noFill/>
          <a:extLst>
            <a:ext uri="{909E8E84-426E-40DD-AFC4-6F175D3DCCD1}">
              <a14:hiddenFill xmlns:a14="http://schemas.microsoft.com/office/drawing/2010/main">
                <a:solidFill>
                  <a:srgbClr val="FFFFFF"/>
                </a:solidFill>
              </a14:hiddenFill>
            </a:ext>
          </a:extLst>
        </p:spPr>
      </p:pic>
      <p:sp>
        <p:nvSpPr>
          <p:cNvPr id="3081" name="Right Triangle 308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3" name="Rectangle 3082">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2E046F-F409-42B3-796A-BAEC1649AA98}"/>
              </a:ext>
            </a:extLst>
          </p:cNvPr>
          <p:cNvSpPr>
            <a:spLocks noGrp="1"/>
          </p:cNvSpPr>
          <p:nvPr>
            <p:ph type="title"/>
          </p:nvPr>
        </p:nvSpPr>
        <p:spPr>
          <a:xfrm>
            <a:off x="6889833" y="1188637"/>
            <a:ext cx="4218138" cy="1597228"/>
          </a:xfrm>
        </p:spPr>
        <p:txBody>
          <a:bodyPr vert="horz" lIns="91440" tIns="45720" rIns="91440" bIns="45720" rtlCol="0" anchor="ctr">
            <a:normAutofit/>
          </a:bodyPr>
          <a:lstStyle/>
          <a:p>
            <a:r>
              <a:rPr lang="en-US" sz="5400" kern="1200">
                <a:solidFill>
                  <a:schemeClr val="tx1"/>
                </a:solidFill>
                <a:latin typeface="+mj-lt"/>
                <a:ea typeface="+mj-ea"/>
                <a:cs typeface="+mj-cs"/>
              </a:rPr>
              <a:t> Staff per Tasks</a:t>
            </a:r>
          </a:p>
        </p:txBody>
      </p:sp>
      <p:sp>
        <p:nvSpPr>
          <p:cNvPr id="18" name="TextBox 17">
            <a:extLst>
              <a:ext uri="{FF2B5EF4-FFF2-40B4-BE49-F238E27FC236}">
                <a16:creationId xmlns:a16="http://schemas.microsoft.com/office/drawing/2014/main" id="{863A4B8E-13D4-216B-8CE7-800B04D70ED4}"/>
              </a:ext>
            </a:extLst>
          </p:cNvPr>
          <p:cNvSpPr txBox="1"/>
          <p:nvPr/>
        </p:nvSpPr>
        <p:spPr>
          <a:xfrm>
            <a:off x="6889832" y="2998278"/>
            <a:ext cx="4114773" cy="189376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400" dirty="0"/>
              <a:t>There are 5 job title names after re-labelling.</a:t>
            </a:r>
            <a:endParaRPr lang="en-US" sz="1400" b="1" dirty="0"/>
          </a:p>
          <a:p>
            <a:pPr marL="285750" indent="-228600">
              <a:lnSpc>
                <a:spcPct val="90000"/>
              </a:lnSpc>
              <a:spcAft>
                <a:spcPts val="600"/>
              </a:spcAft>
              <a:buFont typeface="Arial" panose="020B0604020202020204" pitchFamily="34" charset="0"/>
              <a:buChar char="•"/>
            </a:pPr>
            <a:r>
              <a:rPr lang="en-US" sz="1400" dirty="0"/>
              <a:t>Unlike Grade, we see more variation among the job title names used per task.</a:t>
            </a:r>
          </a:p>
          <a:p>
            <a:pPr marL="285750" indent="-228600">
              <a:lnSpc>
                <a:spcPct val="90000"/>
              </a:lnSpc>
              <a:spcAft>
                <a:spcPts val="600"/>
              </a:spcAft>
              <a:buFont typeface="Arial" panose="020B0604020202020204" pitchFamily="34" charset="0"/>
              <a:buChar char="•"/>
            </a:pPr>
            <a:r>
              <a:rPr lang="en-US" sz="1400" dirty="0"/>
              <a:t>However, most tasks have a main role that carries them out.</a:t>
            </a:r>
          </a:p>
        </p:txBody>
      </p:sp>
    </p:spTree>
    <p:extLst>
      <p:ext uri="{BB962C8B-B14F-4D97-AF65-F5344CB8AC3E}">
        <p14:creationId xmlns:p14="http://schemas.microsoft.com/office/powerpoint/2010/main" val="1769050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Triangle 2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9DCB24-6432-3F80-416F-9B784B60F577}"/>
              </a:ext>
            </a:extLst>
          </p:cNvPr>
          <p:cNvSpPr>
            <a:spLocks noGrp="1"/>
          </p:cNvSpPr>
          <p:nvPr>
            <p:ph type="title"/>
          </p:nvPr>
        </p:nvSpPr>
        <p:spPr>
          <a:xfrm>
            <a:off x="1285241" y="1008993"/>
            <a:ext cx="9231410" cy="3542045"/>
          </a:xfrm>
        </p:spPr>
        <p:txBody>
          <a:bodyPr vert="horz" lIns="91440" tIns="45720" rIns="91440" bIns="45720" rtlCol="0" anchor="b">
            <a:normAutofit/>
          </a:bodyPr>
          <a:lstStyle/>
          <a:p>
            <a:r>
              <a:rPr lang="en-US" sz="6600" kern="1200" dirty="0">
                <a:solidFill>
                  <a:schemeClr val="tx1"/>
                </a:solidFill>
                <a:latin typeface="+mj-lt"/>
                <a:ea typeface="+mj-ea"/>
                <a:cs typeface="+mj-cs"/>
              </a:rPr>
              <a:t>Proposed Solutions</a:t>
            </a:r>
          </a:p>
        </p:txBody>
      </p:sp>
    </p:spTree>
    <p:extLst>
      <p:ext uri="{BB962C8B-B14F-4D97-AF65-F5344CB8AC3E}">
        <p14:creationId xmlns:p14="http://schemas.microsoft.com/office/powerpoint/2010/main" val="2176183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0F373811-96FB-69B5-BEFD-98F78891E968}"/>
              </a:ext>
            </a:extLst>
          </p:cNvPr>
          <p:cNvGraphicFramePr>
            <a:graphicFrameLocks noGrp="1"/>
          </p:cNvGraphicFramePr>
          <p:nvPr>
            <p:extLst>
              <p:ext uri="{D42A27DB-BD31-4B8C-83A1-F6EECF244321}">
                <p14:modId xmlns:p14="http://schemas.microsoft.com/office/powerpoint/2010/main" val="1608777992"/>
              </p:ext>
            </p:extLst>
          </p:nvPr>
        </p:nvGraphicFramePr>
        <p:xfrm>
          <a:off x="420727" y="2019557"/>
          <a:ext cx="9499105" cy="1308766"/>
        </p:xfrm>
        <a:graphic>
          <a:graphicData uri="http://schemas.openxmlformats.org/drawingml/2006/table">
            <a:tbl>
              <a:tblPr firstRow="1" bandRow="1">
                <a:tableStyleId>{5C22544A-7EE6-4342-B048-85BDC9FD1C3A}</a:tableStyleId>
              </a:tblPr>
              <a:tblGrid>
                <a:gridCol w="1623332">
                  <a:extLst>
                    <a:ext uri="{9D8B030D-6E8A-4147-A177-3AD203B41FA5}">
                      <a16:colId xmlns:a16="http://schemas.microsoft.com/office/drawing/2014/main" val="920926704"/>
                    </a:ext>
                  </a:extLst>
                </a:gridCol>
                <a:gridCol w="1122715">
                  <a:extLst>
                    <a:ext uri="{9D8B030D-6E8A-4147-A177-3AD203B41FA5}">
                      <a16:colId xmlns:a16="http://schemas.microsoft.com/office/drawing/2014/main" val="3876238979"/>
                    </a:ext>
                  </a:extLst>
                </a:gridCol>
                <a:gridCol w="1373023">
                  <a:extLst>
                    <a:ext uri="{9D8B030D-6E8A-4147-A177-3AD203B41FA5}">
                      <a16:colId xmlns:a16="http://schemas.microsoft.com/office/drawing/2014/main" val="577989612"/>
                    </a:ext>
                  </a:extLst>
                </a:gridCol>
                <a:gridCol w="1373023">
                  <a:extLst>
                    <a:ext uri="{9D8B030D-6E8A-4147-A177-3AD203B41FA5}">
                      <a16:colId xmlns:a16="http://schemas.microsoft.com/office/drawing/2014/main" val="3339588809"/>
                    </a:ext>
                  </a:extLst>
                </a:gridCol>
                <a:gridCol w="1373023">
                  <a:extLst>
                    <a:ext uri="{9D8B030D-6E8A-4147-A177-3AD203B41FA5}">
                      <a16:colId xmlns:a16="http://schemas.microsoft.com/office/drawing/2014/main" val="811564471"/>
                    </a:ext>
                  </a:extLst>
                </a:gridCol>
                <a:gridCol w="1373023">
                  <a:extLst>
                    <a:ext uri="{9D8B030D-6E8A-4147-A177-3AD203B41FA5}">
                      <a16:colId xmlns:a16="http://schemas.microsoft.com/office/drawing/2014/main" val="2087720677"/>
                    </a:ext>
                  </a:extLst>
                </a:gridCol>
                <a:gridCol w="1260966">
                  <a:extLst>
                    <a:ext uri="{9D8B030D-6E8A-4147-A177-3AD203B41FA5}">
                      <a16:colId xmlns:a16="http://schemas.microsoft.com/office/drawing/2014/main" val="2332725043"/>
                    </a:ext>
                  </a:extLst>
                </a:gridCol>
              </a:tblGrid>
              <a:tr h="394366">
                <a:tc>
                  <a:txBody>
                    <a:bodyPr/>
                    <a:lstStyle/>
                    <a:p>
                      <a:r>
                        <a:rPr lang="en-GB"/>
                        <a:t>FEATURE 1</a:t>
                      </a:r>
                      <a:endParaRPr lang="en-GB" dirty="0"/>
                    </a:p>
                  </a:txBody>
                  <a:tcPr/>
                </a:tc>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r>
                        <a:rPr lang="en-GB"/>
                        <a:t>TARGET</a:t>
                      </a:r>
                      <a:endParaRPr lang="en-GB" dirty="0"/>
                    </a:p>
                  </a:txBody>
                  <a:tcPr/>
                </a:tc>
                <a:extLst>
                  <a:ext uri="{0D108BD9-81ED-4DB2-BD59-A6C34878D82A}">
                    <a16:rowId xmlns:a16="http://schemas.microsoft.com/office/drawing/2014/main" val="4026639742"/>
                  </a:ext>
                </a:extLst>
              </a:tr>
              <a:tr h="370840">
                <a:tc>
                  <a:txBody>
                    <a:bodyPr/>
                    <a:lstStyle/>
                    <a:p>
                      <a:r>
                        <a:rPr lang="en-GB"/>
                        <a:t>WEIGHT</a:t>
                      </a:r>
                      <a:endParaRPr lang="en-GB" dirty="0"/>
                    </a:p>
                  </a:txBody>
                  <a:tcPr/>
                </a:tc>
                <a:tc>
                  <a:txBody>
                    <a:bodyPr/>
                    <a:lstStyle/>
                    <a:p>
                      <a:r>
                        <a:rPr lang="en-GB"/>
                        <a:t>AGE</a:t>
                      </a:r>
                      <a:endParaRPr lang="en-GB" dirty="0"/>
                    </a:p>
                  </a:txBody>
                  <a:tcPr/>
                </a:tc>
                <a:tc>
                  <a:txBody>
                    <a:bodyPr/>
                    <a:lstStyle/>
                    <a:p>
                      <a:r>
                        <a:rPr lang="en-GB"/>
                        <a:t>HEALTH METRIC</a:t>
                      </a:r>
                      <a:endParaRPr lang="en-GB" dirty="0"/>
                    </a:p>
                  </a:txBody>
                  <a:tcPr/>
                </a:tc>
                <a:tc>
                  <a:txBody>
                    <a:bodyPr/>
                    <a:lstStyle/>
                    <a:p>
                      <a:r>
                        <a:rPr lang="en-GB"/>
                        <a:t>DAYS IN HOSPITAL</a:t>
                      </a:r>
                      <a:endParaRPr lang="en-GB" dirty="0"/>
                    </a:p>
                  </a:txBody>
                  <a:tcPr/>
                </a:tc>
                <a:tc>
                  <a:txBody>
                    <a:bodyPr/>
                    <a:lstStyle/>
                    <a:p>
                      <a:r>
                        <a:rPr lang="en-GB"/>
                        <a:t>Day of Week</a:t>
                      </a:r>
                      <a:endParaRPr lang="en-GB" dirty="0"/>
                    </a:p>
                  </a:txBody>
                  <a:tcPr/>
                </a:tc>
                <a:tc>
                  <a:txBody>
                    <a:bodyPr/>
                    <a:lstStyle/>
                    <a:p>
                      <a:r>
                        <a:rPr lang="en-GB"/>
                        <a:t>ETC</a:t>
                      </a:r>
                      <a:endParaRPr lang="en-GB" dirty="0"/>
                    </a:p>
                  </a:txBody>
                  <a:tcPr/>
                </a:tc>
                <a:tc>
                  <a:txBody>
                    <a:bodyPr/>
                    <a:lstStyle/>
                    <a:p>
                      <a:r>
                        <a:rPr lang="en-GB"/>
                        <a:t>CLUSTER patient profile</a:t>
                      </a:r>
                      <a:endParaRPr lang="en-GB" dirty="0"/>
                    </a:p>
                  </a:txBody>
                  <a:tcPr/>
                </a:tc>
                <a:extLst>
                  <a:ext uri="{0D108BD9-81ED-4DB2-BD59-A6C34878D82A}">
                    <a16:rowId xmlns:a16="http://schemas.microsoft.com/office/drawing/2014/main" val="2825440741"/>
                  </a:ext>
                </a:extLst>
              </a:tr>
            </a:tbl>
          </a:graphicData>
        </a:graphic>
      </p:graphicFrame>
      <p:sp>
        <p:nvSpPr>
          <p:cNvPr id="12" name="TextBox 11">
            <a:extLst>
              <a:ext uri="{FF2B5EF4-FFF2-40B4-BE49-F238E27FC236}">
                <a16:creationId xmlns:a16="http://schemas.microsoft.com/office/drawing/2014/main" id="{3B8901B5-2BE0-7A36-B33B-DADC8C2EB571}"/>
              </a:ext>
            </a:extLst>
          </p:cNvPr>
          <p:cNvSpPr txBox="1"/>
          <p:nvPr/>
        </p:nvSpPr>
        <p:spPr>
          <a:xfrm>
            <a:off x="420727" y="3901321"/>
            <a:ext cx="9499104" cy="646331"/>
          </a:xfrm>
          <a:prstGeom prst="rect">
            <a:avLst/>
          </a:prstGeom>
          <a:noFill/>
        </p:spPr>
        <p:txBody>
          <a:bodyPr wrap="square" rtlCol="0">
            <a:spAutoFit/>
          </a:bodyPr>
          <a:lstStyle/>
          <a:p>
            <a:r>
              <a:rPr lang="en-GB" dirty="0"/>
              <a:t>Assign for each patient admitted at a time a cluster with a task load profile and add them at the start of each shift.</a:t>
            </a:r>
          </a:p>
        </p:txBody>
      </p:sp>
      <p:sp>
        <p:nvSpPr>
          <p:cNvPr id="4" name="Title 1">
            <a:extLst>
              <a:ext uri="{FF2B5EF4-FFF2-40B4-BE49-F238E27FC236}">
                <a16:creationId xmlns:a16="http://schemas.microsoft.com/office/drawing/2014/main" id="{1E16DD2F-AE94-312E-3EC1-67978F4F8152}"/>
              </a:ext>
            </a:extLst>
          </p:cNvPr>
          <p:cNvSpPr>
            <a:spLocks noGrp="1"/>
          </p:cNvSpPr>
          <p:nvPr>
            <p:ph type="title"/>
          </p:nvPr>
        </p:nvSpPr>
        <p:spPr>
          <a:xfrm>
            <a:off x="420727" y="564056"/>
            <a:ext cx="10515600" cy="882503"/>
          </a:xfrm>
        </p:spPr>
        <p:txBody>
          <a:bodyPr/>
          <a:lstStyle/>
          <a:p>
            <a:r>
              <a:rPr lang="en-GB"/>
              <a:t>Solution 1: Clustering</a:t>
            </a:r>
            <a:endParaRPr lang="en-GB" dirty="0"/>
          </a:p>
        </p:txBody>
      </p:sp>
    </p:spTree>
    <p:extLst>
      <p:ext uri="{BB962C8B-B14F-4D97-AF65-F5344CB8AC3E}">
        <p14:creationId xmlns:p14="http://schemas.microsoft.com/office/powerpoint/2010/main" val="2326505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77013BE9-598E-85E8-F5AA-84E356E44C89}"/>
              </a:ext>
            </a:extLst>
          </p:cNvPr>
          <p:cNvGraphicFramePr>
            <a:graphicFrameLocks/>
          </p:cNvGraphicFramePr>
          <p:nvPr>
            <p:extLst>
              <p:ext uri="{D42A27DB-BD31-4B8C-83A1-F6EECF244321}">
                <p14:modId xmlns:p14="http://schemas.microsoft.com/office/powerpoint/2010/main" val="3274793004"/>
              </p:ext>
            </p:extLst>
          </p:nvPr>
        </p:nvGraphicFramePr>
        <p:xfrm>
          <a:off x="0" y="565864"/>
          <a:ext cx="12090400" cy="558413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21CEA66B-2668-9556-6527-6946DE332989}"/>
              </a:ext>
            </a:extLst>
          </p:cNvPr>
          <p:cNvSpPr txBox="1"/>
          <p:nvPr/>
        </p:nvSpPr>
        <p:spPr>
          <a:xfrm>
            <a:off x="132094" y="5898624"/>
            <a:ext cx="1102697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Over </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69% only require E (junior doctor) for 1 or more tasks.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Most patients would be assigned to that cluster, so it </a:t>
            </a:r>
            <a:r>
              <a:rPr lang="en-GB" dirty="0">
                <a:solidFill>
                  <a:prstClr val="black"/>
                </a:solidFill>
                <a:latin typeface="Calibri" panose="020F0502020204030204"/>
              </a:rPr>
              <a:t>would be heavily biased.</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C5D6476A-8C27-8BED-5CD1-0163A37E8447}"/>
              </a:ext>
            </a:extLst>
          </p:cNvPr>
          <p:cNvSpPr/>
          <p:nvPr/>
        </p:nvSpPr>
        <p:spPr>
          <a:xfrm>
            <a:off x="8636000" y="1229393"/>
            <a:ext cx="2523067" cy="387740"/>
          </a:xfrm>
          <a:prstGeom prst="rect">
            <a:avLst/>
          </a:prstGeom>
          <a:noFill/>
          <a:ln w="57150">
            <a:solidFill>
              <a:srgbClr val="92D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FDF6D509-9F58-8E5B-7BE9-E9D1D15A2B3B}"/>
              </a:ext>
            </a:extLst>
          </p:cNvPr>
          <p:cNvSpPr/>
          <p:nvPr/>
        </p:nvSpPr>
        <p:spPr>
          <a:xfrm>
            <a:off x="8635999" y="1999860"/>
            <a:ext cx="2523067" cy="387740"/>
          </a:xfrm>
          <a:prstGeom prst="rect">
            <a:avLst/>
          </a:prstGeom>
          <a:noFill/>
          <a:ln w="57150">
            <a:solidFill>
              <a:srgbClr val="92D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A41205A-32A7-7DEF-0ADE-5CCD4CC89796}"/>
              </a:ext>
            </a:extLst>
          </p:cNvPr>
          <p:cNvSpPr/>
          <p:nvPr/>
        </p:nvSpPr>
        <p:spPr>
          <a:xfrm>
            <a:off x="8635998" y="2803124"/>
            <a:ext cx="2523067" cy="387740"/>
          </a:xfrm>
          <a:prstGeom prst="rect">
            <a:avLst/>
          </a:prstGeom>
          <a:noFill/>
          <a:ln w="57150">
            <a:solidFill>
              <a:srgbClr val="92D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52309FB-467E-0929-18C1-8AD5E29C5618}"/>
              </a:ext>
            </a:extLst>
          </p:cNvPr>
          <p:cNvSpPr/>
          <p:nvPr/>
        </p:nvSpPr>
        <p:spPr>
          <a:xfrm>
            <a:off x="8635997" y="4276531"/>
            <a:ext cx="2523067" cy="387740"/>
          </a:xfrm>
          <a:prstGeom prst="rect">
            <a:avLst/>
          </a:prstGeom>
          <a:noFill/>
          <a:ln w="57150">
            <a:solidFill>
              <a:srgbClr val="92D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FB7271D-D0CF-6670-5CF0-0160AB935D27}"/>
              </a:ext>
            </a:extLst>
          </p:cNvPr>
          <p:cNvSpPr>
            <a:spLocks noGrp="1"/>
          </p:cNvSpPr>
          <p:nvPr>
            <p:ph type="title"/>
          </p:nvPr>
        </p:nvSpPr>
        <p:spPr>
          <a:xfrm>
            <a:off x="101600" y="78671"/>
            <a:ext cx="10515600" cy="661132"/>
          </a:xfrm>
        </p:spPr>
        <p:txBody>
          <a:bodyPr>
            <a:normAutofit/>
          </a:bodyPr>
          <a:lstStyle/>
          <a:p>
            <a:r>
              <a:rPr lang="en-GB" sz="4000" dirty="0"/>
              <a:t>Solution 1: Clustering</a:t>
            </a:r>
          </a:p>
        </p:txBody>
      </p:sp>
      <p:graphicFrame>
        <p:nvGraphicFramePr>
          <p:cNvPr id="4" name="Table 3">
            <a:extLst>
              <a:ext uri="{FF2B5EF4-FFF2-40B4-BE49-F238E27FC236}">
                <a16:creationId xmlns:a16="http://schemas.microsoft.com/office/drawing/2014/main" id="{9CF812B8-DF2E-9B12-1F52-41BCCEDFA8BC}"/>
              </a:ext>
            </a:extLst>
          </p:cNvPr>
          <p:cNvGraphicFramePr>
            <a:graphicFrameLocks noGrp="1"/>
          </p:cNvGraphicFramePr>
          <p:nvPr>
            <p:extLst>
              <p:ext uri="{D42A27DB-BD31-4B8C-83A1-F6EECF244321}">
                <p14:modId xmlns:p14="http://schemas.microsoft.com/office/powerpoint/2010/main" val="2130132873"/>
              </p:ext>
            </p:extLst>
          </p:nvPr>
        </p:nvGraphicFramePr>
        <p:xfrm>
          <a:off x="226761" y="2754915"/>
          <a:ext cx="2050989" cy="1348170"/>
        </p:xfrm>
        <a:graphic>
          <a:graphicData uri="http://schemas.openxmlformats.org/drawingml/2006/table">
            <a:tbl>
              <a:tblPr>
                <a:tableStyleId>{C4B1156A-380E-4F78-BDF5-A606A8083BF9}</a:tableStyleId>
              </a:tblPr>
              <a:tblGrid>
                <a:gridCol w="475591">
                  <a:extLst>
                    <a:ext uri="{9D8B030D-6E8A-4147-A177-3AD203B41FA5}">
                      <a16:colId xmlns:a16="http://schemas.microsoft.com/office/drawing/2014/main" val="3043464385"/>
                    </a:ext>
                  </a:extLst>
                </a:gridCol>
                <a:gridCol w="1575398">
                  <a:extLst>
                    <a:ext uri="{9D8B030D-6E8A-4147-A177-3AD203B41FA5}">
                      <a16:colId xmlns:a16="http://schemas.microsoft.com/office/drawing/2014/main" val="851716945"/>
                    </a:ext>
                  </a:extLst>
                </a:gridCol>
              </a:tblGrid>
              <a:tr h="251632">
                <a:tc>
                  <a:txBody>
                    <a:bodyPr/>
                    <a:lstStyle/>
                    <a:p>
                      <a:pPr algn="ctr" fontAlgn="ctr"/>
                      <a:r>
                        <a:rPr lang="en-GB" sz="1200" u="none" strike="noStrike" dirty="0">
                          <a:solidFill>
                            <a:schemeClr val="bg1"/>
                          </a:solidFill>
                          <a:effectLst/>
                        </a:rPr>
                        <a:t>TAG</a:t>
                      </a:r>
                      <a:endParaRPr lang="en-GB" sz="1200" b="0" i="0" u="none" strike="noStrike" dirty="0">
                        <a:solidFill>
                          <a:schemeClr val="bg1"/>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GB" sz="1200" u="none" strike="noStrike">
                          <a:solidFill>
                            <a:schemeClr val="bg1"/>
                          </a:solidFill>
                          <a:effectLst/>
                        </a:rPr>
                        <a:t>GROUP</a:t>
                      </a:r>
                      <a:endParaRPr lang="en-GB" sz="1200" b="0" i="0" u="none" strike="noStrike">
                        <a:solidFill>
                          <a:schemeClr val="bg1"/>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4774412"/>
                  </a:ext>
                </a:extLst>
              </a:tr>
              <a:tr h="170683">
                <a:tc>
                  <a:txBody>
                    <a:bodyPr/>
                    <a:lstStyle/>
                    <a:p>
                      <a:pPr algn="ctr" fontAlgn="ctr"/>
                      <a:r>
                        <a:rPr lang="en-GB" sz="1200" u="none" strike="noStrike" dirty="0">
                          <a:effectLst/>
                        </a:rPr>
                        <a:t>C</a:t>
                      </a:r>
                      <a:endParaRPr lang="en-GB" sz="12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4E7"/>
                    </a:solidFill>
                  </a:tcPr>
                </a:tc>
                <a:tc>
                  <a:txBody>
                    <a:bodyPr/>
                    <a:lstStyle/>
                    <a:p>
                      <a:pPr algn="ctr" fontAlgn="ctr"/>
                      <a:r>
                        <a:rPr lang="en-GB" sz="1200" u="none" strike="noStrike" dirty="0">
                          <a:effectLst/>
                        </a:rPr>
                        <a:t>H24 coordinator</a:t>
                      </a:r>
                      <a:endParaRPr lang="en-GB" sz="12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5181278"/>
                  </a:ext>
                </a:extLst>
              </a:tr>
              <a:tr h="170683">
                <a:tc>
                  <a:txBody>
                    <a:bodyPr/>
                    <a:lstStyle/>
                    <a:p>
                      <a:pPr algn="ctr" fontAlgn="ctr"/>
                      <a:r>
                        <a:rPr lang="en-GB" sz="1200" u="none" strike="noStrike">
                          <a:effectLst/>
                        </a:rPr>
                        <a:t>D</a:t>
                      </a:r>
                      <a:endParaRPr lang="en-GB" sz="12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200" u="none" strike="noStrike">
                          <a:effectLst/>
                        </a:rPr>
                        <a:t>CSW</a:t>
                      </a:r>
                      <a:endParaRPr lang="en-GB" sz="12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9904870"/>
                  </a:ext>
                </a:extLst>
              </a:tr>
              <a:tr h="170683">
                <a:tc>
                  <a:txBody>
                    <a:bodyPr/>
                    <a:lstStyle/>
                    <a:p>
                      <a:pPr algn="ctr" fontAlgn="ctr"/>
                      <a:r>
                        <a:rPr lang="en-GB" sz="1200" u="none" strike="noStrike">
                          <a:effectLst/>
                        </a:rPr>
                        <a:t>E</a:t>
                      </a:r>
                      <a:endParaRPr lang="en-GB" sz="12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200" u="none" strike="noStrike" dirty="0">
                          <a:effectLst/>
                        </a:rPr>
                        <a:t>Junior doctor</a:t>
                      </a:r>
                      <a:endParaRPr lang="en-GB" sz="12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4900303"/>
                  </a:ext>
                </a:extLst>
              </a:tr>
              <a:tr h="334538">
                <a:tc>
                  <a:txBody>
                    <a:bodyPr/>
                    <a:lstStyle/>
                    <a:p>
                      <a:pPr algn="ctr" fontAlgn="ctr"/>
                      <a:r>
                        <a:rPr lang="en-GB" sz="1200" u="none" strike="noStrike">
                          <a:effectLst/>
                        </a:rPr>
                        <a:t>F</a:t>
                      </a:r>
                      <a:endParaRPr lang="en-GB" sz="12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200" u="none" strike="noStrike">
                          <a:effectLst/>
                        </a:rPr>
                        <a:t>H24 practitioner</a:t>
                      </a:r>
                      <a:endParaRPr lang="en-GB" sz="12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6856879"/>
                  </a:ext>
                </a:extLst>
              </a:tr>
              <a:tr h="170683">
                <a:tc>
                  <a:txBody>
                    <a:bodyPr/>
                    <a:lstStyle/>
                    <a:p>
                      <a:pPr algn="ctr" fontAlgn="ctr"/>
                      <a:r>
                        <a:rPr lang="en-GB" sz="1200" u="none" strike="noStrike">
                          <a:effectLst/>
                        </a:rPr>
                        <a:t>i</a:t>
                      </a:r>
                      <a:endParaRPr lang="en-GB" sz="12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200" u="none" strike="noStrike" dirty="0">
                          <a:effectLst/>
                        </a:rPr>
                        <a:t>Registrar</a:t>
                      </a:r>
                      <a:endParaRPr lang="en-GB" sz="12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431484"/>
                  </a:ext>
                </a:extLst>
              </a:tr>
            </a:tbl>
          </a:graphicData>
        </a:graphic>
      </p:graphicFrame>
    </p:spTree>
    <p:extLst>
      <p:ext uri="{BB962C8B-B14F-4D97-AF65-F5344CB8AC3E}">
        <p14:creationId xmlns:p14="http://schemas.microsoft.com/office/powerpoint/2010/main" val="3421187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4EBF9D0-EC45-BE62-D91B-52F157346AA9}"/>
              </a:ext>
            </a:extLst>
          </p:cNvPr>
          <p:cNvGraphicFramePr>
            <a:graphicFrameLocks noGrp="1"/>
          </p:cNvGraphicFramePr>
          <p:nvPr>
            <p:extLst>
              <p:ext uri="{D42A27DB-BD31-4B8C-83A1-F6EECF244321}">
                <p14:modId xmlns:p14="http://schemas.microsoft.com/office/powerpoint/2010/main" val="109801040"/>
              </p:ext>
            </p:extLst>
          </p:nvPr>
        </p:nvGraphicFramePr>
        <p:xfrm>
          <a:off x="500629" y="2408305"/>
          <a:ext cx="5078318" cy="2225040"/>
        </p:xfrm>
        <a:graphic>
          <a:graphicData uri="http://schemas.openxmlformats.org/drawingml/2006/table">
            <a:tbl>
              <a:tblPr firstRow="1" bandRow="1">
                <a:tableStyleId>{5C22544A-7EE6-4342-B048-85BDC9FD1C3A}</a:tableStyleId>
              </a:tblPr>
              <a:tblGrid>
                <a:gridCol w="1477414">
                  <a:extLst>
                    <a:ext uri="{9D8B030D-6E8A-4147-A177-3AD203B41FA5}">
                      <a16:colId xmlns:a16="http://schemas.microsoft.com/office/drawing/2014/main" val="418061781"/>
                    </a:ext>
                  </a:extLst>
                </a:gridCol>
                <a:gridCol w="2328639">
                  <a:extLst>
                    <a:ext uri="{9D8B030D-6E8A-4147-A177-3AD203B41FA5}">
                      <a16:colId xmlns:a16="http://schemas.microsoft.com/office/drawing/2014/main" val="1522016736"/>
                    </a:ext>
                  </a:extLst>
                </a:gridCol>
                <a:gridCol w="1272265">
                  <a:extLst>
                    <a:ext uri="{9D8B030D-6E8A-4147-A177-3AD203B41FA5}">
                      <a16:colId xmlns:a16="http://schemas.microsoft.com/office/drawing/2014/main" val="1625741031"/>
                    </a:ext>
                  </a:extLst>
                </a:gridCol>
              </a:tblGrid>
              <a:tr h="370840">
                <a:tc>
                  <a:txBody>
                    <a:bodyPr/>
                    <a:lstStyle/>
                    <a:p>
                      <a:r>
                        <a:rPr lang="en-GB" dirty="0"/>
                        <a:t>Feature 1</a:t>
                      </a:r>
                    </a:p>
                  </a:txBody>
                  <a:tcPr/>
                </a:tc>
                <a:tc>
                  <a:txBody>
                    <a:bodyPr/>
                    <a:lstStyle/>
                    <a:p>
                      <a:r>
                        <a:rPr lang="en-GB" dirty="0"/>
                        <a:t>Feature 2</a:t>
                      </a:r>
                    </a:p>
                  </a:txBody>
                  <a:tcPr/>
                </a:tc>
                <a:tc>
                  <a:txBody>
                    <a:bodyPr/>
                    <a:lstStyle/>
                    <a:p>
                      <a:r>
                        <a:rPr lang="en-GB" dirty="0"/>
                        <a:t>Target</a:t>
                      </a:r>
                    </a:p>
                  </a:txBody>
                  <a:tcPr/>
                </a:tc>
                <a:extLst>
                  <a:ext uri="{0D108BD9-81ED-4DB2-BD59-A6C34878D82A}">
                    <a16:rowId xmlns:a16="http://schemas.microsoft.com/office/drawing/2014/main" val="2090064990"/>
                  </a:ext>
                </a:extLst>
              </a:tr>
              <a:tr h="370840">
                <a:tc>
                  <a:txBody>
                    <a:bodyPr/>
                    <a:lstStyle/>
                    <a:p>
                      <a:r>
                        <a:rPr lang="en-GB" dirty="0"/>
                        <a:t>F1 E</a:t>
                      </a:r>
                    </a:p>
                  </a:txBody>
                  <a:tcPr/>
                </a:tc>
                <a:tc>
                  <a:txBody>
                    <a:bodyPr/>
                    <a:lstStyle/>
                    <a:p>
                      <a:r>
                        <a:rPr lang="en-GB" dirty="0"/>
                        <a:t>F2 E</a:t>
                      </a:r>
                    </a:p>
                  </a:txBody>
                  <a:tcPr/>
                </a:tc>
                <a:tc>
                  <a:txBody>
                    <a:bodyPr/>
                    <a:lstStyle/>
                    <a:p>
                      <a:r>
                        <a:rPr lang="en-GB" dirty="0"/>
                        <a:t>#E</a:t>
                      </a:r>
                    </a:p>
                  </a:txBody>
                  <a:tcPr/>
                </a:tc>
                <a:extLst>
                  <a:ext uri="{0D108BD9-81ED-4DB2-BD59-A6C34878D82A}">
                    <a16:rowId xmlns:a16="http://schemas.microsoft.com/office/drawing/2014/main" val="1576649002"/>
                  </a:ext>
                </a:extLst>
              </a:tr>
              <a:tr h="370840">
                <a:tc>
                  <a:txBody>
                    <a:bodyPr/>
                    <a:lstStyle/>
                    <a:p>
                      <a:r>
                        <a:rPr lang="en-GB" dirty="0"/>
                        <a:t>F1 D</a:t>
                      </a:r>
                    </a:p>
                  </a:txBody>
                  <a:tcPr/>
                </a:tc>
                <a:tc>
                  <a:txBody>
                    <a:bodyPr/>
                    <a:lstStyle/>
                    <a:p>
                      <a:r>
                        <a:rPr lang="en-GB" dirty="0"/>
                        <a:t>F2 E</a:t>
                      </a:r>
                    </a:p>
                  </a:txBody>
                  <a:tcPr/>
                </a:tc>
                <a:tc>
                  <a:txBody>
                    <a:bodyPr/>
                    <a:lstStyle/>
                    <a:p>
                      <a:r>
                        <a:rPr lang="en-GB" dirty="0"/>
                        <a:t>#D</a:t>
                      </a:r>
                    </a:p>
                  </a:txBody>
                  <a:tcPr/>
                </a:tc>
                <a:extLst>
                  <a:ext uri="{0D108BD9-81ED-4DB2-BD59-A6C34878D82A}">
                    <a16:rowId xmlns:a16="http://schemas.microsoft.com/office/drawing/2014/main" val="3965617497"/>
                  </a:ext>
                </a:extLst>
              </a:tr>
              <a:tr h="370840">
                <a:tc>
                  <a:txBody>
                    <a:bodyPr/>
                    <a:lstStyle/>
                    <a:p>
                      <a:r>
                        <a:rPr lang="en-GB" dirty="0"/>
                        <a:t>F1 F</a:t>
                      </a:r>
                    </a:p>
                  </a:txBody>
                  <a:tcPr/>
                </a:tc>
                <a:tc>
                  <a:txBody>
                    <a:bodyPr/>
                    <a:lstStyle/>
                    <a:p>
                      <a:r>
                        <a:rPr lang="en-GB" dirty="0"/>
                        <a:t>F2 F</a:t>
                      </a:r>
                    </a:p>
                  </a:txBody>
                  <a:tcPr/>
                </a:tc>
                <a:tc>
                  <a:txBody>
                    <a:bodyPr/>
                    <a:lstStyle/>
                    <a:p>
                      <a:r>
                        <a:rPr lang="en-GB" dirty="0"/>
                        <a:t>#F</a:t>
                      </a:r>
                    </a:p>
                  </a:txBody>
                  <a:tcPr/>
                </a:tc>
                <a:extLst>
                  <a:ext uri="{0D108BD9-81ED-4DB2-BD59-A6C34878D82A}">
                    <a16:rowId xmlns:a16="http://schemas.microsoft.com/office/drawing/2014/main" val="1373025000"/>
                  </a:ext>
                </a:extLst>
              </a:tr>
              <a:tr h="370840">
                <a:tc>
                  <a:txBody>
                    <a:bodyPr/>
                    <a:lstStyle/>
                    <a:p>
                      <a:r>
                        <a:rPr lang="en-GB" dirty="0"/>
                        <a:t>F1 G</a:t>
                      </a:r>
                    </a:p>
                  </a:txBody>
                  <a:tcPr/>
                </a:tc>
                <a:tc>
                  <a:txBody>
                    <a:bodyPr/>
                    <a:lstStyle/>
                    <a:p>
                      <a:r>
                        <a:rPr lang="en-GB" dirty="0"/>
                        <a:t>F2 G</a:t>
                      </a:r>
                    </a:p>
                  </a:txBody>
                  <a:tcPr/>
                </a:tc>
                <a:tc>
                  <a:txBody>
                    <a:bodyPr/>
                    <a:lstStyle/>
                    <a:p>
                      <a:r>
                        <a:rPr lang="en-GB" dirty="0"/>
                        <a:t>#G</a:t>
                      </a:r>
                    </a:p>
                  </a:txBody>
                  <a:tcPr/>
                </a:tc>
                <a:extLst>
                  <a:ext uri="{0D108BD9-81ED-4DB2-BD59-A6C34878D82A}">
                    <a16:rowId xmlns:a16="http://schemas.microsoft.com/office/drawing/2014/main" val="3378494639"/>
                  </a:ext>
                </a:extLst>
              </a:tr>
              <a:tr h="370840">
                <a:tc>
                  <a:txBody>
                    <a:bodyPr/>
                    <a:lstStyle/>
                    <a:p>
                      <a:r>
                        <a:rPr lang="en-GB" dirty="0"/>
                        <a:t>F1 H</a:t>
                      </a:r>
                    </a:p>
                  </a:txBody>
                  <a:tcPr/>
                </a:tc>
                <a:tc>
                  <a:txBody>
                    <a:bodyPr/>
                    <a:lstStyle/>
                    <a:p>
                      <a:r>
                        <a:rPr lang="en-GB" dirty="0"/>
                        <a:t>F2 H</a:t>
                      </a:r>
                    </a:p>
                  </a:txBody>
                  <a:tcPr/>
                </a:tc>
                <a:tc>
                  <a:txBody>
                    <a:bodyPr/>
                    <a:lstStyle/>
                    <a:p>
                      <a:r>
                        <a:rPr lang="en-GB" dirty="0"/>
                        <a:t>#H</a:t>
                      </a:r>
                    </a:p>
                  </a:txBody>
                  <a:tcPr/>
                </a:tc>
                <a:extLst>
                  <a:ext uri="{0D108BD9-81ED-4DB2-BD59-A6C34878D82A}">
                    <a16:rowId xmlns:a16="http://schemas.microsoft.com/office/drawing/2014/main" val="56156338"/>
                  </a:ext>
                </a:extLst>
              </a:tr>
            </a:tbl>
          </a:graphicData>
        </a:graphic>
      </p:graphicFrame>
      <p:sp>
        <p:nvSpPr>
          <p:cNvPr id="13" name="TextBox 12">
            <a:extLst>
              <a:ext uri="{FF2B5EF4-FFF2-40B4-BE49-F238E27FC236}">
                <a16:creationId xmlns:a16="http://schemas.microsoft.com/office/drawing/2014/main" id="{97573980-A97F-A312-FB36-2A3DB8F23EDF}"/>
              </a:ext>
            </a:extLst>
          </p:cNvPr>
          <p:cNvSpPr txBox="1"/>
          <p:nvPr/>
        </p:nvSpPr>
        <p:spPr>
          <a:xfrm>
            <a:off x="420727" y="4935895"/>
            <a:ext cx="7025193" cy="369332"/>
          </a:xfrm>
          <a:prstGeom prst="rect">
            <a:avLst/>
          </a:prstGeom>
          <a:noFill/>
        </p:spPr>
        <p:txBody>
          <a:bodyPr wrap="none" rtlCol="0">
            <a:spAutoFit/>
          </a:bodyPr>
          <a:lstStyle/>
          <a:p>
            <a:r>
              <a:rPr lang="en-GB" dirty="0"/>
              <a:t>Do a regression of current occupation to number of tasks per staff group.</a:t>
            </a:r>
          </a:p>
        </p:txBody>
      </p:sp>
      <p:sp>
        <p:nvSpPr>
          <p:cNvPr id="4" name="Title 1">
            <a:extLst>
              <a:ext uri="{FF2B5EF4-FFF2-40B4-BE49-F238E27FC236}">
                <a16:creationId xmlns:a16="http://schemas.microsoft.com/office/drawing/2014/main" id="{1E16DD2F-AE94-312E-3EC1-67978F4F8152}"/>
              </a:ext>
            </a:extLst>
          </p:cNvPr>
          <p:cNvSpPr>
            <a:spLocks noGrp="1"/>
          </p:cNvSpPr>
          <p:nvPr>
            <p:ph type="title"/>
          </p:nvPr>
        </p:nvSpPr>
        <p:spPr>
          <a:xfrm>
            <a:off x="500629" y="670270"/>
            <a:ext cx="10515600" cy="882503"/>
          </a:xfrm>
        </p:spPr>
        <p:txBody>
          <a:bodyPr/>
          <a:lstStyle/>
          <a:p>
            <a:r>
              <a:rPr lang="en-GB" dirty="0"/>
              <a:t>Solution 2: N regressors</a:t>
            </a:r>
          </a:p>
        </p:txBody>
      </p:sp>
      <p:graphicFrame>
        <p:nvGraphicFramePr>
          <p:cNvPr id="5" name="Table 4">
            <a:extLst>
              <a:ext uri="{FF2B5EF4-FFF2-40B4-BE49-F238E27FC236}">
                <a16:creationId xmlns:a16="http://schemas.microsoft.com/office/drawing/2014/main" id="{E2D03244-BE3F-FA14-701C-C96080BE42E1}"/>
              </a:ext>
            </a:extLst>
          </p:cNvPr>
          <p:cNvGraphicFramePr>
            <a:graphicFrameLocks noGrp="1"/>
          </p:cNvGraphicFramePr>
          <p:nvPr>
            <p:extLst>
              <p:ext uri="{D42A27DB-BD31-4B8C-83A1-F6EECF244321}">
                <p14:modId xmlns:p14="http://schemas.microsoft.com/office/powerpoint/2010/main" val="2935731113"/>
              </p:ext>
            </p:extLst>
          </p:nvPr>
        </p:nvGraphicFramePr>
        <p:xfrm>
          <a:off x="7264168" y="2408305"/>
          <a:ext cx="2180774" cy="2225040"/>
        </p:xfrm>
        <a:graphic>
          <a:graphicData uri="http://schemas.openxmlformats.org/drawingml/2006/table">
            <a:tbl>
              <a:tblPr>
                <a:tableStyleId>{C4B1156A-380E-4F78-BDF5-A606A8083BF9}</a:tableStyleId>
              </a:tblPr>
              <a:tblGrid>
                <a:gridCol w="505686">
                  <a:extLst>
                    <a:ext uri="{9D8B030D-6E8A-4147-A177-3AD203B41FA5}">
                      <a16:colId xmlns:a16="http://schemas.microsoft.com/office/drawing/2014/main" val="3043464385"/>
                    </a:ext>
                  </a:extLst>
                </a:gridCol>
                <a:gridCol w="1675088">
                  <a:extLst>
                    <a:ext uri="{9D8B030D-6E8A-4147-A177-3AD203B41FA5}">
                      <a16:colId xmlns:a16="http://schemas.microsoft.com/office/drawing/2014/main" val="851716945"/>
                    </a:ext>
                  </a:extLst>
                </a:gridCol>
              </a:tblGrid>
              <a:tr h="415297">
                <a:tc>
                  <a:txBody>
                    <a:bodyPr/>
                    <a:lstStyle/>
                    <a:p>
                      <a:pPr algn="ctr" fontAlgn="ctr"/>
                      <a:r>
                        <a:rPr lang="en-GB" sz="1800" u="none" strike="noStrike" dirty="0">
                          <a:solidFill>
                            <a:schemeClr val="bg1"/>
                          </a:solidFill>
                          <a:effectLst/>
                        </a:rPr>
                        <a:t>TAG</a:t>
                      </a:r>
                      <a:endParaRPr lang="en-GB" sz="1800" b="0" i="0" u="none" strike="noStrike" dirty="0">
                        <a:solidFill>
                          <a:schemeClr val="bg1"/>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ctr"/>
                      <a:r>
                        <a:rPr lang="en-GB" sz="1800" u="none" strike="noStrike" dirty="0">
                          <a:solidFill>
                            <a:schemeClr val="bg1"/>
                          </a:solidFill>
                          <a:effectLst/>
                        </a:rPr>
                        <a:t>GROUP</a:t>
                      </a:r>
                      <a:endParaRPr lang="en-GB" sz="1800" b="0" i="0" u="none" strike="noStrike" dirty="0">
                        <a:solidFill>
                          <a:schemeClr val="bg1"/>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4774412"/>
                  </a:ext>
                </a:extLst>
              </a:tr>
              <a:tr h="314404">
                <a:tc>
                  <a:txBody>
                    <a:bodyPr/>
                    <a:lstStyle/>
                    <a:p>
                      <a:pPr algn="ctr" fontAlgn="ctr"/>
                      <a:r>
                        <a:rPr lang="en-GB" sz="1800" u="none" strike="noStrike">
                          <a:effectLst/>
                        </a:rPr>
                        <a:t>C</a:t>
                      </a:r>
                      <a:endParaRPr lang="en-GB" sz="18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800" u="none" strike="noStrike" dirty="0">
                          <a:effectLst/>
                        </a:rPr>
                        <a:t>H24 coordinator</a:t>
                      </a:r>
                      <a:endParaRPr lang="en-GB"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5181278"/>
                  </a:ext>
                </a:extLst>
              </a:tr>
              <a:tr h="314404">
                <a:tc>
                  <a:txBody>
                    <a:bodyPr/>
                    <a:lstStyle/>
                    <a:p>
                      <a:pPr algn="ctr" fontAlgn="ctr"/>
                      <a:r>
                        <a:rPr lang="en-GB" sz="1800" u="none" strike="noStrike">
                          <a:effectLst/>
                        </a:rPr>
                        <a:t>D</a:t>
                      </a:r>
                      <a:endParaRPr lang="en-GB" sz="18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800" u="none" strike="noStrike" dirty="0">
                          <a:effectLst/>
                        </a:rPr>
                        <a:t>CSW</a:t>
                      </a:r>
                      <a:endParaRPr lang="en-GB"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9904870"/>
                  </a:ext>
                </a:extLst>
              </a:tr>
              <a:tr h="314404">
                <a:tc>
                  <a:txBody>
                    <a:bodyPr/>
                    <a:lstStyle/>
                    <a:p>
                      <a:pPr algn="ctr" fontAlgn="ctr"/>
                      <a:r>
                        <a:rPr lang="en-GB" sz="1800" u="none" strike="noStrike">
                          <a:effectLst/>
                        </a:rPr>
                        <a:t>E</a:t>
                      </a:r>
                      <a:endParaRPr lang="en-GB" sz="18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800" u="none" strike="noStrike" dirty="0">
                          <a:effectLst/>
                        </a:rPr>
                        <a:t>Junior doctor</a:t>
                      </a:r>
                      <a:endParaRPr lang="en-GB"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4900303"/>
                  </a:ext>
                </a:extLst>
              </a:tr>
              <a:tr h="552127">
                <a:tc>
                  <a:txBody>
                    <a:bodyPr/>
                    <a:lstStyle/>
                    <a:p>
                      <a:pPr algn="ctr" fontAlgn="ctr"/>
                      <a:r>
                        <a:rPr lang="en-GB" sz="1800" u="none" strike="noStrike">
                          <a:effectLst/>
                        </a:rPr>
                        <a:t>F</a:t>
                      </a:r>
                      <a:endParaRPr lang="en-GB" sz="18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800" u="none" strike="noStrike">
                          <a:effectLst/>
                        </a:rPr>
                        <a:t>H24 practitioner</a:t>
                      </a:r>
                      <a:endParaRPr lang="en-GB" sz="18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6856879"/>
                  </a:ext>
                </a:extLst>
              </a:tr>
              <a:tr h="314404">
                <a:tc>
                  <a:txBody>
                    <a:bodyPr/>
                    <a:lstStyle/>
                    <a:p>
                      <a:pPr algn="ctr" fontAlgn="ctr"/>
                      <a:r>
                        <a:rPr lang="en-GB" sz="1800" u="none" strike="noStrike" dirty="0" err="1">
                          <a:effectLst/>
                        </a:rPr>
                        <a:t>i</a:t>
                      </a:r>
                      <a:endParaRPr lang="en-GB"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1800" u="none" strike="noStrike" dirty="0">
                          <a:effectLst/>
                        </a:rPr>
                        <a:t>Registrar</a:t>
                      </a:r>
                      <a:endParaRPr lang="en-GB"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431484"/>
                  </a:ext>
                </a:extLst>
              </a:tr>
            </a:tbl>
          </a:graphicData>
        </a:graphic>
      </p:graphicFrame>
    </p:spTree>
    <p:extLst>
      <p:ext uri="{BB962C8B-B14F-4D97-AF65-F5344CB8AC3E}">
        <p14:creationId xmlns:p14="http://schemas.microsoft.com/office/powerpoint/2010/main" val="3730064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685264-1B84-AB40-89EE-C9980E7CDCE6}"/>
              </a:ext>
            </a:extLst>
          </p:cNvPr>
          <p:cNvSpPr>
            <a:spLocks noGrp="1"/>
          </p:cNvSpPr>
          <p:nvPr>
            <p:ph idx="1"/>
          </p:nvPr>
        </p:nvSpPr>
        <p:spPr>
          <a:xfrm>
            <a:off x="698889" y="344172"/>
            <a:ext cx="11599416" cy="970841"/>
          </a:xfrm>
        </p:spPr>
        <p:txBody>
          <a:bodyPr>
            <a:normAutofit/>
          </a:bodyPr>
          <a:lstStyle/>
          <a:p>
            <a:pPr marL="0" indent="0">
              <a:buNone/>
            </a:pPr>
            <a:r>
              <a:rPr lang="en-GB" sz="2400" dirty="0"/>
              <a:t>By mapping all task to the staff category that does it the most:</a:t>
            </a:r>
          </a:p>
        </p:txBody>
      </p:sp>
      <p:sp>
        <p:nvSpPr>
          <p:cNvPr id="4" name="TextBox 3">
            <a:extLst>
              <a:ext uri="{FF2B5EF4-FFF2-40B4-BE49-F238E27FC236}">
                <a16:creationId xmlns:a16="http://schemas.microsoft.com/office/drawing/2014/main" id="{1BD63966-26BD-2022-93DB-391BECBD79D7}"/>
              </a:ext>
            </a:extLst>
          </p:cNvPr>
          <p:cNvSpPr txBox="1"/>
          <p:nvPr/>
        </p:nvSpPr>
        <p:spPr>
          <a:xfrm>
            <a:off x="2560997" y="2679827"/>
            <a:ext cx="1686103" cy="336118"/>
          </a:xfrm>
          <a:prstGeom prst="rect">
            <a:avLst/>
          </a:prstGeom>
          <a:noFill/>
        </p:spPr>
        <p:txBody>
          <a:bodyPr wrap="none" rtlCol="0">
            <a:spAutoFit/>
          </a:bodyPr>
          <a:lstStyle/>
          <a:p>
            <a:pPr defTabSz="804672">
              <a:spcAft>
                <a:spcPts val="600"/>
              </a:spcAft>
            </a:pPr>
            <a:r>
              <a:rPr lang="en-GB" sz="1584" kern="1200" dirty="0">
                <a:solidFill>
                  <a:schemeClr val="tx1"/>
                </a:solidFill>
                <a:latin typeface="+mn-lt"/>
                <a:ea typeface="+mn-ea"/>
                <a:cs typeface="+mn-cs"/>
              </a:rPr>
              <a:t>After 1-1 mapping</a:t>
            </a:r>
            <a:endParaRPr lang="en-GB" dirty="0"/>
          </a:p>
        </p:txBody>
      </p:sp>
      <p:pic>
        <p:nvPicPr>
          <p:cNvPr id="5" name="Picture 4">
            <a:extLst>
              <a:ext uri="{FF2B5EF4-FFF2-40B4-BE49-F238E27FC236}">
                <a16:creationId xmlns:a16="http://schemas.microsoft.com/office/drawing/2014/main" id="{A5451A25-45D3-9711-C20F-EC049123F70B}"/>
              </a:ext>
            </a:extLst>
          </p:cNvPr>
          <p:cNvPicPr>
            <a:picLocks noChangeAspect="1"/>
          </p:cNvPicPr>
          <p:nvPr/>
        </p:nvPicPr>
        <p:blipFill>
          <a:blip r:embed="rId3"/>
          <a:stretch>
            <a:fillRect/>
          </a:stretch>
        </p:blipFill>
        <p:spPr>
          <a:xfrm>
            <a:off x="698888" y="3093810"/>
            <a:ext cx="5660397" cy="1670690"/>
          </a:xfrm>
          <a:prstGeom prst="rect">
            <a:avLst/>
          </a:prstGeom>
        </p:spPr>
      </p:pic>
      <p:pic>
        <p:nvPicPr>
          <p:cNvPr id="6" name="Picture 5">
            <a:extLst>
              <a:ext uri="{FF2B5EF4-FFF2-40B4-BE49-F238E27FC236}">
                <a16:creationId xmlns:a16="http://schemas.microsoft.com/office/drawing/2014/main" id="{B9E3057E-A856-EA91-72B5-EDCB2626E785}"/>
              </a:ext>
            </a:extLst>
          </p:cNvPr>
          <p:cNvPicPr>
            <a:picLocks noChangeAspect="1"/>
          </p:cNvPicPr>
          <p:nvPr/>
        </p:nvPicPr>
        <p:blipFill>
          <a:blip r:embed="rId4"/>
          <a:stretch>
            <a:fillRect/>
          </a:stretch>
        </p:blipFill>
        <p:spPr>
          <a:xfrm>
            <a:off x="698889" y="883646"/>
            <a:ext cx="5759260" cy="1670690"/>
          </a:xfrm>
          <a:prstGeom prst="rect">
            <a:avLst/>
          </a:prstGeom>
        </p:spPr>
      </p:pic>
      <p:sp>
        <p:nvSpPr>
          <p:cNvPr id="7" name="Content Placeholder 2">
            <a:extLst>
              <a:ext uri="{FF2B5EF4-FFF2-40B4-BE49-F238E27FC236}">
                <a16:creationId xmlns:a16="http://schemas.microsoft.com/office/drawing/2014/main" id="{C1CD70E8-A74E-8A59-368D-29596B1C0944}"/>
              </a:ext>
            </a:extLst>
          </p:cNvPr>
          <p:cNvSpPr txBox="1">
            <a:spLocks/>
          </p:cNvSpPr>
          <p:nvPr/>
        </p:nvSpPr>
        <p:spPr>
          <a:xfrm>
            <a:off x="698888" y="5010424"/>
            <a:ext cx="10292765" cy="15034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400" dirty="0"/>
              <a:t>We lose significant number of examples in the smaller categories.</a:t>
            </a:r>
          </a:p>
          <a:p>
            <a:pPr marL="0" indent="0">
              <a:buFont typeface="Arial" panose="020B0604020202020204" pitchFamily="34" charset="0"/>
              <a:buNone/>
            </a:pPr>
            <a:r>
              <a:rPr lang="en-GB" sz="2400" dirty="0"/>
              <a:t>Instead, we re-assign tasks to those who perform them more than 50% of the time, and together with a second group if the second group does so at least 10% of the time.</a:t>
            </a:r>
          </a:p>
        </p:txBody>
      </p:sp>
      <p:cxnSp>
        <p:nvCxnSpPr>
          <p:cNvPr id="8" name="Connector: Curved 7">
            <a:extLst>
              <a:ext uri="{FF2B5EF4-FFF2-40B4-BE49-F238E27FC236}">
                <a16:creationId xmlns:a16="http://schemas.microsoft.com/office/drawing/2014/main" id="{7683BC9A-9BB4-0F7F-3D43-74AF2A29187B}"/>
              </a:ext>
            </a:extLst>
          </p:cNvPr>
          <p:cNvCxnSpPr>
            <a:cxnSpLocks/>
          </p:cNvCxnSpPr>
          <p:nvPr/>
        </p:nvCxnSpPr>
        <p:spPr>
          <a:xfrm flipH="1">
            <a:off x="6399733" y="1695178"/>
            <a:ext cx="98864" cy="2210164"/>
          </a:xfrm>
          <a:prstGeom prst="curvedConnector3">
            <a:avLst>
              <a:gd name="adj1" fmla="val -1108458"/>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1037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D4C35F9-4EDB-3090-F124-14BCFC9BD38C}"/>
              </a:ext>
            </a:extLst>
          </p:cNvPr>
          <p:cNvSpPr txBox="1"/>
          <p:nvPr/>
        </p:nvSpPr>
        <p:spPr>
          <a:xfrm>
            <a:off x="5996131" y="3424858"/>
            <a:ext cx="2854051" cy="369332"/>
          </a:xfrm>
          <a:prstGeom prst="rect">
            <a:avLst/>
          </a:prstGeom>
          <a:noFill/>
        </p:spPr>
        <p:txBody>
          <a:bodyPr wrap="none" rtlCol="0">
            <a:spAutoFit/>
          </a:bodyPr>
          <a:lstStyle/>
          <a:p>
            <a:r>
              <a:rPr lang="en-GB" dirty="0"/>
              <a:t>Task-Centric Groups Instead:</a:t>
            </a:r>
          </a:p>
        </p:txBody>
      </p:sp>
      <p:graphicFrame>
        <p:nvGraphicFramePr>
          <p:cNvPr id="16" name="Table 15">
            <a:extLst>
              <a:ext uri="{FF2B5EF4-FFF2-40B4-BE49-F238E27FC236}">
                <a16:creationId xmlns:a16="http://schemas.microsoft.com/office/drawing/2014/main" id="{6ADC3E0C-DBFC-5485-1975-0D787BD90CF5}"/>
              </a:ext>
            </a:extLst>
          </p:cNvPr>
          <p:cNvGraphicFramePr>
            <a:graphicFrameLocks noGrp="1"/>
          </p:cNvGraphicFramePr>
          <p:nvPr>
            <p:extLst>
              <p:ext uri="{D42A27DB-BD31-4B8C-83A1-F6EECF244321}">
                <p14:modId xmlns:p14="http://schemas.microsoft.com/office/powerpoint/2010/main" val="1080952193"/>
              </p:ext>
            </p:extLst>
          </p:nvPr>
        </p:nvGraphicFramePr>
        <p:xfrm>
          <a:off x="3874416" y="2079968"/>
          <a:ext cx="6513861" cy="3383280"/>
        </p:xfrm>
        <a:graphic>
          <a:graphicData uri="http://schemas.openxmlformats.org/drawingml/2006/table">
            <a:tbl>
              <a:tblPr firstRow="1">
                <a:tableStyleId>{08FB837D-C827-4EFA-A057-4D05807E0F7C}</a:tableStyleId>
              </a:tblPr>
              <a:tblGrid>
                <a:gridCol w="925046">
                  <a:extLst>
                    <a:ext uri="{9D8B030D-6E8A-4147-A177-3AD203B41FA5}">
                      <a16:colId xmlns:a16="http://schemas.microsoft.com/office/drawing/2014/main" val="2091882858"/>
                    </a:ext>
                  </a:extLst>
                </a:gridCol>
                <a:gridCol w="1426111">
                  <a:extLst>
                    <a:ext uri="{9D8B030D-6E8A-4147-A177-3AD203B41FA5}">
                      <a16:colId xmlns:a16="http://schemas.microsoft.com/office/drawing/2014/main" val="4233658155"/>
                    </a:ext>
                  </a:extLst>
                </a:gridCol>
                <a:gridCol w="2287607">
                  <a:extLst>
                    <a:ext uri="{9D8B030D-6E8A-4147-A177-3AD203B41FA5}">
                      <a16:colId xmlns:a16="http://schemas.microsoft.com/office/drawing/2014/main" val="100525459"/>
                    </a:ext>
                  </a:extLst>
                </a:gridCol>
                <a:gridCol w="1875097">
                  <a:extLst>
                    <a:ext uri="{9D8B030D-6E8A-4147-A177-3AD203B41FA5}">
                      <a16:colId xmlns:a16="http://schemas.microsoft.com/office/drawing/2014/main" val="308610658"/>
                    </a:ext>
                  </a:extLst>
                </a:gridCol>
              </a:tblGrid>
              <a:tr h="271220">
                <a:tc>
                  <a:txBody>
                    <a:bodyPr/>
                    <a:lstStyle/>
                    <a:p>
                      <a:pPr algn="ctr" rtl="0" fontAlgn="b"/>
                      <a:r>
                        <a:rPr lang="en-GB" sz="1800" b="0" u="none" strike="noStrike" dirty="0">
                          <a:solidFill>
                            <a:srgbClr val="000000"/>
                          </a:solidFill>
                          <a:effectLst/>
                        </a:rPr>
                        <a:t>Group</a:t>
                      </a:r>
                      <a:endParaRPr lang="en-GB"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GB" sz="1800" b="0" u="none" strike="noStrike" dirty="0">
                          <a:solidFill>
                            <a:srgbClr val="000000"/>
                          </a:solidFill>
                          <a:effectLst/>
                        </a:rPr>
                        <a:t> Tasks</a:t>
                      </a:r>
                      <a:endParaRPr lang="en-GB"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GB" sz="1800" b="0" u="none" strike="noStrike" dirty="0">
                          <a:solidFill>
                            <a:srgbClr val="000000"/>
                          </a:solidFill>
                          <a:effectLst/>
                        </a:rPr>
                        <a:t># of tasks over time</a:t>
                      </a:r>
                      <a:endParaRPr lang="en-GB"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u="none" strike="noStrike" dirty="0">
                          <a:solidFill>
                            <a:srgbClr val="000000"/>
                          </a:solidFill>
                          <a:effectLst/>
                        </a:rPr>
                        <a:t>%</a:t>
                      </a:r>
                      <a:endParaRPr lang="en-GB"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974849"/>
                  </a:ext>
                </a:extLst>
              </a:tr>
              <a:tr h="271220">
                <a:tc>
                  <a:txBody>
                    <a:bodyPr/>
                    <a:lstStyle/>
                    <a:p>
                      <a:pPr algn="ctr" rtl="0" fontAlgn="ctr"/>
                      <a:r>
                        <a:rPr lang="en-GB" sz="1800" b="0" u="none" strike="noStrike" dirty="0">
                          <a:solidFill>
                            <a:srgbClr val="000000"/>
                          </a:solidFill>
                          <a:effectLst/>
                        </a:rPr>
                        <a:t>[E]</a:t>
                      </a:r>
                      <a:endParaRPr lang="en-GB"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GB" sz="1800" b="0" u="none" strike="noStrike">
                          <a:solidFill>
                            <a:srgbClr val="000000"/>
                          </a:solidFill>
                          <a:effectLst/>
                        </a:rPr>
                        <a:t>35</a:t>
                      </a:r>
                      <a:endParaRPr lang="en-GB"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GB" sz="1800" b="0" u="none" strike="noStrike">
                          <a:solidFill>
                            <a:srgbClr val="000000"/>
                          </a:solidFill>
                          <a:effectLst/>
                        </a:rPr>
                        <a:t>89284</a:t>
                      </a:r>
                      <a:endParaRPr lang="en-GB"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u="none" strike="noStrike" dirty="0">
                          <a:solidFill>
                            <a:srgbClr val="000000"/>
                          </a:solidFill>
                          <a:effectLst/>
                        </a:rPr>
                        <a:t>35.10%</a:t>
                      </a:r>
                      <a:endParaRPr lang="en-GB"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8072490"/>
                  </a:ext>
                </a:extLst>
              </a:tr>
              <a:tr h="271220">
                <a:tc>
                  <a:txBody>
                    <a:bodyPr/>
                    <a:lstStyle/>
                    <a:p>
                      <a:pPr algn="ctr" rtl="0" fontAlgn="ctr"/>
                      <a:r>
                        <a:rPr lang="en-GB" sz="1800" b="0" u="none" strike="noStrike" dirty="0">
                          <a:solidFill>
                            <a:srgbClr val="000000"/>
                          </a:solidFill>
                          <a:effectLst/>
                        </a:rPr>
                        <a:t>[D, E]</a:t>
                      </a:r>
                      <a:endParaRPr lang="en-GB"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GB" sz="1800" b="0" u="none" strike="noStrike" dirty="0">
                          <a:solidFill>
                            <a:srgbClr val="000000"/>
                          </a:solidFill>
                          <a:effectLst/>
                        </a:rPr>
                        <a:t>4</a:t>
                      </a:r>
                      <a:endParaRPr lang="en-GB"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GB" sz="1800" b="0" u="none" strike="noStrike">
                          <a:solidFill>
                            <a:srgbClr val="000000"/>
                          </a:solidFill>
                          <a:effectLst/>
                        </a:rPr>
                        <a:t>62476</a:t>
                      </a:r>
                      <a:endParaRPr lang="en-GB"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u="none" strike="noStrike" dirty="0">
                          <a:solidFill>
                            <a:srgbClr val="000000"/>
                          </a:solidFill>
                          <a:effectLst/>
                        </a:rPr>
                        <a:t>59.66%</a:t>
                      </a:r>
                      <a:endParaRPr lang="en-GB"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8409267"/>
                  </a:ext>
                </a:extLst>
              </a:tr>
              <a:tr h="271220">
                <a:tc>
                  <a:txBody>
                    <a:bodyPr/>
                    <a:lstStyle/>
                    <a:p>
                      <a:pPr algn="ctr" rtl="0" fontAlgn="ctr"/>
                      <a:r>
                        <a:rPr lang="en-GB" sz="1800" b="0" u="none" strike="noStrike" dirty="0">
                          <a:solidFill>
                            <a:srgbClr val="000000"/>
                          </a:solidFill>
                          <a:effectLst/>
                        </a:rPr>
                        <a:t>[E, F] </a:t>
                      </a:r>
                      <a:endParaRPr lang="en-GB"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GB" sz="1800" b="0" u="none" strike="noStrike" dirty="0">
                          <a:solidFill>
                            <a:srgbClr val="000000"/>
                          </a:solidFill>
                          <a:effectLst/>
                        </a:rPr>
                        <a:t>2</a:t>
                      </a:r>
                      <a:endParaRPr lang="en-GB"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GB" sz="1800" b="0" u="none" strike="noStrike" dirty="0">
                          <a:solidFill>
                            <a:srgbClr val="000000"/>
                          </a:solidFill>
                          <a:effectLst/>
                        </a:rPr>
                        <a:t>54033</a:t>
                      </a:r>
                      <a:endParaRPr lang="en-GB"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u="none" strike="noStrike" dirty="0">
                          <a:solidFill>
                            <a:srgbClr val="000000"/>
                          </a:solidFill>
                          <a:effectLst/>
                        </a:rPr>
                        <a:t>80.91%</a:t>
                      </a:r>
                      <a:endParaRPr lang="en-GB"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6459888"/>
                  </a:ext>
                </a:extLst>
              </a:tr>
              <a:tr h="271220">
                <a:tc>
                  <a:txBody>
                    <a:bodyPr/>
                    <a:lstStyle/>
                    <a:p>
                      <a:pPr algn="ctr" rtl="0" fontAlgn="ctr"/>
                      <a:r>
                        <a:rPr lang="en-GB" sz="1800" b="0" u="none" strike="noStrike">
                          <a:solidFill>
                            <a:srgbClr val="000000"/>
                          </a:solidFill>
                          <a:effectLst/>
                        </a:rPr>
                        <a:t>[E, i]</a:t>
                      </a:r>
                      <a:endParaRPr lang="en-GB" sz="18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GB" sz="1800" b="0" u="none" strike="noStrike">
                          <a:solidFill>
                            <a:srgbClr val="000000"/>
                          </a:solidFill>
                          <a:effectLst/>
                        </a:rPr>
                        <a:t>23</a:t>
                      </a:r>
                      <a:endParaRPr lang="en-GB"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GB" sz="1800" b="0" u="none" strike="noStrike" dirty="0">
                          <a:solidFill>
                            <a:srgbClr val="000000"/>
                          </a:solidFill>
                          <a:effectLst/>
                        </a:rPr>
                        <a:t>36914</a:t>
                      </a:r>
                      <a:endParaRPr lang="en-GB"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u="none" strike="noStrike" dirty="0">
                          <a:solidFill>
                            <a:srgbClr val="000000"/>
                          </a:solidFill>
                          <a:effectLst/>
                        </a:rPr>
                        <a:t>95.42%</a:t>
                      </a:r>
                      <a:endParaRPr lang="en-GB"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6819205"/>
                  </a:ext>
                </a:extLst>
              </a:tr>
              <a:tr h="271220">
                <a:tc>
                  <a:txBody>
                    <a:bodyPr/>
                    <a:lstStyle/>
                    <a:p>
                      <a:pPr algn="ctr" rtl="0" fontAlgn="ctr"/>
                      <a:r>
                        <a:rPr lang="en-GB" sz="1800" b="0" u="none" strike="noStrike">
                          <a:solidFill>
                            <a:srgbClr val="000000"/>
                          </a:solidFill>
                          <a:effectLst/>
                        </a:rPr>
                        <a:t>[C, E]</a:t>
                      </a:r>
                      <a:endParaRPr lang="en-GB" sz="18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GB" sz="1800" b="0" u="none" strike="noStrike">
                          <a:solidFill>
                            <a:srgbClr val="000000"/>
                          </a:solidFill>
                          <a:effectLst/>
                        </a:rPr>
                        <a:t>5</a:t>
                      </a:r>
                      <a:endParaRPr lang="en-GB"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GB" sz="1800" b="0" u="none" strike="noStrike" dirty="0">
                          <a:solidFill>
                            <a:srgbClr val="000000"/>
                          </a:solidFill>
                          <a:effectLst/>
                        </a:rPr>
                        <a:t>7645</a:t>
                      </a:r>
                      <a:endParaRPr lang="en-GB"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u="none" strike="noStrike">
                          <a:solidFill>
                            <a:srgbClr val="000000"/>
                          </a:solidFill>
                          <a:effectLst/>
                        </a:rPr>
                        <a:t>98.43%</a:t>
                      </a:r>
                      <a:endParaRPr lang="en-GB"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6390412"/>
                  </a:ext>
                </a:extLst>
              </a:tr>
              <a:tr h="271220">
                <a:tc>
                  <a:txBody>
                    <a:bodyPr/>
                    <a:lstStyle/>
                    <a:p>
                      <a:pPr algn="ctr" rtl="0" fontAlgn="ctr"/>
                      <a:r>
                        <a:rPr lang="en-GB" sz="1800" b="0" u="none" strike="noStrike">
                          <a:solidFill>
                            <a:srgbClr val="000000"/>
                          </a:solidFill>
                          <a:effectLst/>
                        </a:rPr>
                        <a:t>[D]</a:t>
                      </a:r>
                      <a:endParaRPr lang="en-GB" sz="18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GB" sz="1800" b="0" u="none" strike="noStrike">
                          <a:solidFill>
                            <a:srgbClr val="000000"/>
                          </a:solidFill>
                          <a:effectLst/>
                        </a:rPr>
                        <a:t>1</a:t>
                      </a:r>
                      <a:endParaRPr lang="en-GB"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GB" sz="1800" b="0" u="none" strike="noStrike" dirty="0">
                          <a:solidFill>
                            <a:srgbClr val="000000"/>
                          </a:solidFill>
                          <a:effectLst/>
                        </a:rPr>
                        <a:t>2672</a:t>
                      </a:r>
                      <a:endParaRPr lang="en-GB"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u="none" strike="noStrike" dirty="0">
                          <a:solidFill>
                            <a:srgbClr val="000000"/>
                          </a:solidFill>
                          <a:effectLst/>
                        </a:rPr>
                        <a:t>99.48%</a:t>
                      </a:r>
                      <a:endParaRPr lang="en-GB"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8321974"/>
                  </a:ext>
                </a:extLst>
              </a:tr>
              <a:tr h="271220">
                <a:tc>
                  <a:txBody>
                    <a:bodyPr/>
                    <a:lstStyle/>
                    <a:p>
                      <a:pPr algn="ctr" rtl="0" fontAlgn="ctr"/>
                      <a:r>
                        <a:rPr lang="en-GB" sz="1800" b="0" u="none" strike="noStrike">
                          <a:solidFill>
                            <a:srgbClr val="000000"/>
                          </a:solidFill>
                          <a:effectLst/>
                        </a:rPr>
                        <a:t>[i] </a:t>
                      </a:r>
                      <a:endParaRPr lang="en-GB" sz="18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GB" sz="1800" b="0" u="none" strike="noStrike">
                          <a:solidFill>
                            <a:srgbClr val="000000"/>
                          </a:solidFill>
                          <a:effectLst/>
                        </a:rPr>
                        <a:t>7</a:t>
                      </a:r>
                      <a:endParaRPr lang="en-GB"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GB" sz="1800" b="0" u="none" strike="noStrike">
                          <a:solidFill>
                            <a:srgbClr val="000000"/>
                          </a:solidFill>
                          <a:effectLst/>
                        </a:rPr>
                        <a:t>871</a:t>
                      </a:r>
                      <a:endParaRPr lang="en-GB"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u="none" strike="noStrike" dirty="0">
                          <a:solidFill>
                            <a:srgbClr val="000000"/>
                          </a:solidFill>
                          <a:effectLst/>
                        </a:rPr>
                        <a:t>99.82%</a:t>
                      </a:r>
                      <a:endParaRPr lang="en-GB"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8274152"/>
                  </a:ext>
                </a:extLst>
              </a:tr>
              <a:tr h="271220">
                <a:tc>
                  <a:txBody>
                    <a:bodyPr/>
                    <a:lstStyle/>
                    <a:p>
                      <a:pPr algn="ctr" rtl="0" fontAlgn="ctr"/>
                      <a:r>
                        <a:rPr lang="en-GB" sz="1800" b="0" u="none" strike="noStrike" dirty="0">
                          <a:solidFill>
                            <a:srgbClr val="000000"/>
                          </a:solidFill>
                          <a:effectLst/>
                        </a:rPr>
                        <a:t>[C, F] </a:t>
                      </a:r>
                      <a:endParaRPr lang="en-GB"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GB" sz="1800" b="0" u="none" strike="noStrike">
                          <a:solidFill>
                            <a:srgbClr val="000000"/>
                          </a:solidFill>
                          <a:effectLst/>
                        </a:rPr>
                        <a:t>2</a:t>
                      </a:r>
                      <a:endParaRPr lang="en-GB"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GB" sz="1800" b="0" u="none" strike="noStrike" dirty="0">
                          <a:solidFill>
                            <a:srgbClr val="000000"/>
                          </a:solidFill>
                          <a:effectLst/>
                        </a:rPr>
                        <a:t>450</a:t>
                      </a:r>
                      <a:endParaRPr lang="en-GB"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GB" sz="1800" b="0" u="none" strike="noStrike" dirty="0">
                          <a:solidFill>
                            <a:srgbClr val="000000"/>
                          </a:solidFill>
                          <a:effectLst/>
                        </a:rPr>
                        <a:t>99.996%</a:t>
                      </a:r>
                      <a:endParaRPr lang="en-GB"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6858497"/>
                  </a:ext>
                </a:extLst>
              </a:tr>
              <a:tr h="271220">
                <a:tc>
                  <a:txBody>
                    <a:bodyPr/>
                    <a:lstStyle/>
                    <a:p>
                      <a:pPr algn="ctr" rtl="0" fontAlgn="ctr"/>
                      <a:r>
                        <a:rPr lang="en-GB" sz="1800" b="0" u="none" strike="noStrike" dirty="0">
                          <a:solidFill>
                            <a:srgbClr val="000000"/>
                          </a:solidFill>
                          <a:effectLst/>
                        </a:rPr>
                        <a:t>[F, </a:t>
                      </a:r>
                      <a:r>
                        <a:rPr lang="en-GB" sz="1800" b="0" u="none" strike="noStrike" dirty="0" err="1">
                          <a:solidFill>
                            <a:srgbClr val="000000"/>
                          </a:solidFill>
                          <a:effectLst/>
                        </a:rPr>
                        <a:t>i</a:t>
                      </a:r>
                      <a:r>
                        <a:rPr lang="en-GB" sz="1800" b="0" u="none" strike="noStrike" dirty="0">
                          <a:solidFill>
                            <a:srgbClr val="000000"/>
                          </a:solidFill>
                          <a:effectLst/>
                        </a:rPr>
                        <a:t>] </a:t>
                      </a:r>
                      <a:endParaRPr lang="en-GB"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rtl="0" fontAlgn="b"/>
                      <a:r>
                        <a:rPr lang="en-GB" sz="1800" b="0" u="none" strike="noStrike">
                          <a:solidFill>
                            <a:srgbClr val="000000"/>
                          </a:solidFill>
                          <a:effectLst/>
                        </a:rPr>
                        <a:t>1</a:t>
                      </a:r>
                      <a:endParaRPr lang="en-GB"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rtl="0" fontAlgn="b"/>
                      <a:r>
                        <a:rPr lang="en-GB" sz="1800" b="0" u="none" strike="noStrike">
                          <a:solidFill>
                            <a:srgbClr val="000000"/>
                          </a:solidFill>
                          <a:effectLst/>
                        </a:rPr>
                        <a:t>8</a:t>
                      </a:r>
                      <a:endParaRPr lang="en-GB"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en-GB" sz="1800" b="0" u="none" strike="noStrike" dirty="0">
                          <a:solidFill>
                            <a:srgbClr val="000000"/>
                          </a:solidFill>
                          <a:effectLst/>
                        </a:rPr>
                        <a:t>99.999%</a:t>
                      </a:r>
                      <a:endParaRPr lang="en-GB"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4094546302"/>
                  </a:ext>
                </a:extLst>
              </a:tr>
              <a:tr h="271220">
                <a:tc>
                  <a:txBody>
                    <a:bodyPr/>
                    <a:lstStyle/>
                    <a:p>
                      <a:pPr algn="ctr" rtl="0" fontAlgn="ctr"/>
                      <a:r>
                        <a:rPr lang="en-GB" sz="1800" b="0" u="none" strike="noStrike">
                          <a:solidFill>
                            <a:srgbClr val="000000"/>
                          </a:solidFill>
                          <a:effectLst/>
                        </a:rPr>
                        <a:t>[C, i] </a:t>
                      </a:r>
                      <a:endParaRPr lang="en-GB" sz="18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rtl="0" fontAlgn="b"/>
                      <a:r>
                        <a:rPr lang="en-GB" sz="1800" b="0" u="none" strike="noStrike" dirty="0">
                          <a:solidFill>
                            <a:srgbClr val="000000"/>
                          </a:solidFill>
                          <a:effectLst/>
                        </a:rPr>
                        <a:t>1</a:t>
                      </a:r>
                      <a:endParaRPr lang="en-GB"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rtl="0" fontAlgn="b"/>
                      <a:r>
                        <a:rPr lang="en-GB" sz="1800" b="0" u="none" strike="noStrike">
                          <a:solidFill>
                            <a:srgbClr val="000000"/>
                          </a:solidFill>
                          <a:effectLst/>
                        </a:rPr>
                        <a:t>2</a:t>
                      </a:r>
                      <a:endParaRPr lang="en-GB"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en-GB" sz="1800" b="0" u="none" strike="noStrike" dirty="0">
                          <a:solidFill>
                            <a:srgbClr val="000000"/>
                          </a:solidFill>
                          <a:effectLst/>
                        </a:rPr>
                        <a:t>100.000%</a:t>
                      </a:r>
                      <a:endParaRPr lang="en-GB"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4162550590"/>
                  </a:ext>
                </a:extLst>
              </a:tr>
              <a:tr h="0">
                <a:tc>
                  <a:txBody>
                    <a:bodyPr/>
                    <a:lstStyle/>
                    <a:p>
                      <a:pPr algn="ctr" rtl="0" fontAlgn="ctr"/>
                      <a:r>
                        <a:rPr lang="en-GB" sz="1800" b="0" u="none" strike="noStrike" dirty="0">
                          <a:solidFill>
                            <a:srgbClr val="000000"/>
                          </a:solidFill>
                          <a:effectLst/>
                        </a:rPr>
                        <a:t>[F] </a:t>
                      </a:r>
                      <a:endParaRPr lang="en-GB"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rtl="0" fontAlgn="b"/>
                      <a:r>
                        <a:rPr lang="en-GB" sz="1800" b="0" u="none" strike="noStrike">
                          <a:solidFill>
                            <a:srgbClr val="000000"/>
                          </a:solidFill>
                          <a:effectLst/>
                        </a:rPr>
                        <a:t>1</a:t>
                      </a:r>
                      <a:endParaRPr lang="en-GB" sz="18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rtl="0" fontAlgn="b"/>
                      <a:r>
                        <a:rPr lang="en-GB" sz="1800" b="0" u="none" strike="noStrike" dirty="0">
                          <a:solidFill>
                            <a:srgbClr val="000000"/>
                          </a:solidFill>
                          <a:effectLst/>
                        </a:rPr>
                        <a:t>1</a:t>
                      </a:r>
                      <a:endParaRPr lang="en-GB"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fontAlgn="b"/>
                      <a:r>
                        <a:rPr lang="en-GB" sz="1800" b="0" u="none" strike="noStrike" dirty="0">
                          <a:solidFill>
                            <a:srgbClr val="000000"/>
                          </a:solidFill>
                          <a:effectLst/>
                        </a:rPr>
                        <a:t>100.000%</a:t>
                      </a:r>
                      <a:endParaRPr lang="en-GB" sz="18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3413225694"/>
                  </a:ext>
                </a:extLst>
              </a:tr>
            </a:tbl>
          </a:graphicData>
        </a:graphic>
      </p:graphicFrame>
      <p:sp>
        <p:nvSpPr>
          <p:cNvPr id="4" name="Left Brace 3">
            <a:extLst>
              <a:ext uri="{FF2B5EF4-FFF2-40B4-BE49-F238E27FC236}">
                <a16:creationId xmlns:a16="http://schemas.microsoft.com/office/drawing/2014/main" id="{1CDD2582-4138-704E-BC78-07FF73EC6E15}"/>
              </a:ext>
            </a:extLst>
          </p:cNvPr>
          <p:cNvSpPr/>
          <p:nvPr/>
        </p:nvSpPr>
        <p:spPr>
          <a:xfrm>
            <a:off x="3457562" y="4640719"/>
            <a:ext cx="313160" cy="82252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5" name="TextBox 4">
            <a:extLst>
              <a:ext uri="{FF2B5EF4-FFF2-40B4-BE49-F238E27FC236}">
                <a16:creationId xmlns:a16="http://schemas.microsoft.com/office/drawing/2014/main" id="{9913BA6E-6D60-665F-39FC-0B94F29ED8B4}"/>
              </a:ext>
            </a:extLst>
          </p:cNvPr>
          <p:cNvSpPr txBox="1"/>
          <p:nvPr/>
        </p:nvSpPr>
        <p:spPr>
          <a:xfrm>
            <a:off x="924523" y="4698040"/>
            <a:ext cx="2481192" cy="707886"/>
          </a:xfrm>
          <a:prstGeom prst="rect">
            <a:avLst/>
          </a:prstGeom>
          <a:noFill/>
        </p:spPr>
        <p:txBody>
          <a:bodyPr wrap="none" rtlCol="0">
            <a:spAutoFit/>
          </a:bodyPr>
          <a:lstStyle/>
          <a:p>
            <a:r>
              <a:rPr lang="en-GB" sz="2000" dirty="0"/>
              <a:t>Discard</a:t>
            </a:r>
          </a:p>
          <a:p>
            <a:r>
              <a:rPr lang="en-GB" sz="2000" dirty="0"/>
              <a:t>Due to few examples</a:t>
            </a:r>
          </a:p>
        </p:txBody>
      </p:sp>
      <p:sp>
        <p:nvSpPr>
          <p:cNvPr id="15" name="TextBox 14">
            <a:extLst>
              <a:ext uri="{FF2B5EF4-FFF2-40B4-BE49-F238E27FC236}">
                <a16:creationId xmlns:a16="http://schemas.microsoft.com/office/drawing/2014/main" id="{C8AC75F1-BB2E-84E8-CBD8-8B081DD49A43}"/>
              </a:ext>
            </a:extLst>
          </p:cNvPr>
          <p:cNvSpPr txBox="1"/>
          <p:nvPr/>
        </p:nvSpPr>
        <p:spPr>
          <a:xfrm>
            <a:off x="536385" y="5745346"/>
            <a:ext cx="10501336" cy="707886"/>
          </a:xfrm>
          <a:prstGeom prst="rect">
            <a:avLst/>
          </a:prstGeom>
          <a:noFill/>
        </p:spPr>
        <p:txBody>
          <a:bodyPr wrap="none" rtlCol="0">
            <a:spAutoFit/>
          </a:bodyPr>
          <a:lstStyle/>
          <a:p>
            <a:r>
              <a:rPr lang="en-GB" sz="2000" dirty="0"/>
              <a:t>Now we have 8 “classes” with enough examples to do a forecast/regression. </a:t>
            </a:r>
          </a:p>
          <a:p>
            <a:r>
              <a:rPr lang="en-GB" sz="2000" dirty="0"/>
              <a:t>It also allows for flexibility when staffing, as the classes overlap and can be filled at discretion.</a:t>
            </a:r>
          </a:p>
        </p:txBody>
      </p:sp>
      <p:sp>
        <p:nvSpPr>
          <p:cNvPr id="13" name="Title 1">
            <a:extLst>
              <a:ext uri="{FF2B5EF4-FFF2-40B4-BE49-F238E27FC236}">
                <a16:creationId xmlns:a16="http://schemas.microsoft.com/office/drawing/2014/main" id="{70626FE6-5DA0-3464-6B07-02FDFD31B606}"/>
              </a:ext>
            </a:extLst>
          </p:cNvPr>
          <p:cNvSpPr>
            <a:spLocks noGrp="1"/>
          </p:cNvSpPr>
          <p:nvPr>
            <p:ph type="title"/>
          </p:nvPr>
        </p:nvSpPr>
        <p:spPr>
          <a:xfrm>
            <a:off x="500629" y="670270"/>
            <a:ext cx="10515600" cy="882503"/>
          </a:xfrm>
        </p:spPr>
        <p:txBody>
          <a:bodyPr/>
          <a:lstStyle/>
          <a:p>
            <a:r>
              <a:rPr lang="en-GB" dirty="0"/>
              <a:t>Solution 2: N regressors v2</a:t>
            </a:r>
          </a:p>
        </p:txBody>
      </p:sp>
      <p:graphicFrame>
        <p:nvGraphicFramePr>
          <p:cNvPr id="3" name="Table 2">
            <a:extLst>
              <a:ext uri="{FF2B5EF4-FFF2-40B4-BE49-F238E27FC236}">
                <a16:creationId xmlns:a16="http://schemas.microsoft.com/office/drawing/2014/main" id="{ABB8B47A-8139-C9EB-531E-482244864A13}"/>
              </a:ext>
            </a:extLst>
          </p:cNvPr>
          <p:cNvGraphicFramePr>
            <a:graphicFrameLocks noGrp="1"/>
          </p:cNvGraphicFramePr>
          <p:nvPr>
            <p:extLst>
              <p:ext uri="{D42A27DB-BD31-4B8C-83A1-F6EECF244321}">
                <p14:modId xmlns:p14="http://schemas.microsoft.com/office/powerpoint/2010/main" val="1961907059"/>
              </p:ext>
            </p:extLst>
          </p:nvPr>
        </p:nvGraphicFramePr>
        <p:xfrm>
          <a:off x="536385" y="2076493"/>
          <a:ext cx="1864234" cy="1460946"/>
        </p:xfrm>
        <a:graphic>
          <a:graphicData uri="http://schemas.openxmlformats.org/drawingml/2006/table">
            <a:tbl>
              <a:tblPr/>
              <a:tblGrid>
                <a:gridCol w="432286">
                  <a:extLst>
                    <a:ext uri="{9D8B030D-6E8A-4147-A177-3AD203B41FA5}">
                      <a16:colId xmlns:a16="http://schemas.microsoft.com/office/drawing/2014/main" val="3043464385"/>
                    </a:ext>
                  </a:extLst>
                </a:gridCol>
                <a:gridCol w="1431948">
                  <a:extLst>
                    <a:ext uri="{9D8B030D-6E8A-4147-A177-3AD203B41FA5}">
                      <a16:colId xmlns:a16="http://schemas.microsoft.com/office/drawing/2014/main" val="851716945"/>
                    </a:ext>
                  </a:extLst>
                </a:gridCol>
              </a:tblGrid>
              <a:tr h="122294">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ctr"/>
                      <a:r>
                        <a:rPr lang="en-GB" sz="1400" u="none" strike="noStrike" dirty="0">
                          <a:solidFill>
                            <a:schemeClr val="bg1"/>
                          </a:solidFill>
                          <a:effectLst/>
                        </a:rPr>
                        <a:t>TAG</a:t>
                      </a:r>
                      <a:endParaRPr lang="en-GB" sz="1400" b="0" i="0" u="none" strike="noStrike" dirty="0">
                        <a:solidFill>
                          <a:schemeClr val="bg1"/>
                        </a:solidFill>
                        <a:effectLst/>
                        <a:latin typeface="Calibri" panose="020F0502020204030204" pitchFamily="34" charset="0"/>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ctr"/>
                      <a:r>
                        <a:rPr lang="en-GB" sz="1400" u="none" strike="noStrike" dirty="0">
                          <a:solidFill>
                            <a:schemeClr val="bg1"/>
                          </a:solidFill>
                          <a:effectLst/>
                        </a:rPr>
                        <a:t>GROUP</a:t>
                      </a:r>
                      <a:endParaRPr lang="en-GB" sz="1400" b="0" i="0" u="none" strike="noStrike" dirty="0">
                        <a:solidFill>
                          <a:schemeClr val="bg1"/>
                        </a:solidFill>
                        <a:effectLst/>
                        <a:latin typeface="Calibri" panose="020F0502020204030204" pitchFamily="34" charset="0"/>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934774412"/>
                  </a:ext>
                </a:extLst>
              </a:tr>
              <a:tr h="202747">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ctr"/>
                      <a:r>
                        <a:rPr lang="en-GB" sz="1400" u="none" strike="noStrike">
                          <a:effectLst/>
                        </a:rPr>
                        <a:t>C</a:t>
                      </a:r>
                      <a:endParaRPr lang="en-GB" sz="1400" b="0" i="0" u="none" strike="noStrike">
                        <a:solidFill>
                          <a:srgbClr val="000000"/>
                        </a:solidFill>
                        <a:effectLst/>
                        <a:latin typeface="Calibri" panose="020F0502020204030204" pitchFamily="34" charset="0"/>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ctr"/>
                      <a:r>
                        <a:rPr lang="en-GB" sz="1400" u="none" strike="noStrike" dirty="0">
                          <a:effectLst/>
                        </a:rPr>
                        <a:t>H24 coordinator</a:t>
                      </a:r>
                      <a:endParaRPr lang="en-GB" sz="1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extLst>
                  <a:ext uri="{0D108BD9-81ED-4DB2-BD59-A6C34878D82A}">
                    <a16:rowId xmlns:a16="http://schemas.microsoft.com/office/drawing/2014/main" val="515181278"/>
                  </a:ext>
                </a:extLst>
              </a:tr>
              <a:tr h="202747">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ctr"/>
                      <a:r>
                        <a:rPr lang="en-GB" sz="1400" u="none" strike="noStrike">
                          <a:effectLst/>
                        </a:rPr>
                        <a:t>D</a:t>
                      </a:r>
                      <a:endParaRPr lang="en-GB" sz="1400" b="0" i="0" u="none" strike="noStrike">
                        <a:solidFill>
                          <a:srgbClr val="000000"/>
                        </a:solidFill>
                        <a:effectLst/>
                        <a:latin typeface="Calibri" panose="020F0502020204030204" pitchFamily="34" charset="0"/>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ctr"/>
                      <a:r>
                        <a:rPr lang="en-GB" sz="1400" u="none" strike="noStrike" dirty="0">
                          <a:effectLst/>
                        </a:rPr>
                        <a:t>CSW</a:t>
                      </a:r>
                      <a:endParaRPr lang="en-GB" sz="1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extLst>
                  <a:ext uri="{0D108BD9-81ED-4DB2-BD59-A6C34878D82A}">
                    <a16:rowId xmlns:a16="http://schemas.microsoft.com/office/drawing/2014/main" val="2799904870"/>
                  </a:ext>
                </a:extLst>
              </a:tr>
              <a:tr h="202747">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ctr"/>
                      <a:r>
                        <a:rPr lang="en-GB" sz="1400" u="none" strike="noStrike">
                          <a:effectLst/>
                        </a:rPr>
                        <a:t>E</a:t>
                      </a:r>
                      <a:endParaRPr lang="en-GB" sz="1400" b="0" i="0" u="none" strike="noStrike">
                        <a:solidFill>
                          <a:srgbClr val="000000"/>
                        </a:solidFill>
                        <a:effectLst/>
                        <a:latin typeface="Calibri" panose="020F0502020204030204" pitchFamily="34" charset="0"/>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ctr"/>
                      <a:r>
                        <a:rPr lang="en-GB" sz="1400" u="none" strike="noStrike" dirty="0">
                          <a:effectLst/>
                        </a:rPr>
                        <a:t>Junior doctor</a:t>
                      </a:r>
                      <a:endParaRPr lang="en-GB" sz="1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extLst>
                  <a:ext uri="{0D108BD9-81ED-4DB2-BD59-A6C34878D82A}">
                    <a16:rowId xmlns:a16="http://schemas.microsoft.com/office/drawing/2014/main" val="2564900303"/>
                  </a:ext>
                </a:extLst>
              </a:tr>
              <a:tr h="356046">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ctr"/>
                      <a:r>
                        <a:rPr lang="en-GB" sz="1400" u="none" strike="noStrike">
                          <a:effectLst/>
                        </a:rPr>
                        <a:t>F</a:t>
                      </a:r>
                      <a:endParaRPr lang="en-GB" sz="1400" b="0" i="0" u="none" strike="noStrike">
                        <a:solidFill>
                          <a:srgbClr val="000000"/>
                        </a:solidFill>
                        <a:effectLst/>
                        <a:latin typeface="Calibri" panose="020F0502020204030204" pitchFamily="34" charset="0"/>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ctr"/>
                      <a:r>
                        <a:rPr lang="en-GB" sz="1400" u="none" strike="noStrike">
                          <a:effectLst/>
                        </a:rPr>
                        <a:t>H24 practitioner</a:t>
                      </a:r>
                      <a:endParaRPr lang="en-GB" sz="1400" b="0" i="0" u="none" strike="noStrike">
                        <a:solidFill>
                          <a:srgbClr val="000000"/>
                        </a:solidFill>
                        <a:effectLst/>
                        <a:latin typeface="Calibri" panose="020F0502020204030204" pitchFamily="34" charset="0"/>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extLst>
                  <a:ext uri="{0D108BD9-81ED-4DB2-BD59-A6C34878D82A}">
                    <a16:rowId xmlns:a16="http://schemas.microsoft.com/office/drawing/2014/main" val="3746856879"/>
                  </a:ext>
                </a:extLst>
              </a:tr>
              <a:tr h="202747">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ctr"/>
                      <a:r>
                        <a:rPr lang="en-GB" sz="1400" u="none" strike="noStrike" dirty="0" err="1">
                          <a:effectLst/>
                        </a:rPr>
                        <a:t>i</a:t>
                      </a:r>
                      <a:endParaRPr lang="en-GB" sz="1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ctr"/>
                      <a:r>
                        <a:rPr lang="en-GB" sz="1400" u="none" strike="noStrike" dirty="0">
                          <a:effectLst/>
                        </a:rPr>
                        <a:t>Registrar</a:t>
                      </a:r>
                      <a:endParaRPr lang="en-GB" sz="14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extLst>
                  <a:ext uri="{0D108BD9-81ED-4DB2-BD59-A6C34878D82A}">
                    <a16:rowId xmlns:a16="http://schemas.microsoft.com/office/drawing/2014/main" val="419431484"/>
                  </a:ext>
                </a:extLst>
              </a:tr>
            </a:tbl>
          </a:graphicData>
        </a:graphic>
      </p:graphicFrame>
    </p:spTree>
    <p:extLst>
      <p:ext uri="{BB962C8B-B14F-4D97-AF65-F5344CB8AC3E}">
        <p14:creationId xmlns:p14="http://schemas.microsoft.com/office/powerpoint/2010/main" val="1357442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Triangle 2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9DCB24-6432-3F80-416F-9B784B60F577}"/>
              </a:ext>
            </a:extLst>
          </p:cNvPr>
          <p:cNvSpPr>
            <a:spLocks noGrp="1"/>
          </p:cNvSpPr>
          <p:nvPr>
            <p:ph type="title"/>
          </p:nvPr>
        </p:nvSpPr>
        <p:spPr>
          <a:xfrm>
            <a:off x="1285241" y="1008994"/>
            <a:ext cx="9231410" cy="1323975"/>
          </a:xfrm>
        </p:spPr>
        <p:txBody>
          <a:bodyPr vert="horz" lIns="91440" tIns="45720" rIns="91440" bIns="45720" rtlCol="0" anchor="b">
            <a:normAutofit/>
          </a:bodyPr>
          <a:lstStyle/>
          <a:p>
            <a:r>
              <a:rPr lang="en-US" sz="6600" kern="1200" dirty="0">
                <a:solidFill>
                  <a:schemeClr val="tx1"/>
                </a:solidFill>
                <a:latin typeface="+mj-lt"/>
                <a:ea typeface="+mj-ea"/>
                <a:cs typeface="+mj-cs"/>
              </a:rPr>
              <a:t>Modelling</a:t>
            </a:r>
          </a:p>
        </p:txBody>
      </p:sp>
      <p:pic>
        <p:nvPicPr>
          <p:cNvPr id="1026" name="Picture 2" descr="A Complete Guide to SHAP Values. SHAP (SHapley Additive exPlanations)… | by  Vikram Dev | Medium">
            <a:extLst>
              <a:ext uri="{FF2B5EF4-FFF2-40B4-BE49-F238E27FC236}">
                <a16:creationId xmlns:a16="http://schemas.microsoft.com/office/drawing/2014/main" id="{E303C416-3F08-0956-0186-1877E5B69E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2371" y="2718370"/>
            <a:ext cx="26670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bProphet — ThirdEye Data">
            <a:extLst>
              <a:ext uri="{FF2B5EF4-FFF2-40B4-BE49-F238E27FC236}">
                <a16:creationId xmlns:a16="http://schemas.microsoft.com/office/drawing/2014/main" id="{568FA66B-7931-B2DF-1B76-83056018E0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0946" y="4518235"/>
            <a:ext cx="2638425" cy="16287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ime Series Made Easy in Python — darts documentation">
            <a:extLst>
              <a:ext uri="{FF2B5EF4-FFF2-40B4-BE49-F238E27FC236}">
                <a16:creationId xmlns:a16="http://schemas.microsoft.com/office/drawing/2014/main" id="{DB1EDCCB-103B-D163-F97A-4E85592EDB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298" y="4820306"/>
            <a:ext cx="4438650" cy="10287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57DFAD0E-4A80-1882-9ADC-6DA0A7C373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5241" y="2765228"/>
            <a:ext cx="3448050"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178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31AE6-51D3-88A9-913E-B9C5F1781BE1}"/>
              </a:ext>
            </a:extLst>
          </p:cNvPr>
          <p:cNvSpPr>
            <a:spLocks noGrp="1"/>
          </p:cNvSpPr>
          <p:nvPr>
            <p:ph type="title"/>
          </p:nvPr>
        </p:nvSpPr>
        <p:spPr>
          <a:xfrm>
            <a:off x="437254" y="198321"/>
            <a:ext cx="9795638" cy="758873"/>
          </a:xfrm>
        </p:spPr>
        <p:txBody>
          <a:bodyPr vert="horz" lIns="91440" tIns="45720" rIns="91440" bIns="45720" rtlCol="0" anchor="b">
            <a:normAutofit fontScale="90000"/>
          </a:bodyPr>
          <a:lstStyle/>
          <a:p>
            <a:r>
              <a:rPr lang="en-US" sz="5200" dirty="0"/>
              <a:t>Feature Importance</a:t>
            </a:r>
          </a:p>
        </p:txBody>
      </p:sp>
      <p:pic>
        <p:nvPicPr>
          <p:cNvPr id="1030" name="Picture 6">
            <a:extLst>
              <a:ext uri="{FF2B5EF4-FFF2-40B4-BE49-F238E27FC236}">
                <a16:creationId xmlns:a16="http://schemas.microsoft.com/office/drawing/2014/main" id="{A9F5E31A-7F41-1C9A-C0AC-07130681AA1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7254" y="3429000"/>
            <a:ext cx="5148269" cy="33463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9167D0D-E938-531F-7DE4-0AED07C8EBD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008968" y="3429000"/>
            <a:ext cx="5671824" cy="33463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8DD9570-85EB-3745-D632-B6098EE87870}"/>
              </a:ext>
            </a:extLst>
          </p:cNvPr>
          <p:cNvSpPr txBox="1"/>
          <p:nvPr/>
        </p:nvSpPr>
        <p:spPr>
          <a:xfrm>
            <a:off x="232598" y="1275220"/>
            <a:ext cx="11726804" cy="1815882"/>
          </a:xfrm>
          <a:prstGeom prst="rect">
            <a:avLst/>
          </a:prstGeom>
          <a:noFill/>
        </p:spPr>
        <p:txBody>
          <a:bodyPr wrap="square" rtlCol="0">
            <a:spAutoFit/>
          </a:bodyPr>
          <a:lstStyle/>
          <a:p>
            <a:r>
              <a:rPr lang="en-GB" sz="1600" dirty="0"/>
              <a:t>We trained a </a:t>
            </a:r>
            <a:r>
              <a:rPr lang="en-US" sz="1600" dirty="0"/>
              <a:t>regression model (</a:t>
            </a:r>
            <a:r>
              <a:rPr lang="en-US" sz="1600" dirty="0" err="1"/>
              <a:t>XGBoost</a:t>
            </a:r>
            <a:r>
              <a:rPr lang="en-US" sz="1600" dirty="0"/>
              <a:t>) to evaluate what features were important to predict the number of tasks, based on SHAP values. Features used were:</a:t>
            </a:r>
          </a:p>
          <a:p>
            <a:pPr marL="742950" lvl="1" indent="-285750">
              <a:buFont typeface="Arial" panose="020B0604020202020204" pitchFamily="34" charset="0"/>
              <a:buChar char="•"/>
            </a:pPr>
            <a:r>
              <a:rPr lang="en-US" sz="1600" dirty="0"/>
              <a:t>Day of the week, day of the year, month.</a:t>
            </a:r>
          </a:p>
          <a:p>
            <a:pPr marL="742950" lvl="1" indent="-285750">
              <a:buFont typeface="Arial" panose="020B0604020202020204" pitchFamily="34" charset="0"/>
              <a:buChar char="•"/>
            </a:pPr>
            <a:r>
              <a:rPr lang="en-GB" sz="1600" dirty="0"/>
              <a:t># OF  PATIENTS WITH FIT FOR WARD FLAG (people that will end up creating tasks)</a:t>
            </a:r>
          </a:p>
          <a:p>
            <a:pPr marL="742950" lvl="1" indent="-285750">
              <a:buFont typeface="Arial" panose="020B0604020202020204" pitchFamily="34" charset="0"/>
              <a:buChar char="•"/>
            </a:pPr>
            <a:r>
              <a:rPr lang="en-GB" sz="1600" dirty="0"/>
              <a:t>OVERALL CAPACITY (free space to accommodate them as well as occupied beds)</a:t>
            </a:r>
          </a:p>
          <a:p>
            <a:pPr marL="742950" lvl="1" indent="-285750">
              <a:buFont typeface="Arial" panose="020B0604020202020204" pitchFamily="34" charset="0"/>
              <a:buChar char="•"/>
            </a:pPr>
            <a:r>
              <a:rPr lang="en-GB" sz="1600" dirty="0"/>
              <a:t># DISCHARGES (PATIENTS WITH MSFT AND HOME TODAY FLAG – people that will reduce the task load)</a:t>
            </a:r>
          </a:p>
          <a:p>
            <a:r>
              <a:rPr lang="en-GB" sz="1600" dirty="0"/>
              <a:t>Assuming the decision is taken at 8 AM, so this means counting all of the </a:t>
            </a:r>
            <a:r>
              <a:rPr lang="en-GB" sz="1600" dirty="0" err="1"/>
              <a:t>fftw</a:t>
            </a:r>
            <a:r>
              <a:rPr lang="en-GB" sz="1600" dirty="0"/>
              <a:t>, </a:t>
            </a:r>
            <a:r>
              <a:rPr lang="en-GB" sz="1600" dirty="0" err="1"/>
              <a:t>msft</a:t>
            </a:r>
            <a:r>
              <a:rPr lang="en-GB" sz="1600" dirty="0"/>
              <a:t> and </a:t>
            </a:r>
            <a:r>
              <a:rPr lang="en-GB" sz="1600" dirty="0" err="1"/>
              <a:t>htf</a:t>
            </a:r>
            <a:r>
              <a:rPr lang="en-GB" sz="1600" dirty="0"/>
              <a:t> from midnight till 7:59 am.</a:t>
            </a:r>
          </a:p>
        </p:txBody>
      </p:sp>
    </p:spTree>
    <p:extLst>
      <p:ext uri="{BB962C8B-B14F-4D97-AF65-F5344CB8AC3E}">
        <p14:creationId xmlns:p14="http://schemas.microsoft.com/office/powerpoint/2010/main" val="731901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Triangle 24">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A144FD-1DA9-B11C-B593-039BD4A01F99}"/>
              </a:ext>
            </a:extLst>
          </p:cNvPr>
          <p:cNvSpPr>
            <a:spLocks noGrp="1"/>
          </p:cNvSpPr>
          <p:nvPr>
            <p:ph type="title"/>
          </p:nvPr>
        </p:nvSpPr>
        <p:spPr>
          <a:xfrm>
            <a:off x="1285240" y="1050595"/>
            <a:ext cx="8074815" cy="1618489"/>
          </a:xfrm>
        </p:spPr>
        <p:txBody>
          <a:bodyPr anchor="ctr">
            <a:normAutofit/>
          </a:bodyPr>
          <a:lstStyle/>
          <a:p>
            <a:r>
              <a:rPr lang="en-GB" sz="7200"/>
              <a:t>Introduction</a:t>
            </a:r>
          </a:p>
        </p:txBody>
      </p:sp>
      <p:sp>
        <p:nvSpPr>
          <p:cNvPr id="3" name="Content Placeholder 2">
            <a:extLst>
              <a:ext uri="{FF2B5EF4-FFF2-40B4-BE49-F238E27FC236}">
                <a16:creationId xmlns:a16="http://schemas.microsoft.com/office/drawing/2014/main" id="{570757DE-56CD-F419-8FA0-CDA64E106418}"/>
              </a:ext>
            </a:extLst>
          </p:cNvPr>
          <p:cNvSpPr>
            <a:spLocks noGrp="1"/>
          </p:cNvSpPr>
          <p:nvPr>
            <p:ph idx="1"/>
          </p:nvPr>
        </p:nvSpPr>
        <p:spPr>
          <a:xfrm>
            <a:off x="1285240" y="2969469"/>
            <a:ext cx="8074815" cy="2800395"/>
          </a:xfrm>
        </p:spPr>
        <p:txBody>
          <a:bodyPr anchor="t">
            <a:normAutofit/>
          </a:bodyPr>
          <a:lstStyle/>
          <a:p>
            <a:pPr marL="0" lvl="0" indent="0">
              <a:buNone/>
            </a:pPr>
            <a:r>
              <a:rPr lang="en-GB" sz="2400"/>
              <a:t>We want to measure how many tasks (e.g. cannulation, drug prescribing, get analysis results, etc.) will be generated throughout an out of hours shift to have enough staffing.</a:t>
            </a:r>
          </a:p>
          <a:p>
            <a:pPr marL="0" lvl="0" indent="0">
              <a:buNone/>
            </a:pPr>
            <a:r>
              <a:rPr lang="en-GB" sz="2400"/>
              <a:t>Our data consists of all the tasks generated, with January 2022 as cut-off date to avoid any Covid bias.</a:t>
            </a:r>
            <a:endParaRPr lang="en-US" sz="2400"/>
          </a:p>
        </p:txBody>
      </p:sp>
    </p:spTree>
    <p:extLst>
      <p:ext uri="{BB962C8B-B14F-4D97-AF65-F5344CB8AC3E}">
        <p14:creationId xmlns:p14="http://schemas.microsoft.com/office/powerpoint/2010/main" val="3152730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CC6028-2375-D0CB-9C26-BB38993D6BEB}"/>
            </a:ext>
          </a:extLst>
        </p:cNvPr>
        <p:cNvGrpSpPr/>
        <p:nvPr/>
      </p:nvGrpSpPr>
      <p:grpSpPr>
        <a:xfrm>
          <a:off x="0" y="0"/>
          <a:ext cx="0" cy="0"/>
          <a:chOff x="0" y="0"/>
          <a:chExt cx="0" cy="0"/>
        </a:xfrm>
      </p:grpSpPr>
      <p:pic>
        <p:nvPicPr>
          <p:cNvPr id="2050" name="Picture 2" descr="A graph with red bars&#10;&#10;Description automatically generated">
            <a:extLst>
              <a:ext uri="{FF2B5EF4-FFF2-40B4-BE49-F238E27FC236}">
                <a16:creationId xmlns:a16="http://schemas.microsoft.com/office/drawing/2014/main" id="{A76CD2FE-CE48-8117-135B-5CBAD226182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95050" y="1874744"/>
            <a:ext cx="4994590" cy="33463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graph with numbers and symbols&#10;&#10;Description automatically generated with medium confidence">
            <a:extLst>
              <a:ext uri="{FF2B5EF4-FFF2-40B4-BE49-F238E27FC236}">
                <a16:creationId xmlns:a16="http://schemas.microsoft.com/office/drawing/2014/main" id="{5B506BA4-D648-5E49-C739-DEDC501285E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187264" y="1874744"/>
            <a:ext cx="5600629" cy="33463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9287683-210B-8545-A6F8-6AE79EA7C5B9}"/>
              </a:ext>
            </a:extLst>
          </p:cNvPr>
          <p:cNvSpPr txBox="1"/>
          <p:nvPr/>
        </p:nvSpPr>
        <p:spPr>
          <a:xfrm>
            <a:off x="437254" y="5548371"/>
            <a:ext cx="11140580" cy="923330"/>
          </a:xfrm>
          <a:prstGeom prst="rect">
            <a:avLst/>
          </a:prstGeom>
          <a:noFill/>
        </p:spPr>
        <p:txBody>
          <a:bodyPr wrap="square" rtlCol="0">
            <a:spAutoFit/>
          </a:bodyPr>
          <a:lstStyle/>
          <a:p>
            <a:r>
              <a:rPr lang="en-GB" dirty="0"/>
              <a:t>The day before, 4 days before, 11 days before seem more relevant than the current occupation.</a:t>
            </a:r>
          </a:p>
          <a:p>
            <a:r>
              <a:rPr lang="en-GB" dirty="0"/>
              <a:t>It is more important than to focus this problem as a ‘time series problem’ that looks at seasonalities, rather than identifying external regressors.</a:t>
            </a:r>
          </a:p>
        </p:txBody>
      </p:sp>
      <p:sp>
        <p:nvSpPr>
          <p:cNvPr id="4" name="Title 1">
            <a:extLst>
              <a:ext uri="{FF2B5EF4-FFF2-40B4-BE49-F238E27FC236}">
                <a16:creationId xmlns:a16="http://schemas.microsoft.com/office/drawing/2014/main" id="{B20BA559-5244-8C89-1736-33B21A2C081E}"/>
              </a:ext>
            </a:extLst>
          </p:cNvPr>
          <p:cNvSpPr txBox="1">
            <a:spLocks/>
          </p:cNvSpPr>
          <p:nvPr/>
        </p:nvSpPr>
        <p:spPr>
          <a:xfrm>
            <a:off x="437254" y="198321"/>
            <a:ext cx="9795638" cy="758873"/>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dirty="0"/>
              <a:t>Feature Importance Pt.2</a:t>
            </a:r>
          </a:p>
        </p:txBody>
      </p:sp>
      <p:sp>
        <p:nvSpPr>
          <p:cNvPr id="7" name="TextBox 6">
            <a:extLst>
              <a:ext uri="{FF2B5EF4-FFF2-40B4-BE49-F238E27FC236}">
                <a16:creationId xmlns:a16="http://schemas.microsoft.com/office/drawing/2014/main" id="{D10AD456-7857-D6BD-CD27-C0EFA8AB612E}"/>
              </a:ext>
            </a:extLst>
          </p:cNvPr>
          <p:cNvSpPr txBox="1"/>
          <p:nvPr/>
        </p:nvSpPr>
        <p:spPr>
          <a:xfrm>
            <a:off x="437254" y="1178161"/>
            <a:ext cx="11140580" cy="369332"/>
          </a:xfrm>
          <a:prstGeom prst="rect">
            <a:avLst/>
          </a:prstGeom>
          <a:noFill/>
        </p:spPr>
        <p:txBody>
          <a:bodyPr wrap="square" rtlCol="0">
            <a:spAutoFit/>
          </a:bodyPr>
          <a:lstStyle/>
          <a:p>
            <a:r>
              <a:rPr lang="en-GB" dirty="0"/>
              <a:t>If we also add time lags (i.e. number of tasks of previous days up to 3 weeks):</a:t>
            </a:r>
          </a:p>
        </p:txBody>
      </p:sp>
    </p:spTree>
    <p:extLst>
      <p:ext uri="{BB962C8B-B14F-4D97-AF65-F5344CB8AC3E}">
        <p14:creationId xmlns:p14="http://schemas.microsoft.com/office/powerpoint/2010/main" val="3574140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grid&#10;&#10;Description automatically generated">
            <a:extLst>
              <a:ext uri="{FF2B5EF4-FFF2-40B4-BE49-F238E27FC236}">
                <a16:creationId xmlns:a16="http://schemas.microsoft.com/office/drawing/2014/main" id="{A0091846-B39D-3E34-62DA-D3BB202AE2D7}"/>
              </a:ext>
            </a:extLst>
          </p:cNvPr>
          <p:cNvPicPr>
            <a:picLocks noChangeAspect="1"/>
          </p:cNvPicPr>
          <p:nvPr/>
        </p:nvPicPr>
        <p:blipFill>
          <a:blip r:embed="rId3"/>
          <a:stretch>
            <a:fillRect/>
          </a:stretch>
        </p:blipFill>
        <p:spPr>
          <a:xfrm>
            <a:off x="621675" y="1022035"/>
            <a:ext cx="6589537" cy="4810361"/>
          </a:xfrm>
          <a:prstGeom prst="rect">
            <a:avLst/>
          </a:prstGeom>
        </p:spPr>
      </p:pic>
      <p:sp>
        <p:nvSpPr>
          <p:cNvPr id="12" name="Right Triangle 1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B15658-67CA-BE94-BE4C-15EA72694743}"/>
              </a:ext>
            </a:extLst>
          </p:cNvPr>
          <p:cNvSpPr txBox="1">
            <a:spLocks/>
          </p:cNvSpPr>
          <p:nvPr/>
        </p:nvSpPr>
        <p:spPr>
          <a:xfrm>
            <a:off x="8052497" y="1056640"/>
            <a:ext cx="3197660" cy="31257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000" kern="1200">
                <a:solidFill>
                  <a:schemeClr val="tx1"/>
                </a:solidFill>
                <a:latin typeface="+mj-lt"/>
                <a:ea typeface="+mj-ea"/>
                <a:cs typeface="+mj-cs"/>
              </a:rPr>
              <a:t>External regressors correlation</a:t>
            </a:r>
          </a:p>
        </p:txBody>
      </p:sp>
    </p:spTree>
    <p:extLst>
      <p:ext uri="{BB962C8B-B14F-4D97-AF65-F5344CB8AC3E}">
        <p14:creationId xmlns:p14="http://schemas.microsoft.com/office/powerpoint/2010/main" val="3735597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B129D-CCE6-D347-6701-CA70667CB875}"/>
              </a:ext>
            </a:extLst>
          </p:cNvPr>
          <p:cNvSpPr>
            <a:spLocks noGrp="1"/>
          </p:cNvSpPr>
          <p:nvPr>
            <p:ph type="title"/>
          </p:nvPr>
        </p:nvSpPr>
        <p:spPr>
          <a:xfrm>
            <a:off x="241776" y="18255"/>
            <a:ext cx="11112024" cy="1325563"/>
          </a:xfrm>
        </p:spPr>
        <p:txBody>
          <a:bodyPr/>
          <a:lstStyle/>
          <a:p>
            <a:r>
              <a:rPr lang="en-GB" dirty="0"/>
              <a:t>Facebook Prophet Model</a:t>
            </a:r>
          </a:p>
        </p:txBody>
      </p:sp>
      <p:sp>
        <p:nvSpPr>
          <p:cNvPr id="3" name="Content Placeholder 2">
            <a:extLst>
              <a:ext uri="{FF2B5EF4-FFF2-40B4-BE49-F238E27FC236}">
                <a16:creationId xmlns:a16="http://schemas.microsoft.com/office/drawing/2014/main" id="{5D71562E-8629-7EB2-976F-09C743C87D87}"/>
              </a:ext>
            </a:extLst>
          </p:cNvPr>
          <p:cNvSpPr>
            <a:spLocks noGrp="1"/>
          </p:cNvSpPr>
          <p:nvPr>
            <p:ph idx="1"/>
          </p:nvPr>
        </p:nvSpPr>
        <p:spPr>
          <a:xfrm>
            <a:off x="190130" y="1355986"/>
            <a:ext cx="5827507" cy="4833145"/>
          </a:xfrm>
        </p:spPr>
        <p:txBody>
          <a:bodyPr>
            <a:normAutofit/>
          </a:bodyPr>
          <a:lstStyle/>
          <a:p>
            <a:pPr marL="0" indent="0">
              <a:buNone/>
            </a:pPr>
            <a:r>
              <a:rPr lang="en-GB" sz="1800" dirty="0"/>
              <a:t>Prophet is a procedure for forecasting time series data based on an additive model where non-linear trends are fit with yearly, weekly, and daily seasonality, plus holiday effects. </a:t>
            </a:r>
          </a:p>
          <a:p>
            <a:r>
              <a:rPr lang="en-GB" sz="1800" dirty="0"/>
              <a:t>Back dots are actual data points</a:t>
            </a:r>
          </a:p>
          <a:p>
            <a:r>
              <a:rPr lang="en-GB" sz="1800" dirty="0"/>
              <a:t>Blue line is the fitted model, with light blue upper/lower bounds (confidence interval at 80%)</a:t>
            </a:r>
          </a:p>
          <a:p>
            <a:pPr marL="0" indent="0">
              <a:buNone/>
            </a:pPr>
            <a:endParaRPr lang="en-GB" sz="1800" dirty="0"/>
          </a:p>
          <a:p>
            <a:pPr marL="0" indent="0">
              <a:buNone/>
            </a:pPr>
            <a:r>
              <a:rPr lang="en-GB" sz="1800" dirty="0"/>
              <a:t>It works best with time series that have strong seasonal effects and several seasons of historical data. Prophet is robust to missing data and shifts in the trend, and typically handles outliers well.</a:t>
            </a:r>
          </a:p>
          <a:p>
            <a:pPr marL="0" indent="0">
              <a:buNone/>
            </a:pPr>
            <a:endParaRPr lang="en-GB" sz="1800" dirty="0"/>
          </a:p>
          <a:p>
            <a:pPr marL="0" indent="0">
              <a:buNone/>
            </a:pPr>
            <a:r>
              <a:rPr lang="en-GB" sz="1800" dirty="0"/>
              <a:t>It also allows for external regressors.</a:t>
            </a:r>
          </a:p>
          <a:p>
            <a:pPr marL="0" indent="0">
              <a:buNone/>
            </a:pPr>
            <a:endParaRPr lang="en-GB" sz="1800" dirty="0"/>
          </a:p>
        </p:txBody>
      </p:sp>
      <p:pic>
        <p:nvPicPr>
          <p:cNvPr id="4" name="Picture 4" descr="A graph showing a blue line&#10;&#10;Description automatically generated">
            <a:extLst>
              <a:ext uri="{FF2B5EF4-FFF2-40B4-BE49-F238E27FC236}">
                <a16:creationId xmlns:a16="http://schemas.microsoft.com/office/drawing/2014/main" id="{39C0F03C-F26A-9DA1-9095-08645DA138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2717" y="1040324"/>
            <a:ext cx="5827507" cy="3469179"/>
          </a:xfrm>
          <a:prstGeom prst="rect">
            <a:avLst/>
          </a:prstGeom>
          <a:noFill/>
          <a:extLst>
            <a:ext uri="{909E8E84-426E-40DD-AFC4-6F175D3DCCD1}">
              <a14:hiddenFill xmlns:a14="http://schemas.microsoft.com/office/drawing/2010/main">
                <a:solidFill>
                  <a:srgbClr val="FFFFFF"/>
                </a:solidFill>
              </a14:hiddenFill>
            </a:ext>
          </a:extLst>
        </p:spPr>
      </p:pic>
      <p:sp>
        <p:nvSpPr>
          <p:cNvPr id="6" name="Right Brace 5">
            <a:extLst>
              <a:ext uri="{FF2B5EF4-FFF2-40B4-BE49-F238E27FC236}">
                <a16:creationId xmlns:a16="http://schemas.microsoft.com/office/drawing/2014/main" id="{4BF140CD-757A-7CAF-18C8-845A07BE5E39}"/>
              </a:ext>
            </a:extLst>
          </p:cNvPr>
          <p:cNvSpPr/>
          <p:nvPr/>
        </p:nvSpPr>
        <p:spPr>
          <a:xfrm rot="5400000">
            <a:off x="8770971" y="2541565"/>
            <a:ext cx="478696" cy="4118207"/>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xtBox 6">
            <a:extLst>
              <a:ext uri="{FF2B5EF4-FFF2-40B4-BE49-F238E27FC236}">
                <a16:creationId xmlns:a16="http://schemas.microsoft.com/office/drawing/2014/main" id="{85003856-774C-8938-03CF-5236A18B99D7}"/>
              </a:ext>
            </a:extLst>
          </p:cNvPr>
          <p:cNvSpPr txBox="1"/>
          <p:nvPr/>
        </p:nvSpPr>
        <p:spPr>
          <a:xfrm>
            <a:off x="8546794" y="4824152"/>
            <a:ext cx="927049" cy="369332"/>
          </a:xfrm>
          <a:prstGeom prst="rect">
            <a:avLst/>
          </a:prstGeom>
          <a:noFill/>
        </p:spPr>
        <p:txBody>
          <a:bodyPr wrap="none" rtlCol="0">
            <a:spAutoFit/>
          </a:bodyPr>
          <a:lstStyle/>
          <a:p>
            <a:r>
              <a:rPr lang="en-GB" dirty="0"/>
              <a:t>Training</a:t>
            </a:r>
          </a:p>
        </p:txBody>
      </p:sp>
      <p:sp>
        <p:nvSpPr>
          <p:cNvPr id="8" name="Right Brace 7">
            <a:extLst>
              <a:ext uri="{FF2B5EF4-FFF2-40B4-BE49-F238E27FC236}">
                <a16:creationId xmlns:a16="http://schemas.microsoft.com/office/drawing/2014/main" id="{275D1305-4A0F-91A8-0D64-0619B01F3CFF}"/>
              </a:ext>
            </a:extLst>
          </p:cNvPr>
          <p:cNvSpPr/>
          <p:nvPr/>
        </p:nvSpPr>
        <p:spPr>
          <a:xfrm rot="5400000">
            <a:off x="11207006" y="4223738"/>
            <a:ext cx="478696" cy="753862"/>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0" name="TextBox 9">
            <a:extLst>
              <a:ext uri="{FF2B5EF4-FFF2-40B4-BE49-F238E27FC236}">
                <a16:creationId xmlns:a16="http://schemas.microsoft.com/office/drawing/2014/main" id="{9DC1B4EB-38AD-1071-04E4-CE112462B878}"/>
              </a:ext>
            </a:extLst>
          </p:cNvPr>
          <p:cNvSpPr txBox="1"/>
          <p:nvPr/>
        </p:nvSpPr>
        <p:spPr>
          <a:xfrm>
            <a:off x="10825754" y="4785334"/>
            <a:ext cx="1241200" cy="369332"/>
          </a:xfrm>
          <a:prstGeom prst="rect">
            <a:avLst/>
          </a:prstGeom>
          <a:noFill/>
        </p:spPr>
        <p:txBody>
          <a:bodyPr wrap="square" rtlCol="0">
            <a:spAutoFit/>
          </a:bodyPr>
          <a:lstStyle/>
          <a:p>
            <a:r>
              <a:rPr lang="en-GB" dirty="0"/>
              <a:t>Validation</a:t>
            </a:r>
          </a:p>
        </p:txBody>
      </p:sp>
      <p:pic>
        <p:nvPicPr>
          <p:cNvPr id="9" name="Picture 8">
            <a:extLst>
              <a:ext uri="{FF2B5EF4-FFF2-40B4-BE49-F238E27FC236}">
                <a16:creationId xmlns:a16="http://schemas.microsoft.com/office/drawing/2014/main" id="{A6697886-4EFB-F9C8-428A-601532B81C9E}"/>
              </a:ext>
            </a:extLst>
          </p:cNvPr>
          <p:cNvPicPr>
            <a:picLocks noChangeAspect="1"/>
          </p:cNvPicPr>
          <p:nvPr/>
        </p:nvPicPr>
        <p:blipFill>
          <a:blip r:embed="rId4"/>
          <a:stretch>
            <a:fillRect/>
          </a:stretch>
        </p:blipFill>
        <p:spPr>
          <a:xfrm>
            <a:off x="6175243" y="5154666"/>
            <a:ext cx="5775859" cy="1654837"/>
          </a:xfrm>
          <a:prstGeom prst="rect">
            <a:avLst/>
          </a:prstGeom>
        </p:spPr>
      </p:pic>
      <p:sp>
        <p:nvSpPr>
          <p:cNvPr id="5" name="Rectangle 4">
            <a:extLst>
              <a:ext uri="{FF2B5EF4-FFF2-40B4-BE49-F238E27FC236}">
                <a16:creationId xmlns:a16="http://schemas.microsoft.com/office/drawing/2014/main" id="{98046172-BA5D-5927-A321-7F1A81197826}"/>
              </a:ext>
            </a:extLst>
          </p:cNvPr>
          <p:cNvSpPr/>
          <p:nvPr/>
        </p:nvSpPr>
        <p:spPr>
          <a:xfrm>
            <a:off x="6122717" y="1040324"/>
            <a:ext cx="5944237" cy="579942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13176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Triangle 2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9DCB24-6432-3F80-416F-9B784B60F577}"/>
              </a:ext>
            </a:extLst>
          </p:cNvPr>
          <p:cNvSpPr>
            <a:spLocks noGrp="1"/>
          </p:cNvSpPr>
          <p:nvPr>
            <p:ph type="title"/>
          </p:nvPr>
        </p:nvSpPr>
        <p:spPr>
          <a:xfrm>
            <a:off x="1285241" y="1008993"/>
            <a:ext cx="9231410" cy="3542045"/>
          </a:xfrm>
        </p:spPr>
        <p:txBody>
          <a:bodyPr vert="horz" lIns="91440" tIns="45720" rIns="91440" bIns="45720" rtlCol="0" anchor="b">
            <a:normAutofit/>
          </a:bodyPr>
          <a:lstStyle/>
          <a:p>
            <a:r>
              <a:rPr lang="en-US" sz="7200" kern="1200" dirty="0">
                <a:solidFill>
                  <a:schemeClr val="tx1"/>
                </a:solidFill>
                <a:latin typeface="+mj-lt"/>
                <a:ea typeface="+mj-ea"/>
                <a:cs typeface="+mj-cs"/>
              </a:rPr>
              <a:t>Results</a:t>
            </a:r>
            <a:endParaRPr lang="en-US" sz="11500" kern="1200" dirty="0">
              <a:solidFill>
                <a:schemeClr val="tx1"/>
              </a:solidFill>
              <a:latin typeface="+mj-lt"/>
              <a:ea typeface="+mj-ea"/>
              <a:cs typeface="+mj-cs"/>
            </a:endParaRPr>
          </a:p>
        </p:txBody>
      </p:sp>
    </p:spTree>
    <p:extLst>
      <p:ext uri="{BB962C8B-B14F-4D97-AF65-F5344CB8AC3E}">
        <p14:creationId xmlns:p14="http://schemas.microsoft.com/office/powerpoint/2010/main" val="554705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9CAB80D-6A41-2A7E-BA64-072799DA95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330" y="1089498"/>
            <a:ext cx="5214989" cy="518617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061804B-A18B-AB93-17E0-D15C3732C1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404995"/>
            <a:ext cx="5214989" cy="300766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4EBD9790-8D04-ACAD-27D4-46A15830ED71}"/>
              </a:ext>
            </a:extLst>
          </p:cNvPr>
          <p:cNvSpPr txBox="1">
            <a:spLocks/>
          </p:cNvSpPr>
          <p:nvPr/>
        </p:nvSpPr>
        <p:spPr>
          <a:xfrm>
            <a:off x="320513" y="18255"/>
            <a:ext cx="1103328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400" dirty="0"/>
              <a:t>Example: Class ‘Junior doctor only’ Model fitting</a:t>
            </a:r>
            <a:endParaRPr lang="en-GB" dirty="0"/>
          </a:p>
        </p:txBody>
      </p:sp>
      <p:sp>
        <p:nvSpPr>
          <p:cNvPr id="4" name="TextBox 3">
            <a:extLst>
              <a:ext uri="{FF2B5EF4-FFF2-40B4-BE49-F238E27FC236}">
                <a16:creationId xmlns:a16="http://schemas.microsoft.com/office/drawing/2014/main" id="{652D494E-2135-BF1A-DECE-2C553BF84705}"/>
              </a:ext>
            </a:extLst>
          </p:cNvPr>
          <p:cNvSpPr txBox="1"/>
          <p:nvPr/>
        </p:nvSpPr>
        <p:spPr>
          <a:xfrm>
            <a:off x="1684328" y="6381947"/>
            <a:ext cx="2920992" cy="369332"/>
          </a:xfrm>
          <a:prstGeom prst="rect">
            <a:avLst/>
          </a:prstGeom>
          <a:noFill/>
        </p:spPr>
        <p:txBody>
          <a:bodyPr wrap="none" rtlCol="0">
            <a:spAutoFit/>
          </a:bodyPr>
          <a:lstStyle/>
          <a:p>
            <a:r>
              <a:rPr lang="en-GB" dirty="0"/>
              <a:t>Seasonality Decomposition</a:t>
            </a:r>
          </a:p>
        </p:txBody>
      </p:sp>
      <p:sp>
        <p:nvSpPr>
          <p:cNvPr id="5" name="TextBox 4">
            <a:extLst>
              <a:ext uri="{FF2B5EF4-FFF2-40B4-BE49-F238E27FC236}">
                <a16:creationId xmlns:a16="http://schemas.microsoft.com/office/drawing/2014/main" id="{182603ED-4A07-F8F6-4C30-EEACF76D2708}"/>
              </a:ext>
            </a:extLst>
          </p:cNvPr>
          <p:cNvSpPr txBox="1"/>
          <p:nvPr/>
        </p:nvSpPr>
        <p:spPr>
          <a:xfrm>
            <a:off x="6509432" y="5563387"/>
            <a:ext cx="4388124" cy="369332"/>
          </a:xfrm>
          <a:prstGeom prst="rect">
            <a:avLst/>
          </a:prstGeom>
          <a:noFill/>
        </p:spPr>
        <p:txBody>
          <a:bodyPr wrap="none" rtlCol="0">
            <a:spAutoFit/>
          </a:bodyPr>
          <a:lstStyle/>
          <a:p>
            <a:r>
              <a:rPr lang="en-GB" dirty="0"/>
              <a:t>Model fitting (blue) and real time data (red)</a:t>
            </a:r>
          </a:p>
        </p:txBody>
      </p:sp>
    </p:spTree>
    <p:extLst>
      <p:ext uri="{BB962C8B-B14F-4D97-AF65-F5344CB8AC3E}">
        <p14:creationId xmlns:p14="http://schemas.microsoft.com/office/powerpoint/2010/main" val="375269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B312947-8274-88D0-EF20-3C0D99FE2E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0325" y="1709964"/>
            <a:ext cx="5657849" cy="289863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9E7E1CC-6959-9A1C-F68C-B22A23A277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826" y="1709964"/>
            <a:ext cx="6049598" cy="455771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C1609E1-0B8E-3BED-9371-EA6BF31FFFF4}"/>
              </a:ext>
            </a:extLst>
          </p:cNvPr>
          <p:cNvSpPr txBox="1">
            <a:spLocks/>
          </p:cNvSpPr>
          <p:nvPr/>
        </p:nvSpPr>
        <p:spPr>
          <a:xfrm>
            <a:off x="320513" y="18255"/>
            <a:ext cx="1174766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dirty="0"/>
              <a:t>Example: Class ‘Junior doctor only’ Model validation</a:t>
            </a:r>
          </a:p>
        </p:txBody>
      </p:sp>
      <p:sp>
        <p:nvSpPr>
          <p:cNvPr id="4" name="TextBox 3">
            <a:extLst>
              <a:ext uri="{FF2B5EF4-FFF2-40B4-BE49-F238E27FC236}">
                <a16:creationId xmlns:a16="http://schemas.microsoft.com/office/drawing/2014/main" id="{89FE5191-07E3-B4AA-3C95-DA0D78D1A464}"/>
              </a:ext>
            </a:extLst>
          </p:cNvPr>
          <p:cNvSpPr txBox="1"/>
          <p:nvPr/>
        </p:nvSpPr>
        <p:spPr>
          <a:xfrm>
            <a:off x="2565773" y="1342225"/>
            <a:ext cx="1165704" cy="369332"/>
          </a:xfrm>
          <a:prstGeom prst="rect">
            <a:avLst/>
          </a:prstGeom>
          <a:noFill/>
        </p:spPr>
        <p:txBody>
          <a:bodyPr wrap="none" rtlCol="0">
            <a:spAutoFit/>
          </a:bodyPr>
          <a:lstStyle/>
          <a:p>
            <a:r>
              <a:rPr lang="en-GB" dirty="0"/>
              <a:t>Residuals</a:t>
            </a:r>
          </a:p>
        </p:txBody>
      </p:sp>
      <p:sp>
        <p:nvSpPr>
          <p:cNvPr id="8" name="TextBox 7">
            <a:extLst>
              <a:ext uri="{FF2B5EF4-FFF2-40B4-BE49-F238E27FC236}">
                <a16:creationId xmlns:a16="http://schemas.microsoft.com/office/drawing/2014/main" id="{37507196-A0F3-A992-F82B-1ADCB21E86CA}"/>
              </a:ext>
            </a:extLst>
          </p:cNvPr>
          <p:cNvSpPr txBox="1"/>
          <p:nvPr/>
        </p:nvSpPr>
        <p:spPr>
          <a:xfrm>
            <a:off x="7188162" y="1301027"/>
            <a:ext cx="4609275" cy="369332"/>
          </a:xfrm>
          <a:prstGeom prst="rect">
            <a:avLst/>
          </a:prstGeom>
          <a:noFill/>
        </p:spPr>
        <p:txBody>
          <a:bodyPr wrap="none" rtlCol="0">
            <a:spAutoFit/>
          </a:bodyPr>
          <a:lstStyle/>
          <a:p>
            <a:r>
              <a:rPr lang="en-GB" dirty="0"/>
              <a:t>Model fitting (blue) and real time data (black)</a:t>
            </a:r>
          </a:p>
        </p:txBody>
      </p:sp>
      <p:sp>
        <p:nvSpPr>
          <p:cNvPr id="9" name="TextBox 8">
            <a:extLst>
              <a:ext uri="{FF2B5EF4-FFF2-40B4-BE49-F238E27FC236}">
                <a16:creationId xmlns:a16="http://schemas.microsoft.com/office/drawing/2014/main" id="{A4FAEAB1-DE79-B861-DF69-8782F576B86E}"/>
              </a:ext>
            </a:extLst>
          </p:cNvPr>
          <p:cNvSpPr txBox="1"/>
          <p:nvPr/>
        </p:nvSpPr>
        <p:spPr>
          <a:xfrm>
            <a:off x="6939199" y="5308864"/>
            <a:ext cx="1515030" cy="646331"/>
          </a:xfrm>
          <a:prstGeom prst="rect">
            <a:avLst/>
          </a:prstGeom>
          <a:noFill/>
        </p:spPr>
        <p:txBody>
          <a:bodyPr wrap="none" rtlCol="0">
            <a:spAutoFit/>
          </a:bodyPr>
          <a:lstStyle/>
          <a:p>
            <a:r>
              <a:rPr lang="en-GB" dirty="0"/>
              <a:t>Performance </a:t>
            </a:r>
          </a:p>
          <a:p>
            <a:r>
              <a:rPr lang="en-GB" dirty="0"/>
              <a:t>Metrics</a:t>
            </a:r>
          </a:p>
        </p:txBody>
      </p:sp>
      <p:pic>
        <p:nvPicPr>
          <p:cNvPr id="6" name="Picture 5">
            <a:extLst>
              <a:ext uri="{FF2B5EF4-FFF2-40B4-BE49-F238E27FC236}">
                <a16:creationId xmlns:a16="http://schemas.microsoft.com/office/drawing/2014/main" id="{97705663-A279-F168-8C94-BE5611365D9C}"/>
              </a:ext>
            </a:extLst>
          </p:cNvPr>
          <p:cNvPicPr>
            <a:picLocks noChangeAspect="1"/>
          </p:cNvPicPr>
          <p:nvPr/>
        </p:nvPicPr>
        <p:blipFill>
          <a:blip r:embed="rId5"/>
          <a:stretch>
            <a:fillRect/>
          </a:stretch>
        </p:blipFill>
        <p:spPr>
          <a:xfrm>
            <a:off x="8368796" y="5000851"/>
            <a:ext cx="2590800" cy="1266825"/>
          </a:xfrm>
          <a:prstGeom prst="rect">
            <a:avLst/>
          </a:prstGeom>
        </p:spPr>
      </p:pic>
    </p:spTree>
    <p:extLst>
      <p:ext uri="{BB962C8B-B14F-4D97-AF65-F5344CB8AC3E}">
        <p14:creationId xmlns:p14="http://schemas.microsoft.com/office/powerpoint/2010/main" val="2412165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FCFA5B-74ED-DB7D-CBEF-3A01D2713CCF}"/>
              </a:ext>
            </a:extLst>
          </p:cNvPr>
          <p:cNvSpPr>
            <a:spLocks noGrp="1"/>
          </p:cNvSpPr>
          <p:nvPr>
            <p:ph idx="1"/>
          </p:nvPr>
        </p:nvSpPr>
        <p:spPr>
          <a:xfrm>
            <a:off x="453105" y="1595160"/>
            <a:ext cx="3213922" cy="4351338"/>
          </a:xfrm>
        </p:spPr>
        <p:txBody>
          <a:bodyPr>
            <a:normAutofit/>
          </a:bodyPr>
          <a:lstStyle/>
          <a:p>
            <a:pPr marL="0" indent="0">
              <a:buNone/>
            </a:pPr>
            <a:r>
              <a:rPr lang="en-GB" sz="2000" dirty="0"/>
              <a:t>Monthly Excel report with:</a:t>
            </a:r>
          </a:p>
          <a:p>
            <a:pPr marL="0" indent="0">
              <a:buNone/>
            </a:pPr>
            <a:endParaRPr lang="en-GB" sz="2000" dirty="0"/>
          </a:p>
          <a:p>
            <a:r>
              <a:rPr lang="en-GB" sz="2000" dirty="0"/>
              <a:t>Data Definitions</a:t>
            </a:r>
          </a:p>
          <a:p>
            <a:r>
              <a:rPr lang="en-GB" sz="2000" dirty="0"/>
              <a:t>Tasks per Shift (median and upper 80</a:t>
            </a:r>
            <a:r>
              <a:rPr lang="en-GB" sz="2000" baseline="30000" dirty="0"/>
              <a:t>th</a:t>
            </a:r>
            <a:r>
              <a:rPr lang="en-GB" sz="2000" dirty="0"/>
              <a:t> Con. Int.)</a:t>
            </a:r>
          </a:p>
          <a:p>
            <a:r>
              <a:rPr lang="en-GB" sz="2000" dirty="0"/>
              <a:t>Taks per Hour (median and upper 80</a:t>
            </a:r>
            <a:r>
              <a:rPr lang="en-GB" sz="2000" baseline="30000" dirty="0"/>
              <a:t>th</a:t>
            </a:r>
            <a:r>
              <a:rPr lang="en-GB" sz="2000" dirty="0"/>
              <a:t> Con. Int.)</a:t>
            </a:r>
          </a:p>
        </p:txBody>
      </p:sp>
      <p:pic>
        <p:nvPicPr>
          <p:cNvPr id="5" name="Picture 4">
            <a:extLst>
              <a:ext uri="{FF2B5EF4-FFF2-40B4-BE49-F238E27FC236}">
                <a16:creationId xmlns:a16="http://schemas.microsoft.com/office/drawing/2014/main" id="{EDC2C7D6-AEDB-8B4B-2421-B5CB9D0AB81F}"/>
              </a:ext>
            </a:extLst>
          </p:cNvPr>
          <p:cNvPicPr>
            <a:picLocks noChangeAspect="1"/>
          </p:cNvPicPr>
          <p:nvPr/>
        </p:nvPicPr>
        <p:blipFill rotWithShape="1">
          <a:blip r:embed="rId3"/>
          <a:srcRect b="40835"/>
          <a:stretch/>
        </p:blipFill>
        <p:spPr>
          <a:xfrm>
            <a:off x="4176838" y="3951993"/>
            <a:ext cx="7562057" cy="2684478"/>
          </a:xfrm>
          <a:prstGeom prst="rect">
            <a:avLst/>
          </a:prstGeom>
          <a:ln>
            <a:solidFill>
              <a:schemeClr val="tx1"/>
            </a:solidFill>
          </a:ln>
        </p:spPr>
      </p:pic>
      <p:pic>
        <p:nvPicPr>
          <p:cNvPr id="7" name="Picture 6">
            <a:extLst>
              <a:ext uri="{FF2B5EF4-FFF2-40B4-BE49-F238E27FC236}">
                <a16:creationId xmlns:a16="http://schemas.microsoft.com/office/drawing/2014/main" id="{17EC499E-4116-C088-5421-74E914876A23}"/>
              </a:ext>
            </a:extLst>
          </p:cNvPr>
          <p:cNvPicPr>
            <a:picLocks noChangeAspect="1"/>
          </p:cNvPicPr>
          <p:nvPr/>
        </p:nvPicPr>
        <p:blipFill>
          <a:blip r:embed="rId4"/>
          <a:stretch>
            <a:fillRect/>
          </a:stretch>
        </p:blipFill>
        <p:spPr>
          <a:xfrm>
            <a:off x="4176838" y="857839"/>
            <a:ext cx="7562057" cy="2912990"/>
          </a:xfrm>
          <a:prstGeom prst="rect">
            <a:avLst/>
          </a:prstGeom>
          <a:ln>
            <a:solidFill>
              <a:schemeClr val="tx1"/>
            </a:solidFill>
          </a:ln>
        </p:spPr>
      </p:pic>
      <p:sp>
        <p:nvSpPr>
          <p:cNvPr id="6" name="Title 5">
            <a:extLst>
              <a:ext uri="{FF2B5EF4-FFF2-40B4-BE49-F238E27FC236}">
                <a16:creationId xmlns:a16="http://schemas.microsoft.com/office/drawing/2014/main" id="{E6FBCCFE-9CDA-ED57-E29F-35B0D1C0E038}"/>
              </a:ext>
            </a:extLst>
          </p:cNvPr>
          <p:cNvSpPr>
            <a:spLocks noGrp="1"/>
          </p:cNvSpPr>
          <p:nvPr>
            <p:ph type="title"/>
          </p:nvPr>
        </p:nvSpPr>
        <p:spPr>
          <a:xfrm>
            <a:off x="453105" y="365125"/>
            <a:ext cx="10900695" cy="1325563"/>
          </a:xfrm>
        </p:spPr>
        <p:txBody>
          <a:bodyPr/>
          <a:lstStyle/>
          <a:p>
            <a:r>
              <a:rPr lang="en-GB" dirty="0"/>
              <a:t>Delivery</a:t>
            </a:r>
          </a:p>
        </p:txBody>
      </p:sp>
    </p:spTree>
    <p:extLst>
      <p:ext uri="{BB962C8B-B14F-4D97-AF65-F5344CB8AC3E}">
        <p14:creationId xmlns:p14="http://schemas.microsoft.com/office/powerpoint/2010/main" val="2998849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EFB69D0-494D-225B-32A7-045A942AC04F}"/>
              </a:ext>
            </a:extLst>
          </p:cNvPr>
          <p:cNvSpPr txBox="1"/>
          <p:nvPr/>
        </p:nvSpPr>
        <p:spPr>
          <a:xfrm>
            <a:off x="260680" y="451869"/>
            <a:ext cx="6571671" cy="646331"/>
          </a:xfrm>
          <a:prstGeom prst="rect">
            <a:avLst/>
          </a:prstGeom>
          <a:noFill/>
        </p:spPr>
        <p:txBody>
          <a:bodyPr wrap="none" rtlCol="0">
            <a:spAutoFit/>
          </a:bodyPr>
          <a:lstStyle/>
          <a:p>
            <a:r>
              <a:rPr lang="en-GB" sz="3600" dirty="0"/>
              <a:t>Model Validation after Handover</a:t>
            </a:r>
          </a:p>
        </p:txBody>
      </p:sp>
      <p:sp>
        <p:nvSpPr>
          <p:cNvPr id="9" name="TextBox 8">
            <a:extLst>
              <a:ext uri="{FF2B5EF4-FFF2-40B4-BE49-F238E27FC236}">
                <a16:creationId xmlns:a16="http://schemas.microsoft.com/office/drawing/2014/main" id="{42FE9970-6113-4476-7409-BF514573D912}"/>
              </a:ext>
            </a:extLst>
          </p:cNvPr>
          <p:cNvSpPr txBox="1"/>
          <p:nvPr/>
        </p:nvSpPr>
        <p:spPr>
          <a:xfrm>
            <a:off x="3309480" y="1578926"/>
            <a:ext cx="2423869" cy="307777"/>
          </a:xfrm>
          <a:prstGeom prst="rect">
            <a:avLst/>
          </a:prstGeom>
          <a:noFill/>
        </p:spPr>
        <p:txBody>
          <a:bodyPr wrap="none" rtlCol="0">
            <a:spAutoFit/>
          </a:bodyPr>
          <a:lstStyle/>
          <a:p>
            <a:r>
              <a:rPr lang="en-GB" sz="1400" dirty="0"/>
              <a:t>(total picked up by the system)</a:t>
            </a:r>
          </a:p>
        </p:txBody>
      </p:sp>
      <p:sp>
        <p:nvSpPr>
          <p:cNvPr id="10" name="TextBox 9">
            <a:extLst>
              <a:ext uri="{FF2B5EF4-FFF2-40B4-BE49-F238E27FC236}">
                <a16:creationId xmlns:a16="http://schemas.microsoft.com/office/drawing/2014/main" id="{6F1582C4-52DD-6F04-D117-1663D5B6F936}"/>
              </a:ext>
            </a:extLst>
          </p:cNvPr>
          <p:cNvSpPr txBox="1"/>
          <p:nvPr/>
        </p:nvSpPr>
        <p:spPr>
          <a:xfrm>
            <a:off x="6795070" y="1591593"/>
            <a:ext cx="1461234" cy="307777"/>
          </a:xfrm>
          <a:prstGeom prst="rect">
            <a:avLst/>
          </a:prstGeom>
          <a:noFill/>
        </p:spPr>
        <p:txBody>
          <a:bodyPr wrap="none" rtlCol="0">
            <a:spAutoFit/>
          </a:bodyPr>
          <a:lstStyle/>
          <a:p>
            <a:r>
              <a:rPr lang="en-GB" sz="1400" dirty="0"/>
              <a:t>(after processing)</a:t>
            </a:r>
          </a:p>
        </p:txBody>
      </p:sp>
      <p:sp>
        <p:nvSpPr>
          <p:cNvPr id="2" name="TextBox 1">
            <a:extLst>
              <a:ext uri="{FF2B5EF4-FFF2-40B4-BE49-F238E27FC236}">
                <a16:creationId xmlns:a16="http://schemas.microsoft.com/office/drawing/2014/main" id="{06866D0D-1E89-90D4-5CBB-E0FAD69D07FB}"/>
              </a:ext>
            </a:extLst>
          </p:cNvPr>
          <p:cNvSpPr txBox="1"/>
          <p:nvPr/>
        </p:nvSpPr>
        <p:spPr>
          <a:xfrm>
            <a:off x="423667" y="1482920"/>
            <a:ext cx="935321" cy="369332"/>
          </a:xfrm>
          <a:prstGeom prst="rect">
            <a:avLst/>
          </a:prstGeom>
          <a:noFill/>
        </p:spPr>
        <p:txBody>
          <a:bodyPr wrap="none" rtlCol="0">
            <a:spAutoFit/>
          </a:bodyPr>
          <a:lstStyle/>
          <a:p>
            <a:r>
              <a:rPr lang="en-GB" dirty="0"/>
              <a:t>forecast</a:t>
            </a:r>
          </a:p>
        </p:txBody>
      </p:sp>
      <p:pic>
        <p:nvPicPr>
          <p:cNvPr id="6" name="Picture 5">
            <a:extLst>
              <a:ext uri="{FF2B5EF4-FFF2-40B4-BE49-F238E27FC236}">
                <a16:creationId xmlns:a16="http://schemas.microsoft.com/office/drawing/2014/main" id="{0E016BB8-AA4C-D3FD-1C83-2D5EE3E374DD}"/>
              </a:ext>
            </a:extLst>
          </p:cNvPr>
          <p:cNvPicPr>
            <a:picLocks noChangeAspect="1"/>
          </p:cNvPicPr>
          <p:nvPr/>
        </p:nvPicPr>
        <p:blipFill>
          <a:blip r:embed="rId3"/>
          <a:stretch>
            <a:fillRect/>
          </a:stretch>
        </p:blipFill>
        <p:spPr>
          <a:xfrm>
            <a:off x="176874" y="1899370"/>
            <a:ext cx="8373644" cy="3820058"/>
          </a:xfrm>
          <a:prstGeom prst="rect">
            <a:avLst/>
          </a:prstGeom>
        </p:spPr>
      </p:pic>
      <p:sp>
        <p:nvSpPr>
          <p:cNvPr id="12" name="TextBox 11">
            <a:extLst>
              <a:ext uri="{FF2B5EF4-FFF2-40B4-BE49-F238E27FC236}">
                <a16:creationId xmlns:a16="http://schemas.microsoft.com/office/drawing/2014/main" id="{E8C8E719-5950-A5BA-BD33-DDDDA80B4203}"/>
              </a:ext>
            </a:extLst>
          </p:cNvPr>
          <p:cNvSpPr txBox="1"/>
          <p:nvPr/>
        </p:nvSpPr>
        <p:spPr>
          <a:xfrm>
            <a:off x="8791963" y="1886703"/>
            <a:ext cx="3418093" cy="4247317"/>
          </a:xfrm>
          <a:prstGeom prst="rect">
            <a:avLst/>
          </a:prstGeom>
          <a:noFill/>
        </p:spPr>
        <p:txBody>
          <a:bodyPr wrap="square" rtlCol="0">
            <a:spAutoFit/>
          </a:bodyPr>
          <a:lstStyle/>
          <a:p>
            <a:pPr marL="285750" indent="-285750">
              <a:buFont typeface="Arial" panose="020B0604020202020204" pitchFamily="34" charset="0"/>
              <a:buChar char="•"/>
            </a:pPr>
            <a:r>
              <a:rPr lang="en-GB" dirty="0"/>
              <a:t>White is very accurate (10 days)</a:t>
            </a:r>
          </a:p>
          <a:p>
            <a:pPr marL="285750" indent="-285750">
              <a:buFont typeface="Arial" panose="020B0604020202020204" pitchFamily="34" charset="0"/>
              <a:buChar char="•"/>
            </a:pPr>
            <a:r>
              <a:rPr lang="en-GB" dirty="0"/>
              <a:t>Green is overpredicted (6 days)</a:t>
            </a:r>
          </a:p>
          <a:p>
            <a:pPr marL="285750" indent="-285750">
              <a:buFont typeface="Arial" panose="020B0604020202020204" pitchFamily="34" charset="0"/>
              <a:buChar char="•"/>
            </a:pPr>
            <a:r>
              <a:rPr lang="en-GB" dirty="0"/>
              <a:t>Red is underpredicted (3 days)</a:t>
            </a:r>
          </a:p>
          <a:p>
            <a:pPr marL="285750" indent="-285750">
              <a:buFont typeface="Arial" panose="020B0604020202020204" pitchFamily="34" charset="0"/>
              <a:buChar char="•"/>
            </a:pPr>
            <a:r>
              <a:rPr lang="en-GB" sz="1800" dirty="0"/>
              <a:t>However, this does not account for shared resources when staff is calculated. In other words, if we overestimate in a group and underestimate the other, it potentially evens out if the staffing resource is shared.</a:t>
            </a:r>
          </a:p>
          <a:p>
            <a:endParaRPr lang="en-GB" dirty="0"/>
          </a:p>
        </p:txBody>
      </p:sp>
      <p:sp>
        <p:nvSpPr>
          <p:cNvPr id="14" name="TextBox 13">
            <a:extLst>
              <a:ext uri="{FF2B5EF4-FFF2-40B4-BE49-F238E27FC236}">
                <a16:creationId xmlns:a16="http://schemas.microsoft.com/office/drawing/2014/main" id="{E5933F5D-1594-196A-AFF1-80863AE49324}"/>
              </a:ext>
            </a:extLst>
          </p:cNvPr>
          <p:cNvSpPr txBox="1"/>
          <p:nvPr/>
        </p:nvSpPr>
        <p:spPr>
          <a:xfrm>
            <a:off x="2997466" y="5850544"/>
            <a:ext cx="3047896" cy="923330"/>
          </a:xfrm>
          <a:prstGeom prst="rect">
            <a:avLst/>
          </a:prstGeom>
          <a:noFill/>
        </p:spPr>
        <p:txBody>
          <a:bodyPr wrap="square" rtlCol="0">
            <a:spAutoFit/>
          </a:bodyPr>
          <a:lstStyle/>
          <a:p>
            <a:pPr algn="ctr"/>
            <a:r>
              <a:rPr lang="en-GB" dirty="0"/>
              <a:t>This are all tasks logged into the system, across all job types and cat names.</a:t>
            </a:r>
          </a:p>
        </p:txBody>
      </p:sp>
    </p:spTree>
    <p:extLst>
      <p:ext uri="{BB962C8B-B14F-4D97-AF65-F5344CB8AC3E}">
        <p14:creationId xmlns:p14="http://schemas.microsoft.com/office/powerpoint/2010/main" val="20917781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Triangle 2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9DCB24-6432-3F80-416F-9B784B60F577}"/>
              </a:ext>
            </a:extLst>
          </p:cNvPr>
          <p:cNvSpPr>
            <a:spLocks noGrp="1"/>
          </p:cNvSpPr>
          <p:nvPr>
            <p:ph type="title"/>
          </p:nvPr>
        </p:nvSpPr>
        <p:spPr>
          <a:xfrm>
            <a:off x="1285241" y="1008993"/>
            <a:ext cx="9231410" cy="3542045"/>
          </a:xfrm>
        </p:spPr>
        <p:txBody>
          <a:bodyPr vert="horz" lIns="91440" tIns="45720" rIns="91440" bIns="45720" rtlCol="0" anchor="b">
            <a:normAutofit/>
          </a:bodyPr>
          <a:lstStyle/>
          <a:p>
            <a:r>
              <a:rPr lang="en-US" sz="6600" kern="1200" dirty="0">
                <a:solidFill>
                  <a:schemeClr val="tx1"/>
                </a:solidFill>
                <a:latin typeface="+mj-lt"/>
                <a:ea typeface="+mj-ea"/>
                <a:cs typeface="+mj-cs"/>
              </a:rPr>
              <a:t>Conclusion and next steps</a:t>
            </a:r>
          </a:p>
        </p:txBody>
      </p:sp>
    </p:spTree>
    <p:extLst>
      <p:ext uri="{BB962C8B-B14F-4D97-AF65-F5344CB8AC3E}">
        <p14:creationId xmlns:p14="http://schemas.microsoft.com/office/powerpoint/2010/main" val="477290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FDCC-9890-E4FB-16F4-4ABBB593C79F}"/>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82DA4E66-7D52-968B-508D-2A561D7AC7B3}"/>
              </a:ext>
            </a:extLst>
          </p:cNvPr>
          <p:cNvSpPr>
            <a:spLocks noGrp="1"/>
          </p:cNvSpPr>
          <p:nvPr>
            <p:ph idx="1"/>
          </p:nvPr>
        </p:nvSpPr>
        <p:spPr>
          <a:xfrm>
            <a:off x="838200" y="1825625"/>
            <a:ext cx="6948340" cy="4351338"/>
          </a:xfrm>
        </p:spPr>
        <p:txBody>
          <a:bodyPr>
            <a:normAutofit fontScale="85000" lnSpcReduction="20000"/>
          </a:bodyPr>
          <a:lstStyle/>
          <a:p>
            <a:r>
              <a:rPr lang="en-GB" dirty="0"/>
              <a:t>We were able to group out of hours tasks load data in order to make accurate predictions of demand.</a:t>
            </a:r>
          </a:p>
          <a:p>
            <a:r>
              <a:rPr lang="en-GB" dirty="0"/>
              <a:t>The demand can be mapped to staffing based on flexible grouping and measure of historic daily shift productivity.</a:t>
            </a:r>
          </a:p>
          <a:p>
            <a:r>
              <a:rPr lang="en-GB" dirty="0"/>
              <a:t>Current method of delivery is a spreadsheet but looking to improve it with a feedback form.</a:t>
            </a:r>
          </a:p>
          <a:p>
            <a:r>
              <a:rPr lang="en-GB" dirty="0"/>
              <a:t>Tuning the model via feedback on its accuracy, as understaffing must not happen, for example by looking at a higher centile of the forecast.</a:t>
            </a:r>
          </a:p>
          <a:p>
            <a:r>
              <a:rPr lang="en-GB" dirty="0"/>
              <a:t>Improve performance with other time series models such as N-</a:t>
            </a:r>
            <a:r>
              <a:rPr lang="en-GB" dirty="0" err="1"/>
              <a:t>HiTs</a:t>
            </a:r>
            <a:r>
              <a:rPr lang="en-GB" dirty="0"/>
              <a:t>, N-BEATS, etc.</a:t>
            </a:r>
          </a:p>
        </p:txBody>
      </p:sp>
      <p:sp>
        <p:nvSpPr>
          <p:cNvPr id="4" name="TextBox 3">
            <a:extLst>
              <a:ext uri="{FF2B5EF4-FFF2-40B4-BE49-F238E27FC236}">
                <a16:creationId xmlns:a16="http://schemas.microsoft.com/office/drawing/2014/main" id="{A81587B3-E41A-655B-A7DE-ABAB403F0B98}"/>
              </a:ext>
            </a:extLst>
          </p:cNvPr>
          <p:cNvSpPr txBox="1"/>
          <p:nvPr/>
        </p:nvSpPr>
        <p:spPr>
          <a:xfrm>
            <a:off x="8112867" y="6308209"/>
            <a:ext cx="3437544" cy="369332"/>
          </a:xfrm>
          <a:prstGeom prst="rect">
            <a:avLst/>
          </a:prstGeom>
          <a:noFill/>
        </p:spPr>
        <p:txBody>
          <a:bodyPr wrap="none" rtlCol="0">
            <a:spAutoFit/>
          </a:bodyPr>
          <a:lstStyle/>
          <a:p>
            <a:r>
              <a:rPr lang="en-GB" dirty="0"/>
              <a:t>Example of productivity measure</a:t>
            </a:r>
          </a:p>
        </p:txBody>
      </p:sp>
      <p:pic>
        <p:nvPicPr>
          <p:cNvPr id="7" name="Picture 6">
            <a:extLst>
              <a:ext uri="{FF2B5EF4-FFF2-40B4-BE49-F238E27FC236}">
                <a16:creationId xmlns:a16="http://schemas.microsoft.com/office/drawing/2014/main" id="{129B332B-04E8-5FF7-63CC-E6A914A76F5B}"/>
              </a:ext>
            </a:extLst>
          </p:cNvPr>
          <p:cNvPicPr>
            <a:picLocks noChangeAspect="1"/>
          </p:cNvPicPr>
          <p:nvPr/>
        </p:nvPicPr>
        <p:blipFill>
          <a:blip r:embed="rId3"/>
          <a:srcRect b="1013"/>
          <a:stretch/>
        </p:blipFill>
        <p:spPr>
          <a:xfrm>
            <a:off x="7818237" y="1690688"/>
            <a:ext cx="4026804" cy="4486275"/>
          </a:xfrm>
          <a:prstGeom prst="rect">
            <a:avLst/>
          </a:prstGeom>
          <a:ln>
            <a:solidFill>
              <a:schemeClr val="tx1"/>
            </a:solidFill>
          </a:ln>
        </p:spPr>
      </p:pic>
    </p:spTree>
    <p:extLst>
      <p:ext uri="{BB962C8B-B14F-4D97-AF65-F5344CB8AC3E}">
        <p14:creationId xmlns:p14="http://schemas.microsoft.com/office/powerpoint/2010/main" val="1954523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09515-4F4F-9F4F-2A28-F63691AB5747}"/>
              </a:ext>
            </a:extLst>
          </p:cNvPr>
          <p:cNvSpPr>
            <a:spLocks noGrp="1"/>
          </p:cNvSpPr>
          <p:nvPr>
            <p:ph type="title"/>
          </p:nvPr>
        </p:nvSpPr>
        <p:spPr>
          <a:xfrm>
            <a:off x="274871" y="34558"/>
            <a:ext cx="10515600" cy="1325563"/>
          </a:xfrm>
        </p:spPr>
        <p:txBody>
          <a:bodyPr/>
          <a:lstStyle/>
          <a:p>
            <a:r>
              <a:rPr lang="en-GB" dirty="0"/>
              <a:t>First Challenge: Defining the Problem</a:t>
            </a:r>
          </a:p>
        </p:txBody>
      </p:sp>
      <p:graphicFrame>
        <p:nvGraphicFramePr>
          <p:cNvPr id="7" name="Object 6">
            <a:extLst>
              <a:ext uri="{FF2B5EF4-FFF2-40B4-BE49-F238E27FC236}">
                <a16:creationId xmlns:a16="http://schemas.microsoft.com/office/drawing/2014/main" id="{5D65E98B-FF8F-12E1-4633-E708CFEAB64F}"/>
              </a:ext>
            </a:extLst>
          </p:cNvPr>
          <p:cNvGraphicFramePr>
            <a:graphicFrameLocks noChangeAspect="1"/>
          </p:cNvGraphicFramePr>
          <p:nvPr>
            <p:extLst>
              <p:ext uri="{D42A27DB-BD31-4B8C-83A1-F6EECF244321}">
                <p14:modId xmlns:p14="http://schemas.microsoft.com/office/powerpoint/2010/main" val="3037818215"/>
              </p:ext>
            </p:extLst>
          </p:nvPr>
        </p:nvGraphicFramePr>
        <p:xfrm>
          <a:off x="419450" y="1778201"/>
          <a:ext cx="4276725" cy="1724025"/>
        </p:xfrm>
        <a:graphic>
          <a:graphicData uri="http://schemas.openxmlformats.org/presentationml/2006/ole">
            <mc:AlternateContent xmlns:mc="http://schemas.openxmlformats.org/markup-compatibility/2006">
              <mc:Choice xmlns:v="urn:schemas-microsoft-com:vml" Requires="v">
                <p:oleObj name="Worksheet" r:id="rId3" imgW="4276685" imgH="1724115" progId="Excel.Sheet.12">
                  <p:embed/>
                </p:oleObj>
              </mc:Choice>
              <mc:Fallback>
                <p:oleObj name="Worksheet" r:id="rId3" imgW="4276685" imgH="1724115" progId="Excel.Sheet.12">
                  <p:embed/>
                  <p:pic>
                    <p:nvPicPr>
                      <p:cNvPr id="7" name="Object 6">
                        <a:extLst>
                          <a:ext uri="{FF2B5EF4-FFF2-40B4-BE49-F238E27FC236}">
                            <a16:creationId xmlns:a16="http://schemas.microsoft.com/office/drawing/2014/main" id="{5D65E98B-FF8F-12E1-4633-E708CFEAB64F}"/>
                          </a:ext>
                        </a:extLst>
                      </p:cNvPr>
                      <p:cNvPicPr/>
                      <p:nvPr/>
                    </p:nvPicPr>
                    <p:blipFill>
                      <a:blip r:embed="rId4"/>
                      <a:stretch>
                        <a:fillRect/>
                      </a:stretch>
                    </p:blipFill>
                    <p:spPr>
                      <a:xfrm>
                        <a:off x="419450" y="1778201"/>
                        <a:ext cx="4276725" cy="1724025"/>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55CC6299-DF2B-D07A-CF7E-8C29CD1BE2F4}"/>
              </a:ext>
            </a:extLst>
          </p:cNvPr>
          <p:cNvSpPr txBox="1"/>
          <p:nvPr/>
        </p:nvSpPr>
        <p:spPr>
          <a:xfrm>
            <a:off x="274871" y="3663281"/>
            <a:ext cx="11009014" cy="369332"/>
          </a:xfrm>
          <a:prstGeom prst="rect">
            <a:avLst/>
          </a:prstGeom>
          <a:noFill/>
        </p:spPr>
        <p:txBody>
          <a:bodyPr wrap="square" rtlCol="0">
            <a:spAutoFit/>
          </a:bodyPr>
          <a:lstStyle/>
          <a:p>
            <a:r>
              <a:rPr lang="en-GB" dirty="0"/>
              <a:t>For a regression, the Feature set </a:t>
            </a:r>
            <a:r>
              <a:rPr lang="en-GB" b="1" u="sng" dirty="0"/>
              <a:t>MUST</a:t>
            </a:r>
            <a:r>
              <a:rPr lang="en-GB" dirty="0"/>
              <a:t> be Larger than the number of regression outputs.</a:t>
            </a:r>
          </a:p>
        </p:txBody>
      </p:sp>
      <p:graphicFrame>
        <p:nvGraphicFramePr>
          <p:cNvPr id="9" name="Object 8">
            <a:extLst>
              <a:ext uri="{FF2B5EF4-FFF2-40B4-BE49-F238E27FC236}">
                <a16:creationId xmlns:a16="http://schemas.microsoft.com/office/drawing/2014/main" id="{B483725E-BE8D-B90E-1468-0003FC7549BC}"/>
              </a:ext>
            </a:extLst>
          </p:cNvPr>
          <p:cNvGraphicFramePr>
            <a:graphicFrameLocks noChangeAspect="1"/>
          </p:cNvGraphicFramePr>
          <p:nvPr>
            <p:extLst>
              <p:ext uri="{D42A27DB-BD31-4B8C-83A1-F6EECF244321}">
                <p14:modId xmlns:p14="http://schemas.microsoft.com/office/powerpoint/2010/main" val="3464978020"/>
              </p:ext>
            </p:extLst>
          </p:nvPr>
        </p:nvGraphicFramePr>
        <p:xfrm>
          <a:off x="419450" y="4166157"/>
          <a:ext cx="6105525" cy="1724025"/>
        </p:xfrm>
        <a:graphic>
          <a:graphicData uri="http://schemas.openxmlformats.org/presentationml/2006/ole">
            <mc:AlternateContent xmlns:mc="http://schemas.openxmlformats.org/markup-compatibility/2006">
              <mc:Choice xmlns:v="urn:schemas-microsoft-com:vml" Requires="v">
                <p:oleObj name="Worksheet" r:id="rId5" imgW="6105485" imgH="1724115" progId="Excel.Sheet.12">
                  <p:embed/>
                </p:oleObj>
              </mc:Choice>
              <mc:Fallback>
                <p:oleObj name="Worksheet" r:id="rId5" imgW="6105485" imgH="1724115" progId="Excel.Sheet.12">
                  <p:embed/>
                  <p:pic>
                    <p:nvPicPr>
                      <p:cNvPr id="9" name="Object 8">
                        <a:extLst>
                          <a:ext uri="{FF2B5EF4-FFF2-40B4-BE49-F238E27FC236}">
                            <a16:creationId xmlns:a16="http://schemas.microsoft.com/office/drawing/2014/main" id="{B483725E-BE8D-B90E-1468-0003FC7549BC}"/>
                          </a:ext>
                        </a:extLst>
                      </p:cNvPr>
                      <p:cNvPicPr/>
                      <p:nvPr/>
                    </p:nvPicPr>
                    <p:blipFill>
                      <a:blip r:embed="rId6"/>
                      <a:stretch>
                        <a:fillRect/>
                      </a:stretch>
                    </p:blipFill>
                    <p:spPr>
                      <a:xfrm>
                        <a:off x="419450" y="4166157"/>
                        <a:ext cx="6105525" cy="1724025"/>
                      </a:xfrm>
                      <a:prstGeom prst="rect">
                        <a:avLst/>
                      </a:prstGeom>
                    </p:spPr>
                  </p:pic>
                </p:oleObj>
              </mc:Fallback>
            </mc:AlternateContent>
          </a:graphicData>
        </a:graphic>
      </p:graphicFrame>
      <p:cxnSp>
        <p:nvCxnSpPr>
          <p:cNvPr id="11" name="Straight Arrow Connector 10">
            <a:extLst>
              <a:ext uri="{FF2B5EF4-FFF2-40B4-BE49-F238E27FC236}">
                <a16:creationId xmlns:a16="http://schemas.microsoft.com/office/drawing/2014/main" id="{33E23CBC-F7F7-B529-AF66-CB5067758B9B}"/>
              </a:ext>
            </a:extLst>
          </p:cNvPr>
          <p:cNvCxnSpPr/>
          <p:nvPr/>
        </p:nvCxnSpPr>
        <p:spPr>
          <a:xfrm>
            <a:off x="6627303" y="5049670"/>
            <a:ext cx="130029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4E88220-FD9D-CCCA-80C9-D5A2B843C251}"/>
              </a:ext>
            </a:extLst>
          </p:cNvPr>
          <p:cNvSpPr txBox="1"/>
          <p:nvPr/>
        </p:nvSpPr>
        <p:spPr>
          <a:xfrm>
            <a:off x="7927596" y="4843503"/>
            <a:ext cx="1487395" cy="646331"/>
          </a:xfrm>
          <a:prstGeom prst="rect">
            <a:avLst/>
          </a:prstGeom>
          <a:noFill/>
        </p:spPr>
        <p:txBody>
          <a:bodyPr wrap="none" rtlCol="0">
            <a:spAutoFit/>
          </a:bodyPr>
          <a:lstStyle/>
          <a:p>
            <a:r>
              <a:rPr lang="en-GB" dirty="0"/>
              <a:t>This scenario </a:t>
            </a:r>
          </a:p>
          <a:p>
            <a:r>
              <a:rPr lang="en-GB" dirty="0"/>
              <a:t>doesn’t work!</a:t>
            </a:r>
          </a:p>
        </p:txBody>
      </p:sp>
      <p:sp>
        <p:nvSpPr>
          <p:cNvPr id="14" name="TextBox 13">
            <a:extLst>
              <a:ext uri="{FF2B5EF4-FFF2-40B4-BE49-F238E27FC236}">
                <a16:creationId xmlns:a16="http://schemas.microsoft.com/office/drawing/2014/main" id="{C84A8436-3700-37D9-AC2D-DB79D6093907}"/>
              </a:ext>
            </a:extLst>
          </p:cNvPr>
          <p:cNvSpPr txBox="1"/>
          <p:nvPr/>
        </p:nvSpPr>
        <p:spPr>
          <a:xfrm>
            <a:off x="352338" y="1314651"/>
            <a:ext cx="9384428" cy="369332"/>
          </a:xfrm>
          <a:prstGeom prst="rect">
            <a:avLst/>
          </a:prstGeom>
          <a:noFill/>
        </p:spPr>
        <p:txBody>
          <a:bodyPr wrap="none" rtlCol="0">
            <a:spAutoFit/>
          </a:bodyPr>
          <a:lstStyle/>
          <a:p>
            <a:r>
              <a:rPr lang="en-GB" dirty="0"/>
              <a:t>We are trying to predict a numerical value (amount of certain task) given the patient’s information.</a:t>
            </a:r>
          </a:p>
        </p:txBody>
      </p:sp>
      <p:sp>
        <p:nvSpPr>
          <p:cNvPr id="15" name="TextBox 14">
            <a:extLst>
              <a:ext uri="{FF2B5EF4-FFF2-40B4-BE49-F238E27FC236}">
                <a16:creationId xmlns:a16="http://schemas.microsoft.com/office/drawing/2014/main" id="{DEACB899-1E6F-F579-5BAE-A34E65FB69AB}"/>
              </a:ext>
            </a:extLst>
          </p:cNvPr>
          <p:cNvSpPr txBox="1"/>
          <p:nvPr/>
        </p:nvSpPr>
        <p:spPr>
          <a:xfrm>
            <a:off x="274871" y="6151107"/>
            <a:ext cx="2801986" cy="369332"/>
          </a:xfrm>
          <a:prstGeom prst="rect">
            <a:avLst/>
          </a:prstGeom>
          <a:noFill/>
        </p:spPr>
        <p:txBody>
          <a:bodyPr wrap="none" rtlCol="0">
            <a:spAutoFit/>
          </a:bodyPr>
          <a:lstStyle/>
          <a:p>
            <a:r>
              <a:rPr lang="en-GB" dirty="0"/>
              <a:t>How do we solve this issue?</a:t>
            </a:r>
          </a:p>
        </p:txBody>
      </p:sp>
    </p:spTree>
    <p:extLst>
      <p:ext uri="{BB962C8B-B14F-4D97-AF65-F5344CB8AC3E}">
        <p14:creationId xmlns:p14="http://schemas.microsoft.com/office/powerpoint/2010/main" val="336790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Triangle 2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1FD151-1050-A97C-8245-B02A8108ACD2}"/>
              </a:ext>
            </a:extLst>
          </p:cNvPr>
          <p:cNvSpPr>
            <a:spLocks noGrp="1"/>
          </p:cNvSpPr>
          <p:nvPr>
            <p:ph type="title"/>
          </p:nvPr>
        </p:nvSpPr>
        <p:spPr>
          <a:xfrm>
            <a:off x="5255260" y="1188637"/>
            <a:ext cx="5852711" cy="1597228"/>
          </a:xfrm>
        </p:spPr>
        <p:txBody>
          <a:bodyPr>
            <a:normAutofit/>
          </a:bodyPr>
          <a:lstStyle/>
          <a:p>
            <a:r>
              <a:rPr lang="en-GB" sz="6000"/>
              <a:t>Thank you!</a:t>
            </a:r>
          </a:p>
        </p:txBody>
      </p:sp>
      <p:pic>
        <p:nvPicPr>
          <p:cNvPr id="7" name="Graphic 6" descr="Email">
            <a:extLst>
              <a:ext uri="{FF2B5EF4-FFF2-40B4-BE49-F238E27FC236}">
                <a16:creationId xmlns:a16="http://schemas.microsoft.com/office/drawing/2014/main" id="{CDF3F7E2-2504-D28E-F66B-8996A457FE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3357" y="1700588"/>
            <a:ext cx="3533985" cy="3533985"/>
          </a:xfrm>
          <a:prstGeom prst="rect">
            <a:avLst/>
          </a:prstGeom>
        </p:spPr>
      </p:pic>
      <p:sp>
        <p:nvSpPr>
          <p:cNvPr id="3" name="Content Placeholder 2">
            <a:extLst>
              <a:ext uri="{FF2B5EF4-FFF2-40B4-BE49-F238E27FC236}">
                <a16:creationId xmlns:a16="http://schemas.microsoft.com/office/drawing/2014/main" id="{4E3DC538-128A-814C-0B31-0EDB7B5E99EB}"/>
              </a:ext>
            </a:extLst>
          </p:cNvPr>
          <p:cNvSpPr>
            <a:spLocks noGrp="1"/>
          </p:cNvSpPr>
          <p:nvPr>
            <p:ph idx="1"/>
          </p:nvPr>
        </p:nvSpPr>
        <p:spPr>
          <a:xfrm>
            <a:off x="5255260" y="2998278"/>
            <a:ext cx="4428236" cy="2728198"/>
          </a:xfrm>
        </p:spPr>
        <p:txBody>
          <a:bodyPr anchor="t">
            <a:normAutofit/>
          </a:bodyPr>
          <a:lstStyle/>
          <a:p>
            <a:pPr marL="0" indent="0">
              <a:buNone/>
            </a:pPr>
            <a:r>
              <a:rPr lang="en-GB" sz="2000"/>
              <a:t>Marcos Fabietti</a:t>
            </a:r>
          </a:p>
          <a:p>
            <a:pPr marL="0" indent="0">
              <a:buNone/>
            </a:pPr>
            <a:r>
              <a:rPr lang="en-GB" sz="2000"/>
              <a:t>Activity and Access Team @ Digital and Information</a:t>
            </a:r>
          </a:p>
          <a:p>
            <a:pPr marL="0" indent="0">
              <a:buNone/>
            </a:pPr>
            <a:r>
              <a:rPr lang="en-GB" sz="2000"/>
              <a:t>Nottingham University Hospitals Trust</a:t>
            </a:r>
          </a:p>
          <a:p>
            <a:pPr marL="0" indent="0">
              <a:buNone/>
            </a:pPr>
            <a:r>
              <a:rPr lang="en-GB" sz="2000"/>
              <a:t>Email: marcos.fabietti@nhs.net</a:t>
            </a:r>
          </a:p>
          <a:p>
            <a:pPr marL="0" indent="0">
              <a:buNone/>
            </a:pPr>
            <a:endParaRPr lang="en-GB" sz="2000"/>
          </a:p>
        </p:txBody>
      </p:sp>
    </p:spTree>
    <p:extLst>
      <p:ext uri="{BB962C8B-B14F-4D97-AF65-F5344CB8AC3E}">
        <p14:creationId xmlns:p14="http://schemas.microsoft.com/office/powerpoint/2010/main" val="2753675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69D1DC-F3B3-4137-A74F-6CB88FC2669F}"/>
              </a:ext>
            </a:extLst>
          </p:cNvPr>
          <p:cNvSpPr>
            <a:spLocks noGrp="1"/>
          </p:cNvSpPr>
          <p:nvPr>
            <p:ph type="title"/>
          </p:nvPr>
        </p:nvSpPr>
        <p:spPr>
          <a:xfrm>
            <a:off x="1285239" y="770397"/>
            <a:ext cx="8074815" cy="651745"/>
          </a:xfrm>
        </p:spPr>
        <p:txBody>
          <a:bodyPr anchor="ctr">
            <a:normAutofit/>
          </a:bodyPr>
          <a:lstStyle/>
          <a:p>
            <a:r>
              <a:rPr lang="en-GB" sz="2800" dirty="0"/>
              <a:t>First Proposed Solutions</a:t>
            </a:r>
          </a:p>
        </p:txBody>
      </p:sp>
      <p:sp>
        <p:nvSpPr>
          <p:cNvPr id="3" name="Content Placeholder 2">
            <a:extLst>
              <a:ext uri="{FF2B5EF4-FFF2-40B4-BE49-F238E27FC236}">
                <a16:creationId xmlns:a16="http://schemas.microsoft.com/office/drawing/2014/main" id="{E650AFFB-2397-7F90-6A95-B9258121AAA6}"/>
              </a:ext>
            </a:extLst>
          </p:cNvPr>
          <p:cNvSpPr>
            <a:spLocks noGrp="1"/>
          </p:cNvSpPr>
          <p:nvPr>
            <p:ph idx="1"/>
          </p:nvPr>
        </p:nvSpPr>
        <p:spPr>
          <a:xfrm>
            <a:off x="1285240" y="1702341"/>
            <a:ext cx="8074815" cy="4067524"/>
          </a:xfrm>
        </p:spPr>
        <p:txBody>
          <a:bodyPr anchor="t">
            <a:normAutofit fontScale="92500" lnSpcReduction="10000"/>
          </a:bodyPr>
          <a:lstStyle/>
          <a:p>
            <a:pPr marL="514350" indent="-514350">
              <a:buFont typeface="+mj-lt"/>
              <a:buAutoNum type="arabicPeriod"/>
            </a:pPr>
            <a:r>
              <a:rPr lang="en-GB" sz="1600" dirty="0"/>
              <a:t>Single Model</a:t>
            </a:r>
          </a:p>
          <a:p>
            <a:pPr lvl="1"/>
            <a:r>
              <a:rPr lang="en-GB" sz="1600" dirty="0">
                <a:highlight>
                  <a:srgbClr val="00FF00"/>
                </a:highlight>
              </a:rPr>
              <a:t>Less costly computationally to train/optimise</a:t>
            </a:r>
          </a:p>
          <a:p>
            <a:pPr lvl="1"/>
            <a:r>
              <a:rPr lang="en-GB" sz="1600" dirty="0">
                <a:highlight>
                  <a:srgbClr val="FF0000"/>
                </a:highlight>
              </a:rPr>
              <a:t>Will likely UNDERFIT (i.e., give a poor approximation)</a:t>
            </a:r>
          </a:p>
          <a:p>
            <a:pPr marL="514350" indent="-514350">
              <a:buFont typeface="+mj-lt"/>
              <a:buAutoNum type="arabicPeriod"/>
            </a:pPr>
            <a:r>
              <a:rPr lang="en-GB" sz="1600" dirty="0"/>
              <a:t>N models:</a:t>
            </a:r>
          </a:p>
          <a:p>
            <a:pPr lvl="1"/>
            <a:r>
              <a:rPr lang="en-GB" sz="1600" dirty="0"/>
              <a:t>Direct Multioutput: Develop an independent model for each numerical value to be predicted.</a:t>
            </a:r>
          </a:p>
          <a:p>
            <a:pPr lvl="1"/>
            <a:r>
              <a:rPr lang="en-GB" sz="1600" dirty="0"/>
              <a:t>Chained Multioutput: Develop a sequence of dependent models to match the number of numerical values to be predicted.</a:t>
            </a:r>
          </a:p>
          <a:p>
            <a:pPr lvl="1"/>
            <a:r>
              <a:rPr lang="en-GB" sz="1600" dirty="0">
                <a:highlight>
                  <a:srgbClr val="00FF00"/>
                </a:highlight>
              </a:rPr>
              <a:t>Likely most Accurate</a:t>
            </a:r>
          </a:p>
          <a:p>
            <a:pPr lvl="1"/>
            <a:r>
              <a:rPr lang="en-GB" sz="1600" dirty="0">
                <a:highlight>
                  <a:srgbClr val="FF0000"/>
                </a:highlight>
              </a:rPr>
              <a:t>Computationally costly to train/run/update N models.</a:t>
            </a:r>
          </a:p>
          <a:p>
            <a:pPr marL="514350" indent="-514350">
              <a:buFont typeface="+mj-lt"/>
              <a:buAutoNum type="arabicPeriod"/>
            </a:pPr>
            <a:r>
              <a:rPr lang="en-GB" sz="1600" dirty="0"/>
              <a:t>Clustering </a:t>
            </a:r>
          </a:p>
          <a:p>
            <a:pPr marL="971550" lvl="1" indent="-514350">
              <a:buFont typeface="+mj-lt"/>
              <a:buAutoNum type="arabicPeriod"/>
            </a:pPr>
            <a:r>
              <a:rPr lang="en-GB" sz="1600" dirty="0"/>
              <a:t>Group patients into similar clusters automatically via ML</a:t>
            </a:r>
          </a:p>
          <a:p>
            <a:pPr marL="971550" lvl="1" indent="-514350">
              <a:buFont typeface="+mj-lt"/>
              <a:buAutoNum type="arabicPeriod"/>
            </a:pPr>
            <a:r>
              <a:rPr lang="en-GB" sz="1600" dirty="0"/>
              <a:t>Obtain the mean/median # of tasks per task</a:t>
            </a:r>
          </a:p>
          <a:p>
            <a:pPr marL="971550" lvl="1" indent="-514350">
              <a:buFont typeface="+mj-lt"/>
              <a:buAutoNum type="arabicPeriod"/>
            </a:pPr>
            <a:r>
              <a:rPr lang="en-GB" sz="1600" dirty="0"/>
              <a:t>Compare the sum of the averages per patient vs the known used resources </a:t>
            </a:r>
          </a:p>
          <a:p>
            <a:pPr lvl="1"/>
            <a:r>
              <a:rPr lang="en-GB" sz="1600" dirty="0">
                <a:highlight>
                  <a:srgbClr val="00FF00"/>
                </a:highlight>
              </a:rPr>
              <a:t>Computationally simple</a:t>
            </a:r>
          </a:p>
          <a:p>
            <a:pPr lvl="1"/>
            <a:r>
              <a:rPr lang="en-GB" sz="1600" dirty="0">
                <a:highlight>
                  <a:srgbClr val="FF0000"/>
                </a:highlight>
              </a:rPr>
              <a:t>Likely less accurate than N models.</a:t>
            </a:r>
          </a:p>
        </p:txBody>
      </p:sp>
    </p:spTree>
    <p:extLst>
      <p:ext uri="{BB962C8B-B14F-4D97-AF65-F5344CB8AC3E}">
        <p14:creationId xmlns:p14="http://schemas.microsoft.com/office/powerpoint/2010/main" val="2177184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Triangle 25">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7CDE20-8610-5080-4D67-316DC8DEFD67}"/>
              </a:ext>
            </a:extLst>
          </p:cNvPr>
          <p:cNvSpPr>
            <a:spLocks noGrp="1"/>
          </p:cNvSpPr>
          <p:nvPr>
            <p:ph type="title"/>
          </p:nvPr>
        </p:nvSpPr>
        <p:spPr>
          <a:xfrm>
            <a:off x="1313522" y="1027846"/>
            <a:ext cx="9231410" cy="1069895"/>
          </a:xfrm>
        </p:spPr>
        <p:txBody>
          <a:bodyPr vert="horz" lIns="91440" tIns="45720" rIns="91440" bIns="45720" rtlCol="0" anchor="b">
            <a:normAutofit/>
          </a:bodyPr>
          <a:lstStyle/>
          <a:p>
            <a:r>
              <a:rPr lang="en-US" sz="6000" kern="1200" dirty="0">
                <a:solidFill>
                  <a:schemeClr val="tx1"/>
                </a:solidFill>
                <a:latin typeface="+mj-lt"/>
                <a:ea typeface="+mj-ea"/>
                <a:cs typeface="+mj-cs"/>
              </a:rPr>
              <a:t>Exploratory Data Analysis</a:t>
            </a:r>
          </a:p>
        </p:txBody>
      </p:sp>
      <p:pic>
        <p:nvPicPr>
          <p:cNvPr id="1026" name="Picture 2" descr="Python Vector Logo - Download Free SVG Icon | Worldvectorlogo">
            <a:extLst>
              <a:ext uri="{FF2B5EF4-FFF2-40B4-BE49-F238E27FC236}">
                <a16:creationId xmlns:a16="http://schemas.microsoft.com/office/drawing/2014/main" id="{7C6CF82D-3209-12C9-5F4F-1CD8DB905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274" y="2613774"/>
            <a:ext cx="3971925" cy="11525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5E4E58C-835E-BBCA-8178-8FFAD9C697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5337" y="4670547"/>
            <a:ext cx="2778227" cy="12439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32D2469-4529-A570-E887-A592B8E48A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195" y="4677693"/>
            <a:ext cx="3362325" cy="13620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iscussion of seaborn logo · Issue #2243 · mwaskom/seaborn · GitHub">
            <a:extLst>
              <a:ext uri="{FF2B5EF4-FFF2-40B4-BE49-F238E27FC236}">
                <a16:creationId xmlns:a16="http://schemas.microsoft.com/office/drawing/2014/main" id="{49952D70-4821-B533-2DD0-5F9E72A59E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2543" y="4353919"/>
            <a:ext cx="1877238" cy="187723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16A77ECA-5740-2F9C-A0EE-275A95FB6E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48119" y="2291580"/>
            <a:ext cx="1395123" cy="162317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Lab | SUE">
            <a:extLst>
              <a:ext uri="{FF2B5EF4-FFF2-40B4-BE49-F238E27FC236}">
                <a16:creationId xmlns:a16="http://schemas.microsoft.com/office/drawing/2014/main" id="{833057F0-B2D3-D8C4-0D1A-4F0C2B5EA70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71162" y="2432798"/>
            <a:ext cx="30289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740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medical report&#10;&#10;Description automatically generated">
            <a:extLst>
              <a:ext uri="{FF2B5EF4-FFF2-40B4-BE49-F238E27FC236}">
                <a16:creationId xmlns:a16="http://schemas.microsoft.com/office/drawing/2014/main" id="{3F41CDAD-3B6A-E9A9-ED6A-CF3299900ED3}"/>
              </a:ext>
            </a:extLst>
          </p:cNvPr>
          <p:cNvPicPr>
            <a:picLocks noChangeAspect="1"/>
          </p:cNvPicPr>
          <p:nvPr/>
        </p:nvPicPr>
        <p:blipFill>
          <a:blip r:embed="rId3"/>
          <a:stretch>
            <a:fillRect/>
          </a:stretch>
        </p:blipFill>
        <p:spPr>
          <a:xfrm>
            <a:off x="504553" y="623275"/>
            <a:ext cx="4032621" cy="3899035"/>
          </a:xfrm>
          <a:prstGeom prst="rect">
            <a:avLst/>
          </a:prstGeom>
          <a:ln>
            <a:solidFill>
              <a:schemeClr val="tx1"/>
            </a:solidFill>
          </a:ln>
        </p:spPr>
      </p:pic>
      <p:sp>
        <p:nvSpPr>
          <p:cNvPr id="13" name="Right Triangle 1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29" y="623275"/>
            <a:ext cx="657079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FFAB0C-8B07-E364-8AC4-DAF732C29AC2}"/>
              </a:ext>
            </a:extLst>
          </p:cNvPr>
          <p:cNvSpPr>
            <a:spLocks noGrp="1"/>
          </p:cNvSpPr>
          <p:nvPr>
            <p:ph type="title"/>
          </p:nvPr>
        </p:nvSpPr>
        <p:spPr>
          <a:xfrm>
            <a:off x="5465659" y="1188637"/>
            <a:ext cx="5642312" cy="1597228"/>
          </a:xfrm>
        </p:spPr>
        <p:txBody>
          <a:bodyPr vert="horz" lIns="91440" tIns="45720" rIns="91440" bIns="45720" rtlCol="0" anchor="ctr">
            <a:normAutofit/>
          </a:bodyPr>
          <a:lstStyle/>
          <a:p>
            <a:r>
              <a:rPr lang="en-US" sz="5400" kern="1200" dirty="0">
                <a:solidFill>
                  <a:schemeClr val="tx1"/>
                </a:solidFill>
                <a:latin typeface="+mj-lt"/>
                <a:ea typeface="+mj-ea"/>
                <a:cs typeface="+mj-cs"/>
              </a:rPr>
              <a:t>Data Labelling</a:t>
            </a:r>
          </a:p>
        </p:txBody>
      </p:sp>
      <p:sp>
        <p:nvSpPr>
          <p:cNvPr id="6" name="TextBox 5">
            <a:extLst>
              <a:ext uri="{FF2B5EF4-FFF2-40B4-BE49-F238E27FC236}">
                <a16:creationId xmlns:a16="http://schemas.microsoft.com/office/drawing/2014/main" id="{3454FB54-59D0-1555-E484-5FB1A924EAC8}"/>
              </a:ext>
            </a:extLst>
          </p:cNvPr>
          <p:cNvSpPr txBox="1"/>
          <p:nvPr/>
        </p:nvSpPr>
        <p:spPr>
          <a:xfrm>
            <a:off x="5465660" y="2998278"/>
            <a:ext cx="4370103" cy="272819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500" dirty="0"/>
              <a:t>First, we explored WHO carried out each task, as we might want to group it by that category.</a:t>
            </a:r>
          </a:p>
          <a:p>
            <a:pPr marL="285750" indent="-228600">
              <a:lnSpc>
                <a:spcPct val="90000"/>
              </a:lnSpc>
              <a:spcAft>
                <a:spcPts val="600"/>
              </a:spcAft>
              <a:buFont typeface="Arial" panose="020B0604020202020204" pitchFamily="34" charset="0"/>
              <a:buChar char="•"/>
            </a:pPr>
            <a:r>
              <a:rPr lang="en-US" sz="1500" dirty="0"/>
              <a:t>There were incomplete staff job title names, overlapping roles and irrelevant ones.</a:t>
            </a:r>
          </a:p>
          <a:p>
            <a:pPr marL="285750" indent="-228600">
              <a:lnSpc>
                <a:spcPct val="90000"/>
              </a:lnSpc>
              <a:spcAft>
                <a:spcPts val="600"/>
              </a:spcAft>
              <a:buFont typeface="Arial" panose="020B0604020202020204" pitchFamily="34" charset="0"/>
              <a:buChar char="•"/>
            </a:pPr>
            <a:r>
              <a:rPr lang="en-US" sz="1500" dirty="0"/>
              <a:t>We manually </a:t>
            </a:r>
            <a:r>
              <a:rPr lang="en-US" sz="1500" b="1" u="sng" dirty="0"/>
              <a:t>re-labelled</a:t>
            </a:r>
            <a:r>
              <a:rPr lang="en-US" sz="1500" dirty="0"/>
              <a:t> job title name to actual staffing groups (by a group of specialists) </a:t>
            </a:r>
          </a:p>
          <a:p>
            <a:pPr marL="285750" indent="-228600">
              <a:lnSpc>
                <a:spcPct val="90000"/>
              </a:lnSpc>
              <a:spcAft>
                <a:spcPts val="600"/>
              </a:spcAft>
              <a:buFont typeface="Arial" panose="020B0604020202020204" pitchFamily="34" charset="0"/>
              <a:buChar char="•"/>
            </a:pPr>
            <a:r>
              <a:rPr lang="en-US" sz="1500" dirty="0"/>
              <a:t>Removed those tasks with ‘nothing’ in the job title name, as well as those with ‘inspect’ (not representative).</a:t>
            </a:r>
          </a:p>
        </p:txBody>
      </p:sp>
      <p:graphicFrame>
        <p:nvGraphicFramePr>
          <p:cNvPr id="8" name="Table 7">
            <a:extLst>
              <a:ext uri="{FF2B5EF4-FFF2-40B4-BE49-F238E27FC236}">
                <a16:creationId xmlns:a16="http://schemas.microsoft.com/office/drawing/2014/main" id="{B49560D0-3285-5DE4-57CF-87B6FE95F65C}"/>
              </a:ext>
            </a:extLst>
          </p:cNvPr>
          <p:cNvGraphicFramePr>
            <a:graphicFrameLocks noGrp="1"/>
          </p:cNvGraphicFramePr>
          <p:nvPr>
            <p:extLst>
              <p:ext uri="{D42A27DB-BD31-4B8C-83A1-F6EECF244321}">
                <p14:modId xmlns:p14="http://schemas.microsoft.com/office/powerpoint/2010/main" val="4003004874"/>
              </p:ext>
            </p:extLst>
          </p:nvPr>
        </p:nvGraphicFramePr>
        <p:xfrm>
          <a:off x="504553" y="4905277"/>
          <a:ext cx="4032621" cy="1325880"/>
        </p:xfrm>
        <a:graphic>
          <a:graphicData uri="http://schemas.openxmlformats.org/drawingml/2006/table">
            <a:tbl>
              <a:tblPr/>
              <a:tblGrid>
                <a:gridCol w="475591">
                  <a:extLst>
                    <a:ext uri="{9D8B030D-6E8A-4147-A177-3AD203B41FA5}">
                      <a16:colId xmlns:a16="http://schemas.microsoft.com/office/drawing/2014/main" val="3043464385"/>
                    </a:ext>
                  </a:extLst>
                </a:gridCol>
                <a:gridCol w="1575398">
                  <a:extLst>
                    <a:ext uri="{9D8B030D-6E8A-4147-A177-3AD203B41FA5}">
                      <a16:colId xmlns:a16="http://schemas.microsoft.com/office/drawing/2014/main" val="851716945"/>
                    </a:ext>
                  </a:extLst>
                </a:gridCol>
                <a:gridCol w="1981632">
                  <a:extLst>
                    <a:ext uri="{9D8B030D-6E8A-4147-A177-3AD203B41FA5}">
                      <a16:colId xmlns:a16="http://schemas.microsoft.com/office/drawing/2014/main" val="2766222280"/>
                    </a:ext>
                  </a:extLst>
                </a:gridCol>
              </a:tblGrid>
              <a:tr h="170683">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ctr"/>
                      <a:r>
                        <a:rPr lang="en-GB" sz="1200" u="none" strike="noStrike" dirty="0">
                          <a:solidFill>
                            <a:schemeClr val="bg1"/>
                          </a:solidFill>
                          <a:effectLst/>
                        </a:rPr>
                        <a:t>TAG</a:t>
                      </a:r>
                      <a:endParaRPr lang="en-GB" sz="1200" b="0" i="0" u="none" strike="noStrike" dirty="0">
                        <a:solidFill>
                          <a:schemeClr val="bg1"/>
                        </a:solidFill>
                        <a:effectLst/>
                        <a:latin typeface="Calibri" panose="020F0502020204030204" pitchFamily="34" charset="0"/>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ctr"/>
                      <a:r>
                        <a:rPr lang="en-GB" sz="1200" u="none" strike="noStrike">
                          <a:solidFill>
                            <a:schemeClr val="bg1"/>
                          </a:solidFill>
                          <a:effectLst/>
                        </a:rPr>
                        <a:t>GROUP</a:t>
                      </a:r>
                      <a:endParaRPr lang="en-GB" sz="1200" b="0" i="0" u="none" strike="noStrike">
                        <a:solidFill>
                          <a:schemeClr val="bg1"/>
                        </a:solidFill>
                        <a:effectLst/>
                        <a:latin typeface="Calibri" panose="020F0502020204030204" pitchFamily="34" charset="0"/>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ctr"/>
                      <a:r>
                        <a:rPr lang="en-GB" sz="1200" u="none" strike="noStrike" dirty="0">
                          <a:solidFill>
                            <a:schemeClr val="bg1"/>
                          </a:solidFill>
                          <a:effectLst/>
                        </a:rPr>
                        <a:t>INCLUDES</a:t>
                      </a:r>
                      <a:endParaRPr lang="en-GB" sz="1200" b="0" i="0" u="none" strike="noStrike" dirty="0">
                        <a:solidFill>
                          <a:schemeClr val="bg1"/>
                        </a:solidFill>
                        <a:effectLst/>
                        <a:latin typeface="Calibri" panose="020F0502020204030204" pitchFamily="34" charset="0"/>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934774412"/>
                  </a:ext>
                </a:extLst>
              </a:tr>
              <a:tr h="170683">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ctr"/>
                      <a:r>
                        <a:rPr lang="en-GB" sz="1200" u="none" strike="noStrike" dirty="0">
                          <a:effectLst/>
                        </a:rPr>
                        <a:t>C</a:t>
                      </a:r>
                      <a:endParaRPr lang="en-GB" sz="12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ctr"/>
                      <a:r>
                        <a:rPr lang="en-GB" sz="1200" u="none" strike="noStrike" dirty="0">
                          <a:effectLst/>
                        </a:rPr>
                        <a:t>H24 coordinator</a:t>
                      </a:r>
                      <a:endParaRPr lang="en-GB" sz="12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ctr"/>
                      <a:r>
                        <a:rPr lang="en-GB" sz="1200" u="none" strike="noStrike" dirty="0">
                          <a:effectLst/>
                        </a:rPr>
                        <a:t>Coordinator</a:t>
                      </a:r>
                      <a:endParaRPr lang="en-GB" sz="12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extLst>
                  <a:ext uri="{0D108BD9-81ED-4DB2-BD59-A6C34878D82A}">
                    <a16:rowId xmlns:a16="http://schemas.microsoft.com/office/drawing/2014/main" val="515181278"/>
                  </a:ext>
                </a:extLst>
              </a:tr>
              <a:tr h="170683">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ctr"/>
                      <a:r>
                        <a:rPr lang="en-GB" sz="1200" u="none" strike="noStrike" dirty="0">
                          <a:effectLst/>
                        </a:rPr>
                        <a:t>D</a:t>
                      </a:r>
                      <a:endParaRPr lang="en-GB" sz="12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ctr"/>
                      <a:r>
                        <a:rPr lang="en-GB" sz="1200" u="none" strike="noStrike" dirty="0">
                          <a:effectLst/>
                        </a:rPr>
                        <a:t>CSW</a:t>
                      </a:r>
                      <a:endParaRPr lang="en-GB" sz="12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ctr"/>
                      <a:r>
                        <a:rPr lang="en-GB" sz="1200" u="none" strike="noStrike">
                          <a:effectLst/>
                        </a:rPr>
                        <a:t>CSW</a:t>
                      </a:r>
                      <a:endParaRPr lang="en-GB" sz="1200" b="0" i="0" u="none" strike="noStrike">
                        <a:solidFill>
                          <a:srgbClr val="000000"/>
                        </a:solidFill>
                        <a:effectLst/>
                        <a:latin typeface="Calibri" panose="020F0502020204030204" pitchFamily="34" charset="0"/>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extLst>
                  <a:ext uri="{0D108BD9-81ED-4DB2-BD59-A6C34878D82A}">
                    <a16:rowId xmlns:a16="http://schemas.microsoft.com/office/drawing/2014/main" val="2799904870"/>
                  </a:ext>
                </a:extLst>
              </a:tr>
              <a:tr h="170683">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ctr"/>
                      <a:r>
                        <a:rPr lang="en-GB" sz="1200" u="none" strike="noStrike">
                          <a:effectLst/>
                        </a:rPr>
                        <a:t>E</a:t>
                      </a:r>
                      <a:endParaRPr lang="en-GB" sz="1200" b="0" i="0" u="none" strike="noStrike">
                        <a:solidFill>
                          <a:srgbClr val="000000"/>
                        </a:solidFill>
                        <a:effectLst/>
                        <a:latin typeface="Calibri" panose="020F0502020204030204" pitchFamily="34" charset="0"/>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ctr"/>
                      <a:r>
                        <a:rPr lang="en-GB" sz="1200" u="none" strike="noStrike" dirty="0">
                          <a:effectLst/>
                        </a:rPr>
                        <a:t>Junior doctor</a:t>
                      </a:r>
                      <a:endParaRPr lang="en-GB" sz="12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ctr"/>
                      <a:r>
                        <a:rPr lang="en-GB" sz="1200" u="none" strike="noStrike" dirty="0">
                          <a:effectLst/>
                        </a:rPr>
                        <a:t>SHO, Locum Doctor, F2, Doctor</a:t>
                      </a:r>
                      <a:endParaRPr lang="en-GB" sz="12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extLst>
                  <a:ext uri="{0D108BD9-81ED-4DB2-BD59-A6C34878D82A}">
                    <a16:rowId xmlns:a16="http://schemas.microsoft.com/office/drawing/2014/main" val="2564900303"/>
                  </a:ext>
                </a:extLst>
              </a:tr>
              <a:tr h="334538">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ctr"/>
                      <a:r>
                        <a:rPr lang="en-GB" sz="1200" u="none" strike="noStrike">
                          <a:effectLst/>
                        </a:rPr>
                        <a:t>F</a:t>
                      </a:r>
                      <a:endParaRPr lang="en-GB" sz="1200" b="0" i="0" u="none" strike="noStrike">
                        <a:solidFill>
                          <a:srgbClr val="000000"/>
                        </a:solidFill>
                        <a:effectLst/>
                        <a:latin typeface="Calibri" panose="020F0502020204030204" pitchFamily="34" charset="0"/>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ctr"/>
                      <a:r>
                        <a:rPr lang="en-GB" sz="1200" u="none" strike="noStrike" dirty="0">
                          <a:effectLst/>
                        </a:rPr>
                        <a:t>H24 practitioner</a:t>
                      </a:r>
                      <a:endParaRPr lang="en-GB" sz="12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ctr"/>
                      <a:r>
                        <a:rPr lang="en-GB" sz="1200" u="none" strike="noStrike" dirty="0">
                          <a:effectLst/>
                        </a:rPr>
                        <a:t>Nurse Prescriber, Nurse Practitioner</a:t>
                      </a:r>
                      <a:endParaRPr lang="en-GB" sz="12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extLst>
                  <a:ext uri="{0D108BD9-81ED-4DB2-BD59-A6C34878D82A}">
                    <a16:rowId xmlns:a16="http://schemas.microsoft.com/office/drawing/2014/main" val="3746856879"/>
                  </a:ext>
                </a:extLst>
              </a:tr>
              <a:tr h="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ctr"/>
                      <a:r>
                        <a:rPr lang="en-GB" sz="1200" u="none" strike="noStrike">
                          <a:effectLst/>
                        </a:rPr>
                        <a:t>i</a:t>
                      </a:r>
                      <a:endParaRPr lang="en-GB" sz="1200" b="0" i="0" u="none" strike="noStrike">
                        <a:solidFill>
                          <a:srgbClr val="000000"/>
                        </a:solidFill>
                        <a:effectLst/>
                        <a:latin typeface="Calibri" panose="020F0502020204030204" pitchFamily="34" charset="0"/>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ctr"/>
                      <a:r>
                        <a:rPr lang="en-GB" sz="1200" u="none" strike="noStrike">
                          <a:effectLst/>
                        </a:rPr>
                        <a:t>Registrar</a:t>
                      </a:r>
                      <a:endParaRPr lang="en-GB" sz="1200" b="0" i="0" u="none" strike="noStrike">
                        <a:solidFill>
                          <a:srgbClr val="000000"/>
                        </a:solidFill>
                        <a:effectLst/>
                        <a:latin typeface="Calibri" panose="020F0502020204030204" pitchFamily="34" charset="0"/>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ctr"/>
                      <a:r>
                        <a:rPr lang="en-GB" sz="1200" u="none" strike="noStrike" dirty="0">
                          <a:effectLst/>
                        </a:rPr>
                        <a:t>Registrar</a:t>
                      </a:r>
                      <a:endParaRPr lang="en-GB" sz="12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tint val="20000"/>
                      </a:srgbClr>
                    </a:solidFill>
                  </a:tcPr>
                </a:tc>
                <a:extLst>
                  <a:ext uri="{0D108BD9-81ED-4DB2-BD59-A6C34878D82A}">
                    <a16:rowId xmlns:a16="http://schemas.microsoft.com/office/drawing/2014/main" val="419431484"/>
                  </a:ext>
                </a:extLst>
              </a:tr>
            </a:tbl>
          </a:graphicData>
        </a:graphic>
      </p:graphicFrame>
    </p:spTree>
    <p:extLst>
      <p:ext uri="{BB962C8B-B14F-4D97-AF65-F5344CB8AC3E}">
        <p14:creationId xmlns:p14="http://schemas.microsoft.com/office/powerpoint/2010/main" val="3800274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882E49B-41EA-BD01-E6C5-7CFB580148BC}"/>
              </a:ext>
            </a:extLst>
          </p:cNvPr>
          <p:cNvPicPr>
            <a:picLocks noChangeAspect="1"/>
          </p:cNvPicPr>
          <p:nvPr/>
        </p:nvPicPr>
        <p:blipFill>
          <a:blip r:embed="rId3"/>
          <a:stretch>
            <a:fillRect/>
          </a:stretch>
        </p:blipFill>
        <p:spPr>
          <a:xfrm>
            <a:off x="621675" y="1228010"/>
            <a:ext cx="4032621" cy="4398411"/>
          </a:xfrm>
          <a:prstGeom prst="rect">
            <a:avLst/>
          </a:prstGeom>
          <a:ln>
            <a:solidFill>
              <a:schemeClr val="tx1"/>
            </a:solidFill>
          </a:ln>
        </p:spPr>
      </p:pic>
      <p:sp>
        <p:nvSpPr>
          <p:cNvPr id="13" name="Right Triangle 1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29" y="623275"/>
            <a:ext cx="657079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FFAB0C-8B07-E364-8AC4-DAF732C29AC2}"/>
              </a:ext>
            </a:extLst>
          </p:cNvPr>
          <p:cNvSpPr>
            <a:spLocks noGrp="1"/>
          </p:cNvSpPr>
          <p:nvPr>
            <p:ph type="title"/>
          </p:nvPr>
        </p:nvSpPr>
        <p:spPr>
          <a:xfrm>
            <a:off x="5465659" y="1188637"/>
            <a:ext cx="5642312" cy="1597228"/>
          </a:xfrm>
        </p:spPr>
        <p:txBody>
          <a:bodyPr vert="horz" lIns="91440" tIns="45720" rIns="91440" bIns="45720" rtlCol="0" anchor="ctr">
            <a:normAutofit/>
          </a:bodyPr>
          <a:lstStyle/>
          <a:p>
            <a:r>
              <a:rPr lang="en-US" sz="5400" kern="1200" dirty="0">
                <a:solidFill>
                  <a:schemeClr val="tx1"/>
                </a:solidFill>
                <a:latin typeface="+mj-lt"/>
                <a:ea typeface="+mj-ea"/>
                <a:cs typeface="+mj-cs"/>
              </a:rPr>
              <a:t>Task Labelling</a:t>
            </a:r>
          </a:p>
        </p:txBody>
      </p:sp>
      <p:sp>
        <p:nvSpPr>
          <p:cNvPr id="6" name="TextBox 5">
            <a:extLst>
              <a:ext uri="{FF2B5EF4-FFF2-40B4-BE49-F238E27FC236}">
                <a16:creationId xmlns:a16="http://schemas.microsoft.com/office/drawing/2014/main" id="{3454FB54-59D0-1555-E484-5FB1A924EAC8}"/>
              </a:ext>
            </a:extLst>
          </p:cNvPr>
          <p:cNvSpPr txBox="1"/>
          <p:nvPr/>
        </p:nvSpPr>
        <p:spPr>
          <a:xfrm>
            <a:off x="5465660" y="2998278"/>
            <a:ext cx="4370103" cy="272819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a:t>We removed tasks that are system alerts </a:t>
            </a:r>
          </a:p>
          <a:p>
            <a:pPr marL="285750" indent="-228600">
              <a:lnSpc>
                <a:spcPct val="90000"/>
              </a:lnSpc>
              <a:spcAft>
                <a:spcPts val="600"/>
              </a:spcAft>
              <a:buFont typeface="Arial" panose="020B0604020202020204" pitchFamily="34" charset="0"/>
              <a:buChar char="•"/>
            </a:pPr>
            <a:r>
              <a:rPr lang="en-US" sz="1700"/>
              <a:t>For each Task, we delete if it doesn’t match the manual labelling (by a Specialist) of who should  actually be doing them (removing incorrect assignments and wrong title assignments).</a:t>
            </a:r>
          </a:p>
          <a:p>
            <a:pPr marL="285750" indent="-228600">
              <a:lnSpc>
                <a:spcPct val="90000"/>
              </a:lnSpc>
              <a:spcAft>
                <a:spcPts val="600"/>
              </a:spcAft>
              <a:buFont typeface="Arial" panose="020B0604020202020204" pitchFamily="34" charset="0"/>
              <a:buChar char="•"/>
            </a:pPr>
            <a:r>
              <a:rPr lang="en-US" sz="1700"/>
              <a:t>This leaves us with 82 tasks out of 350.</a:t>
            </a:r>
          </a:p>
        </p:txBody>
      </p:sp>
    </p:spTree>
    <p:extLst>
      <p:ext uri="{BB962C8B-B14F-4D97-AF65-F5344CB8AC3E}">
        <p14:creationId xmlns:p14="http://schemas.microsoft.com/office/powerpoint/2010/main" val="3893186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blue bars&#10;&#10;Description automatically generated">
            <a:extLst>
              <a:ext uri="{FF2B5EF4-FFF2-40B4-BE49-F238E27FC236}">
                <a16:creationId xmlns:a16="http://schemas.microsoft.com/office/drawing/2014/main" id="{970D060B-2267-B6AD-B602-A48FAD5F0817}"/>
              </a:ext>
            </a:extLst>
          </p:cNvPr>
          <p:cNvPicPr>
            <a:picLocks noChangeAspect="1"/>
          </p:cNvPicPr>
          <p:nvPr/>
        </p:nvPicPr>
        <p:blipFill rotWithShape="1">
          <a:blip r:embed="rId3"/>
          <a:srcRect r="20374"/>
          <a:stretch/>
        </p:blipFill>
        <p:spPr>
          <a:xfrm>
            <a:off x="621675" y="1794393"/>
            <a:ext cx="5474323" cy="3265646"/>
          </a:xfrm>
          <a:prstGeom prst="rect">
            <a:avLst/>
          </a:prstGeom>
        </p:spPr>
      </p:pic>
      <p:sp>
        <p:nvSpPr>
          <p:cNvPr id="19" name="Right Triangle 18">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D2F1B0-3398-22AC-64F2-AD2F32F4541B}"/>
              </a:ext>
            </a:extLst>
          </p:cNvPr>
          <p:cNvSpPr>
            <a:spLocks noGrp="1"/>
          </p:cNvSpPr>
          <p:nvPr>
            <p:ph type="title"/>
          </p:nvPr>
        </p:nvSpPr>
        <p:spPr>
          <a:xfrm>
            <a:off x="6889833" y="1188637"/>
            <a:ext cx="4218138" cy="1597228"/>
          </a:xfrm>
        </p:spPr>
        <p:txBody>
          <a:bodyPr vert="horz" lIns="91440" tIns="45720" rIns="91440" bIns="45720" rtlCol="0" anchor="ctr">
            <a:normAutofit/>
          </a:bodyPr>
          <a:lstStyle/>
          <a:p>
            <a:r>
              <a:rPr lang="en-US" sz="3400" kern="1200" dirty="0">
                <a:solidFill>
                  <a:schemeClr val="tx1"/>
                </a:solidFill>
                <a:latin typeface="+mj-lt"/>
                <a:ea typeface="+mj-ea"/>
                <a:cs typeface="+mj-cs"/>
              </a:rPr>
              <a:t>Distribution of the hour the task were raised.</a:t>
            </a:r>
          </a:p>
        </p:txBody>
      </p:sp>
      <p:sp>
        <p:nvSpPr>
          <p:cNvPr id="7" name="TextBox 6">
            <a:extLst>
              <a:ext uri="{FF2B5EF4-FFF2-40B4-BE49-F238E27FC236}">
                <a16:creationId xmlns:a16="http://schemas.microsoft.com/office/drawing/2014/main" id="{D2D43152-0041-2329-0797-A7B66A7B8639}"/>
              </a:ext>
            </a:extLst>
          </p:cNvPr>
          <p:cNvSpPr txBox="1"/>
          <p:nvPr/>
        </p:nvSpPr>
        <p:spPr>
          <a:xfrm>
            <a:off x="6889832" y="2998278"/>
            <a:ext cx="4114773" cy="189376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000"/>
              <a:t>There are peaks before the handovers at 7 am and 18 pm.</a:t>
            </a:r>
          </a:p>
          <a:p>
            <a:pPr marL="285750" indent="-228600">
              <a:lnSpc>
                <a:spcPct val="90000"/>
              </a:lnSpc>
              <a:spcAft>
                <a:spcPts val="600"/>
              </a:spcAft>
              <a:buFont typeface="Arial" panose="020B0604020202020204" pitchFamily="34" charset="0"/>
              <a:buChar char="•"/>
            </a:pPr>
            <a:r>
              <a:rPr lang="en-US" sz="2000"/>
              <a:t>Most tasks are raised at 17:00 pm</a:t>
            </a:r>
          </a:p>
        </p:txBody>
      </p:sp>
    </p:spTree>
    <p:extLst>
      <p:ext uri="{BB962C8B-B14F-4D97-AF65-F5344CB8AC3E}">
        <p14:creationId xmlns:p14="http://schemas.microsoft.com/office/powerpoint/2010/main" val="3274495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graph of a number of people&#10;&#10;Description automatically generated with medium confidence">
            <a:extLst>
              <a:ext uri="{FF2B5EF4-FFF2-40B4-BE49-F238E27FC236}">
                <a16:creationId xmlns:a16="http://schemas.microsoft.com/office/drawing/2014/main" id="{153FEE05-9FC3-5049-4BEA-FB277FFF5FF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1675" y="943241"/>
            <a:ext cx="5474323" cy="4967949"/>
          </a:xfrm>
          <a:prstGeom prst="rect">
            <a:avLst/>
          </a:prstGeom>
          <a:noFill/>
          <a:extLst>
            <a:ext uri="{909E8E84-426E-40DD-AFC4-6F175D3DCCD1}">
              <a14:hiddenFill xmlns:a14="http://schemas.microsoft.com/office/drawing/2010/main">
                <a:solidFill>
                  <a:srgbClr val="FFFFFF"/>
                </a:solidFill>
              </a14:hiddenFill>
            </a:ext>
          </a:extLst>
        </p:spPr>
      </p:pic>
      <p:sp>
        <p:nvSpPr>
          <p:cNvPr id="25" name="Right Triangle 24">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4BD64939-A10F-13CF-670C-3FADB8FF03E9}"/>
              </a:ext>
            </a:extLst>
          </p:cNvPr>
          <p:cNvSpPr>
            <a:spLocks noGrp="1"/>
          </p:cNvSpPr>
          <p:nvPr>
            <p:ph type="title"/>
          </p:nvPr>
        </p:nvSpPr>
        <p:spPr>
          <a:xfrm>
            <a:off x="6889833" y="1188637"/>
            <a:ext cx="4218138" cy="1597228"/>
          </a:xfrm>
        </p:spPr>
        <p:txBody>
          <a:bodyPr vert="horz" lIns="91440" tIns="45720" rIns="91440" bIns="45720" rtlCol="0" anchor="ctr">
            <a:normAutofit/>
          </a:bodyPr>
          <a:lstStyle/>
          <a:p>
            <a:r>
              <a:rPr lang="en-US" sz="5000" kern="1200">
                <a:solidFill>
                  <a:schemeClr val="tx1"/>
                </a:solidFill>
                <a:latin typeface="+mj-lt"/>
                <a:ea typeface="+mj-ea"/>
                <a:cs typeface="+mj-cs"/>
              </a:rPr>
              <a:t>Frequency Count of Tasks</a:t>
            </a:r>
          </a:p>
        </p:txBody>
      </p:sp>
      <p:sp>
        <p:nvSpPr>
          <p:cNvPr id="13" name="TextBox 12">
            <a:extLst>
              <a:ext uri="{FF2B5EF4-FFF2-40B4-BE49-F238E27FC236}">
                <a16:creationId xmlns:a16="http://schemas.microsoft.com/office/drawing/2014/main" id="{46D19BE2-8C18-CA5D-F03E-8A014BB37922}"/>
              </a:ext>
            </a:extLst>
          </p:cNvPr>
          <p:cNvSpPr txBox="1"/>
          <p:nvPr/>
        </p:nvSpPr>
        <p:spPr>
          <a:xfrm>
            <a:off x="6889832" y="2998278"/>
            <a:ext cx="4114773" cy="1893762"/>
          </a:xfrm>
          <a:prstGeom prst="rect">
            <a:avLst/>
          </a:prstGeom>
        </p:spPr>
        <p:txBody>
          <a:bodyPr vert="horz" lIns="91440" tIns="45720" rIns="91440" bIns="45720" rtlCol="0" anchor="t">
            <a:normAutofit/>
          </a:bodyPr>
          <a:lstStyle/>
          <a:p>
            <a:pPr>
              <a:lnSpc>
                <a:spcPct val="90000"/>
              </a:lnSpc>
              <a:spcAft>
                <a:spcPts val="600"/>
              </a:spcAft>
            </a:pPr>
            <a:r>
              <a:rPr lang="en-US" sz="2000" dirty="0"/>
              <a:t>Drug Prescribing, Cannulation, Clinical Review are the most frequent tasks.</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1119626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48D3552BA4D54EA7D6349B957E6F80" ma:contentTypeVersion="18" ma:contentTypeDescription="Create a new document." ma:contentTypeScope="" ma:versionID="389a28ef84544cc1093a842271bf6509">
  <xsd:schema xmlns:xsd="http://www.w3.org/2001/XMLSchema" xmlns:xs="http://www.w3.org/2001/XMLSchema" xmlns:p="http://schemas.microsoft.com/office/2006/metadata/properties" xmlns:ns2="b632ed8f-4da2-450d-be64-a21447441809" xmlns:ns3="a8393aab-0c98-47e5-9894-d3a389a13a61" targetNamespace="http://schemas.microsoft.com/office/2006/metadata/properties" ma:root="true" ma:fieldsID="0519b0fce0f2b744d8321fc8d947910e" ns2:_="" ns3:_="">
    <xsd:import namespace="b632ed8f-4da2-450d-be64-a21447441809"/>
    <xsd:import namespace="a8393aab-0c98-47e5-9894-d3a389a13a6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32ed8f-4da2-450d-be64-a214474418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5e3038f7-01d3-45c6-9ff3-08a5a011bcb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8393aab-0c98-47e5-9894-d3a389a13a61"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bb47aca-9648-48b1-8f33-95e10af35f83}" ma:internalName="TaxCatchAll" ma:showField="CatchAllData" ma:web="a8393aab-0c98-47e5-9894-d3a389a13a6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a8393aab-0c98-47e5-9894-d3a389a13a61" xsi:nil="true"/>
    <lcf76f155ced4ddcb4097134ff3c332f xmlns="b632ed8f-4da2-450d-be64-a2144744180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2DC9776-E097-4040-87E3-DABC9E18B313}"/>
</file>

<file path=customXml/itemProps2.xml><?xml version="1.0" encoding="utf-8"?>
<ds:datastoreItem xmlns:ds="http://schemas.openxmlformats.org/officeDocument/2006/customXml" ds:itemID="{4BB9147A-5B28-4745-988D-5C04D7E76FF0}"/>
</file>

<file path=customXml/itemProps3.xml><?xml version="1.0" encoding="utf-8"?>
<ds:datastoreItem xmlns:ds="http://schemas.openxmlformats.org/officeDocument/2006/customXml" ds:itemID="{D6623773-FE02-4835-BA38-D8D233352AD2}"/>
</file>

<file path=docProps/app.xml><?xml version="1.0" encoding="utf-8"?>
<Properties xmlns="http://schemas.openxmlformats.org/officeDocument/2006/extended-properties" xmlns:vt="http://schemas.openxmlformats.org/officeDocument/2006/docPropsVTypes">
  <TotalTime>630</TotalTime>
  <Words>2835</Words>
  <Application>Microsoft Office PowerPoint</Application>
  <PresentationFormat>Widescreen</PresentationFormat>
  <Paragraphs>342</Paragraphs>
  <Slides>30</Slides>
  <Notes>27</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30</vt:i4>
      </vt:variant>
    </vt:vector>
  </HeadingPairs>
  <TitlesOfParts>
    <vt:vector size="38" baseType="lpstr">
      <vt:lpstr>Aptos</vt:lpstr>
      <vt:lpstr>Aptos Display</vt:lpstr>
      <vt:lpstr>Arial</vt:lpstr>
      <vt:lpstr>Calibri</vt:lpstr>
      <vt:lpstr>Calibri Light</vt:lpstr>
      <vt:lpstr>Office Theme</vt:lpstr>
      <vt:lpstr>1_Office Theme</vt:lpstr>
      <vt:lpstr>Worksheet</vt:lpstr>
      <vt:lpstr>Shift Staffing via  Task Load Prediction</vt:lpstr>
      <vt:lpstr>Introduction</vt:lpstr>
      <vt:lpstr>First Challenge: Defining the Problem</vt:lpstr>
      <vt:lpstr>First Proposed Solutions</vt:lpstr>
      <vt:lpstr>Exploratory Data Analysis</vt:lpstr>
      <vt:lpstr>Data Labelling</vt:lpstr>
      <vt:lpstr>Task Labelling</vt:lpstr>
      <vt:lpstr>Distribution of the hour the task were raised.</vt:lpstr>
      <vt:lpstr>Frequency Count of Tasks</vt:lpstr>
      <vt:lpstr> Grade of Tasks</vt:lpstr>
      <vt:lpstr> Staff per Tasks</vt:lpstr>
      <vt:lpstr>Proposed Solutions</vt:lpstr>
      <vt:lpstr>Solution 1: Clustering</vt:lpstr>
      <vt:lpstr>Solution 1: Clustering</vt:lpstr>
      <vt:lpstr>Solution 2: N regressors</vt:lpstr>
      <vt:lpstr>PowerPoint Presentation</vt:lpstr>
      <vt:lpstr>Solution 2: N regressors v2</vt:lpstr>
      <vt:lpstr>Modelling</vt:lpstr>
      <vt:lpstr>Feature Importance</vt:lpstr>
      <vt:lpstr>PowerPoint Presentation</vt:lpstr>
      <vt:lpstr>PowerPoint Presentation</vt:lpstr>
      <vt:lpstr>Facebook Prophet Model</vt:lpstr>
      <vt:lpstr>Results</vt:lpstr>
      <vt:lpstr>PowerPoint Presentation</vt:lpstr>
      <vt:lpstr>PowerPoint Presentation</vt:lpstr>
      <vt:lpstr>Delivery</vt:lpstr>
      <vt:lpstr>PowerPoint Presentation</vt:lpstr>
      <vt:lpstr>Conclusion and next steps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 of Hours Taskload prediction</dc:title>
  <dc:creator>Fabietti Marcos (Digital &amp; Information)</dc:creator>
  <cp:lastModifiedBy>Fabietti Marcos (Digital &amp; Information)</cp:lastModifiedBy>
  <cp:revision>90</cp:revision>
  <dcterms:created xsi:type="dcterms:W3CDTF">2024-06-19T12:59:19Z</dcterms:created>
  <dcterms:modified xsi:type="dcterms:W3CDTF">2024-11-12T10:34:28Z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0x0101001A48D3552BA4D54EA7D6349B957E6F80</vt:lpwstr>
  </property>
</Properties>
</file>