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Inter SemiBold"/>
      <p:regular r:id="rId14"/>
      <p:bold r:id="rId15"/>
    </p:embeddedFont>
    <p:embeddedFont>
      <p:font typeface="Roboto"/>
      <p:regular r:id="rId16"/>
      <p:bold r:id="rId17"/>
      <p:italic r:id="rId18"/>
      <p:boldItalic r:id="rId19"/>
    </p:embeddedFont>
    <p:embeddedFont>
      <p:font typeface="Inter"/>
      <p:regular r:id="rId20"/>
      <p:bold r:id="rId21"/>
    </p:embeddedFont>
    <p:embeddedFont>
      <p:font typeface="Inter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F6vJQfixmUJpGcbVB5jnBZjb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11" Type="http://schemas.openxmlformats.org/officeDocument/2006/relationships/slide" Target="slides/slide7.xml"/><Relationship Id="rId22" Type="http://schemas.openxmlformats.org/officeDocument/2006/relationships/font" Target="fonts/InterMedium-regular.fntdata"/><Relationship Id="rId10" Type="http://schemas.openxmlformats.org/officeDocument/2006/relationships/slide" Target="slides/slide6.xml"/><Relationship Id="rId21" Type="http://schemas.openxmlformats.org/officeDocument/2006/relationships/font" Target="fonts/Inter-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Inter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SemiBold-bold.fntdata"/><Relationship Id="rId14" Type="http://schemas.openxmlformats.org/officeDocument/2006/relationships/font" Target="fonts/InterSemiBold-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fr"/>
              <a:t>Amandine</a:t>
            </a:r>
            <a:endParaRPr/>
          </a:p>
          <a:p>
            <a:pPr indent="-298450" lvl="0" marL="457200" rtl="0" algn="l">
              <a:lnSpc>
                <a:spcPct val="115000"/>
              </a:lnSpc>
              <a:spcBef>
                <a:spcPts val="1200"/>
              </a:spcBef>
              <a:spcAft>
                <a:spcPts val="0"/>
              </a:spcAft>
              <a:buClr>
                <a:schemeClr val="dk1"/>
              </a:buClr>
              <a:buSzPts val="1100"/>
              <a:buChar char="●"/>
            </a:pPr>
            <a:r>
              <a:rPr lang="fr"/>
              <a:t>Create an fraudulent payment detector using any AI library that you know of.</a:t>
            </a:r>
            <a:endParaRPr/>
          </a:p>
          <a:p>
            <a:pPr indent="-298450" lvl="0" marL="457200" rtl="0" algn="l">
              <a:lnSpc>
                <a:spcPct val="115000"/>
              </a:lnSpc>
              <a:spcBef>
                <a:spcPts val="0"/>
              </a:spcBef>
              <a:spcAft>
                <a:spcPts val="0"/>
              </a:spcAft>
              <a:buClr>
                <a:schemeClr val="dk1"/>
              </a:buClr>
              <a:buSzPts val="1100"/>
              <a:buChar char="●"/>
            </a:pPr>
            <a:r>
              <a:rPr lang="fr"/>
              <a:t>Create an infrastructure that ingest real-time payment</a:t>
            </a:r>
            <a:endParaRPr/>
          </a:p>
          <a:p>
            <a:pPr indent="-298450" lvl="0" marL="457200" rtl="0" algn="l">
              <a:lnSpc>
                <a:spcPct val="115000"/>
              </a:lnSpc>
              <a:spcBef>
                <a:spcPts val="0"/>
              </a:spcBef>
              <a:spcAft>
                <a:spcPts val="0"/>
              </a:spcAft>
              <a:buClr>
                <a:schemeClr val="dk1"/>
              </a:buClr>
              <a:buSzPts val="1100"/>
              <a:buChar char="●"/>
            </a:pPr>
            <a:r>
              <a:rPr lang="fr"/>
              <a:t>Automatically classify each payment and send back this prediction in real-time to a notification center</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5db92cdb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85db92cdb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fr"/>
              <a:t>Amandine</a:t>
            </a:r>
            <a:endParaRPr/>
          </a:p>
          <a:p>
            <a:pPr indent="-298450" lvl="0" marL="457200" rtl="0" algn="l">
              <a:lnSpc>
                <a:spcPct val="115000"/>
              </a:lnSpc>
              <a:spcBef>
                <a:spcPts val="1200"/>
              </a:spcBef>
              <a:spcAft>
                <a:spcPts val="0"/>
              </a:spcAft>
              <a:buClr>
                <a:schemeClr val="dk1"/>
              </a:buClr>
              <a:buSzPts val="1100"/>
              <a:buChar char="●"/>
            </a:pPr>
            <a:r>
              <a:rPr lang="fr"/>
              <a:t>Create an fraudulent payment detector using any AI library that you know of.</a:t>
            </a:r>
            <a:endParaRPr/>
          </a:p>
          <a:p>
            <a:pPr indent="-298450" lvl="0" marL="457200" rtl="0" algn="l">
              <a:lnSpc>
                <a:spcPct val="115000"/>
              </a:lnSpc>
              <a:spcBef>
                <a:spcPts val="0"/>
              </a:spcBef>
              <a:spcAft>
                <a:spcPts val="0"/>
              </a:spcAft>
              <a:buClr>
                <a:schemeClr val="dk1"/>
              </a:buClr>
              <a:buSzPts val="1100"/>
              <a:buChar char="●"/>
            </a:pPr>
            <a:r>
              <a:rPr lang="fr"/>
              <a:t>Create an infrastructure that ingest real-time payment</a:t>
            </a:r>
            <a:endParaRPr/>
          </a:p>
          <a:p>
            <a:pPr indent="-298450" lvl="0" marL="457200" rtl="0" algn="l">
              <a:lnSpc>
                <a:spcPct val="115000"/>
              </a:lnSpc>
              <a:spcBef>
                <a:spcPts val="0"/>
              </a:spcBef>
              <a:spcAft>
                <a:spcPts val="0"/>
              </a:spcAft>
              <a:buClr>
                <a:schemeClr val="dk1"/>
              </a:buClr>
              <a:buSzPts val="1100"/>
              <a:buChar char="●"/>
            </a:pPr>
            <a:r>
              <a:rPr lang="fr"/>
              <a:t>Automatically classify each payment and send back this prediction in real-time to a notification center</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5db8eb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85db8ebc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Zouhair ou Thibault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78aacf1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978aacf18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Zouhair ou Thibault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5db8ebc7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85db8ebc7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Charlotte</a:t>
            </a:r>
            <a:endParaRPr/>
          </a:p>
          <a:p>
            <a:pPr indent="0" lvl="0" marL="0" rtl="0" algn="l">
              <a:lnSpc>
                <a:spcPct val="100000"/>
              </a:lnSpc>
              <a:spcBef>
                <a:spcPts val="0"/>
              </a:spcBef>
              <a:spcAft>
                <a:spcPts val="0"/>
              </a:spcAft>
              <a:buSzPts val="1100"/>
              <a:buNone/>
            </a:pPr>
            <a:r>
              <a:rPr lang="fr"/>
              <a:t>Afin de tester notre modèle nous avons travaillé sur le dataset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Une première étape d’exploration des données à permis de définir les variables pertinentes à conserver pour l'entraînement du modèle et enlever celle qui n’avait a priori pas d’impact sur la prédiction.</a:t>
            </a:r>
            <a:endParaRPr/>
          </a:p>
          <a:p>
            <a:pPr indent="0" lvl="0" marL="0" rtl="0" algn="l">
              <a:lnSpc>
                <a:spcPct val="100000"/>
              </a:lnSpc>
              <a:spcBef>
                <a:spcPts val="0"/>
              </a:spcBef>
              <a:spcAft>
                <a:spcPts val="0"/>
              </a:spcAft>
              <a:buSzPts val="1100"/>
              <a:buNone/>
            </a:pPr>
            <a:r>
              <a:rPr lang="fr"/>
              <a:t>Le modèle a été construit sur une Random Forest, qui d’après nos recherches semblait être un modèle pertinent.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78aacf1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978aacf1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Charlotte</a:t>
            </a:r>
            <a:endParaRPr/>
          </a:p>
          <a:p>
            <a:pPr indent="0" lvl="0" marL="0" rtl="0" algn="l">
              <a:lnSpc>
                <a:spcPct val="100000"/>
              </a:lnSpc>
              <a:spcBef>
                <a:spcPts val="0"/>
              </a:spcBef>
              <a:spcAft>
                <a:spcPts val="0"/>
              </a:spcAft>
              <a:buSzPts val="1100"/>
              <a:buNone/>
            </a:pPr>
            <a:r>
              <a:rPr lang="fr"/>
              <a:t>Afin de tester notre modèle nous avons travaillé sur le dataset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Une première étape d’exploration des données à permis de définir les variables pertinentes à conserver pour l'entraînement du modèle et enlever celle qui n’avait a priori pas d’impact sur la prédiction.</a:t>
            </a:r>
            <a:endParaRPr/>
          </a:p>
          <a:p>
            <a:pPr indent="0" lvl="0" marL="0" rtl="0" algn="l">
              <a:lnSpc>
                <a:spcPct val="100000"/>
              </a:lnSpc>
              <a:spcBef>
                <a:spcPts val="0"/>
              </a:spcBef>
              <a:spcAft>
                <a:spcPts val="0"/>
              </a:spcAft>
              <a:buSzPts val="1100"/>
              <a:buNone/>
            </a:pPr>
            <a:r>
              <a:rPr lang="fr"/>
              <a:t>Le modèle a été construit sur une Random Forest, qui d’après nos recherches semblait être un modèle pertinent.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5db8ebc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85db8ebc7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sz="1200">
                <a:solidFill>
                  <a:srgbClr val="4B5258"/>
                </a:solidFill>
              </a:rPr>
              <a:t>Zouhair ou Thibault</a:t>
            </a:r>
            <a:endParaRPr sz="1200">
              <a:solidFill>
                <a:srgbClr val="4B5258"/>
              </a:solidFill>
            </a:endParaRPr>
          </a:p>
          <a:p>
            <a:pPr indent="0" lvl="0" marL="0" rtl="0" algn="l">
              <a:lnSpc>
                <a:spcPct val="100000"/>
              </a:lnSpc>
              <a:spcBef>
                <a:spcPts val="0"/>
              </a:spcBef>
              <a:spcAft>
                <a:spcPts val="0"/>
              </a:spcAft>
              <a:buSzPts val="2800"/>
              <a:buNone/>
            </a:pPr>
            <a:r>
              <a:t/>
            </a:r>
            <a:endParaRPr sz="1200">
              <a:solidFill>
                <a:srgbClr val="4B5258"/>
              </a:solidFill>
            </a:endParaRPr>
          </a:p>
          <a:p>
            <a:pPr indent="0" lvl="0" marL="0" rtl="0" algn="l">
              <a:lnSpc>
                <a:spcPct val="100000"/>
              </a:lnSpc>
              <a:spcBef>
                <a:spcPts val="0"/>
              </a:spcBef>
              <a:spcAft>
                <a:spcPts val="0"/>
              </a:spcAft>
              <a:buClr>
                <a:schemeClr val="dk1"/>
              </a:buClr>
              <a:buSzPts val="2800"/>
              <a:buFont typeface="Arial"/>
              <a:buNone/>
            </a:pPr>
            <a:r>
              <a:rPr lang="fr" sz="1200">
                <a:solidFill>
                  <a:srgbClr val="4B5258"/>
                </a:solidFill>
              </a:rPr>
              <a:t>Hyperparameters tuning</a:t>
            </a:r>
            <a:endParaRPr sz="1200">
              <a:solidFill>
                <a:srgbClr val="4B5258"/>
              </a:solidFill>
            </a:endParaRPr>
          </a:p>
          <a:p>
            <a:pPr indent="0" lvl="0" marL="0" rtl="0" algn="l">
              <a:lnSpc>
                <a:spcPct val="100000"/>
              </a:lnSpc>
              <a:spcBef>
                <a:spcPts val="0"/>
              </a:spcBef>
              <a:spcAft>
                <a:spcPts val="0"/>
              </a:spcAft>
              <a:buSzPts val="2800"/>
              <a:buNone/>
            </a:pPr>
            <a:r>
              <a:rPr lang="fr" sz="1200">
                <a:solidFill>
                  <a:srgbClr val="4B5258"/>
                </a:solidFill>
              </a:rPr>
              <a:t>Testing supplementary models to improve prediction performances </a:t>
            </a:r>
            <a:endParaRPr sz="1200">
              <a:solidFill>
                <a:srgbClr val="4B5258"/>
              </a:solidFill>
            </a:endParaRPr>
          </a:p>
          <a:p>
            <a:pPr indent="0" lvl="0" marL="0" rtl="0" algn="l">
              <a:lnSpc>
                <a:spcPct val="100000"/>
              </a:lnSpc>
              <a:spcBef>
                <a:spcPts val="0"/>
              </a:spcBef>
              <a:spcAft>
                <a:spcPts val="0"/>
              </a:spcAft>
              <a:buClr>
                <a:schemeClr val="dk1"/>
              </a:buClr>
              <a:buSzPts val="1100"/>
              <a:buFont typeface="Arial"/>
              <a:buNone/>
            </a:pPr>
            <a:r>
              <a:rPr lang="fr" sz="1200">
                <a:solidFill>
                  <a:srgbClr val="4B5258"/>
                </a:solidFill>
              </a:rPr>
              <a:t>Review infrastructure ????</a:t>
            </a:r>
            <a:endParaRPr sz="1200">
              <a:solidFill>
                <a:srgbClr val="4B5258"/>
              </a:solidFill>
            </a:endParaRPr>
          </a:p>
          <a:p>
            <a:pPr indent="0" lvl="0" marL="0" rtl="0" algn="l">
              <a:lnSpc>
                <a:spcPct val="100000"/>
              </a:lnSpc>
              <a:spcBef>
                <a:spcPts val="0"/>
              </a:spcBef>
              <a:spcAft>
                <a:spcPts val="0"/>
              </a:spcAft>
              <a:buClr>
                <a:schemeClr val="dk1"/>
              </a:buClr>
              <a:buSzPts val="2800"/>
              <a:buFont typeface="Arial"/>
              <a:buNone/>
            </a:pPr>
            <a:r>
              <a:t/>
            </a:r>
            <a:endParaRPr sz="2000">
              <a:solidFill>
                <a:srgbClr val="4B5258"/>
              </a:solidFill>
              <a:latin typeface="Inter Medium"/>
              <a:ea typeface="Inter Medium"/>
              <a:cs typeface="Inter Medium"/>
              <a:sym typeface="Inter Medium"/>
            </a:endParaRPr>
          </a:p>
          <a:p>
            <a:pPr indent="0" lvl="0" marL="0" rtl="0" algn="l">
              <a:lnSpc>
                <a:spcPct val="100000"/>
              </a:lnSpc>
              <a:spcBef>
                <a:spcPts val="0"/>
              </a:spcBef>
              <a:spcAft>
                <a:spcPts val="0"/>
              </a:spcAft>
              <a:buClr>
                <a:schemeClr val="dk1"/>
              </a:buClr>
              <a:buSzPts val="1100"/>
              <a:buFont typeface="Arial"/>
              <a:buNone/>
            </a:pPr>
            <a:r>
              <a:rPr lang="fr" sz="2000">
                <a:solidFill>
                  <a:srgbClr val="4B5258"/>
                </a:solidFill>
                <a:latin typeface="Inter Medium"/>
                <a:ea typeface="Inter Medium"/>
                <a:cs typeface="Inter Medium"/>
                <a:sym typeface="Inter Medium"/>
              </a:rPr>
              <a:t> </a:t>
            </a:r>
            <a:endParaRPr sz="2000">
              <a:solidFill>
                <a:srgbClr val="4B5258"/>
              </a:solidFill>
              <a:latin typeface="Inter Medium"/>
              <a:ea typeface="Inter Medium"/>
              <a:cs typeface="Inter Medium"/>
              <a:sym typeface="Inter Mediu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drive.google.com/file/d/1-ZjdBuA_I2wvpMFgNuZ1c-j1_gyMmkcZ/view" TargetMode="External"/><Relationship Id="rId5" Type="http://schemas.openxmlformats.org/officeDocument/2006/relationships/image" Target="../media/image5.jp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drive.google.com/file/d/1vzpR69iRgbuCVhi4jghHdvMtePgewISH/view" TargetMode="External"/><Relationship Id="rId5" Type="http://schemas.openxmlformats.org/officeDocument/2006/relationships/image" Target="../media/image6.jp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FFFC"/>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840550" y="787375"/>
            <a:ext cx="973275" cy="651050"/>
          </a:xfrm>
          <a:prstGeom prst="rect">
            <a:avLst/>
          </a:prstGeom>
          <a:noFill/>
          <a:ln>
            <a:noFill/>
          </a:ln>
        </p:spPr>
      </p:pic>
      <p:pic>
        <p:nvPicPr>
          <p:cNvPr id="55" name="Google Shape;55;p1"/>
          <p:cNvPicPr preferRelativeResize="0"/>
          <p:nvPr/>
        </p:nvPicPr>
        <p:blipFill>
          <a:blip r:embed="rId4">
            <a:alphaModFix/>
          </a:blip>
          <a:stretch>
            <a:fillRect/>
          </a:stretch>
        </p:blipFill>
        <p:spPr>
          <a:xfrm>
            <a:off x="-56850" y="960992"/>
            <a:ext cx="9144001" cy="33588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idx="4294967295" type="ctrTitle"/>
          </p:nvPr>
        </p:nvSpPr>
        <p:spPr>
          <a:xfrm>
            <a:off x="1192664" y="4033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Sommaire</a:t>
            </a:r>
            <a:endParaRPr b="0" i="0" sz="2500" u="none" cap="none" strike="noStrike">
              <a:solidFill>
                <a:srgbClr val="0E3449"/>
              </a:solidFill>
              <a:latin typeface="Inter SemiBold"/>
              <a:ea typeface="Inter SemiBold"/>
              <a:cs typeface="Inter SemiBold"/>
              <a:sym typeface="Inter SemiBold"/>
            </a:endParaRPr>
          </a:p>
        </p:txBody>
      </p:sp>
      <p:sp>
        <p:nvSpPr>
          <p:cNvPr id="61" name="Google Shape;61;p3"/>
          <p:cNvSpPr txBox="1"/>
          <p:nvPr>
            <p:ph idx="4294967295" type="ctrTitle"/>
          </p:nvPr>
        </p:nvSpPr>
        <p:spPr>
          <a:xfrm>
            <a:off x="802650" y="1122773"/>
            <a:ext cx="8195700" cy="3083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4B5258"/>
              </a:buClr>
              <a:buSzPts val="2000"/>
              <a:buFont typeface="Inter Medium"/>
              <a:buChar char="●"/>
            </a:pPr>
            <a:r>
              <a:rPr b="0" i="0" lang="fr" sz="2000" u="none" cap="none" strike="noStrike">
                <a:solidFill>
                  <a:srgbClr val="4B5258"/>
                </a:solidFill>
                <a:latin typeface="Inter Medium"/>
                <a:ea typeface="Inter Medium"/>
                <a:cs typeface="Inter Medium"/>
                <a:sym typeface="Inter Medium"/>
              </a:rPr>
              <a:t>Contexte &amp; objecti</a:t>
            </a:r>
            <a:r>
              <a:rPr lang="fr" sz="2000">
                <a:solidFill>
                  <a:srgbClr val="4B5258"/>
                </a:solidFill>
                <a:latin typeface="Inter Medium"/>
                <a:ea typeface="Inter Medium"/>
                <a:cs typeface="Inter Medium"/>
                <a:sym typeface="Inter Medium"/>
              </a:rPr>
              <a:t>fs</a:t>
            </a:r>
            <a:endParaRPr sz="2000">
              <a:solidFill>
                <a:srgbClr val="4B5258"/>
              </a:solidFill>
              <a:latin typeface="Inter Medium"/>
              <a:ea typeface="Inter Medium"/>
              <a:cs typeface="Inter Medium"/>
              <a:sym typeface="Inter Medium"/>
            </a:endParaRPr>
          </a:p>
          <a:p>
            <a:pPr indent="0" lvl="0" marL="457200" marR="0" rtl="0" algn="l">
              <a:lnSpc>
                <a:spcPct val="100000"/>
              </a:lnSpc>
              <a:spcBef>
                <a:spcPts val="0"/>
              </a:spcBef>
              <a:spcAft>
                <a:spcPts val="0"/>
              </a:spcAft>
              <a:buNone/>
            </a:pPr>
            <a:r>
              <a:t/>
            </a:r>
            <a:endParaRPr sz="2000">
              <a:solidFill>
                <a:srgbClr val="4B5258"/>
              </a:solidFill>
              <a:latin typeface="Inter Medium"/>
              <a:ea typeface="Inter Medium"/>
              <a:cs typeface="Inter Medium"/>
              <a:sym typeface="Inter Medium"/>
            </a:endParaRPr>
          </a:p>
          <a:p>
            <a:pPr indent="-355600" lvl="0" marL="457200" marR="0" rtl="0" algn="l">
              <a:lnSpc>
                <a:spcPct val="100000"/>
              </a:lnSpc>
              <a:spcBef>
                <a:spcPts val="0"/>
              </a:spcBef>
              <a:spcAft>
                <a:spcPts val="0"/>
              </a:spcAft>
              <a:buClr>
                <a:srgbClr val="4B5258"/>
              </a:buClr>
              <a:buSzPts val="2000"/>
              <a:buFont typeface="Inter Medium"/>
              <a:buChar char="●"/>
            </a:pPr>
            <a:r>
              <a:rPr lang="fr" sz="2000">
                <a:solidFill>
                  <a:srgbClr val="4B5258"/>
                </a:solidFill>
                <a:latin typeface="Inter Medium"/>
                <a:ea typeface="Inter Medium"/>
                <a:cs typeface="Inter Medium"/>
                <a:sym typeface="Inter Medium"/>
              </a:rPr>
              <a:t>EDA et sélection de modèle</a:t>
            </a:r>
            <a:endParaRPr sz="2000">
              <a:solidFill>
                <a:srgbClr val="4B5258"/>
              </a:solidFill>
              <a:latin typeface="Inter Medium"/>
              <a:ea typeface="Inter Medium"/>
              <a:cs typeface="Inter Medium"/>
              <a:sym typeface="Inter Medium"/>
            </a:endParaRPr>
          </a:p>
          <a:p>
            <a:pPr indent="0" lvl="0" marL="457200" marR="0" rtl="0" algn="l">
              <a:lnSpc>
                <a:spcPct val="100000"/>
              </a:lnSpc>
              <a:spcBef>
                <a:spcPts val="0"/>
              </a:spcBef>
              <a:spcAft>
                <a:spcPts val="0"/>
              </a:spcAft>
              <a:buNone/>
            </a:pPr>
            <a:r>
              <a:t/>
            </a:r>
            <a:endParaRPr sz="2000">
              <a:solidFill>
                <a:srgbClr val="4B5258"/>
              </a:solidFill>
              <a:latin typeface="Inter Medium"/>
              <a:ea typeface="Inter Medium"/>
              <a:cs typeface="Inter Medium"/>
              <a:sym typeface="Inter Medium"/>
            </a:endParaRPr>
          </a:p>
          <a:p>
            <a:pPr indent="-355600" lvl="0" marL="457200" marR="0" rtl="0" algn="l">
              <a:lnSpc>
                <a:spcPct val="100000"/>
              </a:lnSpc>
              <a:spcBef>
                <a:spcPts val="0"/>
              </a:spcBef>
              <a:spcAft>
                <a:spcPts val="0"/>
              </a:spcAft>
              <a:buClr>
                <a:srgbClr val="4B5258"/>
              </a:buClr>
              <a:buSzPts val="2000"/>
              <a:buFont typeface="Inter Medium"/>
              <a:buChar char="●"/>
            </a:pPr>
            <a:r>
              <a:rPr lang="fr" sz="2000">
                <a:solidFill>
                  <a:srgbClr val="4B5258"/>
                </a:solidFill>
                <a:latin typeface="Inter Medium"/>
                <a:ea typeface="Inter Medium"/>
                <a:cs typeface="Inter Medium"/>
                <a:sym typeface="Inter Medium"/>
              </a:rPr>
              <a:t>Dashboard</a:t>
            </a:r>
            <a:endParaRPr sz="2000">
              <a:solidFill>
                <a:srgbClr val="4B5258"/>
              </a:solidFill>
              <a:latin typeface="Inter Medium"/>
              <a:ea typeface="Inter Medium"/>
              <a:cs typeface="Inter Medium"/>
              <a:sym typeface="Inter Medium"/>
            </a:endParaRPr>
          </a:p>
          <a:p>
            <a:pPr indent="0" lvl="0" marL="457200" marR="0" rtl="0" algn="l">
              <a:lnSpc>
                <a:spcPct val="100000"/>
              </a:lnSpc>
              <a:spcBef>
                <a:spcPts val="0"/>
              </a:spcBef>
              <a:spcAft>
                <a:spcPts val="0"/>
              </a:spcAft>
              <a:buNone/>
            </a:pPr>
            <a:r>
              <a:t/>
            </a:r>
            <a:endParaRPr sz="2000">
              <a:solidFill>
                <a:srgbClr val="4B5258"/>
              </a:solidFill>
              <a:latin typeface="Inter Medium"/>
              <a:ea typeface="Inter Medium"/>
              <a:cs typeface="Inter Medium"/>
              <a:sym typeface="Inter Medium"/>
            </a:endParaRPr>
          </a:p>
          <a:p>
            <a:pPr indent="-355600" lvl="0" marL="457200" marR="0" rtl="0" algn="l">
              <a:lnSpc>
                <a:spcPct val="100000"/>
              </a:lnSpc>
              <a:spcBef>
                <a:spcPts val="0"/>
              </a:spcBef>
              <a:spcAft>
                <a:spcPts val="0"/>
              </a:spcAft>
              <a:buClr>
                <a:srgbClr val="4B5258"/>
              </a:buClr>
              <a:buSzPts val="2000"/>
              <a:buFont typeface="Inter Medium"/>
              <a:buChar char="●"/>
            </a:pPr>
            <a:r>
              <a:rPr lang="fr" sz="2000">
                <a:solidFill>
                  <a:srgbClr val="4B5258"/>
                </a:solidFill>
                <a:latin typeface="Inter Medium"/>
                <a:ea typeface="Inter Medium"/>
                <a:cs typeface="Inter Medium"/>
                <a:sym typeface="Inter Medium"/>
              </a:rPr>
              <a:t>API</a:t>
            </a:r>
            <a:endParaRPr sz="2000">
              <a:solidFill>
                <a:srgbClr val="4B5258"/>
              </a:solidFill>
              <a:latin typeface="Inter Medium"/>
              <a:ea typeface="Inter Medium"/>
              <a:cs typeface="Inter Medium"/>
              <a:sym typeface="Inter Medium"/>
            </a:endParaRPr>
          </a:p>
          <a:p>
            <a:pPr indent="0" lvl="0" marL="457200" marR="0" rtl="0" algn="l">
              <a:lnSpc>
                <a:spcPct val="100000"/>
              </a:lnSpc>
              <a:spcBef>
                <a:spcPts val="0"/>
              </a:spcBef>
              <a:spcAft>
                <a:spcPts val="0"/>
              </a:spcAft>
              <a:buNone/>
            </a:pPr>
            <a:r>
              <a:t/>
            </a:r>
            <a:endParaRPr sz="2000">
              <a:solidFill>
                <a:srgbClr val="4B5258"/>
              </a:solidFill>
              <a:latin typeface="Inter Medium"/>
              <a:ea typeface="Inter Medium"/>
              <a:cs typeface="Inter Medium"/>
              <a:sym typeface="Inter Medium"/>
            </a:endParaRPr>
          </a:p>
          <a:p>
            <a:pPr indent="-355600" lvl="0" marL="457200" marR="0" rtl="0" algn="l">
              <a:lnSpc>
                <a:spcPct val="100000"/>
              </a:lnSpc>
              <a:spcBef>
                <a:spcPts val="0"/>
              </a:spcBef>
              <a:spcAft>
                <a:spcPts val="0"/>
              </a:spcAft>
              <a:buClr>
                <a:srgbClr val="4B5258"/>
              </a:buClr>
              <a:buSzPts val="2000"/>
              <a:buFont typeface="Inter Medium"/>
              <a:buChar char="●"/>
            </a:pPr>
            <a:r>
              <a:rPr lang="fr" sz="2000">
                <a:solidFill>
                  <a:srgbClr val="4B5258"/>
                </a:solidFill>
                <a:latin typeface="Inter Medium"/>
                <a:ea typeface="Inter Medium"/>
                <a:cs typeface="Inter Medium"/>
                <a:sym typeface="Inter Medium"/>
              </a:rPr>
              <a:t>Perspective</a:t>
            </a:r>
            <a:endParaRPr sz="2000">
              <a:solidFill>
                <a:srgbClr val="4B5258"/>
              </a:solidFill>
              <a:latin typeface="Inter Medium"/>
              <a:ea typeface="Inter Medium"/>
              <a:cs typeface="Inter Medium"/>
              <a:sym typeface="Inter Medium"/>
            </a:endParaRPr>
          </a:p>
        </p:txBody>
      </p:sp>
      <p:pic>
        <p:nvPicPr>
          <p:cNvPr id="62" name="Google Shape;62;p3"/>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63" name="Google Shape;63;p3"/>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85db92cdb7_0_43"/>
          <p:cNvSpPr txBox="1"/>
          <p:nvPr>
            <p:ph idx="4294967295" type="ctrTitle"/>
          </p:nvPr>
        </p:nvSpPr>
        <p:spPr>
          <a:xfrm>
            <a:off x="1192664" y="4033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500" u="none" cap="none" strike="noStrike">
                <a:solidFill>
                  <a:srgbClr val="0E3449"/>
                </a:solidFill>
                <a:latin typeface="Inter SemiBold"/>
                <a:ea typeface="Inter SemiBold"/>
                <a:cs typeface="Inter SemiBold"/>
                <a:sym typeface="Inter SemiBold"/>
              </a:rPr>
              <a:t>Contexte </a:t>
            </a:r>
            <a:r>
              <a:rPr lang="fr" sz="2500">
                <a:solidFill>
                  <a:srgbClr val="0E3449"/>
                </a:solidFill>
                <a:latin typeface="Inter SemiBold"/>
                <a:ea typeface="Inter SemiBold"/>
                <a:cs typeface="Inter SemiBold"/>
                <a:sym typeface="Inter SemiBold"/>
              </a:rPr>
              <a:t>&amp;</a:t>
            </a:r>
            <a:r>
              <a:rPr b="0" i="0" lang="fr" sz="2500" u="none" cap="none" strike="noStrike">
                <a:solidFill>
                  <a:srgbClr val="0E3449"/>
                </a:solidFill>
                <a:latin typeface="Inter SemiBold"/>
                <a:ea typeface="Inter SemiBold"/>
                <a:cs typeface="Inter SemiBold"/>
                <a:sym typeface="Inter SemiBold"/>
              </a:rPr>
              <a:t> objecti</a:t>
            </a:r>
            <a:r>
              <a:rPr lang="fr" sz="2500">
                <a:solidFill>
                  <a:srgbClr val="0E3449"/>
                </a:solidFill>
                <a:latin typeface="Inter SemiBold"/>
                <a:ea typeface="Inter SemiBold"/>
                <a:cs typeface="Inter SemiBold"/>
                <a:sym typeface="Inter SemiBold"/>
              </a:rPr>
              <a:t>fs</a:t>
            </a:r>
            <a:endParaRPr b="0" i="0" sz="2500" u="none" cap="none" strike="noStrike">
              <a:solidFill>
                <a:srgbClr val="0E3449"/>
              </a:solidFill>
              <a:latin typeface="Inter SemiBold"/>
              <a:ea typeface="Inter SemiBold"/>
              <a:cs typeface="Inter SemiBold"/>
              <a:sym typeface="Inter SemiBold"/>
            </a:endParaRPr>
          </a:p>
        </p:txBody>
      </p:sp>
      <p:pic>
        <p:nvPicPr>
          <p:cNvPr id="69" name="Google Shape;69;g285db92cdb7_0_43"/>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70" name="Google Shape;70;g285db92cdb7_0_43"/>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85db92cdb7_0_43"/>
          <p:cNvSpPr txBox="1"/>
          <p:nvPr/>
        </p:nvSpPr>
        <p:spPr>
          <a:xfrm>
            <a:off x="463375" y="1184050"/>
            <a:ext cx="8127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Getaround est un système de location de voiture entre particulier.</a:t>
            </a:r>
            <a:endParaRPr/>
          </a:p>
          <a:p>
            <a:pPr indent="0" lvl="0" marL="0" rtl="0" algn="l">
              <a:spcBef>
                <a:spcPts val="0"/>
              </a:spcBef>
              <a:spcAft>
                <a:spcPts val="0"/>
              </a:spcAft>
              <a:buNone/>
            </a:pPr>
            <a:r>
              <a:rPr lang="fr"/>
              <a:t>A chaque prise et retour de location, les usagers doivent vérifier un certain nombre de point : état de la voiture, kilométrage, niveau d’essence.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Ceci se fait via l’appli mobile (avec contact), en connect (sans contact).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L’objectif du projet est double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fr"/>
              <a:t>Dans un premier temps, analyser l’impact des retours en retard et envisager un délai entre les locations. Voir si ce délai est le même via mobile ou connect. Cette analyse devra être visible via </a:t>
            </a:r>
            <a:r>
              <a:rPr b="1" lang="fr"/>
              <a:t>un dashboard</a:t>
            </a:r>
            <a:endParaRPr b="1"/>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Dans un deuxième temps travailler sur un modèle pour optimiser le prix de location des véhicules. Ce modèle devra être accessible sur </a:t>
            </a:r>
            <a:r>
              <a:rPr b="1" lang="fr"/>
              <a:t>une API</a:t>
            </a:r>
            <a:endParaRPr b="1"/>
          </a:p>
          <a:p>
            <a:pPr indent="0" lvl="0" marL="0" rtl="0" algn="l">
              <a:spcBef>
                <a:spcPts val="0"/>
              </a:spcBef>
              <a:spcAft>
                <a:spcPts val="0"/>
              </a:spcAft>
              <a:buNone/>
            </a:pPr>
            <a:r>
              <a:t/>
            </a:r>
            <a:endParaRPr/>
          </a:p>
        </p:txBody>
      </p:sp>
      <p:pic>
        <p:nvPicPr>
          <p:cNvPr id="72" name="Google Shape;72;g285db92cdb7_0_43"/>
          <p:cNvPicPr preferRelativeResize="0"/>
          <p:nvPr/>
        </p:nvPicPr>
        <p:blipFill>
          <a:blip r:embed="rId4">
            <a:alphaModFix/>
          </a:blip>
          <a:stretch>
            <a:fillRect/>
          </a:stretch>
        </p:blipFill>
        <p:spPr>
          <a:xfrm>
            <a:off x="5645525" y="171274"/>
            <a:ext cx="2747000" cy="100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85db8ebc73_0_0"/>
          <p:cNvSpPr txBox="1"/>
          <p:nvPr>
            <p:ph idx="4294967295" type="ctrTitle"/>
          </p:nvPr>
        </p:nvSpPr>
        <p:spPr>
          <a:xfrm>
            <a:off x="1192677" y="403300"/>
            <a:ext cx="64422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EDA &amp; modèle</a:t>
            </a:r>
            <a:endParaRPr b="0" i="0" sz="2000" u="none" cap="none" strike="noStrike">
              <a:solidFill>
                <a:srgbClr val="4B5258"/>
              </a:solidFill>
              <a:latin typeface="Inter Medium"/>
              <a:ea typeface="Inter Medium"/>
              <a:cs typeface="Inter Medium"/>
              <a:sym typeface="Inter Medium"/>
            </a:endParaRPr>
          </a:p>
          <a:p>
            <a:pPr indent="0" lvl="0" marL="0" marR="0" rtl="0" algn="l">
              <a:lnSpc>
                <a:spcPct val="100000"/>
              </a:lnSpc>
              <a:spcBef>
                <a:spcPts val="0"/>
              </a:spcBef>
              <a:spcAft>
                <a:spcPts val="0"/>
              </a:spcAft>
              <a:buClr>
                <a:schemeClr val="dk1"/>
              </a:buClr>
              <a:buSzPts val="2800"/>
              <a:buFont typeface="Arial"/>
              <a:buNone/>
            </a:pPr>
            <a:r>
              <a:t/>
            </a:r>
            <a:endParaRPr b="0" i="0" sz="2500" u="none" cap="none" strike="noStrike">
              <a:solidFill>
                <a:srgbClr val="0E3449"/>
              </a:solidFill>
              <a:latin typeface="Inter SemiBold"/>
              <a:ea typeface="Inter SemiBold"/>
              <a:cs typeface="Inter SemiBold"/>
              <a:sym typeface="Inter SemiBold"/>
            </a:endParaRPr>
          </a:p>
        </p:txBody>
      </p:sp>
      <p:pic>
        <p:nvPicPr>
          <p:cNvPr id="78" name="Google Shape;78;g285db8ebc73_0_0"/>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79" name="Google Shape;79;g285db8ebc73_0_0"/>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85db8ebc73_0_0"/>
          <p:cNvSpPr txBox="1"/>
          <p:nvPr/>
        </p:nvSpPr>
        <p:spPr>
          <a:xfrm>
            <a:off x="508050" y="936400"/>
            <a:ext cx="81279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2 datasets : Delays : analyse des </a:t>
            </a:r>
            <a:r>
              <a:rPr lang="fr"/>
              <a:t>délais // </a:t>
            </a:r>
            <a:r>
              <a:rPr lang="fr"/>
              <a:t>Pricing : optimisation des prix</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u="sng"/>
              <a:t>Delays </a:t>
            </a:r>
            <a:r>
              <a:rPr lang="fr"/>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fr"/>
              <a:t>Nettoyage des données, analyse et suppression des outliers.</a:t>
            </a:r>
            <a:endParaRPr/>
          </a:p>
          <a:p>
            <a:pPr indent="-317500" lvl="0" marL="457200" rtl="0" algn="l">
              <a:spcBef>
                <a:spcPts val="0"/>
              </a:spcBef>
              <a:spcAft>
                <a:spcPts val="0"/>
              </a:spcAft>
              <a:buSzPts val="1400"/>
              <a:buChar char="●"/>
            </a:pPr>
            <a:r>
              <a:rPr lang="fr"/>
              <a:t>Données : Check in mobile 80 %, connect 20 %</a:t>
            </a:r>
            <a:endParaRPr/>
          </a:p>
          <a:p>
            <a:pPr indent="-317500" lvl="0" marL="457200" rtl="0" algn="l">
              <a:spcBef>
                <a:spcPts val="0"/>
              </a:spcBef>
              <a:spcAft>
                <a:spcPts val="0"/>
              </a:spcAft>
              <a:buSzPts val="1400"/>
              <a:buChar char="●"/>
            </a:pPr>
            <a:r>
              <a:rPr lang="fr"/>
              <a:t>Pourcentage</a:t>
            </a:r>
            <a:r>
              <a:rPr lang="fr"/>
              <a:t> de retard : 44 % ( Attention 23 % où pas de données)</a:t>
            </a:r>
            <a:endParaRPr/>
          </a:p>
          <a:p>
            <a:pPr indent="-317500" lvl="0" marL="457200" rtl="0" algn="l">
              <a:spcBef>
                <a:spcPts val="0"/>
              </a:spcBef>
              <a:spcAft>
                <a:spcPts val="0"/>
              </a:spcAft>
              <a:buSzPts val="1400"/>
              <a:buChar char="●"/>
            </a:pPr>
            <a:r>
              <a:rPr lang="fr"/>
              <a:t>Plus de 50 % des retard sont d’une heure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Quels retards ont un impact sur la location suivante ? </a:t>
            </a:r>
            <a:endParaRPr/>
          </a:p>
          <a:p>
            <a:pPr indent="0" lvl="0" marL="0" rtl="0" algn="l">
              <a:spcBef>
                <a:spcPts val="0"/>
              </a:spcBef>
              <a:spcAft>
                <a:spcPts val="0"/>
              </a:spcAft>
              <a:buNone/>
            </a:pPr>
            <a:r>
              <a:rPr lang="fr"/>
              <a:t>2,87 % causent des problèmes, en général ils dépassent les 300 minutes (5h).</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Les </a:t>
            </a:r>
            <a:r>
              <a:rPr lang="fr"/>
              <a:t>réservations</a:t>
            </a:r>
            <a:r>
              <a:rPr lang="fr"/>
              <a:t> via mobiles sont celles qui concentre le plus de retard avec problèmes</a:t>
            </a:r>
            <a:endParaRPr/>
          </a:p>
          <a:p>
            <a:pPr indent="0" lvl="0" marL="0" rtl="0" algn="l">
              <a:spcBef>
                <a:spcPts val="0"/>
              </a:spcBef>
              <a:spcAft>
                <a:spcPts val="0"/>
              </a:spcAft>
              <a:buNone/>
            </a:pPr>
            <a:r>
              <a:t/>
            </a:r>
            <a:endParaRPr/>
          </a:p>
          <a:p>
            <a:pPr indent="0" lvl="0" marL="457200" rtl="0" algn="l">
              <a:spcBef>
                <a:spcPts val="0"/>
              </a:spcBef>
              <a:spcAft>
                <a:spcPts val="0"/>
              </a:spcAft>
              <a:buNone/>
            </a:pPr>
            <a:r>
              <a:rPr b="1" lang="fr"/>
              <a:t>Proposition de délais mobile : 6h</a:t>
            </a:r>
            <a:endParaRPr b="1"/>
          </a:p>
          <a:p>
            <a:pPr indent="0" lvl="0" marL="457200" rtl="0" algn="l">
              <a:spcBef>
                <a:spcPts val="0"/>
              </a:spcBef>
              <a:spcAft>
                <a:spcPts val="0"/>
              </a:spcAft>
              <a:buNone/>
            </a:pPr>
            <a:r>
              <a:rPr b="1" lang="fr"/>
              <a:t>Proposition de délai connect : 2,5h</a:t>
            </a:r>
            <a:endParaRPr b="1"/>
          </a:p>
          <a:p>
            <a:pPr indent="0" lvl="0" marL="457200" rtl="0" algn="l">
              <a:spcBef>
                <a:spcPts val="0"/>
              </a:spcBef>
              <a:spcAft>
                <a:spcPts val="0"/>
              </a:spcAft>
              <a:buNone/>
            </a:pPr>
            <a:r>
              <a:t/>
            </a:r>
            <a:endParaRPr b="1"/>
          </a:p>
          <a:p>
            <a:pPr indent="0" lvl="0" marL="457200" rtl="0" algn="l">
              <a:spcBef>
                <a:spcPts val="0"/>
              </a:spcBef>
              <a:spcAft>
                <a:spcPts val="0"/>
              </a:spcAft>
              <a:buNone/>
            </a:pPr>
            <a:r>
              <a:rPr b="1" lang="fr"/>
              <a:t>=&gt; 80% des pb sont résolus</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978aacf180_0_8"/>
          <p:cNvSpPr txBox="1"/>
          <p:nvPr>
            <p:ph idx="4294967295" type="ctrTitle"/>
          </p:nvPr>
        </p:nvSpPr>
        <p:spPr>
          <a:xfrm>
            <a:off x="1192677" y="403300"/>
            <a:ext cx="64422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EDA &amp; modèle</a:t>
            </a:r>
            <a:endParaRPr b="0" i="0" sz="2000" u="none" cap="none" strike="noStrike">
              <a:solidFill>
                <a:srgbClr val="4B5258"/>
              </a:solidFill>
              <a:latin typeface="Inter Medium"/>
              <a:ea typeface="Inter Medium"/>
              <a:cs typeface="Inter Medium"/>
              <a:sym typeface="Inter Medium"/>
            </a:endParaRPr>
          </a:p>
          <a:p>
            <a:pPr indent="0" lvl="0" marL="0" marR="0" rtl="0" algn="l">
              <a:lnSpc>
                <a:spcPct val="100000"/>
              </a:lnSpc>
              <a:spcBef>
                <a:spcPts val="0"/>
              </a:spcBef>
              <a:spcAft>
                <a:spcPts val="0"/>
              </a:spcAft>
              <a:buClr>
                <a:schemeClr val="dk1"/>
              </a:buClr>
              <a:buSzPts val="2800"/>
              <a:buFont typeface="Arial"/>
              <a:buNone/>
            </a:pPr>
            <a:r>
              <a:t/>
            </a:r>
            <a:endParaRPr b="0" i="0" sz="2500" u="none" cap="none" strike="noStrike">
              <a:solidFill>
                <a:srgbClr val="0E3449"/>
              </a:solidFill>
              <a:latin typeface="Inter SemiBold"/>
              <a:ea typeface="Inter SemiBold"/>
              <a:cs typeface="Inter SemiBold"/>
              <a:sym typeface="Inter SemiBold"/>
            </a:endParaRPr>
          </a:p>
        </p:txBody>
      </p:sp>
      <p:pic>
        <p:nvPicPr>
          <p:cNvPr id="86" name="Google Shape;86;g2978aacf180_0_8"/>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87" name="Google Shape;87;g2978aacf180_0_8"/>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978aacf180_0_8"/>
          <p:cNvSpPr txBox="1"/>
          <p:nvPr/>
        </p:nvSpPr>
        <p:spPr>
          <a:xfrm>
            <a:off x="508050" y="936400"/>
            <a:ext cx="8127900" cy="47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t>Pricing :</a:t>
            </a:r>
            <a:endParaRPr/>
          </a:p>
          <a:p>
            <a:pPr indent="0" lvl="0" marL="0" rtl="0" algn="l">
              <a:spcBef>
                <a:spcPts val="0"/>
              </a:spcBef>
              <a:spcAft>
                <a:spcPts val="0"/>
              </a:spcAft>
              <a:buNone/>
            </a:pPr>
            <a:r>
              <a:t/>
            </a:r>
            <a:endParaRPr/>
          </a:p>
          <a:p>
            <a:pPr indent="0" lvl="0" marL="0" rtl="0" algn="l">
              <a:spcBef>
                <a:spcPts val="0"/>
              </a:spcBef>
              <a:spcAft>
                <a:spcPts val="0"/>
              </a:spcAft>
              <a:buNone/>
            </a:pPr>
            <a:r>
              <a:rPr i="1" lang="fr"/>
              <a:t>Informations : </a:t>
            </a:r>
            <a:r>
              <a:rPr i="1" lang="fr">
                <a:solidFill>
                  <a:schemeClr val="dk1"/>
                </a:solidFill>
              </a:rPr>
              <a:t>marque, kilométrage, couleur, gps, clim, etc…</a:t>
            </a:r>
            <a:endParaRPr i="1"/>
          </a:p>
          <a:p>
            <a:pPr indent="0" lvl="0" marL="0" rtl="0" algn="l">
              <a:spcBef>
                <a:spcPts val="0"/>
              </a:spcBef>
              <a:spcAft>
                <a:spcPts val="0"/>
              </a:spcAft>
              <a:buNone/>
            </a:pPr>
            <a:r>
              <a:t/>
            </a:r>
            <a:endParaRPr/>
          </a:p>
          <a:p>
            <a:pPr indent="0" lvl="0" marL="0" rtl="0" algn="l">
              <a:spcBef>
                <a:spcPts val="0"/>
              </a:spcBef>
              <a:spcAft>
                <a:spcPts val="0"/>
              </a:spcAft>
              <a:buNone/>
            </a:pPr>
            <a:r>
              <a:rPr lang="fr"/>
              <a:t>Etapes : </a:t>
            </a:r>
            <a:endParaRPr/>
          </a:p>
          <a:p>
            <a:pPr indent="-317500" lvl="0" marL="457200" rtl="0" algn="l">
              <a:spcBef>
                <a:spcPts val="0"/>
              </a:spcBef>
              <a:spcAft>
                <a:spcPts val="0"/>
              </a:spcAft>
              <a:buSzPts val="1400"/>
              <a:buChar char="●"/>
            </a:pPr>
            <a:r>
              <a:rPr lang="fr"/>
              <a:t>Nettoyage des données, analyse et suppression des outliers.</a:t>
            </a:r>
            <a:endParaRPr/>
          </a:p>
          <a:p>
            <a:pPr indent="-317500" lvl="0" marL="457200" rtl="0" algn="l">
              <a:spcBef>
                <a:spcPts val="0"/>
              </a:spcBef>
              <a:spcAft>
                <a:spcPts val="0"/>
              </a:spcAft>
              <a:buClr>
                <a:schemeClr val="dk1"/>
              </a:buClr>
              <a:buSzPts val="1400"/>
              <a:buChar char="●"/>
            </a:pPr>
            <a:r>
              <a:rPr lang="fr">
                <a:solidFill>
                  <a:schemeClr val="dk1"/>
                </a:solidFill>
              </a:rPr>
              <a:t>Utilisation de</a:t>
            </a:r>
            <a:r>
              <a:rPr lang="fr">
                <a:solidFill>
                  <a:schemeClr val="dk1"/>
                </a:solidFill>
              </a:rPr>
              <a:t> toutes les données pour le modèle.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fr">
                <a:solidFill>
                  <a:schemeClr val="dk1"/>
                </a:solidFill>
              </a:rPr>
              <a:t>Location les plus chers : voiture de luxe, hybride, sedan ou suv, options (gps, clim, parking privé…)</a:t>
            </a:r>
            <a:endParaRPr i="1">
              <a:solidFill>
                <a:schemeClr val="dk1"/>
              </a:solidFill>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fr"/>
              <a:t>Modèles testé : </a:t>
            </a:r>
            <a:endParaRPr/>
          </a:p>
          <a:p>
            <a:pPr indent="-317500" lvl="0" marL="457200" rtl="0" algn="l">
              <a:lnSpc>
                <a:spcPct val="115000"/>
              </a:lnSpc>
              <a:spcBef>
                <a:spcPts val="600"/>
              </a:spcBef>
              <a:spcAft>
                <a:spcPts val="0"/>
              </a:spcAft>
              <a:buSzPts val="1400"/>
              <a:buChar char="★"/>
            </a:pPr>
            <a:r>
              <a:rPr lang="fr"/>
              <a:t>Régression</a:t>
            </a:r>
            <a:r>
              <a:rPr lang="fr"/>
              <a:t> linéaire, </a:t>
            </a:r>
            <a:endParaRPr/>
          </a:p>
          <a:p>
            <a:pPr indent="-317500" lvl="0" marL="457200" rtl="0" algn="l">
              <a:lnSpc>
                <a:spcPct val="115000"/>
              </a:lnSpc>
              <a:spcBef>
                <a:spcPts val="0"/>
              </a:spcBef>
              <a:spcAft>
                <a:spcPts val="0"/>
              </a:spcAft>
              <a:buSzPts val="1400"/>
              <a:buChar char="★"/>
            </a:pPr>
            <a:r>
              <a:rPr lang="fr"/>
              <a:t>R</a:t>
            </a:r>
            <a:r>
              <a:rPr lang="fr"/>
              <a:t>égularisation</a:t>
            </a:r>
            <a:r>
              <a:rPr lang="fr"/>
              <a:t> Ridge et Lasso, </a:t>
            </a:r>
            <a:endParaRPr/>
          </a:p>
          <a:p>
            <a:pPr indent="-317500" lvl="0" marL="457200" rtl="0" algn="l">
              <a:lnSpc>
                <a:spcPct val="115000"/>
              </a:lnSpc>
              <a:spcBef>
                <a:spcPts val="0"/>
              </a:spcBef>
              <a:spcAft>
                <a:spcPts val="0"/>
              </a:spcAft>
              <a:buSzPts val="1400"/>
              <a:buChar char="★"/>
            </a:pPr>
            <a:r>
              <a:rPr b="1" lang="fr"/>
              <a:t>Random Forest Classifier.</a:t>
            </a:r>
            <a:endParaRPr b="1"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85db8ebc73_0_39"/>
          <p:cNvSpPr txBox="1"/>
          <p:nvPr>
            <p:ph idx="4294967295" type="ctrTitle"/>
          </p:nvPr>
        </p:nvSpPr>
        <p:spPr>
          <a:xfrm>
            <a:off x="1192679" y="403300"/>
            <a:ext cx="737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500" u="none" cap="none" strike="noStrike">
                <a:solidFill>
                  <a:srgbClr val="0E3449"/>
                </a:solidFill>
                <a:latin typeface="Inter SemiBold"/>
                <a:ea typeface="Inter SemiBold"/>
                <a:cs typeface="Inter SemiBold"/>
                <a:sym typeface="Inter SemiBold"/>
              </a:rPr>
              <a:t>D</a:t>
            </a:r>
            <a:r>
              <a:rPr lang="fr" sz="2500">
                <a:solidFill>
                  <a:srgbClr val="0E3449"/>
                </a:solidFill>
                <a:latin typeface="Inter SemiBold"/>
                <a:ea typeface="Inter SemiBold"/>
                <a:cs typeface="Inter SemiBold"/>
                <a:sym typeface="Inter SemiBold"/>
              </a:rPr>
              <a:t>ashboard</a:t>
            </a:r>
            <a:endParaRPr b="0" i="0" sz="2500" u="none" cap="none" strike="noStrike">
              <a:solidFill>
                <a:srgbClr val="0E3449"/>
              </a:solidFill>
              <a:latin typeface="Inter SemiBold"/>
              <a:ea typeface="Inter SemiBold"/>
              <a:cs typeface="Inter SemiBold"/>
              <a:sym typeface="Inter SemiBold"/>
            </a:endParaRPr>
          </a:p>
          <a:p>
            <a:pPr indent="0" lvl="0" marL="0" marR="0" rtl="0" algn="l">
              <a:lnSpc>
                <a:spcPct val="100000"/>
              </a:lnSpc>
              <a:spcBef>
                <a:spcPts val="0"/>
              </a:spcBef>
              <a:spcAft>
                <a:spcPts val="0"/>
              </a:spcAft>
              <a:buClr>
                <a:schemeClr val="dk1"/>
              </a:buClr>
              <a:buSzPts val="2800"/>
              <a:buFont typeface="Arial"/>
              <a:buNone/>
            </a:pPr>
            <a:r>
              <a:t/>
            </a:r>
            <a:endParaRPr b="0" i="1" sz="1900" u="none" cap="none" strike="noStrike">
              <a:solidFill>
                <a:srgbClr val="0E3449"/>
              </a:solidFill>
              <a:latin typeface="Inter SemiBold"/>
              <a:ea typeface="Inter SemiBold"/>
              <a:cs typeface="Inter SemiBold"/>
              <a:sym typeface="Inter SemiBold"/>
            </a:endParaRPr>
          </a:p>
        </p:txBody>
      </p:sp>
      <p:sp>
        <p:nvSpPr>
          <p:cNvPr id="94" name="Google Shape;94;g285db8ebc73_0_39"/>
          <p:cNvSpPr txBox="1"/>
          <p:nvPr>
            <p:ph idx="4294967295" type="ctrTitle"/>
          </p:nvPr>
        </p:nvSpPr>
        <p:spPr>
          <a:xfrm>
            <a:off x="385850" y="1446975"/>
            <a:ext cx="2560200" cy="6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1400">
                <a:solidFill>
                  <a:srgbClr val="000000"/>
                </a:solidFill>
              </a:rPr>
              <a:t>Le dashboard est déployé sur Streamlit en local</a:t>
            </a:r>
            <a:endParaRPr b="0" i="0" sz="2000" u="none" cap="none" strike="noStrike">
              <a:solidFill>
                <a:srgbClr val="4B5258"/>
              </a:solidFill>
              <a:latin typeface="Inter Medium"/>
              <a:ea typeface="Inter Medium"/>
              <a:cs typeface="Inter Medium"/>
              <a:sym typeface="Inter Medium"/>
            </a:endParaRPr>
          </a:p>
        </p:txBody>
      </p:sp>
      <p:pic>
        <p:nvPicPr>
          <p:cNvPr id="95" name="Google Shape;95;g285db8ebc73_0_39"/>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96" name="Google Shape;96;g285db8ebc73_0_39"/>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g285db8ebc73_0_39" title="Enregistrement de l’écran 2023-11-06 à 09.57.34.mov">
            <a:hlinkClick r:id="rId4"/>
          </p:cNvPr>
          <p:cNvPicPr preferRelativeResize="0"/>
          <p:nvPr/>
        </p:nvPicPr>
        <p:blipFill>
          <a:blip r:embed="rId5">
            <a:alphaModFix/>
          </a:blip>
          <a:stretch>
            <a:fillRect/>
          </a:stretch>
        </p:blipFill>
        <p:spPr>
          <a:xfrm>
            <a:off x="3322500" y="1088800"/>
            <a:ext cx="5669100" cy="3543201"/>
          </a:xfrm>
          <a:prstGeom prst="rect">
            <a:avLst/>
          </a:prstGeom>
          <a:noFill/>
          <a:ln>
            <a:noFill/>
          </a:ln>
        </p:spPr>
      </p:pic>
      <p:pic>
        <p:nvPicPr>
          <p:cNvPr id="98" name="Google Shape;98;g285db8ebc73_0_39"/>
          <p:cNvPicPr preferRelativeResize="0"/>
          <p:nvPr/>
        </p:nvPicPr>
        <p:blipFill>
          <a:blip r:embed="rId6">
            <a:alphaModFix/>
          </a:blip>
          <a:stretch>
            <a:fillRect/>
          </a:stretch>
        </p:blipFill>
        <p:spPr>
          <a:xfrm>
            <a:off x="3191975" y="200575"/>
            <a:ext cx="3378099" cy="93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78aacf180_0_21"/>
          <p:cNvSpPr txBox="1"/>
          <p:nvPr>
            <p:ph idx="4294967295" type="ctrTitle"/>
          </p:nvPr>
        </p:nvSpPr>
        <p:spPr>
          <a:xfrm>
            <a:off x="1192679" y="403300"/>
            <a:ext cx="737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API</a:t>
            </a:r>
            <a:endParaRPr b="0" i="0" sz="2500" u="none" cap="none" strike="noStrike">
              <a:solidFill>
                <a:srgbClr val="0E3449"/>
              </a:solidFill>
              <a:latin typeface="Inter SemiBold"/>
              <a:ea typeface="Inter SemiBold"/>
              <a:cs typeface="Inter SemiBold"/>
              <a:sym typeface="Inter SemiBold"/>
            </a:endParaRPr>
          </a:p>
          <a:p>
            <a:pPr indent="0" lvl="0" marL="0" marR="0" rtl="0" algn="l">
              <a:lnSpc>
                <a:spcPct val="100000"/>
              </a:lnSpc>
              <a:spcBef>
                <a:spcPts val="0"/>
              </a:spcBef>
              <a:spcAft>
                <a:spcPts val="0"/>
              </a:spcAft>
              <a:buClr>
                <a:schemeClr val="dk1"/>
              </a:buClr>
              <a:buSzPts val="2800"/>
              <a:buFont typeface="Arial"/>
              <a:buNone/>
            </a:pPr>
            <a:r>
              <a:t/>
            </a:r>
            <a:endParaRPr b="0" i="1" sz="1900" u="none" cap="none" strike="noStrike">
              <a:solidFill>
                <a:srgbClr val="0E3449"/>
              </a:solidFill>
              <a:latin typeface="Inter SemiBold"/>
              <a:ea typeface="Inter SemiBold"/>
              <a:cs typeface="Inter SemiBold"/>
              <a:sym typeface="Inter SemiBold"/>
            </a:endParaRPr>
          </a:p>
        </p:txBody>
      </p:sp>
      <p:sp>
        <p:nvSpPr>
          <p:cNvPr id="104" name="Google Shape;104;g2978aacf180_0_21"/>
          <p:cNvSpPr txBox="1"/>
          <p:nvPr>
            <p:ph idx="4294967295" type="ctrTitle"/>
          </p:nvPr>
        </p:nvSpPr>
        <p:spPr>
          <a:xfrm>
            <a:off x="385850" y="1446975"/>
            <a:ext cx="2569500" cy="6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1400">
                <a:solidFill>
                  <a:srgbClr val="000000"/>
                </a:solidFill>
              </a:rPr>
              <a:t>L’API est déployé avec FAastAPI en local</a:t>
            </a:r>
            <a:endParaRPr b="0" i="0" sz="2000" u="none" cap="none" strike="noStrike">
              <a:solidFill>
                <a:srgbClr val="4B5258"/>
              </a:solidFill>
              <a:latin typeface="Inter Medium"/>
              <a:ea typeface="Inter Medium"/>
              <a:cs typeface="Inter Medium"/>
              <a:sym typeface="Inter Medium"/>
            </a:endParaRPr>
          </a:p>
        </p:txBody>
      </p:sp>
      <p:pic>
        <p:nvPicPr>
          <p:cNvPr id="105" name="Google Shape;105;g2978aacf180_0_21"/>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06" name="Google Shape;106;g2978aacf180_0_21"/>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g2978aacf180_0_21" title="Enregistrement de l’écran 2023-11-06 à 09.59.56.mov">
            <a:hlinkClick r:id="rId4"/>
          </p:cNvPr>
          <p:cNvPicPr preferRelativeResize="0"/>
          <p:nvPr/>
        </p:nvPicPr>
        <p:blipFill>
          <a:blip r:embed="rId5">
            <a:alphaModFix/>
          </a:blip>
          <a:stretch>
            <a:fillRect/>
          </a:stretch>
        </p:blipFill>
        <p:spPr>
          <a:xfrm>
            <a:off x="3428600" y="1088800"/>
            <a:ext cx="5563001" cy="3476876"/>
          </a:xfrm>
          <a:prstGeom prst="rect">
            <a:avLst/>
          </a:prstGeom>
          <a:noFill/>
          <a:ln>
            <a:noFill/>
          </a:ln>
        </p:spPr>
      </p:pic>
      <p:pic>
        <p:nvPicPr>
          <p:cNvPr id="108" name="Google Shape;108;g2978aacf180_0_21"/>
          <p:cNvPicPr preferRelativeResize="0"/>
          <p:nvPr/>
        </p:nvPicPr>
        <p:blipFill>
          <a:blip r:embed="rId6">
            <a:alphaModFix/>
          </a:blip>
          <a:stretch>
            <a:fillRect/>
          </a:stretch>
        </p:blipFill>
        <p:spPr>
          <a:xfrm>
            <a:off x="2158934" y="198642"/>
            <a:ext cx="2645642" cy="95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85db8ebc73_0_24"/>
          <p:cNvSpPr txBox="1"/>
          <p:nvPr>
            <p:ph idx="4294967295" type="ctrTitle"/>
          </p:nvPr>
        </p:nvSpPr>
        <p:spPr>
          <a:xfrm>
            <a:off x="1192664" y="4033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500" u="none" cap="none" strike="noStrike">
                <a:solidFill>
                  <a:srgbClr val="0E3449"/>
                </a:solidFill>
                <a:latin typeface="Inter SemiBold"/>
                <a:ea typeface="Inter SemiBold"/>
                <a:cs typeface="Inter SemiBold"/>
                <a:sym typeface="Inter SemiBold"/>
              </a:rPr>
              <a:t>Perspectives</a:t>
            </a:r>
            <a:endParaRPr b="0" i="0" sz="2500" u="none" cap="none" strike="noStrike">
              <a:solidFill>
                <a:srgbClr val="0E3449"/>
              </a:solidFill>
              <a:latin typeface="Inter SemiBold"/>
              <a:ea typeface="Inter SemiBold"/>
              <a:cs typeface="Inter SemiBold"/>
              <a:sym typeface="Inter SemiBold"/>
            </a:endParaRPr>
          </a:p>
        </p:txBody>
      </p:sp>
      <p:pic>
        <p:nvPicPr>
          <p:cNvPr id="114" name="Google Shape;114;g285db8ebc73_0_24"/>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115" name="Google Shape;115;g285db8ebc73_0_24"/>
          <p:cNvSpPr txBox="1"/>
          <p:nvPr/>
        </p:nvSpPr>
        <p:spPr>
          <a:xfrm>
            <a:off x="716700" y="1354550"/>
            <a:ext cx="7710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Meilleure modèle : boosting, modèle sélection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Dashboard : améliorer les graphiques présenté dessus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API : améliorer les entrées et la prédiction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Déploiement</a:t>
            </a:r>
            <a:r>
              <a:rPr lang="fr"/>
              <a:t> : Heroku étant devenu payant, les 2 sont hébergé en local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Aller plus loin pour chacun de ces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BD0"/>
        </a:solidFill>
      </p:bgPr>
    </p:bg>
    <p:spTree>
      <p:nvGrpSpPr>
        <p:cNvPr id="119" name="Shape 119"/>
        <p:cNvGrpSpPr/>
        <p:nvPr/>
      </p:nvGrpSpPr>
      <p:grpSpPr>
        <a:xfrm>
          <a:off x="0" y="0"/>
          <a:ext cx="0" cy="0"/>
          <a:chOff x="0" y="0"/>
          <a:chExt cx="0" cy="0"/>
        </a:xfrm>
      </p:grpSpPr>
      <p:sp>
        <p:nvSpPr>
          <p:cNvPr id="120" name="Google Shape;120;p7"/>
          <p:cNvSpPr txBox="1"/>
          <p:nvPr>
            <p:ph idx="4294967295" type="ctrTitle"/>
          </p:nvPr>
        </p:nvSpPr>
        <p:spPr>
          <a:xfrm>
            <a:off x="1235600" y="1742168"/>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5600" u="none" cap="none" strike="noStrike">
                <a:solidFill>
                  <a:srgbClr val="0E3449"/>
                </a:solidFill>
                <a:latin typeface="Inter"/>
                <a:ea typeface="Inter"/>
                <a:cs typeface="Inter"/>
                <a:sym typeface="Inter"/>
              </a:rPr>
              <a:t>Thanks! </a:t>
            </a:r>
            <a:endParaRPr b="1" i="0" sz="5600" u="none" cap="none" strike="noStrike">
              <a:solidFill>
                <a:srgbClr val="0E3449"/>
              </a:solidFill>
              <a:latin typeface="Inter"/>
              <a:ea typeface="Inter"/>
              <a:cs typeface="Inter"/>
              <a:sym typeface="Inter"/>
            </a:endParaRPr>
          </a:p>
        </p:txBody>
      </p:sp>
      <p:pic>
        <p:nvPicPr>
          <p:cNvPr id="121" name="Google Shape;121;p7"/>
          <p:cNvPicPr preferRelativeResize="0"/>
          <p:nvPr/>
        </p:nvPicPr>
        <p:blipFill rotWithShape="1">
          <a:blip r:embed="rId3">
            <a:alphaModFix/>
          </a:blip>
          <a:srcRect b="0" l="0" r="0" t="0"/>
          <a:stretch/>
        </p:blipFill>
        <p:spPr>
          <a:xfrm>
            <a:off x="3918625" y="3006625"/>
            <a:ext cx="4599299" cy="2136876"/>
          </a:xfrm>
          <a:prstGeom prst="rect">
            <a:avLst/>
          </a:prstGeom>
          <a:noFill/>
          <a:ln>
            <a:noFill/>
          </a:ln>
        </p:spPr>
      </p:pic>
      <p:sp>
        <p:nvSpPr>
          <p:cNvPr id="122" name="Google Shape;122;p7"/>
          <p:cNvSpPr txBox="1"/>
          <p:nvPr>
            <p:ph idx="4294967295" type="ctrTitle"/>
          </p:nvPr>
        </p:nvSpPr>
        <p:spPr>
          <a:xfrm>
            <a:off x="1274764" y="2606043"/>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400" u="none" cap="none" strike="noStrike">
                <a:solidFill>
                  <a:srgbClr val="0E3449"/>
                </a:solidFill>
                <a:latin typeface="Inter Medium"/>
                <a:ea typeface="Inter Medium"/>
                <a:cs typeface="Inter Medium"/>
                <a:sym typeface="Inter Medium"/>
              </a:rPr>
              <a:t>See you in the next course</a:t>
            </a:r>
            <a:endParaRPr b="0" i="0" sz="2400" u="none" cap="none" strike="noStrike">
              <a:solidFill>
                <a:srgbClr val="0E3449"/>
              </a:solidFill>
              <a:latin typeface="Inter Medium"/>
              <a:ea typeface="Inter Medium"/>
              <a:cs typeface="Inter Medium"/>
              <a:sym typeface="Inter Medium"/>
            </a:endParaRPr>
          </a:p>
        </p:txBody>
      </p:sp>
      <p:pic>
        <p:nvPicPr>
          <p:cNvPr id="123" name="Google Shape;123;p7"/>
          <p:cNvPicPr preferRelativeResize="0"/>
          <p:nvPr/>
        </p:nvPicPr>
        <p:blipFill rotWithShape="1">
          <a:blip r:embed="rId4">
            <a:alphaModFix/>
          </a:blip>
          <a:srcRect b="0" l="0" r="0" t="0"/>
          <a:stretch/>
        </p:blipFill>
        <p:spPr>
          <a:xfrm>
            <a:off x="463375" y="482852"/>
            <a:ext cx="576900" cy="3859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